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30" r:id="rId3"/>
    <p:sldId id="331" r:id="rId4"/>
    <p:sldId id="332" r:id="rId5"/>
    <p:sldId id="317" r:id="rId6"/>
    <p:sldId id="333" r:id="rId7"/>
    <p:sldId id="334" r:id="rId8"/>
    <p:sldId id="342" r:id="rId9"/>
    <p:sldId id="318" r:id="rId10"/>
    <p:sldId id="319" r:id="rId11"/>
    <p:sldId id="335" r:id="rId12"/>
    <p:sldId id="336" r:id="rId13"/>
    <p:sldId id="343" r:id="rId14"/>
    <p:sldId id="337" r:id="rId15"/>
    <p:sldId id="344" r:id="rId16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090"/>
    <p:restoredTop sz="94666"/>
  </p:normalViewPr>
  <p:slideViewPr>
    <p:cSldViewPr snapToGrid="0" snapToObjects="1">
      <p:cViewPr varScale="1">
        <p:scale>
          <a:sx n="76" d="100"/>
          <a:sy n="76" d="100"/>
        </p:scale>
        <p:origin x="224" y="2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64886445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/>
          <a:lstStyle/>
          <a:p>
            <a:fld id="{FD02A8E2-E0D4-3748-A519-DB457A8CEE80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/>
          <a:lstStyle/>
          <a:p>
            <a:fld id="{7B53C5BA-CD40-AA4E-9C08-979D586B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4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7" r:id="rId3"/>
    <p:sldLayoutId id="2147483659" r:id="rId4"/>
    <p:sldLayoutId id="2147483662" r:id="rId5"/>
  </p:sldLayoutIdLst>
  <p:transition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457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1pPr>
      <a:lvl2pPr marL="914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2pPr>
      <a:lvl3pPr marL="1371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3pPr>
      <a:lvl4pPr marL="1828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4pPr>
      <a:lvl5pPr marL="22860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5pPr>
      <a:lvl6pPr marL="2743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6pPr>
      <a:lvl7pPr marL="3200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7pPr>
      <a:lvl8pPr marL="3657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8pPr>
      <a:lvl9pPr marL="4114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lc_molekula.jpg"/>
          <p:cNvPicPr/>
          <p:nvPr/>
        </p:nvPicPr>
        <p:blipFill>
          <a:blip r:embed="rId2">
            <a:extLst/>
          </a:blip>
          <a:srcRect t="4910"/>
          <a:stretch>
            <a:fillRect/>
          </a:stretch>
        </p:blipFill>
        <p:spPr>
          <a:xfrm>
            <a:off x="1291579" y="0"/>
            <a:ext cx="10421642" cy="800816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 err="1" smtClean="0"/>
              <a:t>Pokročilá</a:t>
            </a:r>
            <a:r>
              <a:rPr lang="en-US" sz="4200" dirty="0" smtClean="0"/>
              <a:t> </a:t>
            </a:r>
            <a:r>
              <a:rPr lang="en-US" sz="4200" dirty="0" err="1" smtClean="0"/>
              <a:t>chemoinformatika</a:t>
            </a:r>
            <a:endParaRPr sz="4200" dirty="0"/>
          </a:p>
        </p:txBody>
      </p:sp>
      <p:sp>
        <p:nvSpPr>
          <p:cNvPr id="7" name="Shape 42"/>
          <p:cNvSpPr>
            <a:spLocks noGrp="1"/>
          </p:cNvSpPr>
          <p:nvPr>
            <p:ph type="body" idx="1"/>
          </p:nvPr>
        </p:nvSpPr>
        <p:spPr>
          <a:xfrm>
            <a:off x="7848600" y="8212667"/>
            <a:ext cx="4953000" cy="130380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cs-CZ" sz="2600" dirty="0" err="1" smtClean="0">
                <a:solidFill>
                  <a:srgbClr val="747474"/>
                </a:solidFill>
              </a:rPr>
              <a:t>Neparametrické</a:t>
            </a:r>
            <a:r>
              <a:rPr lang="cs-CZ" sz="2600" dirty="0" smtClean="0">
                <a:solidFill>
                  <a:srgbClr val="747474"/>
                </a:solidFill>
              </a:rPr>
              <a:t> modely</a:t>
            </a:r>
            <a:br>
              <a:rPr lang="cs-CZ" sz="2600" dirty="0" smtClean="0">
                <a:solidFill>
                  <a:srgbClr val="747474"/>
                </a:solidFill>
              </a:rPr>
            </a:br>
            <a:r>
              <a:rPr lang="cs-CZ" sz="2600" dirty="0" smtClean="0">
                <a:solidFill>
                  <a:srgbClr val="747474"/>
                </a:solidFill>
              </a:rPr>
              <a:t>únor 2017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Decission</a:t>
            </a:r>
            <a:r>
              <a:rPr lang="en-US" dirty="0" smtClean="0"/>
              <a:t> tree – </a:t>
            </a:r>
            <a:r>
              <a:rPr lang="en-US" dirty="0" err="1" smtClean="0"/>
              <a:t>příklad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predikce</a:t>
            </a:r>
            <a:r>
              <a:rPr lang="en-US" dirty="0"/>
              <a:t> </a:t>
            </a:r>
            <a:r>
              <a:rPr lang="en-US" dirty="0" err="1" smtClean="0"/>
              <a:t>mutagenity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384" y="2520247"/>
            <a:ext cx="10150649" cy="5717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645" y="9244181"/>
            <a:ext cx="12523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Zdroj</a:t>
            </a:r>
            <a:r>
              <a:rPr lang="en-US" sz="1200" dirty="0"/>
              <a:t>: P. </a:t>
            </a:r>
            <a:r>
              <a:rPr lang="en-US" sz="1200" dirty="0" err="1"/>
              <a:t>Gramatica</a:t>
            </a:r>
            <a:r>
              <a:rPr lang="en-US" sz="1200" dirty="0"/>
              <a:t>, E. Papa, A. </a:t>
            </a:r>
            <a:r>
              <a:rPr lang="en-US" sz="1200" dirty="0" err="1"/>
              <a:t>Marrocchi</a:t>
            </a:r>
            <a:r>
              <a:rPr lang="en-US" sz="1200" dirty="0"/>
              <a:t>, L. </a:t>
            </a:r>
            <a:r>
              <a:rPr lang="en-US" sz="1200" dirty="0" err="1"/>
              <a:t>Minuti</a:t>
            </a:r>
            <a:r>
              <a:rPr lang="en-US" sz="1200" dirty="0"/>
              <a:t>, A. </a:t>
            </a:r>
            <a:r>
              <a:rPr lang="en-US" sz="1200" dirty="0" err="1"/>
              <a:t>Taticchi</a:t>
            </a:r>
            <a:r>
              <a:rPr lang="en-US" sz="1200" dirty="0"/>
              <a:t>, Ecotoxicology and Environmental Safety 2007, 66(3), 353-361.</a:t>
            </a:r>
          </a:p>
        </p:txBody>
      </p:sp>
    </p:spTree>
    <p:extLst>
      <p:ext uri="{BB962C8B-B14F-4D97-AF65-F5344CB8AC3E}">
        <p14:creationId xmlns:p14="http://schemas.microsoft.com/office/powerpoint/2010/main" val="15618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Tvorba</a:t>
            </a:r>
            <a:r>
              <a:rPr lang="en-US" dirty="0" smtClean="0"/>
              <a:t> </a:t>
            </a:r>
            <a:r>
              <a:rPr lang="en-US" dirty="0" err="1" smtClean="0"/>
              <a:t>rozhodovacího</a:t>
            </a:r>
            <a:r>
              <a:rPr lang="en-US" dirty="0" smtClean="0"/>
              <a:t> </a:t>
            </a:r>
            <a:r>
              <a:rPr lang="en-US" dirty="0" err="1" smtClean="0"/>
              <a:t>stromu</a:t>
            </a:r>
            <a:r>
              <a:rPr lang="en-US" dirty="0" smtClean="0"/>
              <a:t> CART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Regresní</a:t>
            </a:r>
            <a:r>
              <a:rPr lang="en-US" dirty="0" smtClean="0"/>
              <a:t> </a:t>
            </a:r>
            <a:r>
              <a:rPr lang="en-US" dirty="0" err="1" smtClean="0"/>
              <a:t>stromy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Kriteriální</a:t>
            </a:r>
            <a:r>
              <a:rPr lang="en-US" dirty="0" smtClean="0"/>
              <a:t> </a:t>
            </a:r>
            <a:r>
              <a:rPr lang="en-US" dirty="0" err="1" smtClean="0"/>
              <a:t>statistika</a:t>
            </a:r>
            <a:r>
              <a:rPr lang="en-US" dirty="0" smtClean="0"/>
              <a:t>: Least square </a:t>
            </a:r>
            <a:r>
              <a:rPr lang="en-US" dirty="0" err="1" smtClean="0"/>
              <a:t>devition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 = 1/n ∑ (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– y)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Klasifikační</a:t>
            </a:r>
            <a:r>
              <a:rPr lang="en-US" dirty="0" smtClean="0"/>
              <a:t> </a:t>
            </a:r>
            <a:r>
              <a:rPr lang="en-US" dirty="0" err="1" smtClean="0"/>
              <a:t>stromy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Kriteriální</a:t>
            </a:r>
            <a:r>
              <a:rPr lang="en-US" dirty="0"/>
              <a:t> </a:t>
            </a:r>
            <a:r>
              <a:rPr lang="en-US" dirty="0" err="1"/>
              <a:t>statistika</a:t>
            </a:r>
            <a:r>
              <a:rPr lang="en-US" dirty="0"/>
              <a:t>: </a:t>
            </a:r>
            <a:r>
              <a:rPr lang="en-US" dirty="0" smtClean="0"/>
              <a:t>Gini index</a:t>
            </a:r>
          </a:p>
          <a:p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en-US" dirty="0" err="1" smtClean="0"/>
              <a:t>kriteriální</a:t>
            </a:r>
            <a:r>
              <a:rPr lang="en-US" dirty="0" smtClean="0"/>
              <a:t> </a:t>
            </a:r>
            <a:r>
              <a:rPr lang="en-US" dirty="0" err="1" smtClean="0"/>
              <a:t>statistiky</a:t>
            </a:r>
            <a:r>
              <a:rPr lang="en-US" dirty="0" smtClean="0"/>
              <a:t> je </a:t>
            </a:r>
            <a:r>
              <a:rPr lang="en-US" dirty="0" err="1" smtClean="0"/>
              <a:t>provedene</a:t>
            </a:r>
            <a:r>
              <a:rPr lang="en-US" dirty="0" smtClean="0"/>
              <a:t> </a:t>
            </a:r>
            <a:r>
              <a:rPr lang="en-US" dirty="0" err="1" smtClean="0"/>
              <a:t>nejvhodnější</a:t>
            </a:r>
            <a:r>
              <a:rPr lang="en-US" dirty="0" smtClean="0"/>
              <a:t> </a:t>
            </a:r>
            <a:r>
              <a:rPr lang="en-US" dirty="0" err="1" smtClean="0"/>
              <a:t>rozdělení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dceřinné</a:t>
            </a:r>
            <a:r>
              <a:rPr lang="en-US" dirty="0" smtClean="0"/>
              <a:t> </a:t>
            </a:r>
            <a:r>
              <a:rPr lang="en-US" dirty="0" err="1" smtClean="0"/>
              <a:t>uzly</a:t>
            </a:r>
            <a:endParaRPr lang="en-US" dirty="0" smtClean="0"/>
          </a:p>
          <a:p>
            <a:r>
              <a:rPr lang="en-US" dirty="0" err="1" smtClean="0"/>
              <a:t>Růst</a:t>
            </a:r>
            <a:r>
              <a:rPr lang="en-US" dirty="0" smtClean="0"/>
              <a:t> je </a:t>
            </a:r>
            <a:r>
              <a:rPr lang="en-US" dirty="0" err="1" smtClean="0"/>
              <a:t>zastaven</a:t>
            </a:r>
            <a:r>
              <a:rPr lang="en-US" dirty="0" smtClean="0"/>
              <a:t> </a:t>
            </a:r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en-US" dirty="0" err="1" smtClean="0"/>
              <a:t>zvolených</a:t>
            </a:r>
            <a:r>
              <a:rPr lang="en-US" dirty="0" smtClean="0"/>
              <a:t> </a:t>
            </a:r>
            <a:r>
              <a:rPr lang="en-US" dirty="0" err="1" smtClean="0"/>
              <a:t>kriterií</a:t>
            </a:r>
            <a:r>
              <a:rPr lang="en-US" dirty="0" smtClean="0"/>
              <a:t> (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vyčerpání</a:t>
            </a:r>
            <a:r>
              <a:rPr lang="en-US" dirty="0" smtClean="0"/>
              <a:t> </a:t>
            </a:r>
            <a:r>
              <a:rPr lang="en-US" dirty="0" err="1" smtClean="0"/>
              <a:t>možností</a:t>
            </a:r>
            <a:r>
              <a:rPr lang="en-US" dirty="0" smtClean="0"/>
              <a:t>)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165600" y="3471333"/>
            <a:ext cx="203200" cy="0"/>
          </a:xfrm>
          <a:prstGeom prst="line">
            <a:avLst/>
          </a:prstGeom>
          <a:noFill/>
          <a:ln w="12700" cap="flat">
            <a:solidFill>
              <a:srgbClr val="ABABAB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75267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Testování</a:t>
            </a:r>
            <a:r>
              <a:rPr lang="en-US" dirty="0" smtClean="0"/>
              <a:t> </a:t>
            </a:r>
            <a:r>
              <a:rPr lang="en-US" dirty="0" err="1" smtClean="0"/>
              <a:t>výsledného</a:t>
            </a:r>
            <a:r>
              <a:rPr lang="en-US" dirty="0" smtClean="0"/>
              <a:t> </a:t>
            </a:r>
            <a:r>
              <a:rPr lang="en-US" dirty="0" err="1" smtClean="0"/>
              <a:t>stromu</a:t>
            </a:r>
            <a:r>
              <a:rPr lang="en-US" dirty="0" smtClean="0"/>
              <a:t> a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prořezání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Každý</a:t>
            </a:r>
            <a:r>
              <a:rPr lang="en-US" dirty="0" smtClean="0"/>
              <a:t> </a:t>
            </a:r>
            <a:r>
              <a:rPr lang="en-US" dirty="0" err="1" smtClean="0"/>
              <a:t>strom</a:t>
            </a:r>
            <a:r>
              <a:rPr lang="en-US" dirty="0" smtClean="0"/>
              <a:t> je </a:t>
            </a:r>
            <a:r>
              <a:rPr lang="en-US" dirty="0" err="1" smtClean="0"/>
              <a:t>nutné</a:t>
            </a:r>
            <a:r>
              <a:rPr lang="en-US" dirty="0" smtClean="0"/>
              <a:t> </a:t>
            </a:r>
            <a:r>
              <a:rPr lang="en-US" dirty="0" err="1" smtClean="0"/>
              <a:t>testovat</a:t>
            </a:r>
            <a:r>
              <a:rPr lang="en-US" dirty="0" smtClean="0"/>
              <a:t> </a:t>
            </a:r>
            <a:r>
              <a:rPr lang="en-US" dirty="0" err="1" smtClean="0"/>
              <a:t>pomocí</a:t>
            </a:r>
            <a:r>
              <a:rPr lang="en-US" dirty="0" smtClean="0"/>
              <a:t> </a:t>
            </a:r>
            <a:r>
              <a:rPr lang="en-US" dirty="0" err="1" smtClean="0"/>
              <a:t>externí</a:t>
            </a:r>
            <a:r>
              <a:rPr lang="en-US" dirty="0" smtClean="0"/>
              <a:t> </a:t>
            </a:r>
            <a:r>
              <a:rPr lang="en-US" dirty="0" err="1" smtClean="0"/>
              <a:t>validace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křížové</a:t>
            </a:r>
            <a:r>
              <a:rPr lang="en-US" dirty="0" smtClean="0"/>
              <a:t> </a:t>
            </a:r>
            <a:r>
              <a:rPr lang="en-US" dirty="0" err="1" smtClean="0"/>
              <a:t>validace</a:t>
            </a:r>
            <a:r>
              <a:rPr lang="en-US" dirty="0" smtClean="0"/>
              <a:t>!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Výsledná</a:t>
            </a:r>
            <a:r>
              <a:rPr lang="en-US" dirty="0" smtClean="0"/>
              <a:t> </a:t>
            </a:r>
            <a:r>
              <a:rPr lang="en-US" dirty="0" err="1" smtClean="0"/>
              <a:t>komplexita</a:t>
            </a:r>
            <a:r>
              <a:rPr lang="en-US" dirty="0" smtClean="0"/>
              <a:t> </a:t>
            </a:r>
            <a:r>
              <a:rPr lang="en-US" dirty="0" err="1" smtClean="0"/>
              <a:t>stromu</a:t>
            </a:r>
            <a:r>
              <a:rPr lang="en-US" dirty="0" smtClean="0"/>
              <a:t> je </a:t>
            </a:r>
            <a:r>
              <a:rPr lang="en-US" dirty="0" err="1" smtClean="0"/>
              <a:t>redukována</a:t>
            </a:r>
            <a:r>
              <a:rPr lang="en-US" dirty="0" smtClean="0"/>
              <a:t> </a:t>
            </a:r>
            <a:r>
              <a:rPr lang="en-US" dirty="0" err="1" smtClean="0"/>
              <a:t>dle</a:t>
            </a:r>
            <a:r>
              <a:rPr lang="en-US" dirty="0" smtClean="0"/>
              <a:t> </a:t>
            </a:r>
            <a:r>
              <a:rPr lang="en-US" dirty="0" err="1" smtClean="0"/>
              <a:t>výsledku</a:t>
            </a:r>
            <a:r>
              <a:rPr lang="en-US" dirty="0" smtClean="0"/>
              <a:t> </a:t>
            </a:r>
            <a:r>
              <a:rPr lang="en-US" dirty="0" err="1" smtClean="0"/>
              <a:t>testování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433" y="3568977"/>
            <a:ext cx="5477933" cy="397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7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Výhody</a:t>
            </a:r>
            <a:r>
              <a:rPr lang="en-US" dirty="0" smtClean="0"/>
              <a:t> a </a:t>
            </a:r>
            <a:r>
              <a:rPr lang="en-US" dirty="0" err="1" smtClean="0"/>
              <a:t>nevýhody</a:t>
            </a:r>
            <a:r>
              <a:rPr lang="en-US" dirty="0" smtClean="0"/>
              <a:t> </a:t>
            </a:r>
            <a:r>
              <a:rPr lang="en-US" dirty="0" err="1" smtClean="0"/>
              <a:t>rozhodovacích</a:t>
            </a:r>
            <a:r>
              <a:rPr lang="en-US" dirty="0" smtClean="0"/>
              <a:t> </a:t>
            </a:r>
            <a:r>
              <a:rPr lang="en-US" dirty="0" err="1" smtClean="0"/>
              <a:t>stromů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Výhody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Snadné</a:t>
            </a:r>
            <a:r>
              <a:rPr lang="en-US" dirty="0" smtClean="0"/>
              <a:t> </a:t>
            </a:r>
            <a:r>
              <a:rPr lang="en-US" dirty="0" err="1" smtClean="0"/>
              <a:t>grafické</a:t>
            </a:r>
            <a:r>
              <a:rPr lang="en-US" dirty="0" smtClean="0"/>
              <a:t> </a:t>
            </a:r>
            <a:r>
              <a:rPr lang="en-US" dirty="0" err="1" smtClean="0"/>
              <a:t>znazornění</a:t>
            </a:r>
            <a:endParaRPr lang="en-US" dirty="0" smtClean="0"/>
          </a:p>
          <a:p>
            <a:pPr lvl="1"/>
            <a:r>
              <a:rPr lang="en-US" dirty="0" err="1" smtClean="0"/>
              <a:t>Odolný</a:t>
            </a:r>
            <a:r>
              <a:rPr lang="en-US" dirty="0" smtClean="0"/>
              <a:t> </a:t>
            </a:r>
            <a:r>
              <a:rPr lang="en-US" dirty="0" err="1" smtClean="0"/>
              <a:t>vůči</a:t>
            </a:r>
            <a:r>
              <a:rPr lang="en-US" dirty="0" smtClean="0"/>
              <a:t> </a:t>
            </a:r>
            <a:r>
              <a:rPr lang="en-US" dirty="0" err="1" smtClean="0"/>
              <a:t>odlehlým</a:t>
            </a:r>
            <a:r>
              <a:rPr lang="en-US" dirty="0" smtClean="0"/>
              <a:t> </a:t>
            </a:r>
            <a:r>
              <a:rPr lang="en-US" dirty="0" err="1" smtClean="0"/>
              <a:t>hodnotám</a:t>
            </a:r>
            <a:endParaRPr lang="en-US" dirty="0" smtClean="0"/>
          </a:p>
          <a:p>
            <a:pPr lvl="1"/>
            <a:r>
              <a:rPr lang="en-US" dirty="0" err="1" smtClean="0"/>
              <a:t>Vhodné</a:t>
            </a:r>
            <a:r>
              <a:rPr lang="en-US" dirty="0" smtClean="0"/>
              <a:t> </a:t>
            </a:r>
            <a:r>
              <a:rPr lang="en-US" dirty="0" err="1" smtClean="0"/>
              <a:t>použití</a:t>
            </a:r>
            <a:r>
              <a:rPr lang="en-US" dirty="0" smtClean="0"/>
              <a:t> pro </a:t>
            </a:r>
            <a:r>
              <a:rPr lang="en-US" dirty="0" err="1" smtClean="0"/>
              <a:t>regresi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klasifikaci</a:t>
            </a:r>
            <a:endParaRPr lang="en-US" dirty="0" smtClean="0"/>
          </a:p>
          <a:p>
            <a:r>
              <a:rPr lang="en-US" dirty="0" err="1" smtClean="0"/>
              <a:t>Nevýhody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Nestabilní</a:t>
            </a:r>
            <a:endParaRPr lang="en-US" dirty="0"/>
          </a:p>
          <a:p>
            <a:pPr lvl="1"/>
            <a:r>
              <a:rPr lang="en-US" dirty="0" err="1" smtClean="0"/>
              <a:t>Stromy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nevhodné</a:t>
            </a:r>
            <a:r>
              <a:rPr lang="en-US" dirty="0" smtClean="0"/>
              <a:t> pro </a:t>
            </a:r>
            <a:r>
              <a:rPr lang="en-US" dirty="0" err="1" smtClean="0"/>
              <a:t>malý</a:t>
            </a:r>
            <a:r>
              <a:rPr lang="en-US" dirty="0" smtClean="0"/>
              <a:t> </a:t>
            </a:r>
            <a:r>
              <a:rPr lang="en-US" dirty="0" err="1" smtClean="0"/>
              <a:t>počt</a:t>
            </a:r>
            <a:r>
              <a:rPr lang="en-US" dirty="0" smtClean="0"/>
              <a:t> </a:t>
            </a:r>
            <a:r>
              <a:rPr lang="en-US" dirty="0" err="1" smtClean="0"/>
              <a:t>vzorků</a:t>
            </a:r>
            <a:endParaRPr lang="en-US" dirty="0" smtClean="0"/>
          </a:p>
          <a:p>
            <a:pPr lvl="1"/>
            <a:r>
              <a:rPr lang="en-US" dirty="0" err="1" smtClean="0"/>
              <a:t>Vyžaduje</a:t>
            </a:r>
            <a:r>
              <a:rPr lang="en-US" dirty="0" smtClean="0"/>
              <a:t> </a:t>
            </a:r>
            <a:r>
              <a:rPr lang="en-US" dirty="0" err="1" smtClean="0"/>
              <a:t>znalosti</a:t>
            </a:r>
            <a:r>
              <a:rPr lang="en-US" dirty="0" smtClean="0"/>
              <a:t> s </a:t>
            </a:r>
            <a:r>
              <a:rPr lang="en-US" dirty="0" err="1" smtClean="0"/>
              <a:t>nastavením</a:t>
            </a:r>
            <a:r>
              <a:rPr lang="en-US" dirty="0" smtClean="0"/>
              <a:t> </a:t>
            </a:r>
            <a:r>
              <a:rPr lang="en-US" dirty="0" err="1" smtClean="0"/>
              <a:t>stromů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84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Náhodné</a:t>
            </a:r>
            <a:r>
              <a:rPr lang="en-US" dirty="0" smtClean="0"/>
              <a:t> </a:t>
            </a:r>
            <a:r>
              <a:rPr lang="en-US" dirty="0" err="1" smtClean="0"/>
              <a:t>lesy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222500"/>
            <a:ext cx="11861800" cy="71585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Tato </a:t>
            </a:r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používá</a:t>
            </a:r>
            <a:r>
              <a:rPr lang="en-US" dirty="0" smtClean="0"/>
              <a:t> pro </a:t>
            </a:r>
            <a:r>
              <a:rPr lang="en-US" dirty="0" err="1" smtClean="0"/>
              <a:t>klasifikaci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regresi</a:t>
            </a:r>
            <a:r>
              <a:rPr lang="en-US" dirty="0" smtClean="0"/>
              <a:t> </a:t>
            </a:r>
            <a:r>
              <a:rPr lang="en-US" dirty="0" err="1" smtClean="0"/>
              <a:t>velké</a:t>
            </a:r>
            <a:r>
              <a:rPr lang="en-US" dirty="0" smtClean="0"/>
              <a:t> </a:t>
            </a:r>
            <a:r>
              <a:rPr lang="en-US" dirty="0" err="1" smtClean="0"/>
              <a:t>množství</a:t>
            </a:r>
            <a:r>
              <a:rPr lang="en-US" dirty="0" smtClean="0"/>
              <a:t> </a:t>
            </a:r>
            <a:r>
              <a:rPr lang="en-US" dirty="0" err="1" smtClean="0"/>
              <a:t>stromů</a:t>
            </a:r>
            <a:endParaRPr lang="en-US" dirty="0" smtClean="0"/>
          </a:p>
          <a:p>
            <a:r>
              <a:rPr lang="en-US" dirty="0" err="1" smtClean="0"/>
              <a:t>Vhodné</a:t>
            </a:r>
            <a:r>
              <a:rPr lang="en-US" dirty="0" smtClean="0"/>
              <a:t> </a:t>
            </a:r>
            <a:r>
              <a:rPr lang="en-US" dirty="0" err="1" smtClean="0"/>
              <a:t>metoda</a:t>
            </a:r>
            <a:r>
              <a:rPr lang="en-US" dirty="0" smtClean="0"/>
              <a:t> pro </a:t>
            </a:r>
            <a:r>
              <a:rPr lang="en-US" dirty="0" err="1" smtClean="0"/>
              <a:t>použítí</a:t>
            </a:r>
            <a:r>
              <a:rPr lang="en-US" dirty="0" smtClean="0"/>
              <a:t> v </a:t>
            </a:r>
            <a:r>
              <a:rPr lang="en-US" dirty="0" err="1" smtClean="0"/>
              <a:t>případě</a:t>
            </a:r>
            <a:r>
              <a:rPr lang="en-US" dirty="0" smtClean="0"/>
              <a:t> </a:t>
            </a:r>
            <a:r>
              <a:rPr lang="en-US" dirty="0" err="1" smtClean="0"/>
              <a:t>velkého</a:t>
            </a:r>
            <a:r>
              <a:rPr lang="en-US" dirty="0" smtClean="0"/>
              <a:t> </a:t>
            </a:r>
            <a:r>
              <a:rPr lang="en-US" dirty="0" err="1" smtClean="0"/>
              <a:t>množství</a:t>
            </a:r>
            <a:r>
              <a:rPr lang="en-US" dirty="0" smtClean="0"/>
              <a:t> </a:t>
            </a:r>
            <a:r>
              <a:rPr lang="en-US" dirty="0" err="1" smtClean="0"/>
              <a:t>deskriptorů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dobře</a:t>
            </a:r>
            <a:r>
              <a:rPr lang="en-US" dirty="0" smtClean="0"/>
              <a:t> </a:t>
            </a:r>
            <a:r>
              <a:rPr lang="en-US" dirty="0" err="1" smtClean="0"/>
              <a:t>funguje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malých</a:t>
            </a:r>
            <a:r>
              <a:rPr lang="en-US" dirty="0" smtClean="0"/>
              <a:t> </a:t>
            </a:r>
            <a:r>
              <a:rPr lang="en-US" dirty="0" err="1" smtClean="0"/>
              <a:t>datových</a:t>
            </a:r>
            <a:r>
              <a:rPr lang="en-US" dirty="0" smtClean="0"/>
              <a:t> </a:t>
            </a:r>
            <a:r>
              <a:rPr lang="en-US" dirty="0" err="1" smtClean="0"/>
              <a:t>sadách</a:t>
            </a:r>
            <a:endParaRPr lang="en-US" dirty="0" smtClean="0"/>
          </a:p>
          <a:p>
            <a:r>
              <a:rPr lang="en-US" dirty="0" err="1" smtClean="0"/>
              <a:t>Možnosti</a:t>
            </a:r>
            <a:r>
              <a:rPr lang="en-US" dirty="0" smtClean="0"/>
              <a:t> </a:t>
            </a:r>
            <a:r>
              <a:rPr lang="en-US" dirty="0" err="1" smtClean="0"/>
              <a:t>dalších</a:t>
            </a:r>
            <a:r>
              <a:rPr lang="en-US" dirty="0" smtClean="0"/>
              <a:t> </a:t>
            </a:r>
            <a:r>
              <a:rPr lang="en-US" dirty="0" err="1" smtClean="0"/>
              <a:t>analýz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Měření</a:t>
            </a:r>
            <a:r>
              <a:rPr lang="en-US" dirty="0" smtClean="0"/>
              <a:t> </a:t>
            </a:r>
            <a:r>
              <a:rPr lang="en-US" dirty="0" err="1" smtClean="0"/>
              <a:t>významnosti</a:t>
            </a:r>
            <a:r>
              <a:rPr lang="en-US" dirty="0" smtClean="0"/>
              <a:t> </a:t>
            </a:r>
            <a:r>
              <a:rPr lang="en-US" dirty="0" err="1" smtClean="0"/>
              <a:t>proměnných</a:t>
            </a:r>
            <a:endParaRPr lang="en-US" dirty="0" smtClean="0"/>
          </a:p>
          <a:p>
            <a:pPr lvl="1"/>
            <a:r>
              <a:rPr lang="en-US" dirty="0" err="1" smtClean="0"/>
              <a:t>Efekt</a:t>
            </a:r>
            <a:r>
              <a:rPr lang="en-US" dirty="0" smtClean="0"/>
              <a:t> </a:t>
            </a:r>
            <a:r>
              <a:rPr lang="en-US" dirty="0" err="1" smtClean="0"/>
              <a:t>proměnných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predikci</a:t>
            </a:r>
            <a:endParaRPr lang="en-US" dirty="0" smtClean="0"/>
          </a:p>
          <a:p>
            <a:pPr lvl="1"/>
            <a:r>
              <a:rPr lang="en-US" dirty="0" err="1" smtClean="0"/>
              <a:t>Prototyp</a:t>
            </a:r>
            <a:r>
              <a:rPr lang="en-US" dirty="0" smtClean="0"/>
              <a:t> </a:t>
            </a:r>
            <a:r>
              <a:rPr lang="en-US" dirty="0" err="1" smtClean="0"/>
              <a:t>kategorií</a:t>
            </a:r>
            <a:r>
              <a:rPr lang="en-US" dirty="0" smtClean="0"/>
              <a:t> a </a:t>
            </a:r>
            <a:r>
              <a:rPr lang="en-US" dirty="0" err="1" smtClean="0"/>
              <a:t>možnost</a:t>
            </a:r>
            <a:r>
              <a:rPr lang="en-US" dirty="0" smtClean="0"/>
              <a:t> </a:t>
            </a:r>
            <a:r>
              <a:rPr lang="en-US" dirty="0" err="1" smtClean="0"/>
              <a:t>jejich</a:t>
            </a:r>
            <a:r>
              <a:rPr lang="en-US" dirty="0" smtClean="0"/>
              <a:t> </a:t>
            </a:r>
            <a:r>
              <a:rPr lang="en-US" dirty="0" err="1" smtClean="0"/>
              <a:t>překryvu</a:t>
            </a:r>
            <a:endParaRPr lang="en-US" dirty="0" smtClean="0"/>
          </a:p>
          <a:p>
            <a:pPr lvl="1"/>
            <a:r>
              <a:rPr lang="en-US" dirty="0" err="1" smtClean="0"/>
              <a:t>Detekce</a:t>
            </a:r>
            <a:r>
              <a:rPr lang="en-US" dirty="0" smtClean="0"/>
              <a:t> </a:t>
            </a:r>
            <a:r>
              <a:rPr lang="en-US" dirty="0" err="1" smtClean="0"/>
              <a:t>odlehlých</a:t>
            </a:r>
            <a:r>
              <a:rPr lang="en-US" dirty="0" smtClean="0"/>
              <a:t> </a:t>
            </a:r>
            <a:r>
              <a:rPr lang="en-US" dirty="0" err="1" smtClean="0"/>
              <a:t>hodnot</a:t>
            </a:r>
            <a:endParaRPr lang="en-US" dirty="0" smtClean="0"/>
          </a:p>
          <a:p>
            <a:pPr lvl="1"/>
            <a:r>
              <a:rPr lang="en-US" dirty="0" err="1" smtClean="0"/>
              <a:t>Doplenění</a:t>
            </a:r>
            <a:r>
              <a:rPr lang="en-US" dirty="0" smtClean="0"/>
              <a:t> </a:t>
            </a:r>
            <a:r>
              <a:rPr lang="en-US" dirty="0" err="1" smtClean="0"/>
              <a:t>chybějících</a:t>
            </a:r>
            <a:r>
              <a:rPr lang="en-US" dirty="0" smtClean="0"/>
              <a:t> </a:t>
            </a:r>
            <a:r>
              <a:rPr lang="en-US" dirty="0" err="1" smtClean="0"/>
              <a:t>hodnot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8094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Genetický</a:t>
            </a:r>
            <a:r>
              <a:rPr lang="en-US" dirty="0" smtClean="0"/>
              <a:t> </a:t>
            </a:r>
            <a:r>
              <a:rPr lang="en-US" dirty="0" err="1" smtClean="0"/>
              <a:t>algoritmus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TODO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3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Vzdálenost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Každá</a:t>
            </a:r>
            <a:r>
              <a:rPr lang="en-US" dirty="0" smtClean="0"/>
              <a:t> </a:t>
            </a:r>
            <a:r>
              <a:rPr lang="en-US" dirty="0" err="1" smtClean="0"/>
              <a:t>molekula</a:t>
            </a:r>
            <a:r>
              <a:rPr lang="en-US" dirty="0" smtClean="0"/>
              <a:t> je </a:t>
            </a:r>
            <a:r>
              <a:rPr lang="en-US" dirty="0" err="1" smtClean="0"/>
              <a:t>definována</a:t>
            </a:r>
            <a:r>
              <a:rPr lang="en-US" dirty="0" smtClean="0"/>
              <a:t> v N-</a:t>
            </a:r>
            <a:r>
              <a:rPr lang="en-US" dirty="0" err="1" smtClean="0"/>
              <a:t>dimenzionálním</a:t>
            </a:r>
            <a:r>
              <a:rPr lang="en-US" dirty="0" smtClean="0"/>
              <a:t> </a:t>
            </a:r>
            <a:r>
              <a:rPr lang="en-US" dirty="0" err="1" smtClean="0"/>
              <a:t>prostoru</a:t>
            </a:r>
            <a:r>
              <a:rPr lang="en-US" dirty="0" smtClean="0"/>
              <a:t> (N je </a:t>
            </a:r>
            <a:r>
              <a:rPr lang="en-US" dirty="0" err="1" smtClean="0"/>
              <a:t>počet</a:t>
            </a:r>
            <a:r>
              <a:rPr lang="en-US" dirty="0" smtClean="0"/>
              <a:t> </a:t>
            </a:r>
            <a:r>
              <a:rPr lang="en-US" dirty="0" err="1" smtClean="0"/>
              <a:t>deskriptorů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Mezi</a:t>
            </a:r>
            <a:r>
              <a:rPr lang="en-US" dirty="0" smtClean="0"/>
              <a:t> </a:t>
            </a:r>
            <a:r>
              <a:rPr lang="en-US" dirty="0" err="1" smtClean="0"/>
              <a:t>každou</a:t>
            </a:r>
            <a:r>
              <a:rPr lang="en-US" dirty="0" smtClean="0"/>
              <a:t> </a:t>
            </a:r>
            <a:r>
              <a:rPr lang="en-US" dirty="0" err="1" smtClean="0"/>
              <a:t>molekulou</a:t>
            </a:r>
            <a:r>
              <a:rPr lang="en-US" dirty="0" smtClean="0"/>
              <a:t> </a:t>
            </a:r>
            <a:r>
              <a:rPr lang="en-US" dirty="0" err="1" smtClean="0"/>
              <a:t>můžeme</a:t>
            </a:r>
            <a:r>
              <a:rPr lang="en-US" dirty="0" smtClean="0"/>
              <a:t> </a:t>
            </a:r>
            <a:r>
              <a:rPr lang="en-US" dirty="0" err="1" smtClean="0"/>
              <a:t>spočítat</a:t>
            </a:r>
            <a:r>
              <a:rPr lang="en-US" dirty="0" smtClean="0"/>
              <a:t> </a:t>
            </a:r>
            <a:r>
              <a:rPr lang="en-US" dirty="0" err="1" smtClean="0"/>
              <a:t>vzdálenost</a:t>
            </a:r>
            <a:r>
              <a:rPr lang="en-US" dirty="0" smtClean="0"/>
              <a:t> a pro </a:t>
            </a:r>
            <a:r>
              <a:rPr lang="en-US" dirty="0" err="1" smtClean="0"/>
              <a:t>celou</a:t>
            </a:r>
            <a:r>
              <a:rPr lang="en-US" dirty="0" smtClean="0"/>
              <a:t> </a:t>
            </a:r>
            <a:r>
              <a:rPr lang="en-US" dirty="0" err="1" smtClean="0"/>
              <a:t>sadu</a:t>
            </a:r>
            <a:r>
              <a:rPr lang="en-US" dirty="0" smtClean="0"/>
              <a:t> </a:t>
            </a:r>
            <a:r>
              <a:rPr lang="en-US" dirty="0" err="1" smtClean="0"/>
              <a:t>pak</a:t>
            </a:r>
            <a:r>
              <a:rPr lang="en-US" dirty="0" smtClean="0"/>
              <a:t> </a:t>
            </a:r>
            <a:r>
              <a:rPr lang="en-US" dirty="0" err="1" smtClean="0"/>
              <a:t>asociační</a:t>
            </a:r>
            <a:r>
              <a:rPr lang="en-US" dirty="0" smtClean="0"/>
              <a:t> </a:t>
            </a:r>
            <a:r>
              <a:rPr lang="en-US" dirty="0" err="1" smtClean="0"/>
              <a:t>matici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0"/>
          <a:stretch/>
        </p:blipFill>
        <p:spPr>
          <a:xfrm>
            <a:off x="342900" y="5012267"/>
            <a:ext cx="12319000" cy="536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577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Asociační</a:t>
            </a:r>
            <a:r>
              <a:rPr lang="en-US" dirty="0" smtClean="0"/>
              <a:t> </a:t>
            </a:r>
            <a:r>
              <a:rPr lang="en-US" dirty="0" err="1" smtClean="0"/>
              <a:t>matice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777067"/>
            <a:ext cx="12014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563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84" y="2624667"/>
            <a:ext cx="4140200" cy="303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84" y="2624667"/>
            <a:ext cx="4140200" cy="303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vzdálenosti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Euklidovká</a:t>
            </a:r>
            <a:r>
              <a:rPr lang="en-US" dirty="0" smtClean="0"/>
              <a:t> </a:t>
            </a:r>
            <a:r>
              <a:rPr lang="en-US" dirty="0" err="1" smtClean="0"/>
              <a:t>vzdálenost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Průměrná</a:t>
            </a:r>
            <a:r>
              <a:rPr lang="en-US" dirty="0" smtClean="0"/>
              <a:t> </a:t>
            </a:r>
            <a:r>
              <a:rPr lang="en-US" dirty="0" err="1" smtClean="0"/>
              <a:t>vzdálenost</a:t>
            </a:r>
            <a:endParaRPr lang="en-US" dirty="0"/>
          </a:p>
          <a:p>
            <a:r>
              <a:rPr lang="en-US" dirty="0" smtClean="0"/>
              <a:t>Chord distance</a:t>
            </a:r>
          </a:p>
          <a:p>
            <a:r>
              <a:rPr lang="en-US" dirty="0" err="1" smtClean="0"/>
              <a:t>Manhattanska</a:t>
            </a:r>
            <a:r>
              <a:rPr lang="en-US" dirty="0" smtClean="0"/>
              <a:t>́ </a:t>
            </a:r>
            <a:r>
              <a:rPr lang="en-US" dirty="0" err="1"/>
              <a:t>vzdálenost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0" y="5255683"/>
            <a:ext cx="6083300" cy="149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2129367"/>
            <a:ext cx="5435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611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KNN (K-Nearest Neighbors)</a:t>
            </a:r>
            <a:br>
              <a:rPr lang="en-US" dirty="0"/>
            </a:br>
            <a:r>
              <a:rPr lang="en-US" dirty="0" err="1"/>
              <a:t>Algoritmus</a:t>
            </a:r>
            <a:r>
              <a:rPr lang="en-US" dirty="0"/>
              <a:t> k-</a:t>
            </a:r>
            <a:r>
              <a:rPr lang="en-US" dirty="0" err="1"/>
              <a:t>nejbližších</a:t>
            </a:r>
            <a:r>
              <a:rPr lang="en-US" dirty="0"/>
              <a:t> </a:t>
            </a:r>
            <a:r>
              <a:rPr lang="en-US" dirty="0" err="1"/>
              <a:t>sousedů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108583"/>
            <a:ext cx="11704320" cy="7645018"/>
          </a:xfrm>
        </p:spPr>
        <p:txBody>
          <a:bodyPr/>
          <a:lstStyle/>
          <a:p>
            <a:r>
              <a:rPr lang="en-US" dirty="0" err="1" smtClean="0"/>
              <a:t>patří</a:t>
            </a:r>
            <a:r>
              <a:rPr lang="en-US" dirty="0" smtClean="0"/>
              <a:t> </a:t>
            </a:r>
            <a:r>
              <a:rPr lang="en-US" dirty="0" err="1" smtClean="0"/>
              <a:t>mezi</a:t>
            </a:r>
            <a:r>
              <a:rPr lang="en-US" dirty="0" smtClean="0"/>
              <a:t> </a:t>
            </a:r>
            <a:r>
              <a:rPr lang="en-US" dirty="0" err="1" smtClean="0"/>
              <a:t>nejjednodušší</a:t>
            </a:r>
            <a:r>
              <a:rPr lang="en-US" dirty="0" smtClean="0"/>
              <a:t> “machine </a:t>
            </a:r>
            <a:r>
              <a:rPr lang="en-US" dirty="0" err="1" smtClean="0"/>
              <a:t>lerning</a:t>
            </a:r>
            <a:r>
              <a:rPr lang="en-US" dirty="0" smtClean="0"/>
              <a:t>” </a:t>
            </a:r>
            <a:r>
              <a:rPr lang="en-US" dirty="0" err="1" smtClean="0"/>
              <a:t>algoritmy</a:t>
            </a:r>
            <a:endParaRPr lang="en-US" dirty="0" smtClean="0"/>
          </a:p>
          <a:p>
            <a:r>
              <a:rPr lang="en-US" dirty="0" smtClean="0"/>
              <a:t>Je to </a:t>
            </a:r>
            <a:r>
              <a:rPr lang="en-US" dirty="0" err="1" smtClean="0"/>
              <a:t>jedna</a:t>
            </a:r>
            <a:r>
              <a:rPr lang="en-US" dirty="0" smtClean="0"/>
              <a:t> z </a:t>
            </a:r>
            <a:r>
              <a:rPr lang="en-US" dirty="0" err="1" smtClean="0"/>
              <a:t>mnoha</a:t>
            </a:r>
            <a:r>
              <a:rPr lang="en-US" dirty="0" smtClean="0"/>
              <a:t> </a:t>
            </a:r>
            <a:r>
              <a:rPr lang="en-US" dirty="0" err="1" smtClean="0"/>
              <a:t>hierachickým</a:t>
            </a:r>
            <a:r>
              <a:rPr lang="en-US" dirty="0" smtClean="0"/>
              <a:t> </a:t>
            </a:r>
            <a:r>
              <a:rPr lang="en-US" dirty="0" err="1" smtClean="0"/>
              <a:t>metod</a:t>
            </a:r>
            <a:r>
              <a:rPr lang="en-US" dirty="0" smtClean="0"/>
              <a:t> </a:t>
            </a:r>
            <a:r>
              <a:rPr lang="en-US" dirty="0" err="1" smtClean="0"/>
              <a:t>shlukování</a:t>
            </a:r>
            <a:endParaRPr lang="en-US" dirty="0" smtClean="0"/>
          </a:p>
          <a:p>
            <a:r>
              <a:rPr lang="en-US" dirty="0" err="1" smtClean="0"/>
              <a:t>může</a:t>
            </a:r>
            <a:r>
              <a:rPr lang="en-US" dirty="0" smtClean="0"/>
              <a:t> </a:t>
            </a:r>
            <a:r>
              <a:rPr lang="en-US" dirty="0" err="1" smtClean="0"/>
              <a:t>sloužit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klasifikaci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predikci</a:t>
            </a:r>
            <a:endParaRPr lang="en-US" dirty="0" smtClean="0"/>
          </a:p>
          <a:p>
            <a:r>
              <a:rPr lang="en-US" dirty="0" err="1" smtClean="0"/>
              <a:t>pokud</a:t>
            </a:r>
            <a:r>
              <a:rPr lang="en-US" dirty="0" smtClean="0"/>
              <a:t> </a:t>
            </a:r>
            <a:r>
              <a:rPr lang="en-US" dirty="0" err="1" smtClean="0"/>
              <a:t>budeme</a:t>
            </a:r>
            <a:r>
              <a:rPr lang="en-US" dirty="0" smtClean="0"/>
              <a:t> </a:t>
            </a:r>
            <a:r>
              <a:rPr lang="en-US" dirty="0" err="1" smtClean="0"/>
              <a:t>klasifikovat</a:t>
            </a:r>
            <a:r>
              <a:rPr lang="en-US" dirty="0" smtClean="0"/>
              <a:t> </a:t>
            </a:r>
            <a:r>
              <a:rPr lang="en-US" dirty="0" err="1" smtClean="0"/>
              <a:t>zelené</a:t>
            </a:r>
            <a:r>
              <a:rPr lang="en-US" dirty="0" smtClean="0"/>
              <a:t> </a:t>
            </a:r>
            <a:r>
              <a:rPr lang="en-US" dirty="0" err="1" smtClean="0"/>
              <a:t>kolečko</a:t>
            </a:r>
            <a:r>
              <a:rPr lang="en-US" dirty="0" smtClean="0"/>
              <a:t> </a:t>
            </a:r>
            <a:r>
              <a:rPr lang="en-US" dirty="0" err="1" smtClean="0"/>
              <a:t>podle</a:t>
            </a:r>
            <a:r>
              <a:rPr lang="en-US" dirty="0" smtClean="0"/>
              <a:t> 3-KK (</a:t>
            </a:r>
            <a:r>
              <a:rPr lang="en-US" dirty="0" err="1" smtClean="0"/>
              <a:t>bereme</a:t>
            </a:r>
            <a:r>
              <a:rPr lang="en-US" dirty="0" smtClean="0"/>
              <a:t> v </a:t>
            </a:r>
            <a:r>
              <a:rPr lang="en-US" dirty="0" err="1" smtClean="0"/>
              <a:t>úvahu</a:t>
            </a:r>
            <a:r>
              <a:rPr lang="en-US" dirty="0" smtClean="0"/>
              <a:t> 3 </a:t>
            </a:r>
            <a:r>
              <a:rPr lang="en-US" dirty="0" err="1" smtClean="0"/>
              <a:t>sousedy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patřit</a:t>
            </a:r>
            <a:r>
              <a:rPr lang="en-US" dirty="0" smtClean="0"/>
              <a:t> do </a:t>
            </a:r>
            <a:r>
              <a:rPr lang="en-US" dirty="0" err="1" smtClean="0"/>
              <a:t>trojúhelníků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v 5-KK do </a:t>
            </a:r>
            <a:r>
              <a:rPr lang="en-US" dirty="0" err="1" smtClean="0"/>
              <a:t>čtverců</a:t>
            </a:r>
            <a:endParaRPr lang="en-US" dirty="0" smtClean="0"/>
          </a:p>
          <a:p>
            <a:r>
              <a:rPr lang="en-US" dirty="0" smtClean="0"/>
              <a:t>v </a:t>
            </a:r>
            <a:r>
              <a:rPr lang="en-US" dirty="0" err="1" smtClean="0"/>
              <a:t>případě</a:t>
            </a:r>
            <a:r>
              <a:rPr lang="en-US" dirty="0" smtClean="0"/>
              <a:t> </a:t>
            </a:r>
            <a:r>
              <a:rPr lang="en-US" dirty="0" err="1" smtClean="0"/>
              <a:t>regrese</a:t>
            </a:r>
            <a:r>
              <a:rPr lang="en-US" dirty="0" smtClean="0"/>
              <a:t> se </a:t>
            </a:r>
            <a:r>
              <a:rPr lang="en-US" dirty="0" err="1" smtClean="0"/>
              <a:t>hodnota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počítat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základě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nejbližších</a:t>
            </a:r>
            <a:r>
              <a:rPr lang="en-US" dirty="0" smtClean="0"/>
              <a:t> </a:t>
            </a:r>
            <a:r>
              <a:rPr lang="en-US" dirty="0" err="1" smtClean="0"/>
              <a:t>sousedů</a:t>
            </a:r>
            <a:r>
              <a:rPr lang="en-US" dirty="0" smtClean="0"/>
              <a:t> a </a:t>
            </a:r>
            <a:r>
              <a:rPr lang="en-US" dirty="0" err="1" smtClean="0"/>
              <a:t>vzdálenosti</a:t>
            </a:r>
            <a:endParaRPr lang="en-US" dirty="0"/>
          </a:p>
        </p:txBody>
      </p:sp>
      <p:pic>
        <p:nvPicPr>
          <p:cNvPr id="5" name="Picture 4" descr="220px-KnnClassificati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69" y="5994584"/>
            <a:ext cx="3973689" cy="359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Tvorba</a:t>
            </a:r>
            <a:r>
              <a:rPr lang="en-US" dirty="0" smtClean="0"/>
              <a:t> KNN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Výpočet</a:t>
            </a:r>
            <a:r>
              <a:rPr lang="en-US" dirty="0" smtClean="0"/>
              <a:t> </a:t>
            </a:r>
            <a:r>
              <a:rPr lang="en-US" dirty="0" err="1" smtClean="0"/>
              <a:t>asociační</a:t>
            </a:r>
            <a:r>
              <a:rPr lang="en-US" dirty="0" smtClean="0"/>
              <a:t> </a:t>
            </a:r>
            <a:r>
              <a:rPr lang="en-US" dirty="0" err="1" smtClean="0"/>
              <a:t>matice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Definice</a:t>
            </a:r>
            <a:r>
              <a:rPr lang="en-US" dirty="0" smtClean="0"/>
              <a:t> </a:t>
            </a:r>
            <a:r>
              <a:rPr lang="en-US" dirty="0" err="1" smtClean="0"/>
              <a:t>prvního</a:t>
            </a:r>
            <a:r>
              <a:rPr lang="en-US" dirty="0" smtClean="0"/>
              <a:t> </a:t>
            </a:r>
            <a:r>
              <a:rPr lang="en-US" dirty="0" err="1" smtClean="0"/>
              <a:t>shluku</a:t>
            </a:r>
            <a:r>
              <a:rPr lang="en-US" dirty="0" smtClean="0"/>
              <a:t> (</a:t>
            </a:r>
            <a:r>
              <a:rPr lang="en-US" dirty="0" err="1" smtClean="0"/>
              <a:t>nebližší</a:t>
            </a:r>
            <a:r>
              <a:rPr lang="en-US" dirty="0" smtClean="0"/>
              <a:t> </a:t>
            </a:r>
            <a:r>
              <a:rPr lang="en-US" dirty="0" err="1" smtClean="0"/>
              <a:t>prvky</a:t>
            </a:r>
            <a:r>
              <a:rPr lang="en-US" dirty="0" smtClean="0"/>
              <a:t> v </a:t>
            </a:r>
            <a:r>
              <a:rPr lang="en-US" dirty="0" err="1" smtClean="0"/>
              <a:t>matici</a:t>
            </a:r>
            <a:r>
              <a:rPr lang="en-US" dirty="0" smtClean="0"/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Přepočet</a:t>
            </a:r>
            <a:r>
              <a:rPr lang="en-US" dirty="0" smtClean="0"/>
              <a:t> </a:t>
            </a:r>
            <a:r>
              <a:rPr lang="en-US" dirty="0" err="1" smtClean="0"/>
              <a:t>matice</a:t>
            </a:r>
            <a:r>
              <a:rPr lang="en-US" dirty="0" smtClean="0"/>
              <a:t>, </a:t>
            </a:r>
            <a:r>
              <a:rPr lang="en-US" dirty="0" err="1" smtClean="0"/>
              <a:t>nový</a:t>
            </a:r>
            <a:r>
              <a:rPr lang="en-US" dirty="0" smtClean="0"/>
              <a:t> </a:t>
            </a:r>
            <a:r>
              <a:rPr lang="en-US" dirty="0" err="1" smtClean="0"/>
              <a:t>shluk</a:t>
            </a:r>
            <a:r>
              <a:rPr lang="en-US" dirty="0" smtClean="0"/>
              <a:t> je </a:t>
            </a:r>
            <a:r>
              <a:rPr lang="en-US" dirty="0" err="1" smtClean="0"/>
              <a:t>brán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nový</a:t>
            </a:r>
            <a:r>
              <a:rPr lang="en-US" dirty="0" smtClean="0"/>
              <a:t> </a:t>
            </a:r>
            <a:r>
              <a:rPr lang="en-US" dirty="0" err="1" smtClean="0"/>
              <a:t>prvek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Opakujeme</a:t>
            </a:r>
            <a:r>
              <a:rPr lang="en-US" dirty="0" smtClean="0"/>
              <a:t> </a:t>
            </a:r>
            <a:r>
              <a:rPr lang="en-US" dirty="0" err="1" smtClean="0"/>
              <a:t>kroky</a:t>
            </a:r>
            <a:r>
              <a:rPr lang="en-US" dirty="0" smtClean="0"/>
              <a:t> 2 - 3, </a:t>
            </a:r>
            <a:r>
              <a:rPr lang="en-US" dirty="0" err="1" smtClean="0"/>
              <a:t>dokud</a:t>
            </a:r>
            <a:r>
              <a:rPr lang="en-US" dirty="0" smtClean="0"/>
              <a:t> </a:t>
            </a:r>
            <a:r>
              <a:rPr lang="en-US" dirty="0" err="1" smtClean="0"/>
              <a:t>není</a:t>
            </a:r>
            <a:r>
              <a:rPr lang="en-US" dirty="0" smtClean="0"/>
              <a:t> </a:t>
            </a:r>
            <a:r>
              <a:rPr lang="en-US" dirty="0" err="1" smtClean="0"/>
              <a:t>pouze</a:t>
            </a:r>
            <a:r>
              <a:rPr lang="en-US" dirty="0" smtClean="0"/>
              <a:t> </a:t>
            </a:r>
            <a:r>
              <a:rPr lang="en-US" dirty="0" err="1" smtClean="0"/>
              <a:t>jeden</a:t>
            </a:r>
            <a:r>
              <a:rPr lang="en-US" dirty="0" smtClean="0"/>
              <a:t> “</a:t>
            </a:r>
            <a:r>
              <a:rPr lang="en-US" dirty="0" err="1" smtClean="0"/>
              <a:t>prvek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3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Vizualizace</a:t>
            </a:r>
            <a:r>
              <a:rPr lang="en-US" dirty="0" smtClean="0"/>
              <a:t> </a:t>
            </a:r>
            <a:r>
              <a:rPr lang="en-US" dirty="0" err="1" smtClean="0"/>
              <a:t>shlukové</a:t>
            </a:r>
            <a:r>
              <a:rPr lang="en-US" dirty="0" smtClean="0"/>
              <a:t> </a:t>
            </a:r>
            <a:r>
              <a:rPr lang="en-US" dirty="0" err="1" smtClean="0"/>
              <a:t>analýzy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2" y="3454400"/>
            <a:ext cx="12022668" cy="6011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9600" y="2372571"/>
            <a:ext cx="24892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dendogram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8134" y="2372571"/>
            <a:ext cx="24892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klastry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05812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Výhody</a:t>
            </a:r>
            <a:r>
              <a:rPr lang="en-US" dirty="0" smtClean="0"/>
              <a:t> a </a:t>
            </a:r>
            <a:r>
              <a:rPr lang="en-US" dirty="0" err="1" smtClean="0"/>
              <a:t>nevýhody</a:t>
            </a:r>
            <a:r>
              <a:rPr lang="en-US" dirty="0" smtClean="0"/>
              <a:t> KNN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Výhody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Robustní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nesourodé</a:t>
            </a:r>
            <a:r>
              <a:rPr lang="en-US" dirty="0" smtClean="0"/>
              <a:t> data</a:t>
            </a:r>
          </a:p>
          <a:p>
            <a:pPr lvl="1"/>
            <a:r>
              <a:rPr lang="en-US" dirty="0" err="1" smtClean="0"/>
              <a:t>Efektivní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velkém</a:t>
            </a:r>
            <a:r>
              <a:rPr lang="en-US" dirty="0" smtClean="0"/>
              <a:t> </a:t>
            </a:r>
            <a:r>
              <a:rPr lang="en-US" dirty="0" err="1" smtClean="0"/>
              <a:t>množství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endParaRPr lang="en-US" dirty="0" smtClean="0"/>
          </a:p>
          <a:p>
            <a:r>
              <a:rPr lang="en-US" dirty="0" err="1" smtClean="0"/>
              <a:t>Nevýhody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Potřeba</a:t>
            </a:r>
            <a:r>
              <a:rPr lang="en-US" dirty="0" smtClean="0"/>
              <a:t> </a:t>
            </a:r>
            <a:r>
              <a:rPr lang="en-US" dirty="0" err="1" smtClean="0"/>
              <a:t>definovat</a:t>
            </a:r>
            <a:r>
              <a:rPr lang="en-US" dirty="0" smtClean="0"/>
              <a:t> </a:t>
            </a:r>
            <a:r>
              <a:rPr lang="en-US" dirty="0" err="1" smtClean="0"/>
              <a:t>parametr</a:t>
            </a:r>
            <a:r>
              <a:rPr lang="en-US" dirty="0" smtClean="0"/>
              <a:t> K</a:t>
            </a:r>
          </a:p>
          <a:p>
            <a:pPr lvl="1"/>
            <a:r>
              <a:rPr lang="en-US" dirty="0" err="1" smtClean="0"/>
              <a:t>Potřeba</a:t>
            </a:r>
            <a:r>
              <a:rPr lang="en-US" dirty="0" smtClean="0"/>
              <a:t> </a:t>
            </a:r>
            <a:r>
              <a:rPr lang="en-US" dirty="0" err="1" smtClean="0"/>
              <a:t>výběru</a:t>
            </a:r>
            <a:r>
              <a:rPr lang="en-US" dirty="0" smtClean="0"/>
              <a:t> </a:t>
            </a:r>
            <a:r>
              <a:rPr lang="en-US" dirty="0" err="1" smtClean="0"/>
              <a:t>metody</a:t>
            </a:r>
            <a:r>
              <a:rPr lang="en-US" dirty="0" smtClean="0"/>
              <a:t> </a:t>
            </a:r>
            <a:r>
              <a:rPr lang="en-US" dirty="0" err="1" smtClean="0"/>
              <a:t>výpočtu</a:t>
            </a:r>
            <a:r>
              <a:rPr lang="en-US" dirty="0" smtClean="0"/>
              <a:t> </a:t>
            </a:r>
            <a:r>
              <a:rPr lang="en-US" dirty="0" err="1" smtClean="0"/>
              <a:t>vzdálenosti</a:t>
            </a:r>
            <a:endParaRPr lang="en-US" dirty="0" smtClean="0"/>
          </a:p>
          <a:p>
            <a:pPr lvl="1"/>
            <a:r>
              <a:rPr lang="en-US" dirty="0" err="1" smtClean="0"/>
              <a:t>Výpočetně</a:t>
            </a:r>
            <a:r>
              <a:rPr lang="en-US" dirty="0" smtClean="0"/>
              <a:t> </a:t>
            </a:r>
            <a:r>
              <a:rPr lang="en-US" dirty="0" err="1" smtClean="0"/>
              <a:t>náročné</a:t>
            </a:r>
            <a:r>
              <a:rPr lang="en-US" dirty="0" smtClean="0"/>
              <a:t> – </a:t>
            </a:r>
            <a:r>
              <a:rPr lang="en-US" dirty="0" err="1" smtClean="0"/>
              <a:t>nutnost</a:t>
            </a:r>
            <a:r>
              <a:rPr lang="en-US" dirty="0" smtClean="0"/>
              <a:t> </a:t>
            </a:r>
            <a:r>
              <a:rPr lang="en-US" dirty="0" err="1" smtClean="0"/>
              <a:t>výpočet</a:t>
            </a:r>
            <a:r>
              <a:rPr lang="en-US" dirty="0" smtClean="0"/>
              <a:t> </a:t>
            </a:r>
            <a:r>
              <a:rPr lang="en-US" dirty="0" err="1" smtClean="0"/>
              <a:t>všech</a:t>
            </a:r>
            <a:r>
              <a:rPr lang="en-US" dirty="0" smtClean="0"/>
              <a:t> </a:t>
            </a:r>
            <a:r>
              <a:rPr lang="en-US" dirty="0" err="1" smtClean="0"/>
              <a:t>vzdáleností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39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Decision Tree</a:t>
            </a:r>
            <a:br>
              <a:rPr lang="en-US" dirty="0"/>
            </a:br>
            <a:r>
              <a:rPr lang="cs-CZ" dirty="0" smtClean="0"/>
              <a:t>Rozhodovací</a:t>
            </a:r>
            <a:r>
              <a:rPr lang="en-US" dirty="0" smtClean="0"/>
              <a:t> </a:t>
            </a:r>
            <a:r>
              <a:rPr lang="en-US" dirty="0" err="1" smtClean="0"/>
              <a:t>stromy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036047"/>
            <a:ext cx="11704320" cy="6436925"/>
          </a:xfrm>
        </p:spPr>
        <p:txBody>
          <a:bodyPr/>
          <a:lstStyle/>
          <a:p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sloužit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 smtClean="0"/>
              <a:t>klasifikaci</a:t>
            </a:r>
            <a:r>
              <a:rPr lang="en-US" dirty="0"/>
              <a:t> (classification trees)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 smtClean="0"/>
              <a:t>predikci</a:t>
            </a:r>
            <a:r>
              <a:rPr lang="en-US" dirty="0"/>
              <a:t> (regression trees)</a:t>
            </a:r>
          </a:p>
          <a:p>
            <a:r>
              <a:rPr lang="en-US" dirty="0"/>
              <a:t>V </a:t>
            </a:r>
            <a:r>
              <a:rPr lang="en-US" dirty="0" err="1"/>
              <a:t>těchto</a:t>
            </a:r>
            <a:r>
              <a:rPr lang="en-US" dirty="0"/>
              <a:t> </a:t>
            </a:r>
            <a:r>
              <a:rPr lang="en-US" dirty="0" err="1"/>
              <a:t>stromových</a:t>
            </a:r>
            <a:r>
              <a:rPr lang="en-US" dirty="0"/>
              <a:t> </a:t>
            </a:r>
            <a:r>
              <a:rPr lang="en-US" dirty="0" err="1" smtClean="0"/>
              <a:t>strukturách</a:t>
            </a:r>
            <a:r>
              <a:rPr lang="en-US" dirty="0"/>
              <a:t> </a:t>
            </a:r>
            <a:r>
              <a:rPr lang="en-US" dirty="0" err="1"/>
              <a:t>představují</a:t>
            </a:r>
            <a:r>
              <a:rPr lang="en-US" dirty="0"/>
              <a:t> </a:t>
            </a:r>
            <a:r>
              <a:rPr lang="en-US" dirty="0" err="1" smtClean="0"/>
              <a:t>listy</a:t>
            </a:r>
            <a:r>
              <a:rPr lang="en-US" dirty="0" smtClean="0"/>
              <a:t> (leafs) </a:t>
            </a:r>
            <a:r>
              <a:rPr lang="en-US" dirty="0" err="1" smtClean="0"/>
              <a:t>třídy</a:t>
            </a:r>
            <a:r>
              <a:rPr lang="en-US" dirty="0" smtClean="0"/>
              <a:t> a </a:t>
            </a:r>
            <a:r>
              <a:rPr lang="en-US" dirty="0" err="1" smtClean="0"/>
              <a:t>větve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představují</a:t>
            </a:r>
            <a:r>
              <a:rPr lang="en-US" dirty="0" smtClean="0"/>
              <a:t> </a:t>
            </a:r>
            <a:r>
              <a:rPr lang="en-US" dirty="0" err="1" smtClean="0"/>
              <a:t>spojky</a:t>
            </a:r>
            <a:r>
              <a:rPr lang="en-US" dirty="0"/>
              <a:t> </a:t>
            </a:r>
            <a:r>
              <a:rPr lang="en-US" dirty="0" err="1" smtClean="0"/>
              <a:t>mezi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třídami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CART_tree_titanic_survivo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266" y="4425486"/>
            <a:ext cx="5641533" cy="5328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938" y="9129198"/>
            <a:ext cx="8554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Zdroj</a:t>
            </a:r>
            <a:r>
              <a:rPr lang="en-US" sz="1200" dirty="0"/>
              <a:t>: wiki | A tree showing survival of passengers on the Titanic ("</a:t>
            </a:r>
            <a:r>
              <a:rPr lang="en-US" sz="1200" dirty="0" err="1"/>
              <a:t>sibsp</a:t>
            </a:r>
            <a:r>
              <a:rPr lang="en-US" sz="1200" dirty="0"/>
              <a:t>" is the number of spouses or siblings aboard). The figures under the leaves show the probability of survival and the percentage of observations in the leaf.</a:t>
            </a:r>
          </a:p>
        </p:txBody>
      </p:sp>
    </p:spTree>
    <p:extLst>
      <p:ext uri="{BB962C8B-B14F-4D97-AF65-F5344CB8AC3E}">
        <p14:creationId xmlns:p14="http://schemas.microsoft.com/office/powerpoint/2010/main" val="869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12100</TotalTime>
  <Words>382</Words>
  <Application>Microsoft Macintosh PowerPoint</Application>
  <PresentationFormat>Custom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Avenir Roman</vt:lpstr>
      <vt:lpstr>Helvetica Neue</vt:lpstr>
      <vt:lpstr>Helvetica Neue Light</vt:lpstr>
      <vt:lpstr>Helvetica</vt:lpstr>
      <vt:lpstr>ModernPortfolio</vt:lpstr>
      <vt:lpstr>Pokročilá chemoinformatika</vt:lpstr>
      <vt:lpstr>Vzdálenost</vt:lpstr>
      <vt:lpstr>Asociační matice</vt:lpstr>
      <vt:lpstr>Základní vzdálenosti</vt:lpstr>
      <vt:lpstr>KNN (K-Nearest Neighbors) Algoritmus k-nejbližších sousedů</vt:lpstr>
      <vt:lpstr>Tvorba KNN</vt:lpstr>
      <vt:lpstr>Vizualizace shlukové analýzy</vt:lpstr>
      <vt:lpstr>Výhody a nevýhody KNN </vt:lpstr>
      <vt:lpstr>Decision Tree Rozhodovací stromy</vt:lpstr>
      <vt:lpstr>Decission tree – příklad predikce mutagenity</vt:lpstr>
      <vt:lpstr>Tvorba rozhodovacího stromu CART</vt:lpstr>
      <vt:lpstr>Testování výsledného stromu a jeho prořezání</vt:lpstr>
      <vt:lpstr>Výhody a nevýhody rozhodovacích stromů</vt:lpstr>
      <vt:lpstr>Náhodné lesy</vt:lpstr>
      <vt:lpstr>Genetický algoritmus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Pokročilá chemoinformatika</dc:title>
  <cp:lastModifiedBy>Stanislav Geidl</cp:lastModifiedBy>
  <cp:revision>58</cp:revision>
  <dcterms:modified xsi:type="dcterms:W3CDTF">2017-02-03T22:19:36Z</dcterms:modified>
</cp:coreProperties>
</file>