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20" r:id="rId3"/>
    <p:sldId id="321" r:id="rId4"/>
    <p:sldId id="322" r:id="rId5"/>
    <p:sldId id="323" r:id="rId6"/>
    <p:sldId id="324" r:id="rId7"/>
    <p:sldId id="338" r:id="rId8"/>
    <p:sldId id="339" r:id="rId9"/>
    <p:sldId id="327" r:id="rId10"/>
    <p:sldId id="328" r:id="rId11"/>
    <p:sldId id="329" r:id="rId12"/>
    <p:sldId id="340" r:id="rId13"/>
    <p:sldId id="341" r:id="rId14"/>
    <p:sldId id="345" r:id="rId15"/>
    <p:sldId id="344" r:id="rId16"/>
    <p:sldId id="346" r:id="rId17"/>
    <p:sldId id="347" r:id="rId18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Neue Light"/>
      </a:defRPr>
    </a:lvl1pPr>
    <a:lvl2pPr indent="228600" algn="ctr" defTabSz="584200">
      <a:defRPr sz="3600">
        <a:latin typeface="+mn-lt"/>
        <a:ea typeface="+mn-ea"/>
        <a:cs typeface="+mn-cs"/>
        <a:sym typeface="Helvetica Neue Light"/>
      </a:defRPr>
    </a:lvl2pPr>
    <a:lvl3pPr indent="457200" algn="ctr" defTabSz="584200">
      <a:defRPr sz="3600">
        <a:latin typeface="+mn-lt"/>
        <a:ea typeface="+mn-ea"/>
        <a:cs typeface="+mn-cs"/>
        <a:sym typeface="Helvetica Neue Light"/>
      </a:defRPr>
    </a:lvl3pPr>
    <a:lvl4pPr indent="685800" algn="ctr" defTabSz="584200">
      <a:defRPr sz="3600">
        <a:latin typeface="+mn-lt"/>
        <a:ea typeface="+mn-ea"/>
        <a:cs typeface="+mn-cs"/>
        <a:sym typeface="Helvetica Neue Light"/>
      </a:defRPr>
    </a:lvl4pPr>
    <a:lvl5pPr indent="914400" algn="ctr" defTabSz="584200">
      <a:defRPr sz="3600">
        <a:latin typeface="+mn-lt"/>
        <a:ea typeface="+mn-ea"/>
        <a:cs typeface="+mn-cs"/>
        <a:sym typeface="Helvetica Neue Light"/>
      </a:defRPr>
    </a:lvl5pPr>
    <a:lvl6pPr indent="1143000" algn="ctr" defTabSz="584200">
      <a:defRPr sz="3600">
        <a:latin typeface="+mn-lt"/>
        <a:ea typeface="+mn-ea"/>
        <a:cs typeface="+mn-cs"/>
        <a:sym typeface="Helvetica Neue Light"/>
      </a:defRPr>
    </a:lvl6pPr>
    <a:lvl7pPr indent="1371600" algn="ctr" defTabSz="584200">
      <a:defRPr sz="3600">
        <a:latin typeface="+mn-lt"/>
        <a:ea typeface="+mn-ea"/>
        <a:cs typeface="+mn-cs"/>
        <a:sym typeface="Helvetica Neue Light"/>
      </a:defRPr>
    </a:lvl7pPr>
    <a:lvl8pPr indent="1600200" algn="ctr" defTabSz="584200">
      <a:defRPr sz="3600">
        <a:latin typeface="+mn-lt"/>
        <a:ea typeface="+mn-ea"/>
        <a:cs typeface="+mn-cs"/>
        <a:sym typeface="Helvetica Neue Light"/>
      </a:defRPr>
    </a:lvl8pPr>
    <a:lvl9pPr indent="1828800" algn="ctr" defTabSz="584200">
      <a:defRPr sz="3600">
        <a:latin typeface="+mn-lt"/>
        <a:ea typeface="+mn-ea"/>
        <a:cs typeface="+mn-cs"/>
        <a:sym typeface="Helvetica Neue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25D6B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A9A584"/>
              </a:solidFill>
              <a:prstDash val="solid"/>
              <a:miter lim="400000"/>
            </a:ln>
          </a:top>
          <a:bottom>
            <a:ln w="127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solidFill>
                <a:srgbClr val="A9A584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9A584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/>
      <a:tcStyle>
        <a:tcBdr/>
        <a:fill>
          <a:solidFill>
            <a:srgbClr val="E4E4E0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090"/>
    <p:restoredTop sz="94666"/>
  </p:normalViewPr>
  <p:slideViewPr>
    <p:cSldViewPr snapToGrid="0" snapToObjects="1">
      <p:cViewPr varScale="1">
        <p:scale>
          <a:sx n="76" d="100"/>
          <a:sy n="76" d="100"/>
        </p:scale>
        <p:origin x="224" y="20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64886445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5400000">
            <a:off x="6832536" y="8686863"/>
            <a:ext cx="142252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9055098" y="508000"/>
            <a:ext cx="128" cy="7975631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9055096" y="4464050"/>
            <a:ext cx="3448503" cy="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520700" y="8661400"/>
            <a:ext cx="8369300" cy="939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/>
          <a:lstStyle/>
          <a:p>
            <a:fld id="{FD02A8E2-E0D4-3748-A519-DB457A8CEE80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/>
          <a:lstStyle/>
          <a:p>
            <a:fld id="{7B53C5BA-CD40-AA4E-9C08-979D586B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43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71500" y="1968500"/>
            <a:ext cx="11868106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7" r:id="rId3"/>
    <p:sldLayoutId id="2147483659" r:id="rId4"/>
    <p:sldLayoutId id="2147483662" r:id="rId5"/>
  </p:sldLayoutIdLst>
  <p:transition spd="med"/>
  <p:txStyles>
    <p:titleStyle>
      <a:lvl1pPr defTabSz="584200">
        <a:defRPr sz="4200">
          <a:latin typeface="+mn-lt"/>
          <a:ea typeface="+mn-ea"/>
          <a:cs typeface="+mn-cs"/>
          <a:sym typeface="Helvetica Neue Light"/>
        </a:defRPr>
      </a:lvl1pPr>
      <a:lvl2pPr indent="228600" defTabSz="584200">
        <a:defRPr sz="4200">
          <a:latin typeface="+mn-lt"/>
          <a:ea typeface="+mn-ea"/>
          <a:cs typeface="+mn-cs"/>
          <a:sym typeface="Helvetica Neue Light"/>
        </a:defRPr>
      </a:lvl2pPr>
      <a:lvl3pPr indent="457200" defTabSz="584200">
        <a:defRPr sz="4200">
          <a:latin typeface="+mn-lt"/>
          <a:ea typeface="+mn-ea"/>
          <a:cs typeface="+mn-cs"/>
          <a:sym typeface="Helvetica Neue Light"/>
        </a:defRPr>
      </a:lvl3pPr>
      <a:lvl4pPr indent="685800" defTabSz="584200">
        <a:defRPr sz="4200">
          <a:latin typeface="+mn-lt"/>
          <a:ea typeface="+mn-ea"/>
          <a:cs typeface="+mn-cs"/>
          <a:sym typeface="Helvetica Neue Light"/>
        </a:defRPr>
      </a:lvl4pPr>
      <a:lvl5pPr indent="914400" defTabSz="584200">
        <a:defRPr sz="4200">
          <a:latin typeface="+mn-lt"/>
          <a:ea typeface="+mn-ea"/>
          <a:cs typeface="+mn-cs"/>
          <a:sym typeface="Helvetica Neue Light"/>
        </a:defRPr>
      </a:lvl5pPr>
      <a:lvl6pPr indent="1143000" defTabSz="584200">
        <a:defRPr sz="4200">
          <a:latin typeface="+mn-lt"/>
          <a:ea typeface="+mn-ea"/>
          <a:cs typeface="+mn-cs"/>
          <a:sym typeface="Helvetica Neue Light"/>
        </a:defRPr>
      </a:lvl6pPr>
      <a:lvl7pPr indent="1371600" defTabSz="584200">
        <a:defRPr sz="4200">
          <a:latin typeface="+mn-lt"/>
          <a:ea typeface="+mn-ea"/>
          <a:cs typeface="+mn-cs"/>
          <a:sym typeface="Helvetica Neue Light"/>
        </a:defRPr>
      </a:lvl7pPr>
      <a:lvl8pPr indent="1600200" defTabSz="584200">
        <a:defRPr sz="4200">
          <a:latin typeface="+mn-lt"/>
          <a:ea typeface="+mn-ea"/>
          <a:cs typeface="+mn-cs"/>
          <a:sym typeface="Helvetica Neue Light"/>
        </a:defRPr>
      </a:lvl8pPr>
      <a:lvl9pPr indent="1828800" defTabSz="584200">
        <a:defRPr sz="4200">
          <a:latin typeface="+mn-lt"/>
          <a:ea typeface="+mn-ea"/>
          <a:cs typeface="+mn-cs"/>
          <a:sym typeface="Helvetica Neue Light"/>
        </a:defRPr>
      </a:lvl9pPr>
    </p:titleStyle>
    <p:bodyStyle>
      <a:lvl1pPr marL="4572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1pPr>
      <a:lvl2pPr marL="9144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2pPr>
      <a:lvl3pPr marL="13716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3pPr>
      <a:lvl4pPr marL="18288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4pPr>
      <a:lvl5pPr marL="22860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5pPr>
      <a:lvl6pPr marL="27432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6pPr>
      <a:lvl7pPr marL="32004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7pPr>
      <a:lvl8pPr marL="36576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8pPr>
      <a:lvl9pPr marL="41148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9pPr>
    </p:bodyStyle>
    <p:otherStyle>
      <a:lvl1pPr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youtube.com/watch?v=V1eYniJ0Rnk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lc_molekula.jpg"/>
          <p:cNvPicPr/>
          <p:nvPr/>
        </p:nvPicPr>
        <p:blipFill>
          <a:blip r:embed="rId2">
            <a:extLst/>
          </a:blip>
          <a:srcRect t="4910"/>
          <a:stretch>
            <a:fillRect/>
          </a:stretch>
        </p:blipFill>
        <p:spPr>
          <a:xfrm>
            <a:off x="1291579" y="0"/>
            <a:ext cx="10421642" cy="8008161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200" dirty="0" err="1" smtClean="0"/>
              <a:t>Pokročilá</a:t>
            </a:r>
            <a:r>
              <a:rPr lang="en-US" sz="4200" dirty="0" smtClean="0"/>
              <a:t> </a:t>
            </a:r>
            <a:r>
              <a:rPr lang="en-US" sz="4200" dirty="0" err="1" smtClean="0"/>
              <a:t>chemoinformatika</a:t>
            </a:r>
            <a:endParaRPr sz="4200" dirty="0"/>
          </a:p>
        </p:txBody>
      </p:sp>
      <p:sp>
        <p:nvSpPr>
          <p:cNvPr id="7" name="Shape 42"/>
          <p:cNvSpPr>
            <a:spLocks noGrp="1"/>
          </p:cNvSpPr>
          <p:nvPr>
            <p:ph type="body" idx="1"/>
          </p:nvPr>
        </p:nvSpPr>
        <p:spPr>
          <a:xfrm>
            <a:off x="7848600" y="8212667"/>
            <a:ext cx="4953000" cy="130380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cs-CZ" sz="2600" dirty="0" err="1" smtClean="0">
                <a:solidFill>
                  <a:srgbClr val="747474"/>
                </a:solidFill>
              </a:rPr>
              <a:t>Neparametrické</a:t>
            </a:r>
            <a:r>
              <a:rPr lang="cs-CZ" sz="2600" smtClean="0">
                <a:solidFill>
                  <a:srgbClr val="747474"/>
                </a:solidFill>
              </a:rPr>
              <a:t> modely II</a:t>
            </a:r>
            <a:r>
              <a:rPr lang="cs-CZ" sz="2600" dirty="0" smtClean="0">
                <a:solidFill>
                  <a:srgbClr val="747474"/>
                </a:solidFill>
              </a:rPr>
              <a:t/>
            </a:r>
            <a:br>
              <a:rPr lang="cs-CZ" sz="2600" dirty="0" smtClean="0">
                <a:solidFill>
                  <a:srgbClr val="747474"/>
                </a:solidFill>
              </a:rPr>
            </a:br>
            <a:r>
              <a:rPr lang="cs-CZ" sz="2600" dirty="0" smtClean="0">
                <a:solidFill>
                  <a:srgbClr val="747474"/>
                </a:solidFill>
              </a:rPr>
              <a:t>únor 2017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Synapse a </a:t>
            </a:r>
            <a:r>
              <a:rPr lang="en-US" dirty="0" err="1" smtClean="0"/>
              <a:t>učení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endParaRPr lang="en-US" b="1" dirty="0"/>
          </a:p>
          <a:p>
            <a:r>
              <a:rPr lang="en-US" b="1" dirty="0" err="1" smtClean="0"/>
              <a:t>Učení</a:t>
            </a:r>
            <a:r>
              <a:rPr lang="en-US" b="1" dirty="0" smtClean="0"/>
              <a:t> a </a:t>
            </a:r>
            <a:r>
              <a:rPr lang="en-US" b="1" dirty="0" err="1" smtClean="0"/>
              <a:t>pamět</a:t>
            </a:r>
            <a:r>
              <a:rPr lang="en-US" b="1" dirty="0" smtClean="0"/>
              <a:t> </a:t>
            </a:r>
            <a:r>
              <a:rPr lang="en-US" b="1" dirty="0" err="1" smtClean="0"/>
              <a:t>jsou</a:t>
            </a:r>
            <a:r>
              <a:rPr lang="en-US" b="1" dirty="0" smtClean="0"/>
              <a:t> </a:t>
            </a:r>
            <a:r>
              <a:rPr lang="en-US" b="1" dirty="0" err="1" smtClean="0"/>
              <a:t>považovány</a:t>
            </a:r>
            <a:r>
              <a:rPr lang="en-US" b="1" dirty="0" smtClean="0"/>
              <a:t> </a:t>
            </a:r>
            <a:r>
              <a:rPr lang="en-US" b="1" dirty="0" err="1" smtClean="0"/>
              <a:t>za</a:t>
            </a:r>
            <a:r>
              <a:rPr lang="en-US" b="1" dirty="0" smtClean="0"/>
              <a:t> </a:t>
            </a:r>
            <a:r>
              <a:rPr lang="en-US" b="1" dirty="0" err="1" smtClean="0"/>
              <a:t>výsledek</a:t>
            </a:r>
            <a:r>
              <a:rPr lang="en-US" b="1" dirty="0" smtClean="0"/>
              <a:t> </a:t>
            </a:r>
            <a:r>
              <a:rPr lang="en-US" b="1" dirty="0" err="1" smtClean="0"/>
              <a:t>dlouhodobých</a:t>
            </a:r>
            <a:r>
              <a:rPr lang="en-US" b="1" dirty="0" smtClean="0"/>
              <a:t> </a:t>
            </a:r>
            <a:r>
              <a:rPr lang="en-US" b="1" dirty="0" err="1" smtClean="0"/>
              <a:t>změn</a:t>
            </a:r>
            <a:r>
              <a:rPr lang="en-US" b="1" dirty="0" smtClean="0"/>
              <a:t> </a:t>
            </a:r>
            <a:r>
              <a:rPr lang="en-US" b="1" dirty="0" err="1" smtClean="0"/>
              <a:t>synaptické</a:t>
            </a:r>
            <a:r>
              <a:rPr lang="en-US" b="1" dirty="0" smtClean="0"/>
              <a:t> </a:t>
            </a:r>
            <a:r>
              <a:rPr lang="en-US" b="1" dirty="0" err="1" smtClean="0"/>
              <a:t>síly</a:t>
            </a:r>
            <a:r>
              <a:rPr lang="en-US" b="1" dirty="0" smtClean="0"/>
              <a:t>.</a:t>
            </a:r>
          </a:p>
          <a:p>
            <a:r>
              <a:rPr lang="en-US" b="1" dirty="0"/>
              <a:t>V </a:t>
            </a:r>
            <a:r>
              <a:rPr lang="en-US" b="1" dirty="0" err="1"/>
              <a:t>umělých</a:t>
            </a:r>
            <a:r>
              <a:rPr lang="en-US" b="1" dirty="0"/>
              <a:t> </a:t>
            </a:r>
            <a:r>
              <a:rPr lang="en-US" b="1" dirty="0" err="1"/>
              <a:t>neuronových</a:t>
            </a:r>
            <a:r>
              <a:rPr lang="en-US" b="1" dirty="0"/>
              <a:t> </a:t>
            </a:r>
            <a:r>
              <a:rPr lang="en-US" b="1" dirty="0" err="1" smtClean="0"/>
              <a:t>sítích</a:t>
            </a:r>
            <a:r>
              <a:rPr lang="en-US" b="1" dirty="0" smtClean="0"/>
              <a:t> </a:t>
            </a:r>
            <a:r>
              <a:rPr lang="en-US" b="1" dirty="0" err="1" smtClean="0"/>
              <a:t>dochází</a:t>
            </a:r>
            <a:r>
              <a:rPr lang="en-US" b="1" dirty="0" smtClean="0"/>
              <a:t> k </a:t>
            </a:r>
            <a:r>
              <a:rPr lang="en-US" b="1" dirty="0" err="1" smtClean="0"/>
              <a:t>učení</a:t>
            </a:r>
            <a:r>
              <a:rPr lang="en-US" b="1" dirty="0" smtClean="0"/>
              <a:t> </a:t>
            </a:r>
            <a:r>
              <a:rPr lang="en-US" b="1" dirty="0" err="1" smtClean="0"/>
              <a:t>opravou</a:t>
            </a:r>
            <a:r>
              <a:rPr lang="en-US" b="1" dirty="0" smtClean="0"/>
              <a:t> </a:t>
            </a:r>
            <a:r>
              <a:rPr lang="en-US" b="1" dirty="0" err="1"/>
              <a:t>váhy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146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Neuronové</a:t>
            </a:r>
            <a:r>
              <a:rPr lang="en-US" dirty="0" smtClean="0"/>
              <a:t> </a:t>
            </a:r>
            <a:r>
              <a:rPr lang="en-US" dirty="0" err="1" smtClean="0"/>
              <a:t>sítě</a:t>
            </a:r>
            <a:r>
              <a:rPr lang="en-US" dirty="0" smtClean="0"/>
              <a:t> – </a:t>
            </a:r>
            <a:r>
              <a:rPr lang="en-US" dirty="0" err="1" smtClean="0"/>
              <a:t>parametry</a:t>
            </a:r>
            <a:r>
              <a:rPr lang="en-US" dirty="0" smtClean="0"/>
              <a:t> </a:t>
            </a:r>
            <a:r>
              <a:rPr lang="en-US" dirty="0" err="1" smtClean="0"/>
              <a:t>neuronových</a:t>
            </a:r>
            <a:r>
              <a:rPr lang="en-US" dirty="0" smtClean="0"/>
              <a:t> </a:t>
            </a:r>
            <a:r>
              <a:rPr lang="en-US" dirty="0" err="1" smtClean="0"/>
              <a:t>sítí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Topologie</a:t>
            </a:r>
            <a:r>
              <a:rPr lang="en-US" dirty="0" smtClean="0"/>
              <a:t> </a:t>
            </a:r>
            <a:r>
              <a:rPr lang="en-US" dirty="0" err="1" smtClean="0"/>
              <a:t>sítě</a:t>
            </a:r>
            <a:endParaRPr lang="en-US" dirty="0" smtClean="0"/>
          </a:p>
          <a:p>
            <a:pPr lvl="1"/>
            <a:r>
              <a:rPr lang="en-US" dirty="0" err="1" smtClean="0"/>
              <a:t>Počet</a:t>
            </a:r>
            <a:r>
              <a:rPr lang="en-US" dirty="0" smtClean="0"/>
              <a:t> </a:t>
            </a:r>
            <a:r>
              <a:rPr lang="en-US" dirty="0" err="1" smtClean="0"/>
              <a:t>vstupů</a:t>
            </a:r>
            <a:r>
              <a:rPr lang="en-US" dirty="0" smtClean="0"/>
              <a:t>, </a:t>
            </a:r>
            <a:r>
              <a:rPr lang="en-US" dirty="0" err="1" smtClean="0"/>
              <a:t>výstupů</a:t>
            </a:r>
            <a:r>
              <a:rPr lang="en-US" dirty="0" smtClean="0"/>
              <a:t> a </a:t>
            </a:r>
            <a:r>
              <a:rPr lang="en-US" dirty="0" err="1" smtClean="0"/>
              <a:t>vrstev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skryté</a:t>
            </a:r>
            <a:r>
              <a:rPr lang="en-US" dirty="0" smtClean="0"/>
              <a:t> </a:t>
            </a:r>
            <a:r>
              <a:rPr lang="en-US" dirty="0" err="1" smtClean="0"/>
              <a:t>vrstvě</a:t>
            </a:r>
            <a:endParaRPr lang="en-US" dirty="0" smtClean="0"/>
          </a:p>
          <a:p>
            <a:pPr lvl="1"/>
            <a:r>
              <a:rPr lang="en-US" dirty="0" err="1" smtClean="0"/>
              <a:t>Rekurze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685" y="4030133"/>
            <a:ext cx="6322615" cy="535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871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300" y="2362200"/>
            <a:ext cx="8445500" cy="652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Backpropagation – </a:t>
            </a:r>
            <a:r>
              <a:rPr lang="en-US" dirty="0" err="1" smtClean="0"/>
              <a:t>úprava</a:t>
            </a:r>
            <a:r>
              <a:rPr lang="en-US" dirty="0" smtClean="0"/>
              <a:t> </a:t>
            </a:r>
            <a:r>
              <a:rPr lang="en-US" dirty="0" err="1" smtClean="0"/>
              <a:t>váh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 err="1" smtClean="0"/>
              <a:t>Nahodné</a:t>
            </a:r>
            <a:r>
              <a:rPr lang="en-US" dirty="0" smtClean="0"/>
              <a:t> </a:t>
            </a:r>
            <a:r>
              <a:rPr lang="en-US" dirty="0" err="1" smtClean="0"/>
              <a:t>váhy</a:t>
            </a:r>
            <a:endParaRPr lang="en-US" dirty="0" smtClean="0"/>
          </a:p>
          <a:p>
            <a:pPr marL="742950" indent="-742950">
              <a:buFont typeface="+mj-lt"/>
              <a:buAutoNum type="arabicPeriod"/>
            </a:pPr>
            <a:r>
              <a:rPr lang="en-US" dirty="0" err="1" smtClean="0"/>
              <a:t>Síť</a:t>
            </a:r>
            <a:r>
              <a:rPr lang="en-US" dirty="0" smtClean="0"/>
              <a:t> se </a:t>
            </a:r>
            <a:r>
              <a:rPr lang="en-US" dirty="0" err="1" smtClean="0"/>
              <a:t>vstupem</a:t>
            </a:r>
            <a:r>
              <a:rPr lang="en-US" dirty="0" smtClean="0"/>
              <a:t> X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err="1" smtClean="0"/>
              <a:t>Výpočet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všech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vrstvách</a:t>
            </a: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 err="1" smtClean="0"/>
              <a:t>Porovnání</a:t>
            </a:r>
            <a:r>
              <a:rPr lang="en-US" dirty="0" smtClean="0"/>
              <a:t> s </a:t>
            </a:r>
            <a:r>
              <a:rPr lang="en-US" dirty="0" err="1" smtClean="0"/>
              <a:t>oček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err="1" smtClean="0"/>
              <a:t>Výstupem</a:t>
            </a: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 err="1" smtClean="0"/>
              <a:t>Korekce</a:t>
            </a:r>
            <a:r>
              <a:rPr lang="en-US" dirty="0" smtClean="0"/>
              <a:t> </a:t>
            </a:r>
            <a:r>
              <a:rPr lang="en-US" dirty="0" err="1" smtClean="0"/>
              <a:t>váh</a:t>
            </a:r>
            <a:r>
              <a:rPr lang="en-US" dirty="0" smtClean="0"/>
              <a:t> v </a:t>
            </a:r>
            <a:br>
              <a:rPr lang="en-US" dirty="0" smtClean="0"/>
            </a:br>
            <a:r>
              <a:rPr lang="en-US" dirty="0" err="1" smtClean="0"/>
              <a:t>poslední</a:t>
            </a:r>
            <a:r>
              <a:rPr lang="en-US" dirty="0" smtClean="0"/>
              <a:t> </a:t>
            </a:r>
            <a:r>
              <a:rPr lang="en-US" dirty="0" err="1" smtClean="0"/>
              <a:t>vrstvě</a:t>
            </a:r>
            <a:endParaRPr lang="en-US" dirty="0" smtClean="0"/>
          </a:p>
          <a:p>
            <a:pPr marL="742950" indent="-742950">
              <a:buFont typeface="+mj-lt"/>
              <a:buAutoNum type="arabicPeriod"/>
            </a:pPr>
            <a:r>
              <a:rPr lang="en-US" dirty="0" err="1" smtClean="0"/>
              <a:t>Korekce</a:t>
            </a:r>
            <a:r>
              <a:rPr lang="en-US" dirty="0" smtClean="0"/>
              <a:t> </a:t>
            </a:r>
            <a:r>
              <a:rPr lang="en-US" dirty="0" err="1" smtClean="0"/>
              <a:t>váh</a:t>
            </a:r>
            <a:r>
              <a:rPr lang="en-US" dirty="0" smtClean="0"/>
              <a:t> v </a:t>
            </a:r>
            <a:r>
              <a:rPr lang="en-US" dirty="0" err="1" smtClean="0"/>
              <a:t>předchozích</a:t>
            </a:r>
            <a:r>
              <a:rPr lang="en-US" dirty="0" smtClean="0"/>
              <a:t> </a:t>
            </a:r>
            <a:r>
              <a:rPr lang="en-US" dirty="0" err="1" smtClean="0"/>
              <a:t>vrstvách</a:t>
            </a:r>
            <a:endParaRPr lang="en-US" dirty="0" smtClean="0"/>
          </a:p>
          <a:p>
            <a:pPr marL="742950" indent="-742950">
              <a:buFont typeface="+mj-lt"/>
              <a:buAutoNum type="arabicPeriod"/>
            </a:pPr>
            <a:r>
              <a:rPr lang="en-US" dirty="0" err="1" smtClean="0"/>
              <a:t>Aplikace</a:t>
            </a:r>
            <a:r>
              <a:rPr lang="en-US" dirty="0" smtClean="0"/>
              <a:t> </a:t>
            </a:r>
            <a:r>
              <a:rPr lang="en-US" dirty="0" err="1" smtClean="0"/>
              <a:t>korekcí</a:t>
            </a:r>
            <a:endParaRPr lang="en-US" dirty="0" smtClean="0"/>
          </a:p>
        </p:txBody>
      </p:sp>
      <p:cxnSp>
        <p:nvCxnSpPr>
          <p:cNvPr id="7" name="Elbow Connector 6"/>
          <p:cNvCxnSpPr/>
          <p:nvPr/>
        </p:nvCxnSpPr>
        <p:spPr>
          <a:xfrm rot="16200000" flipV="1">
            <a:off x="-1932515" y="6470651"/>
            <a:ext cx="5067298" cy="761998"/>
          </a:xfrm>
          <a:prstGeom prst="bentConnector3">
            <a:avLst/>
          </a:prstGeom>
          <a:noFill/>
          <a:ln w="12700" cap="flat">
            <a:solidFill>
              <a:srgbClr val="ABABAB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Curved Connector 11"/>
          <p:cNvCxnSpPr/>
          <p:nvPr/>
        </p:nvCxnSpPr>
        <p:spPr>
          <a:xfrm rot="10800000" flipV="1">
            <a:off x="982133" y="9027584"/>
            <a:ext cx="778934" cy="357715"/>
          </a:xfrm>
          <a:prstGeom prst="curvedConnector3">
            <a:avLst/>
          </a:prstGeom>
          <a:noFill/>
          <a:ln w="12700" cap="flat">
            <a:solidFill>
              <a:srgbClr val="ABABAB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2349751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Průběh</a:t>
            </a:r>
            <a:r>
              <a:rPr lang="en-US" dirty="0" smtClean="0"/>
              <a:t> </a:t>
            </a:r>
            <a:r>
              <a:rPr lang="en-US" dirty="0" err="1" smtClean="0"/>
              <a:t>učení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650" y="2523067"/>
            <a:ext cx="92075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004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Ukázka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playground.tensorflow.org</a:t>
            </a:r>
            <a:r>
              <a:rPr lang="en-US" dirty="0"/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4444"/>
            <a:ext cx="13004800" cy="858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455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Výhody</a:t>
            </a:r>
            <a:r>
              <a:rPr lang="en-US" dirty="0" smtClean="0"/>
              <a:t> a </a:t>
            </a:r>
            <a:r>
              <a:rPr lang="en-US" dirty="0" err="1" smtClean="0"/>
              <a:t>nevýhody</a:t>
            </a:r>
            <a:r>
              <a:rPr lang="en-US" dirty="0" smtClean="0"/>
              <a:t> ANN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2222500"/>
            <a:ext cx="11861800" cy="7345246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Výhody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Robustní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libovolný</a:t>
            </a:r>
            <a:r>
              <a:rPr lang="en-US" dirty="0" smtClean="0"/>
              <a:t> </a:t>
            </a:r>
            <a:r>
              <a:rPr lang="en-US" dirty="0" err="1" smtClean="0"/>
              <a:t>problém</a:t>
            </a:r>
            <a:endParaRPr lang="en-US" dirty="0" smtClean="0"/>
          </a:p>
          <a:p>
            <a:pPr lvl="2"/>
            <a:r>
              <a:rPr lang="en-US" dirty="0" err="1" smtClean="0"/>
              <a:t>Výuka</a:t>
            </a:r>
            <a:r>
              <a:rPr lang="en-US" dirty="0" smtClean="0"/>
              <a:t> </a:t>
            </a:r>
            <a:r>
              <a:rPr lang="en-US" dirty="0" err="1" smtClean="0"/>
              <a:t>hraní</a:t>
            </a:r>
            <a:r>
              <a:rPr lang="en-US" dirty="0" smtClean="0"/>
              <a:t> her, </a:t>
            </a:r>
            <a:r>
              <a:rPr lang="en-US" dirty="0" err="1" smtClean="0"/>
              <a:t>rozpoznávání</a:t>
            </a:r>
            <a:r>
              <a:rPr lang="en-US" dirty="0" smtClean="0"/>
              <a:t> </a:t>
            </a:r>
            <a:r>
              <a:rPr lang="en-US" dirty="0" err="1" smtClean="0"/>
              <a:t>obrázku</a:t>
            </a:r>
            <a:r>
              <a:rPr lang="en-US" dirty="0" smtClean="0"/>
              <a:t>, </a:t>
            </a:r>
            <a:r>
              <a:rPr lang="is-IS" dirty="0" smtClean="0"/>
              <a:t>…</a:t>
            </a:r>
          </a:p>
          <a:p>
            <a:pPr lvl="2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</a:t>
            </a:r>
            <a:r>
              <a:rPr lang="en-US" smtClean="0">
                <a:hlinkClick r:id="rId2"/>
              </a:rPr>
              <a:t>=V1eYniJ0Rnk</a:t>
            </a:r>
            <a:endParaRPr lang="is-IS" dirty="0" smtClean="0"/>
          </a:p>
          <a:p>
            <a:pPr lvl="1"/>
            <a:r>
              <a:rPr lang="en-US" dirty="0" smtClean="0"/>
              <a:t>J</a:t>
            </a:r>
            <a:r>
              <a:rPr lang="is-IS" dirty="0" smtClean="0"/>
              <a:t>ednoduchá implementace</a:t>
            </a:r>
            <a:endParaRPr lang="en-US" dirty="0" smtClean="0"/>
          </a:p>
          <a:p>
            <a:r>
              <a:rPr lang="en-US" dirty="0" err="1" smtClean="0"/>
              <a:t>Nevýhody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Potřeba</a:t>
            </a:r>
            <a:r>
              <a:rPr lang="en-US" dirty="0" smtClean="0"/>
              <a:t> </a:t>
            </a:r>
            <a:r>
              <a:rPr lang="en-US" dirty="0" err="1" smtClean="0"/>
              <a:t>definovat</a:t>
            </a:r>
            <a:r>
              <a:rPr lang="en-US" dirty="0" smtClean="0"/>
              <a:t> </a:t>
            </a:r>
            <a:r>
              <a:rPr lang="en-US" dirty="0" err="1" smtClean="0"/>
              <a:t>vstup</a:t>
            </a:r>
            <a:endParaRPr lang="en-US" dirty="0" smtClean="0"/>
          </a:p>
          <a:p>
            <a:pPr lvl="1"/>
            <a:r>
              <a:rPr lang="en-US" dirty="0" err="1" smtClean="0"/>
              <a:t>Potřeba</a:t>
            </a:r>
            <a:r>
              <a:rPr lang="en-US" dirty="0" smtClean="0"/>
              <a:t> </a:t>
            </a:r>
            <a:r>
              <a:rPr lang="en-US" dirty="0" err="1" smtClean="0"/>
              <a:t>definovat</a:t>
            </a:r>
            <a:r>
              <a:rPr lang="en-US" dirty="0" smtClean="0"/>
              <a:t> </a:t>
            </a:r>
            <a:r>
              <a:rPr lang="en-US" dirty="0" err="1" smtClean="0"/>
              <a:t>topologii</a:t>
            </a:r>
            <a:r>
              <a:rPr lang="en-US" dirty="0" smtClean="0"/>
              <a:t> </a:t>
            </a:r>
            <a:r>
              <a:rPr lang="en-US" dirty="0" err="1" smtClean="0"/>
              <a:t>sítě</a:t>
            </a:r>
            <a:endParaRPr lang="en-US" dirty="0" smtClean="0"/>
          </a:p>
          <a:p>
            <a:pPr lvl="1"/>
            <a:r>
              <a:rPr lang="en-US" dirty="0" err="1" smtClean="0"/>
              <a:t>Časově</a:t>
            </a:r>
            <a:r>
              <a:rPr lang="en-US" dirty="0" smtClean="0"/>
              <a:t> </a:t>
            </a:r>
            <a:r>
              <a:rPr lang="en-US" dirty="0" err="1" smtClean="0"/>
              <a:t>náročný</a:t>
            </a:r>
            <a:r>
              <a:rPr lang="en-US" dirty="0" smtClean="0"/>
              <a:t> </a:t>
            </a:r>
            <a:r>
              <a:rPr lang="en-US" dirty="0" err="1" smtClean="0"/>
              <a:t>proces</a:t>
            </a:r>
            <a:r>
              <a:rPr lang="en-US" dirty="0" smtClean="0"/>
              <a:t> </a:t>
            </a:r>
            <a:r>
              <a:rPr lang="en-US" dirty="0" err="1" smtClean="0"/>
              <a:t>tréninku</a:t>
            </a:r>
            <a:r>
              <a:rPr lang="en-US" dirty="0" smtClean="0"/>
              <a:t> </a:t>
            </a:r>
            <a:r>
              <a:rPr lang="en-US" dirty="0" err="1" smtClean="0"/>
              <a:t>sítě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67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todo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59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Naive </a:t>
            </a:r>
            <a:r>
              <a:rPr lang="en-US" dirty="0" smtClean="0"/>
              <a:t>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todo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485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ASNN (</a:t>
            </a:r>
            <a:r>
              <a:rPr lang="en-US" dirty="0" err="1"/>
              <a:t>ASsociative</a:t>
            </a:r>
            <a:r>
              <a:rPr lang="en-US" dirty="0"/>
              <a:t> Neural Networks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Statistické</a:t>
            </a:r>
            <a:r>
              <a:rPr lang="en-US" dirty="0" smtClean="0"/>
              <a:t> </a:t>
            </a:r>
            <a:r>
              <a:rPr lang="en-US" dirty="0" err="1" smtClean="0"/>
              <a:t>metody</a:t>
            </a:r>
            <a:r>
              <a:rPr lang="en-US" dirty="0" smtClean="0"/>
              <a:t> </a:t>
            </a:r>
            <a:r>
              <a:rPr lang="en-US" dirty="0" err="1" smtClean="0"/>
              <a:t>používají</a:t>
            </a:r>
            <a:r>
              <a:rPr lang="en-US" dirty="0" smtClean="0"/>
              <a:t> </a:t>
            </a:r>
            <a:r>
              <a:rPr lang="en-US" dirty="0" err="1" smtClean="0"/>
              <a:t>informace</a:t>
            </a:r>
            <a:r>
              <a:rPr lang="en-US" dirty="0" smtClean="0"/>
              <a:t> a “</a:t>
            </a:r>
            <a:r>
              <a:rPr lang="en-US" dirty="0" err="1" smtClean="0"/>
              <a:t>učení</a:t>
            </a:r>
            <a:r>
              <a:rPr lang="en-US" dirty="0" smtClean="0"/>
              <a:t>”.</a:t>
            </a:r>
          </a:p>
          <a:p>
            <a:r>
              <a:rPr lang="en-US" dirty="0" err="1" smtClean="0"/>
              <a:t>Mozek</a:t>
            </a:r>
            <a:r>
              <a:rPr lang="en-US" dirty="0" smtClean="0"/>
              <a:t> ale </a:t>
            </a:r>
            <a:r>
              <a:rPr lang="en-US" dirty="0" err="1" smtClean="0"/>
              <a:t>nepotřebuje</a:t>
            </a:r>
            <a:r>
              <a:rPr lang="en-US" dirty="0" smtClean="0"/>
              <a:t> </a:t>
            </a:r>
            <a:r>
              <a:rPr lang="en-US" dirty="0" err="1" smtClean="0"/>
              <a:t>žádné</a:t>
            </a:r>
            <a:r>
              <a:rPr lang="en-US" dirty="0" smtClean="0"/>
              <a:t> </a:t>
            </a:r>
            <a:r>
              <a:rPr lang="en-US" dirty="0" err="1" smtClean="0"/>
              <a:t>statistické</a:t>
            </a:r>
            <a:r>
              <a:rPr lang="en-US" dirty="0" smtClean="0"/>
              <a:t> </a:t>
            </a:r>
            <a:r>
              <a:rPr lang="en-US" dirty="0" err="1" smtClean="0"/>
              <a:t>metody</a:t>
            </a:r>
            <a:r>
              <a:rPr lang="en-US" dirty="0" smtClean="0"/>
              <a:t> pro </a:t>
            </a:r>
            <a:r>
              <a:rPr lang="en-US" dirty="0" err="1" smtClean="0"/>
              <a:t>učení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Neuronové</a:t>
            </a:r>
            <a:r>
              <a:rPr lang="en-US" dirty="0" smtClean="0"/>
              <a:t> </a:t>
            </a:r>
            <a:r>
              <a:rPr lang="en-US" dirty="0" err="1" smtClean="0"/>
              <a:t>sítě</a:t>
            </a:r>
            <a:r>
              <a:rPr lang="en-US" dirty="0" smtClean="0"/>
              <a:t> </a:t>
            </a:r>
            <a:r>
              <a:rPr lang="en-US" dirty="0" err="1" smtClean="0"/>
              <a:t>simulují</a:t>
            </a:r>
            <a:r>
              <a:rPr lang="en-US" dirty="0" smtClean="0"/>
              <a:t> </a:t>
            </a:r>
            <a:r>
              <a:rPr lang="en-US" dirty="0" err="1" smtClean="0"/>
              <a:t>nervový</a:t>
            </a:r>
            <a:r>
              <a:rPr lang="en-US" dirty="0" smtClean="0"/>
              <a:t> </a:t>
            </a:r>
            <a:r>
              <a:rPr lang="en-US" dirty="0" err="1" smtClean="0"/>
              <a:t>systém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použití</a:t>
            </a:r>
            <a:r>
              <a:rPr lang="en-US" dirty="0" smtClean="0"/>
              <a:t> </a:t>
            </a:r>
            <a:r>
              <a:rPr lang="en-US" dirty="0" err="1" smtClean="0"/>
              <a:t>algoritmů</a:t>
            </a:r>
            <a:r>
              <a:rPr lang="en-US" dirty="0" smtClean="0"/>
              <a:t> a </a:t>
            </a:r>
            <a:r>
              <a:rPr lang="en-US" dirty="0" err="1" smtClean="0"/>
              <a:t>matematických</a:t>
            </a:r>
            <a:r>
              <a:rPr lang="en-US" dirty="0" smtClean="0"/>
              <a:t> </a:t>
            </a:r>
            <a:r>
              <a:rPr lang="en-US" dirty="0" err="1" smtClean="0"/>
              <a:t>modelů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43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NN – black box?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793" y="2016197"/>
            <a:ext cx="5450567" cy="743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NN – black box? NE!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793" y="2016197"/>
            <a:ext cx="5450567" cy="74352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792" y="2016197"/>
            <a:ext cx="5785458" cy="76408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867" y="3820708"/>
            <a:ext cx="35029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20" dirty="0" err="1"/>
              <a:t>spojené</a:t>
            </a:r>
            <a:r>
              <a:rPr lang="en-US" sz="5120" dirty="0"/>
              <a:t> </a:t>
            </a:r>
            <a:r>
              <a:rPr lang="en-US" sz="5120" dirty="0" err="1"/>
              <a:t>funkční</a:t>
            </a:r>
            <a:r>
              <a:rPr lang="en-US" sz="5120" dirty="0"/>
              <a:t> </a:t>
            </a:r>
            <a:r>
              <a:rPr lang="en-US" sz="5120" dirty="0" err="1"/>
              <a:t>jednotky</a:t>
            </a:r>
            <a:endParaRPr lang="en-US" sz="5120" dirty="0"/>
          </a:p>
          <a:p>
            <a:endParaRPr lang="en-US" sz="5120" dirty="0"/>
          </a:p>
          <a:p>
            <a:r>
              <a:rPr lang="en-US" sz="5120" dirty="0"/>
              <a:t>NEURONY</a:t>
            </a:r>
          </a:p>
        </p:txBody>
      </p:sp>
    </p:spTree>
    <p:extLst>
      <p:ext uri="{BB962C8B-B14F-4D97-AF65-F5344CB8AC3E}">
        <p14:creationId xmlns:p14="http://schemas.microsoft.com/office/powerpoint/2010/main" val="173608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Biologický</a:t>
            </a:r>
            <a:r>
              <a:rPr lang="en-US" dirty="0" smtClean="0"/>
              <a:t> neuron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83" y="1658904"/>
            <a:ext cx="11834377" cy="6323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0240" y="7588283"/>
            <a:ext cx="11704320" cy="1930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82" dirty="0"/>
              <a:t>The human nervous system has ca. 10</a:t>
            </a:r>
            <a:r>
              <a:rPr lang="en-US" sz="3982" baseline="30000" dirty="0"/>
              <a:t>15 </a:t>
            </a:r>
            <a:r>
              <a:rPr lang="en-US" sz="3982" dirty="0"/>
              <a:t>neurons.</a:t>
            </a:r>
          </a:p>
          <a:p>
            <a:pPr algn="ctr"/>
            <a:r>
              <a:rPr lang="en-US" sz="3982" dirty="0"/>
              <a:t>Transmission of an electric signal between dendrites and axons occurs through the transport of ions.</a:t>
            </a:r>
          </a:p>
        </p:txBody>
      </p:sp>
    </p:spTree>
    <p:extLst>
      <p:ext uri="{BB962C8B-B14F-4D97-AF65-F5344CB8AC3E}">
        <p14:creationId xmlns:p14="http://schemas.microsoft.com/office/powerpoint/2010/main" val="54537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19" y="711395"/>
            <a:ext cx="8520469" cy="6663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0133" y="-443081"/>
            <a:ext cx="3423052" cy="2308951"/>
          </a:xfrm>
        </p:spPr>
        <p:txBody>
          <a:bodyPr>
            <a:normAutofit/>
          </a:bodyPr>
          <a:lstStyle/>
          <a:p>
            <a:r>
              <a:rPr lang="en-US" dirty="0" err="1" smtClean="0"/>
              <a:t>Biologický</a:t>
            </a:r>
            <a:r>
              <a:rPr lang="en-US" dirty="0" smtClean="0"/>
              <a:t> neuron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0240" y="7727231"/>
            <a:ext cx="11704320" cy="236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82" dirty="0"/>
              <a:t>Neurons in the superficial layers of the visual cortex in the brain of a mice.</a:t>
            </a:r>
          </a:p>
          <a:p>
            <a:pPr algn="ctr"/>
            <a:r>
              <a:rPr lang="en-US" sz="2844" dirty="0" err="1"/>
              <a:t>PLoS</a:t>
            </a:r>
            <a:r>
              <a:rPr lang="en-US" sz="2844" dirty="0"/>
              <a:t> Biology Vol. 4, No. 2, e29 DOI: 10.1371/journal.pbio.0040029 </a:t>
            </a:r>
          </a:p>
          <a:p>
            <a:pPr algn="ctr"/>
            <a:endParaRPr lang="en-US" sz="3982" dirty="0"/>
          </a:p>
        </p:txBody>
      </p:sp>
    </p:spTree>
    <p:extLst>
      <p:ext uri="{BB962C8B-B14F-4D97-AF65-F5344CB8AC3E}">
        <p14:creationId xmlns:p14="http://schemas.microsoft.com/office/powerpoint/2010/main" val="67526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/>
              <a:t>Co je </a:t>
            </a:r>
            <a:r>
              <a:rPr lang="en-US" dirty="0" err="1" smtClean="0"/>
              <a:t>nejdůležitější</a:t>
            </a:r>
            <a:r>
              <a:rPr lang="en-US" dirty="0" smtClean="0"/>
              <a:t> </a:t>
            </a:r>
            <a:r>
              <a:rPr lang="en-US" dirty="0"/>
              <a:t>pro </a:t>
            </a:r>
            <a:r>
              <a:rPr lang="en-US" dirty="0" err="1" smtClean="0"/>
              <a:t>neurony</a:t>
            </a:r>
            <a:r>
              <a:rPr lang="en-US" dirty="0" smtClean="0"/>
              <a:t>?</a:t>
            </a:r>
          </a:p>
          <a:p>
            <a:pPr marL="0" indent="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91770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/>
              <a:t>Co je </a:t>
            </a:r>
            <a:r>
              <a:rPr lang="en-US" dirty="0" err="1" smtClean="0"/>
              <a:t>nejdůležitější</a:t>
            </a:r>
            <a:r>
              <a:rPr lang="en-US" dirty="0" smtClean="0"/>
              <a:t> </a:t>
            </a:r>
            <a:r>
              <a:rPr lang="en-US" dirty="0"/>
              <a:t>pro </a:t>
            </a:r>
            <a:r>
              <a:rPr lang="en-US" dirty="0" err="1" smtClean="0"/>
              <a:t>neurony</a:t>
            </a:r>
            <a:r>
              <a:rPr lang="en-US" dirty="0" smtClean="0"/>
              <a:t>?</a:t>
            </a:r>
          </a:p>
          <a:p>
            <a:pPr marL="0" indent="0" algn="ctr">
              <a:buNone/>
            </a:pPr>
            <a:r>
              <a:rPr lang="en-US" b="1" dirty="0" smtClean="0"/>
              <a:t>SÍŤ </a:t>
            </a:r>
            <a:r>
              <a:rPr lang="en-US" b="1" dirty="0"/>
              <a:t>(NETWORK</a:t>
            </a:r>
            <a:r>
              <a:rPr lang="en-US" b="1" dirty="0" smtClean="0"/>
              <a:t>)	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149781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Přenos</a:t>
            </a:r>
            <a:r>
              <a:rPr lang="en-US" dirty="0" smtClean="0"/>
              <a:t> </a:t>
            </a:r>
            <a:r>
              <a:rPr lang="en-US" dirty="0" err="1" smtClean="0"/>
              <a:t>signálu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720" y="2163429"/>
            <a:ext cx="8598747" cy="68755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096" y="8471367"/>
            <a:ext cx="12627705" cy="1317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82" dirty="0"/>
              <a:t>In artificial neurons, the synaptic strength is called </a:t>
            </a:r>
            <a:r>
              <a:rPr lang="en-US" sz="3982" b="1" dirty="0"/>
              <a:t>weight</a:t>
            </a:r>
            <a:r>
              <a:rPr lang="en-US" sz="3982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803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12101</TotalTime>
  <Words>253</Words>
  <Application>Microsoft Macintosh PowerPoint</Application>
  <PresentationFormat>Custom</PresentationFormat>
  <Paragraphs>56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Avenir Roman</vt:lpstr>
      <vt:lpstr>Helvetica Neue</vt:lpstr>
      <vt:lpstr>Helvetica Neue Light</vt:lpstr>
      <vt:lpstr>Helvetica</vt:lpstr>
      <vt:lpstr>ModernPortfolio</vt:lpstr>
      <vt:lpstr>Pokročilá chemoinformatika</vt:lpstr>
      <vt:lpstr>ASNN (ASsociative Neural Networks)</vt:lpstr>
      <vt:lpstr>NN – black box?</vt:lpstr>
      <vt:lpstr>NN – black box? NE!</vt:lpstr>
      <vt:lpstr>Biologický neuron</vt:lpstr>
      <vt:lpstr>Biologický neuron</vt:lpstr>
      <vt:lpstr>PowerPoint Presentation</vt:lpstr>
      <vt:lpstr>PowerPoint Presentation</vt:lpstr>
      <vt:lpstr>Přenos signálu</vt:lpstr>
      <vt:lpstr>Synapse a učení</vt:lpstr>
      <vt:lpstr>Neuronové sítě – parametry neuronových sítí</vt:lpstr>
      <vt:lpstr>Backpropagation – úprava váh</vt:lpstr>
      <vt:lpstr>Průběh učení</vt:lpstr>
      <vt:lpstr>Ukázka</vt:lpstr>
      <vt:lpstr>Výhody a nevýhody ANN</vt:lpstr>
      <vt:lpstr>Support vector machine</vt:lpstr>
      <vt:lpstr>Naive Bayes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Pokročilá chemoinformatika</dc:title>
  <cp:lastModifiedBy>Stanislav Geidl</cp:lastModifiedBy>
  <cp:revision>59</cp:revision>
  <dcterms:modified xsi:type="dcterms:W3CDTF">2017-02-03T22:20:46Z</dcterms:modified>
</cp:coreProperties>
</file>