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61" r:id="rId3"/>
    <p:sldId id="257" r:id="rId4"/>
    <p:sldId id="259" r:id="rId5"/>
    <p:sldId id="258" r:id="rId6"/>
    <p:sldId id="260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66" autoAdjust="0"/>
  </p:normalViewPr>
  <p:slideViewPr>
    <p:cSldViewPr snapToGrid="0" snapToObjects="1">
      <p:cViewPr varScale="1">
        <p:scale>
          <a:sx n="102" d="100"/>
          <a:sy n="102" d="100"/>
        </p:scale>
        <p:origin x="13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4804127" y="6107951"/>
            <a:ext cx="10002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91195" y="5473899"/>
            <a:ext cx="4071938" cy="1196578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2953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518547" y="5956101"/>
            <a:ext cx="3482578" cy="357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160729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321457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482186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642915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264610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c_molekula.jpg"/>
          <p:cNvPicPr/>
          <p:nvPr/>
        </p:nvPicPr>
        <p:blipFill>
          <a:blip r:embed="rId2">
            <a:extLst/>
          </a:blip>
          <a:srcRect t="4910"/>
          <a:stretch>
            <a:fillRect/>
          </a:stretch>
        </p:blipFill>
        <p:spPr>
          <a:xfrm>
            <a:off x="908142" y="0"/>
            <a:ext cx="7327717" cy="563073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cs-CZ" sz="2953" dirty="0"/>
              <a:t>Pokročilá </a:t>
            </a:r>
            <a:r>
              <a:rPr lang="cs-CZ" sz="2953" dirty="0" err="1"/>
              <a:t>chemoinformatika</a:t>
            </a:r>
            <a:endParaRPr lang="cs-CZ" sz="2953" dirty="0"/>
          </a:p>
        </p:txBody>
      </p:sp>
      <p:sp>
        <p:nvSpPr>
          <p:cNvPr id="7" name="Shape 42"/>
          <p:cNvSpPr>
            <a:spLocks noGrp="1"/>
          </p:cNvSpPr>
          <p:nvPr>
            <p:ph type="body" idx="1"/>
          </p:nvPr>
        </p:nvSpPr>
        <p:spPr>
          <a:xfrm>
            <a:off x="5518547" y="5786438"/>
            <a:ext cx="3482578" cy="9048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dirty="0" err="1" smtClean="0">
                <a:solidFill>
                  <a:srgbClr val="747474"/>
                </a:solidFill>
              </a:rPr>
              <a:t>Virtualní</a:t>
            </a:r>
            <a:r>
              <a:rPr lang="cs-CZ" dirty="0" smtClean="0">
                <a:solidFill>
                  <a:srgbClr val="747474"/>
                </a:solidFill>
              </a:rPr>
              <a:t> </a:t>
            </a:r>
            <a:r>
              <a:rPr lang="cs-CZ" smtClean="0">
                <a:solidFill>
                  <a:srgbClr val="747474"/>
                </a:solidFill>
              </a:rPr>
              <a:t>screening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dirty="0" smtClean="0">
                <a:solidFill>
                  <a:srgbClr val="747474"/>
                </a:solidFill>
              </a:rPr>
              <a:t>únor </a:t>
            </a:r>
            <a:r>
              <a:rPr lang="cs-CZ" dirty="0">
                <a:solidFill>
                  <a:srgbClr val="747474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075097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Podobnostní hledání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967" y="3901695"/>
            <a:ext cx="4381891" cy="13061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topologické (2D)</a:t>
            </a:r>
          </a:p>
          <a:p>
            <a:pPr lvl="1"/>
            <a:r>
              <a:rPr lang="cs-CZ" dirty="0" smtClean="0"/>
              <a:t>podobnostní koeficienty a </a:t>
            </a:r>
            <a:r>
              <a:rPr lang="cs-CZ" dirty="0" err="1" smtClean="0"/>
              <a:t>fingerprinty</a:t>
            </a:r>
            <a:endParaRPr lang="cs-CZ" dirty="0" smtClean="0"/>
          </a:p>
          <a:p>
            <a:pPr lvl="2"/>
            <a:r>
              <a:rPr lang="cs-CZ" dirty="0" smtClean="0"/>
              <a:t>hledání podle výskytu podobných skupin</a:t>
            </a:r>
          </a:p>
          <a:p>
            <a:pPr lvl="1"/>
            <a:r>
              <a:rPr lang="cs-CZ" dirty="0" err="1" smtClean="0"/>
              <a:t>scaffoldy</a:t>
            </a:r>
            <a:endParaRPr lang="cs-CZ" dirty="0" smtClean="0"/>
          </a:p>
          <a:p>
            <a:pPr lvl="2"/>
            <a:r>
              <a:rPr lang="cs-CZ" dirty="0" smtClean="0"/>
              <a:t>společné základ molekul</a:t>
            </a:r>
          </a:p>
          <a:p>
            <a:pPr lvl="2"/>
            <a:r>
              <a:rPr lang="cs-CZ" dirty="0" smtClean="0"/>
              <a:t>např. </a:t>
            </a:r>
            <a:r>
              <a:rPr lang="cs-CZ" dirty="0" err="1" smtClean="0"/>
              <a:t>Murcko</a:t>
            </a:r>
            <a:r>
              <a:rPr lang="cs-CZ" dirty="0" smtClean="0"/>
              <a:t> </a:t>
            </a:r>
            <a:r>
              <a:rPr lang="cs-CZ" dirty="0" err="1" smtClean="0"/>
              <a:t>scaffold</a:t>
            </a:r>
            <a:endParaRPr lang="cs-CZ" dirty="0" smtClean="0"/>
          </a:p>
          <a:p>
            <a:r>
              <a:rPr lang="cs-CZ" dirty="0" smtClean="0"/>
              <a:t>geometrické (3D)</a:t>
            </a:r>
          </a:p>
          <a:p>
            <a:pPr lvl="1"/>
            <a:r>
              <a:rPr lang="cs-CZ" dirty="0" smtClean="0"/>
              <a:t>hledání molekul se stejnou funkční skupinou ve stejném prostoru</a:t>
            </a:r>
          </a:p>
          <a:p>
            <a:pPr lvl="1"/>
            <a:endParaRPr lang="cs-CZ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0170" y="6464870"/>
            <a:ext cx="887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Zdroj</a:t>
            </a:r>
            <a:r>
              <a:rPr lang="en-US" dirty="0"/>
              <a:t>: http://</a:t>
            </a:r>
            <a:r>
              <a:rPr lang="en-US" dirty="0" err="1"/>
              <a:t>silicos-it.com</a:t>
            </a:r>
            <a:r>
              <a:rPr lang="en-US" dirty="0"/>
              <a:t>/software/strip-it/1.0.2/strip-</a:t>
            </a:r>
            <a:r>
              <a:rPr lang="en-US" dirty="0" err="1"/>
              <a:t>it.html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259" y="1098871"/>
            <a:ext cx="5710914" cy="40661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71" y="2082429"/>
            <a:ext cx="3535184" cy="4256154"/>
          </a:xfrm>
        </p:spPr>
        <p:txBody>
          <a:bodyPr>
            <a:normAutofit/>
          </a:bodyPr>
          <a:lstStyle/>
          <a:p>
            <a:r>
              <a:rPr lang="cs-CZ" smtClean="0"/>
              <a:t>principem je hledání funčních bodu v konkretním prostoru na základě přiložení známých molekul</a:t>
            </a:r>
          </a:p>
          <a:p>
            <a:endParaRPr lang="cs-CZ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0170" y="5560959"/>
            <a:ext cx="887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Zdroj</a:t>
            </a:r>
            <a:r>
              <a:rPr lang="en-US" dirty="0"/>
              <a:t>: Wu, D., Jin, F., Lu, W., Zhu, J., Li, C., Wang, W., Tang, Y., Jiang, H., Huang, J., Liu, G. and Li, J. (2012), Synthesis, Structure–Activity Relationship, and </a:t>
            </a:r>
            <a:r>
              <a:rPr lang="en-US" dirty="0" err="1"/>
              <a:t>Pharmacophore</a:t>
            </a:r>
            <a:r>
              <a:rPr lang="en-US" dirty="0"/>
              <a:t> Modeling Studies of Pyrazole-3-Carbohydrazone Derivatives as </a:t>
            </a:r>
            <a:r>
              <a:rPr lang="en-US" dirty="0" err="1"/>
              <a:t>Dipeptidyl</a:t>
            </a:r>
            <a:r>
              <a:rPr lang="en-US" dirty="0"/>
              <a:t> Peptidase IV Inhibitors. Chemical Biology &amp; Drug Design, 79: 897–906. </a:t>
            </a:r>
            <a:r>
              <a:rPr lang="en-US" dirty="0" err="1"/>
              <a:t>doi</a:t>
            </a:r>
            <a:r>
              <a:rPr lang="en-US" dirty="0"/>
              <a:t>: 10.1111/j.1747-0285.2012.01365.x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Farmakoforové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Structure-based přístup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znalost struktury cíle (nejčastěji proteinu)</a:t>
            </a:r>
          </a:p>
          <a:p>
            <a:r>
              <a:rPr lang="cs-CZ" dirty="0" smtClean="0"/>
              <a:t>PDB databáze</a:t>
            </a:r>
          </a:p>
          <a:p>
            <a:pPr lvl="1"/>
            <a:r>
              <a:rPr lang="cs-CZ" dirty="0" smtClean="0"/>
              <a:t>krystalizované komplexy ligandu s proteinem</a:t>
            </a:r>
          </a:p>
          <a:p>
            <a:pPr lvl="2"/>
            <a:r>
              <a:rPr lang="cs-CZ" dirty="0" smtClean="0"/>
              <a:t>například 3rfm – </a:t>
            </a:r>
            <a:br>
              <a:rPr lang="cs-CZ" dirty="0" smtClean="0"/>
            </a:br>
            <a:r>
              <a:rPr lang="cs-CZ" dirty="0" smtClean="0"/>
              <a:t>adenosinový</a:t>
            </a:r>
            <a:br>
              <a:rPr lang="cs-CZ" dirty="0" smtClean="0"/>
            </a:br>
            <a:r>
              <a:rPr lang="cs-CZ" dirty="0" smtClean="0"/>
              <a:t>receptor A2a </a:t>
            </a:r>
            <a:br>
              <a:rPr lang="cs-CZ" dirty="0" smtClean="0"/>
            </a:br>
            <a:r>
              <a:rPr lang="cs-CZ" dirty="0" smtClean="0"/>
              <a:t>s kofeinem</a:t>
            </a:r>
          </a:p>
          <a:p>
            <a:endParaRPr lang="cs-CZ" dirty="0"/>
          </a:p>
        </p:txBody>
      </p:sp>
      <p:pic>
        <p:nvPicPr>
          <p:cNvPr id="4" name="Picture 3" descr="ca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60" y="3363256"/>
            <a:ext cx="4848496" cy="368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21" y="697988"/>
            <a:ext cx="2677559" cy="3455427"/>
          </a:xfrm>
        </p:spPr>
        <p:txBody>
          <a:bodyPr/>
          <a:lstStyle/>
          <a:p>
            <a:r>
              <a:rPr lang="cs-CZ" dirty="0" smtClean="0"/>
              <a:t>Různé strategie </a:t>
            </a:r>
            <a:r>
              <a:rPr lang="cs-CZ" dirty="0" err="1" smtClean="0"/>
              <a:t>structure-based</a:t>
            </a:r>
            <a:r>
              <a:rPr lang="cs-CZ" dirty="0" smtClean="0"/>
              <a:t> přístupu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77" y="-57210"/>
            <a:ext cx="6153276" cy="6724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170" y="6464870"/>
            <a:ext cx="887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Zdroj</a:t>
            </a:r>
            <a:r>
              <a:rPr lang="en-US" dirty="0" smtClean="0"/>
              <a:t>: Johann </a:t>
            </a:r>
            <a:r>
              <a:rPr lang="en-US" dirty="0" err="1" smtClean="0"/>
              <a:t>Gasteiger</a:t>
            </a:r>
            <a:r>
              <a:rPr lang="en-US" dirty="0"/>
              <a:t> </a:t>
            </a:r>
            <a:r>
              <a:rPr lang="en-US" dirty="0" smtClean="0"/>
              <a:t>and Thomas Engel: </a:t>
            </a:r>
            <a:r>
              <a:rPr lang="en-US" dirty="0" err="1" smtClean="0"/>
              <a:t>Chemoinformatics</a:t>
            </a:r>
            <a:r>
              <a:rPr lang="en-US" dirty="0" smtClean="0"/>
              <a:t>: A Textbook, 2003.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Molekulové</a:t>
            </a:r>
            <a:r>
              <a:rPr lang="en-US" dirty="0" smtClean="0"/>
              <a:t> </a:t>
            </a:r>
            <a:r>
              <a:rPr lang="en-US" dirty="0" err="1" smtClean="0"/>
              <a:t>dokování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728"/>
            <a:ext cx="8229600" cy="367285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Molekulové</a:t>
            </a:r>
            <a:r>
              <a:rPr lang="en-US" dirty="0" smtClean="0"/>
              <a:t> </a:t>
            </a:r>
            <a:r>
              <a:rPr lang="en-US" dirty="0" err="1"/>
              <a:t>rozpoznávání</a:t>
            </a:r>
            <a:r>
              <a:rPr lang="en-US" dirty="0"/>
              <a:t> je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biomolekul</a:t>
            </a:r>
            <a:r>
              <a:rPr lang="en-US" dirty="0"/>
              <a:t> </a:t>
            </a:r>
            <a:r>
              <a:rPr lang="en-US" dirty="0" err="1"/>
              <a:t>rozpoznat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biomolekuly</a:t>
            </a:r>
            <a:r>
              <a:rPr lang="en-US" dirty="0"/>
              <a:t> a </a:t>
            </a:r>
            <a:r>
              <a:rPr lang="en-US" dirty="0" err="1"/>
              <a:t>selektivně</a:t>
            </a:r>
            <a:r>
              <a:rPr lang="en-US" dirty="0"/>
              <a:t> s </a:t>
            </a:r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interagovat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vyvolání</a:t>
            </a:r>
            <a:r>
              <a:rPr lang="en-US" dirty="0"/>
              <a:t> </a:t>
            </a:r>
            <a:r>
              <a:rPr lang="en-US" dirty="0" err="1"/>
              <a:t>biologického</a:t>
            </a:r>
            <a:r>
              <a:rPr lang="en-US" dirty="0"/>
              <a:t> </a:t>
            </a:r>
            <a:r>
              <a:rPr lang="en-US" dirty="0" err="1"/>
              <a:t>pochodu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transkripce</a:t>
            </a:r>
            <a:r>
              <a:rPr lang="en-US" dirty="0"/>
              <a:t>, </a:t>
            </a:r>
            <a:r>
              <a:rPr lang="en-US" dirty="0" err="1"/>
              <a:t>translace</a:t>
            </a:r>
            <a:r>
              <a:rPr lang="en-US" dirty="0"/>
              <a:t>, </a:t>
            </a:r>
            <a:r>
              <a:rPr lang="en-US" dirty="0" err="1"/>
              <a:t>přenos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, transport, </a:t>
            </a:r>
            <a:r>
              <a:rPr lang="en-US" dirty="0" err="1"/>
              <a:t>regulace</a:t>
            </a:r>
            <a:r>
              <a:rPr lang="en-US" dirty="0"/>
              <a:t>, </a:t>
            </a:r>
            <a:r>
              <a:rPr lang="en-US" dirty="0" err="1"/>
              <a:t>enzymatická</a:t>
            </a:r>
            <a:r>
              <a:rPr lang="en-US" dirty="0"/>
              <a:t> </a:t>
            </a:r>
            <a:r>
              <a:rPr lang="en-US" dirty="0" err="1"/>
              <a:t>katalýza</a:t>
            </a:r>
            <a:r>
              <a:rPr lang="en-US" dirty="0"/>
              <a:t>, </a:t>
            </a:r>
            <a:r>
              <a:rPr lang="en-US" dirty="0" err="1"/>
              <a:t>virová</a:t>
            </a:r>
            <a:r>
              <a:rPr lang="en-US" dirty="0"/>
              <a:t> a </a:t>
            </a:r>
            <a:r>
              <a:rPr lang="en-US" dirty="0" err="1"/>
              <a:t>bakteriální</a:t>
            </a:r>
            <a:r>
              <a:rPr lang="en-US" dirty="0"/>
              <a:t> </a:t>
            </a:r>
            <a:r>
              <a:rPr lang="en-US" dirty="0" err="1"/>
              <a:t>infekce</a:t>
            </a:r>
            <a:r>
              <a:rPr lang="en-US" dirty="0"/>
              <a:t> a </a:t>
            </a:r>
            <a:r>
              <a:rPr lang="en-US" dirty="0" err="1"/>
              <a:t>imunitní</a:t>
            </a:r>
            <a:r>
              <a:rPr lang="en-US" dirty="0"/>
              <a:t> </a:t>
            </a:r>
            <a:r>
              <a:rPr lang="en-US" dirty="0" err="1"/>
              <a:t>odpověď</a:t>
            </a:r>
            <a:r>
              <a:rPr lang="en-US" dirty="0"/>
              <a:t>.</a:t>
            </a:r>
          </a:p>
          <a:p>
            <a:r>
              <a:rPr lang="en-US" dirty="0" err="1"/>
              <a:t>Molekulové</a:t>
            </a:r>
            <a:r>
              <a:rPr lang="en-US" dirty="0"/>
              <a:t> </a:t>
            </a:r>
            <a:r>
              <a:rPr lang="en-US" dirty="0" err="1"/>
              <a:t>dokování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spočívá</a:t>
            </a:r>
            <a:r>
              <a:rPr lang="en-US" dirty="0"/>
              <a:t> v </a:t>
            </a:r>
            <a:r>
              <a:rPr lang="en-US" dirty="0" err="1"/>
              <a:t>umístění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do </a:t>
            </a:r>
            <a:r>
              <a:rPr lang="en-US" dirty="0" err="1"/>
              <a:t>vhodné</a:t>
            </a:r>
            <a:r>
              <a:rPr lang="en-US" dirty="0"/>
              <a:t> </a:t>
            </a:r>
            <a:r>
              <a:rPr lang="en-US" dirty="0" err="1"/>
              <a:t>polohy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interagují</a:t>
            </a:r>
            <a:r>
              <a:rPr lang="en-US" dirty="0"/>
              <a:t> s </a:t>
            </a:r>
            <a:r>
              <a:rPr lang="en-US" dirty="0" err="1"/>
              <a:t>receptorem</a:t>
            </a:r>
            <a:r>
              <a:rPr lang="en-US" dirty="0"/>
              <a:t>. </a:t>
            </a:r>
            <a:r>
              <a:rPr lang="en-US" dirty="0" err="1"/>
              <a:t>Molekulové</a:t>
            </a:r>
            <a:r>
              <a:rPr lang="en-US" dirty="0"/>
              <a:t> </a:t>
            </a:r>
            <a:r>
              <a:rPr lang="en-US" dirty="0" err="1"/>
              <a:t>dokování</a:t>
            </a:r>
            <a:r>
              <a:rPr lang="en-US" dirty="0"/>
              <a:t> je </a:t>
            </a:r>
            <a:r>
              <a:rPr lang="en-US" dirty="0" err="1"/>
              <a:t>přirozený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se </a:t>
            </a:r>
            <a:r>
              <a:rPr lang="en-US" dirty="0" err="1"/>
              <a:t>odehrává</a:t>
            </a:r>
            <a:r>
              <a:rPr lang="en-US" dirty="0"/>
              <a:t> v </a:t>
            </a:r>
            <a:r>
              <a:rPr lang="en-US" dirty="0" err="1"/>
              <a:t>buňkách</a:t>
            </a:r>
            <a:r>
              <a:rPr lang="en-US" dirty="0"/>
              <a:t>.</a:t>
            </a:r>
          </a:p>
          <a:p>
            <a:r>
              <a:rPr lang="en-US" dirty="0"/>
              <a:t>V </a:t>
            </a:r>
            <a:r>
              <a:rPr lang="en-US" dirty="0" err="1"/>
              <a:t>molekulovém</a:t>
            </a:r>
            <a:r>
              <a:rPr lang="en-US" dirty="0"/>
              <a:t> </a:t>
            </a:r>
            <a:r>
              <a:rPr lang="en-US" dirty="0" err="1"/>
              <a:t>modelování</a:t>
            </a:r>
            <a:r>
              <a:rPr lang="en-US" dirty="0"/>
              <a:t> se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“</a:t>
            </a:r>
            <a:r>
              <a:rPr lang="en-US" dirty="0" err="1"/>
              <a:t>molekulového</a:t>
            </a:r>
            <a:r>
              <a:rPr lang="en-US" dirty="0"/>
              <a:t> </a:t>
            </a:r>
            <a:r>
              <a:rPr lang="en-US" dirty="0" err="1"/>
              <a:t>dokování</a:t>
            </a:r>
            <a:r>
              <a:rPr lang="en-US" dirty="0"/>
              <a:t>” </a:t>
            </a:r>
            <a:r>
              <a:rPr lang="en-US" dirty="0" err="1"/>
              <a:t>studuje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„</a:t>
            </a:r>
            <a:r>
              <a:rPr lang="en-US" dirty="0" err="1"/>
              <a:t>zapadají</a:t>
            </a:r>
            <a:r>
              <a:rPr lang="en-US" dirty="0"/>
              <a:t>“ do </a:t>
            </a:r>
            <a:r>
              <a:rPr lang="en-US" dirty="0" err="1"/>
              <a:t>sebe</a:t>
            </a:r>
            <a:r>
              <a:rPr lang="en-US" dirty="0"/>
              <a:t> (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interagují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88" y="4148540"/>
            <a:ext cx="4528798" cy="27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7" y="4439465"/>
            <a:ext cx="3351505" cy="230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err="1" smtClean="0"/>
              <a:t>molekulové</a:t>
            </a:r>
            <a:r>
              <a:rPr lang="en-US" dirty="0" smtClean="0"/>
              <a:t> </a:t>
            </a:r>
            <a:r>
              <a:rPr lang="en-US" dirty="0" err="1" smtClean="0"/>
              <a:t>dokování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728"/>
            <a:ext cx="8229600" cy="3672856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cs-CZ" sz="2400" dirty="0"/>
              <a:t>Hledání nejlepšího „</a:t>
            </a:r>
            <a:r>
              <a:rPr lang="cs-CZ" sz="2400" dirty="0" err="1"/>
              <a:t>fitu</a:t>
            </a:r>
            <a:r>
              <a:rPr lang="cs-CZ" dirty="0"/>
              <a:t>“ mezi </a:t>
            </a:r>
            <a:r>
              <a:rPr lang="cs-CZ" sz="2400" dirty="0"/>
              <a:t>receptorem a ligandem</a:t>
            </a:r>
            <a:endParaRPr lang="en-US" dirty="0"/>
          </a:p>
          <a:p>
            <a:pPr eaLnBrk="0" hangingPunct="0">
              <a:lnSpc>
                <a:spcPct val="90000"/>
              </a:lnSpc>
              <a:buFontTx/>
              <a:buChar char="•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Predikuje 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400" kern="0" dirty="0" err="1">
                <a:latin typeface="Arial" pitchFamily="34" charset="0"/>
                <a:cs typeface="Arial" pitchFamily="34" charset="0"/>
              </a:rPr>
              <a:t>ózu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kern="0" dirty="0">
                <a:latin typeface="Arial" pitchFamily="34" charset="0"/>
                <a:cs typeface="Arial" pitchFamily="34" charset="0"/>
              </a:rPr>
              <a:t>molekuly ve vazebném místě  </a:t>
            </a:r>
          </a:p>
          <a:p>
            <a:pPr marL="1200150" lvl="2" indent="-342900" eaLnBrk="0" hangingPunct="0">
              <a:lnSpc>
                <a:spcPct val="90000"/>
              </a:lnSpc>
              <a:buFontTx/>
              <a:buChar char="•"/>
              <a:defRPr/>
            </a:pPr>
            <a:r>
              <a:rPr lang="cs-CZ" sz="3200" kern="0" dirty="0" smtClean="0">
                <a:latin typeface="Arial" pitchFamily="34" charset="0"/>
                <a:cs typeface="Arial" pitchFamily="34" charset="0"/>
              </a:rPr>
              <a:t>geometrie</a:t>
            </a:r>
            <a:endParaRPr lang="en-US" sz="3200" kern="0" dirty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lnSpc>
                <a:spcPct val="90000"/>
              </a:lnSpc>
              <a:buFontTx/>
              <a:buChar char="•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Vazebnou afinitu (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400" kern="0" dirty="0" err="1">
                <a:latin typeface="Arial" pitchFamily="34" charset="0"/>
                <a:cs typeface="Arial" pitchFamily="34" charset="0"/>
              </a:rPr>
              <a:t>kó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re</a:t>
            </a:r>
            <a:r>
              <a:rPr lang="cs-CZ" sz="2400" kern="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repre</a:t>
            </a:r>
            <a:r>
              <a:rPr lang="cs-CZ" sz="2400" kern="0" dirty="0" err="1">
                <a:latin typeface="Arial" pitchFamily="34" charset="0"/>
                <a:cs typeface="Arial" pitchFamily="34" charset="0"/>
              </a:rPr>
              <a:t>zentující</a:t>
            </a:r>
            <a:r>
              <a:rPr lang="cs-CZ" sz="2400" kern="0" dirty="0">
                <a:latin typeface="Arial" pitchFamily="34" charset="0"/>
                <a:cs typeface="Arial" pitchFamily="34" charset="0"/>
              </a:rPr>
              <a:t> sílu </a:t>
            </a:r>
            <a:r>
              <a:rPr lang="cs-CZ" sz="2400" kern="0" dirty="0" smtClean="0">
                <a:latin typeface="Arial" pitchFamily="34" charset="0"/>
                <a:cs typeface="Arial" pitchFamily="34" charset="0"/>
              </a:rPr>
              <a:t>vazby</a:t>
            </a:r>
          </a:p>
          <a:p>
            <a:pPr marL="1200150" lvl="2" indent="-342900" eaLnBrk="0" hangingPunct="0">
              <a:lnSpc>
                <a:spcPct val="90000"/>
              </a:lnSpc>
              <a:buFontTx/>
              <a:buChar char="•"/>
              <a:defRPr/>
            </a:pPr>
            <a:r>
              <a:rPr lang="cs-CZ" sz="3200" kern="0" dirty="0" smtClean="0">
                <a:latin typeface="Arial" pitchFamily="34" charset="0"/>
                <a:cs typeface="Arial" pitchFamily="34" charset="0"/>
              </a:rPr>
              <a:t>energie </a:t>
            </a:r>
            <a:endParaRPr lang="en-IE" sz="3200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7" y="4439465"/>
            <a:ext cx="3351505" cy="230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b_sch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48" y="3507399"/>
            <a:ext cx="4590591" cy="32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7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Porozumění</a:t>
            </a:r>
            <a:r>
              <a:rPr lang="en-US" dirty="0"/>
              <a:t> </a:t>
            </a:r>
            <a:r>
              <a:rPr lang="en-US" dirty="0" err="1"/>
              <a:t>molekulovému</a:t>
            </a:r>
            <a:r>
              <a:rPr lang="en-US" dirty="0"/>
              <a:t> </a:t>
            </a:r>
            <a:r>
              <a:rPr lang="en-US" dirty="0" err="1"/>
              <a:t>rozpoznávání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98710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Pochopení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molekulárního</a:t>
            </a:r>
            <a:r>
              <a:rPr lang="en-US" dirty="0"/>
              <a:t> </a:t>
            </a:r>
            <a:r>
              <a:rPr lang="en-US" dirty="0" err="1"/>
              <a:t>rozpoznávání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molekulární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je </a:t>
            </a:r>
            <a:r>
              <a:rPr lang="en-US" dirty="0" err="1"/>
              <a:t>nezbytné</a:t>
            </a:r>
            <a:r>
              <a:rPr lang="en-US" dirty="0"/>
              <a:t> pro </a:t>
            </a:r>
            <a:r>
              <a:rPr lang="en-US" dirty="0" err="1"/>
              <a:t>správé</a:t>
            </a:r>
            <a:r>
              <a:rPr lang="en-US" dirty="0"/>
              <a:t> </a:t>
            </a:r>
            <a:r>
              <a:rPr lang="en-US" dirty="0" err="1"/>
              <a:t>pochopení</a:t>
            </a:r>
            <a:r>
              <a:rPr lang="en-US" dirty="0"/>
              <a:t> </a:t>
            </a:r>
            <a:r>
              <a:rPr lang="en-US" dirty="0" err="1"/>
              <a:t>molekulární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a </a:t>
            </a:r>
            <a:r>
              <a:rPr lang="en-US" dirty="0" err="1"/>
              <a:t>biologického</a:t>
            </a:r>
            <a:r>
              <a:rPr lang="en-US" dirty="0"/>
              <a:t> </a:t>
            </a:r>
            <a:r>
              <a:rPr lang="en-US" dirty="0" err="1"/>
              <a:t>procesu</a:t>
            </a:r>
            <a:endParaRPr lang="en-US" dirty="0"/>
          </a:p>
          <a:p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biologického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molekulární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použita</a:t>
            </a:r>
            <a:r>
              <a:rPr lang="en-US" dirty="0"/>
              <a:t> pro </a:t>
            </a:r>
            <a:r>
              <a:rPr lang="en-US" dirty="0" err="1"/>
              <a:t>návrh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léčiv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9" y="3257844"/>
            <a:ext cx="79057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4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7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Vysvětlení</a:t>
            </a:r>
            <a:r>
              <a:rPr lang="en-US" dirty="0" smtClean="0"/>
              <a:t> </a:t>
            </a:r>
            <a:r>
              <a:rPr lang="en-US" dirty="0" err="1" smtClean="0"/>
              <a:t>molekulovému</a:t>
            </a:r>
            <a:r>
              <a:rPr lang="en-US" dirty="0" smtClean="0"/>
              <a:t> </a:t>
            </a:r>
            <a:r>
              <a:rPr lang="en-US" dirty="0" err="1"/>
              <a:t>rozpoznávání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603"/>
            <a:ext cx="8229600" cy="4970397"/>
          </a:xfrm>
        </p:spPr>
        <p:txBody>
          <a:bodyPr>
            <a:normAutofit/>
          </a:bodyPr>
          <a:lstStyle/>
          <a:p>
            <a:r>
              <a:rPr lang="en-US" dirty="0" smtClean="0"/>
              <a:t>V </a:t>
            </a:r>
            <a:r>
              <a:rPr lang="en-US" dirty="0" err="1" smtClean="0"/>
              <a:t>roce</a:t>
            </a:r>
            <a:r>
              <a:rPr lang="en-US" dirty="0" smtClean="0"/>
              <a:t> 1890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představen</a:t>
            </a:r>
            <a:r>
              <a:rPr lang="en-US" dirty="0" smtClean="0"/>
              <a:t> model </a:t>
            </a:r>
            <a:r>
              <a:rPr lang="en-US" dirty="0" err="1" smtClean="0"/>
              <a:t>zámku</a:t>
            </a:r>
            <a:r>
              <a:rPr lang="en-US" dirty="0" smtClean="0"/>
              <a:t> a </a:t>
            </a:r>
            <a:r>
              <a:rPr lang="en-US" dirty="0" err="1" smtClean="0"/>
              <a:t>klíče</a:t>
            </a:r>
            <a:r>
              <a:rPr lang="en-US" dirty="0" smtClean="0"/>
              <a:t> (lock-and-key) </a:t>
            </a:r>
            <a:r>
              <a:rPr lang="en-US" dirty="0" err="1" smtClean="0"/>
              <a:t>Emilem</a:t>
            </a:r>
            <a:r>
              <a:rPr lang="en-US" dirty="0" smtClean="0"/>
              <a:t> </a:t>
            </a:r>
            <a:r>
              <a:rPr lang="en-US" dirty="0" err="1" smtClean="0"/>
              <a:t>Fischerem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V </a:t>
            </a:r>
            <a:r>
              <a:rPr lang="en-US" dirty="0" err="1" smtClean="0"/>
              <a:t>roce</a:t>
            </a:r>
            <a:r>
              <a:rPr lang="en-US" dirty="0" smtClean="0"/>
              <a:t> 1958 Daniel </a:t>
            </a:r>
            <a:r>
              <a:rPr lang="en-US" dirty="0" err="1" smtClean="0"/>
              <a:t>Koshland</a:t>
            </a:r>
            <a:r>
              <a:rPr lang="en-US" dirty="0" smtClean="0"/>
              <a:t> </a:t>
            </a:r>
            <a:r>
              <a:rPr lang="en-US" dirty="0" err="1" smtClean="0"/>
              <a:t>představil</a:t>
            </a:r>
            <a:r>
              <a:rPr lang="en-US" dirty="0" smtClean="0"/>
              <a:t> induced-fit </a:t>
            </a:r>
            <a:r>
              <a:rPr lang="en-US" dirty="0" err="1" smtClean="0"/>
              <a:t>přístup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Buyong</a:t>
            </a:r>
            <a:r>
              <a:rPr lang="en-US" dirty="0" smtClean="0"/>
              <a:t> Ma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skupina</a:t>
            </a:r>
            <a:r>
              <a:rPr lang="en-US" dirty="0" smtClean="0"/>
              <a:t> </a:t>
            </a:r>
            <a:r>
              <a:rPr lang="en-US" dirty="0" err="1" smtClean="0"/>
              <a:t>představila</a:t>
            </a:r>
            <a:r>
              <a:rPr lang="en-US" dirty="0" smtClean="0"/>
              <a:t> v </a:t>
            </a:r>
            <a:r>
              <a:rPr lang="en-US" dirty="0" err="1" smtClean="0"/>
              <a:t>roce</a:t>
            </a:r>
            <a:r>
              <a:rPr lang="en-US" dirty="0" smtClean="0"/>
              <a:t> 2003 </a:t>
            </a:r>
            <a:r>
              <a:rPr lang="en-US" dirty="0" err="1" smtClean="0"/>
              <a:t>představila</a:t>
            </a:r>
            <a:r>
              <a:rPr lang="en-US" dirty="0" smtClean="0"/>
              <a:t> </a:t>
            </a:r>
            <a:r>
              <a:rPr lang="en-US" dirty="0" err="1" smtClean="0"/>
              <a:t>cestu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> </a:t>
            </a:r>
            <a:r>
              <a:rPr lang="en-US" dirty="0" err="1" smtClean="0"/>
              <a:t>konformační</a:t>
            </a:r>
            <a:r>
              <a:rPr lang="en-US" dirty="0" smtClean="0"/>
              <a:t> ensemble.</a:t>
            </a:r>
          </a:p>
          <a:p>
            <a:r>
              <a:rPr lang="en-US" dirty="0" smtClean="0"/>
              <a:t>“All model are wrong, some are </a:t>
            </a:r>
            <a:r>
              <a:rPr lang="en-US" dirty="0" err="1" smtClean="0"/>
              <a:t>usefull</a:t>
            </a:r>
            <a:r>
              <a:rPr lang="en-US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						-- George Box</a:t>
            </a:r>
          </a:p>
        </p:txBody>
      </p:sp>
    </p:spTree>
    <p:extLst>
      <p:ext uri="{BB962C8B-B14F-4D97-AF65-F5344CB8AC3E}">
        <p14:creationId xmlns:p14="http://schemas.microsoft.com/office/powerpoint/2010/main" val="23759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7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zámku</a:t>
            </a:r>
            <a:r>
              <a:rPr lang="en-US" dirty="0" smtClean="0"/>
              <a:t> a </a:t>
            </a:r>
            <a:r>
              <a:rPr lang="en-US" dirty="0" err="1" smtClean="0"/>
              <a:t>klíče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286"/>
            <a:ext cx="8229600" cy="373006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Již</a:t>
            </a:r>
            <a:r>
              <a:rPr lang="en-US" dirty="0"/>
              <a:t> v </a:t>
            </a:r>
            <a:r>
              <a:rPr lang="en-US" dirty="0" err="1"/>
              <a:t>roce</a:t>
            </a:r>
            <a:r>
              <a:rPr lang="en-US" dirty="0"/>
              <a:t> 1890 Emil Fischer </a:t>
            </a:r>
            <a:r>
              <a:rPr lang="en-US" dirty="0" err="1"/>
              <a:t>navrhl</a:t>
            </a:r>
            <a:r>
              <a:rPr lang="en-US" dirty="0"/>
              <a:t> model </a:t>
            </a:r>
            <a:r>
              <a:rPr lang="en-US" dirty="0" err="1"/>
              <a:t>nazývaný</a:t>
            </a:r>
            <a:r>
              <a:rPr lang="en-US" dirty="0"/>
              <a:t> „model </a:t>
            </a:r>
            <a:r>
              <a:rPr lang="en-US" dirty="0" err="1"/>
              <a:t>zámku</a:t>
            </a:r>
            <a:r>
              <a:rPr lang="en-US" dirty="0"/>
              <a:t> a </a:t>
            </a:r>
            <a:r>
              <a:rPr lang="en-US" dirty="0" err="1"/>
              <a:t>klíče</a:t>
            </a:r>
            <a:r>
              <a:rPr lang="en-US" dirty="0"/>
              <a:t>“ </a:t>
            </a:r>
            <a:r>
              <a:rPr lang="en-US" dirty="0" err="1"/>
              <a:t>popisující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fungují</a:t>
            </a:r>
            <a:r>
              <a:rPr lang="en-US" dirty="0"/>
              <a:t> </a:t>
            </a:r>
            <a:r>
              <a:rPr lang="en-US" dirty="0" err="1"/>
              <a:t>biologické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.  </a:t>
            </a:r>
            <a:r>
              <a:rPr lang="en-US" dirty="0" err="1"/>
              <a:t>Substrát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zapadá</a:t>
            </a:r>
            <a:r>
              <a:rPr lang="en-US" dirty="0"/>
              <a:t> do </a:t>
            </a:r>
            <a:r>
              <a:rPr lang="en-US" dirty="0" err="1"/>
              <a:t>aktivního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</a:t>
            </a:r>
            <a:r>
              <a:rPr lang="en-US" dirty="0" err="1"/>
              <a:t>biomakromolekuly</a:t>
            </a:r>
            <a:r>
              <a:rPr lang="en-US" dirty="0"/>
              <a:t>, </a:t>
            </a:r>
            <a:r>
              <a:rPr lang="en-US" dirty="0" err="1"/>
              <a:t>podobně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klíč</a:t>
            </a:r>
            <a:r>
              <a:rPr lang="en-US" dirty="0"/>
              <a:t> do </a:t>
            </a:r>
            <a:r>
              <a:rPr lang="en-US" dirty="0" err="1"/>
              <a:t>zámku</a:t>
            </a:r>
            <a:r>
              <a:rPr lang="en-US" dirty="0"/>
              <a:t>. </a:t>
            </a:r>
            <a:r>
              <a:rPr lang="en-US" dirty="0" err="1"/>
              <a:t>Biologické</a:t>
            </a:r>
            <a:r>
              <a:rPr lang="en-US" dirty="0"/>
              <a:t> „</a:t>
            </a:r>
            <a:r>
              <a:rPr lang="en-US" dirty="0" err="1"/>
              <a:t>zámky</a:t>
            </a:r>
            <a:r>
              <a:rPr lang="en-US" dirty="0"/>
              <a:t>“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unikátní</a:t>
            </a:r>
            <a:r>
              <a:rPr lang="en-US" dirty="0"/>
              <a:t> </a:t>
            </a:r>
            <a:r>
              <a:rPr lang="en-US" dirty="0" err="1"/>
              <a:t>stereochemické</a:t>
            </a:r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nezbytné</a:t>
            </a:r>
            <a:r>
              <a:rPr lang="en-US" dirty="0"/>
              <a:t> pro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78" y="4702630"/>
            <a:ext cx="3749944" cy="206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indukovaného</a:t>
            </a:r>
            <a:r>
              <a:rPr lang="en-US" dirty="0" smtClean="0"/>
              <a:t> </a:t>
            </a:r>
            <a:r>
              <a:rPr lang="en-US" dirty="0" err="1" smtClean="0"/>
              <a:t>přizpůsobení</a:t>
            </a:r>
            <a:r>
              <a:rPr lang="en-US" dirty="0" smtClean="0"/>
              <a:t> (</a:t>
            </a:r>
            <a:r>
              <a:rPr lang="en-US" dirty="0"/>
              <a:t>induced-</a:t>
            </a:r>
            <a:r>
              <a:rPr lang="en-US" dirty="0" smtClean="0"/>
              <a:t>fit)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785"/>
            <a:ext cx="8229600" cy="29193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 </a:t>
            </a:r>
            <a:r>
              <a:rPr lang="en-US" dirty="0" err="1"/>
              <a:t>roce</a:t>
            </a:r>
            <a:r>
              <a:rPr lang="en-US" dirty="0"/>
              <a:t> 1958 Daniel </a:t>
            </a:r>
            <a:r>
              <a:rPr lang="en-US" dirty="0" err="1"/>
              <a:t>Koshland</a:t>
            </a:r>
            <a:r>
              <a:rPr lang="en-US" dirty="0"/>
              <a:t> </a:t>
            </a:r>
            <a:r>
              <a:rPr lang="en-US" dirty="0" err="1"/>
              <a:t>navrhl</a:t>
            </a:r>
            <a:r>
              <a:rPr lang="en-US" dirty="0"/>
              <a:t> model „</a:t>
            </a:r>
            <a:r>
              <a:rPr lang="en-US" dirty="0" err="1"/>
              <a:t>indukovaného</a:t>
            </a:r>
            <a:r>
              <a:rPr lang="en-US" dirty="0"/>
              <a:t> </a:t>
            </a:r>
            <a:r>
              <a:rPr lang="en-US" dirty="0" err="1"/>
              <a:t>přizpůsobení</a:t>
            </a:r>
            <a:r>
              <a:rPr lang="en-US" dirty="0"/>
              <a:t>“. 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myšlenkou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je </a:t>
            </a:r>
            <a:r>
              <a:rPr lang="en-US" dirty="0" err="1"/>
              <a:t>flexibilní</a:t>
            </a:r>
            <a:r>
              <a:rPr lang="en-US" dirty="0"/>
              <a:t> </a:t>
            </a:r>
            <a:r>
              <a:rPr lang="en-US" dirty="0" err="1"/>
              <a:t>přizpůsobení</a:t>
            </a:r>
            <a:r>
              <a:rPr lang="en-US" dirty="0"/>
              <a:t> </a:t>
            </a:r>
            <a:r>
              <a:rPr lang="en-US" dirty="0" err="1"/>
              <a:t>ligandu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aktivního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</a:t>
            </a:r>
            <a:r>
              <a:rPr lang="en-US" dirty="0" err="1"/>
              <a:t>receptoru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dosažení</a:t>
            </a:r>
            <a:r>
              <a:rPr lang="en-US" dirty="0"/>
              <a:t> </a:t>
            </a:r>
            <a:r>
              <a:rPr lang="en-US" dirty="0" err="1"/>
              <a:t>optimální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 dirty="0" err="1"/>
              <a:t>komplexu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46" y="4282111"/>
            <a:ext cx="324326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4" y="4421811"/>
            <a:ext cx="270033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Úloha virtuálního </a:t>
            </a:r>
            <a:r>
              <a:rPr lang="cs-CZ" dirty="0" err="1" smtClean="0"/>
              <a:t>screeningu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err="1" smtClean="0"/>
              <a:t>drug</a:t>
            </a:r>
            <a:r>
              <a:rPr lang="cs-CZ" dirty="0" smtClean="0"/>
              <a:t> designu</a:t>
            </a:r>
            <a:endParaRPr lang="cs-CZ" dirty="0"/>
          </a:p>
        </p:txBody>
      </p:sp>
      <p:pic>
        <p:nvPicPr>
          <p:cNvPr id="5" name="Picture 4" descr="uloha_screening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65" y="1486290"/>
            <a:ext cx="6935940" cy="52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7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konformačního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ensemblu</a:t>
            </a:r>
            <a:r>
              <a:rPr lang="en-US" dirty="0" smtClean="0"/>
              <a:t> (</a:t>
            </a:r>
            <a:r>
              <a:rPr lang="en-US" dirty="0" err="1" smtClean="0"/>
              <a:t>sady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390"/>
            <a:ext cx="8229600" cy="279349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pozorováno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vykovávat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konformační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. </a:t>
            </a:r>
            <a:r>
              <a:rPr lang="en-US" dirty="0" err="1"/>
              <a:t>Tento</a:t>
            </a:r>
            <a:r>
              <a:rPr lang="en-US" dirty="0"/>
              <a:t> model </a:t>
            </a:r>
            <a:r>
              <a:rPr lang="en-US" dirty="0" err="1"/>
              <a:t>popisuje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sadu</a:t>
            </a:r>
            <a:r>
              <a:rPr lang="en-US" dirty="0"/>
              <a:t> </a:t>
            </a:r>
            <a:r>
              <a:rPr lang="en-US" dirty="0" err="1"/>
              <a:t>konformačních</a:t>
            </a:r>
            <a:r>
              <a:rPr lang="en-US" dirty="0"/>
              <a:t> </a:t>
            </a:r>
            <a:r>
              <a:rPr lang="en-US" dirty="0" err="1"/>
              <a:t>stavů</a:t>
            </a:r>
            <a:r>
              <a:rPr lang="en-US" dirty="0"/>
              <a:t>. </a:t>
            </a:r>
            <a:r>
              <a:rPr lang="en-US" dirty="0" err="1"/>
              <a:t>Flexibilita</a:t>
            </a:r>
            <a:r>
              <a:rPr lang="en-US" dirty="0"/>
              <a:t> </a:t>
            </a:r>
            <a:r>
              <a:rPr lang="en-US" dirty="0" err="1"/>
              <a:t>proteinu</a:t>
            </a:r>
            <a:r>
              <a:rPr lang="en-US" dirty="0"/>
              <a:t> </a:t>
            </a:r>
            <a:r>
              <a:rPr lang="en-US" dirty="0" err="1"/>
              <a:t>dovoluje</a:t>
            </a:r>
            <a:r>
              <a:rPr lang="en-US" dirty="0"/>
              <a:t> </a:t>
            </a:r>
            <a:r>
              <a:rPr lang="en-US" dirty="0" err="1"/>
              <a:t>přecházet</a:t>
            </a:r>
            <a:r>
              <a:rPr lang="en-US" dirty="0"/>
              <a:t> z </a:t>
            </a:r>
            <a:r>
              <a:rPr lang="en-US" dirty="0" err="1"/>
              <a:t>jedné</a:t>
            </a:r>
            <a:r>
              <a:rPr lang="en-US" dirty="0"/>
              <a:t> </a:t>
            </a:r>
            <a:r>
              <a:rPr lang="en-US" dirty="0" err="1"/>
              <a:t>konformace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druhou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04" y="3634534"/>
            <a:ext cx="4516401" cy="32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3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Flexibilita</a:t>
            </a:r>
            <a:r>
              <a:rPr lang="en-US" dirty="0" smtClean="0"/>
              <a:t> </a:t>
            </a:r>
            <a:r>
              <a:rPr lang="en-US" dirty="0" err="1" smtClean="0"/>
              <a:t>cytochromu</a:t>
            </a:r>
            <a:r>
              <a:rPr lang="en-US" dirty="0" smtClean="0"/>
              <a:t> </a:t>
            </a:r>
            <a:r>
              <a:rPr lang="en-US" dirty="0"/>
              <a:t>P450 2D6 </a:t>
            </a:r>
            <a:r>
              <a:rPr lang="en-US" dirty="0" smtClean="0"/>
              <a:t>v </a:t>
            </a:r>
            <a:r>
              <a:rPr lang="en-US" dirty="0" err="1" smtClean="0"/>
              <a:t>aktivním</a:t>
            </a:r>
            <a:r>
              <a:rPr lang="en-US" dirty="0" smtClean="0"/>
              <a:t> </a:t>
            </a:r>
            <a:r>
              <a:rPr lang="en-US" dirty="0" err="1" smtClean="0"/>
              <a:t>místě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170" y="5927100"/>
            <a:ext cx="8878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Zdroje</a:t>
            </a:r>
            <a:r>
              <a:rPr lang="en-US" sz="1600" dirty="0" smtClean="0"/>
              <a:t>: </a:t>
            </a:r>
            <a:r>
              <a:rPr lang="en-US" sz="1600" dirty="0" err="1"/>
              <a:t>Hendrychova</a:t>
            </a:r>
            <a:r>
              <a:rPr lang="en-US" sz="1600" dirty="0"/>
              <a:t> T et al </a:t>
            </a:r>
            <a:r>
              <a:rPr lang="en-US" sz="1600" i="1" dirty="0"/>
              <a:t>BBA - Proteins and Proteomics, 1814 (1), 58-68, 2011</a:t>
            </a:r>
          </a:p>
          <a:p>
            <a:pPr algn="ctr"/>
            <a:r>
              <a:rPr lang="en-GB" sz="1600" dirty="0" err="1"/>
              <a:t>Otyepka</a:t>
            </a:r>
            <a:r>
              <a:rPr lang="en-GB" sz="1600" dirty="0"/>
              <a:t> M, </a:t>
            </a:r>
            <a:r>
              <a:rPr lang="en-GB" sz="1600" dirty="0" err="1"/>
              <a:t>Berka</a:t>
            </a:r>
            <a:r>
              <a:rPr lang="en-GB" sz="1600" dirty="0"/>
              <a:t> K, </a:t>
            </a:r>
            <a:r>
              <a:rPr lang="en-GB" sz="1600" dirty="0" err="1"/>
              <a:t>Anzenbacher</a:t>
            </a:r>
            <a:r>
              <a:rPr lang="en-GB" sz="1600" dirty="0"/>
              <a:t> P. </a:t>
            </a:r>
            <a:r>
              <a:rPr lang="en-GB" sz="1600" i="1" dirty="0" err="1"/>
              <a:t>Curr</a:t>
            </a:r>
            <a:r>
              <a:rPr lang="en-GB" sz="1600" i="1" dirty="0"/>
              <a:t>. Drug. </a:t>
            </a:r>
            <a:r>
              <a:rPr lang="en-GB" sz="1600" i="1" dirty="0" err="1"/>
              <a:t>Metab</a:t>
            </a:r>
            <a:r>
              <a:rPr lang="en-GB" sz="1600" i="1" dirty="0"/>
              <a:t>., 13(2), 130-142, 2012</a:t>
            </a:r>
          </a:p>
          <a:p>
            <a:pPr algn="ctr"/>
            <a:r>
              <a:rPr lang="en-US" sz="1600" dirty="0" err="1"/>
              <a:t>Berka</a:t>
            </a:r>
            <a:r>
              <a:rPr lang="en-US" sz="1600" dirty="0"/>
              <a:t> K, et al  </a:t>
            </a:r>
            <a:r>
              <a:rPr lang="en-US" sz="1600" i="1" dirty="0"/>
              <a:t>J. </a:t>
            </a:r>
            <a:r>
              <a:rPr lang="en-US" sz="1600" i="1" dirty="0" err="1"/>
              <a:t>Inorg</a:t>
            </a:r>
            <a:r>
              <a:rPr lang="en-US" sz="1600" i="1" dirty="0"/>
              <a:t>. </a:t>
            </a:r>
            <a:r>
              <a:rPr lang="en-US" sz="1600" i="1" dirty="0" err="1"/>
              <a:t>Biochem</a:t>
            </a:r>
            <a:r>
              <a:rPr lang="en-US" sz="1600" i="1" dirty="0"/>
              <a:t>., 110, 46-50, 2012</a:t>
            </a:r>
            <a:endParaRPr lang="cs-CZ" sz="1600" i="1" dirty="0"/>
          </a:p>
        </p:txBody>
      </p:sp>
      <p:pic>
        <p:nvPicPr>
          <p:cNvPr id="9" name="Picture 5" descr="C:\Users\berka\Documents\UPOL\!!!PAPERS\!!PAPERS_2011\08_CYP2D6_quinidine_JIB\Figures\TOC_vz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8" y="2132070"/>
            <a:ext cx="8728025" cy="33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43"/>
            <a:ext cx="9190040" cy="5517232"/>
          </a:xfrm>
        </p:spPr>
      </p:pic>
      <p:sp>
        <p:nvSpPr>
          <p:cNvPr id="6" name="TextovéPole 9"/>
          <p:cNvSpPr txBox="1"/>
          <p:nvPr/>
        </p:nvSpPr>
        <p:spPr>
          <a:xfrm>
            <a:off x="740264" y="1476073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CYP2B4</a:t>
            </a:r>
            <a:endParaRPr lang="cs-CZ" sz="3600" dirty="0"/>
          </a:p>
        </p:txBody>
      </p:sp>
      <p:sp>
        <p:nvSpPr>
          <p:cNvPr id="8" name="TextovéPole 12"/>
          <p:cNvSpPr txBox="1"/>
          <p:nvPr/>
        </p:nvSpPr>
        <p:spPr>
          <a:xfrm>
            <a:off x="5424188" y="1338322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1SUO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571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1" cy="5489592"/>
          </a:xfrm>
          <a:prstGeom prst="rect">
            <a:avLst/>
          </a:prstGeom>
        </p:spPr>
      </p:pic>
      <p:sp>
        <p:nvSpPr>
          <p:cNvPr id="6" name="TextovéPole 9"/>
          <p:cNvSpPr txBox="1"/>
          <p:nvPr/>
        </p:nvSpPr>
        <p:spPr>
          <a:xfrm>
            <a:off x="740264" y="1476073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CYP2B4</a:t>
            </a:r>
            <a:endParaRPr lang="cs-CZ" sz="3600" dirty="0"/>
          </a:p>
        </p:txBody>
      </p:sp>
      <p:sp>
        <p:nvSpPr>
          <p:cNvPr id="8" name="TextovéPole 14"/>
          <p:cNvSpPr txBox="1"/>
          <p:nvPr/>
        </p:nvSpPr>
        <p:spPr>
          <a:xfrm>
            <a:off x="4505101" y="486881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1PO5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429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607"/>
            <a:ext cx="9144000" cy="5489592"/>
          </a:xfrm>
          <a:prstGeom prst="rect">
            <a:avLst/>
          </a:prstGeom>
        </p:spPr>
      </p:pic>
      <p:sp>
        <p:nvSpPr>
          <p:cNvPr id="6" name="TextovéPole 9"/>
          <p:cNvSpPr txBox="1"/>
          <p:nvPr/>
        </p:nvSpPr>
        <p:spPr>
          <a:xfrm>
            <a:off x="740264" y="1476073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CYP2B4</a:t>
            </a:r>
            <a:endParaRPr lang="cs-CZ" sz="3600" dirty="0"/>
          </a:p>
        </p:txBody>
      </p:sp>
      <p:sp>
        <p:nvSpPr>
          <p:cNvPr id="8" name="TextovéPole 12"/>
          <p:cNvSpPr txBox="1"/>
          <p:nvPr/>
        </p:nvSpPr>
        <p:spPr>
          <a:xfrm>
            <a:off x="5424188" y="1338322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1SUO</a:t>
            </a:r>
            <a:endParaRPr lang="cs-CZ" sz="3200" dirty="0"/>
          </a:p>
        </p:txBody>
      </p:sp>
      <p:sp>
        <p:nvSpPr>
          <p:cNvPr id="9" name="TextovéPole 14"/>
          <p:cNvSpPr txBox="1"/>
          <p:nvPr/>
        </p:nvSpPr>
        <p:spPr>
          <a:xfrm>
            <a:off x="4505101" y="486881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1PO5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6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77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Význam</a:t>
            </a:r>
            <a:r>
              <a:rPr lang="en-US" dirty="0"/>
              <a:t> </a:t>
            </a:r>
            <a:r>
              <a:rPr lang="en-US" dirty="0" err="1"/>
              <a:t>molekulového</a:t>
            </a:r>
            <a:r>
              <a:rPr lang="en-US" dirty="0"/>
              <a:t> </a:t>
            </a:r>
            <a:r>
              <a:rPr lang="en-US" dirty="0" err="1"/>
              <a:t>dokování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390"/>
            <a:ext cx="8229600" cy="221227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Obtíže při získávání experimentálních strukturních dat komplexů </a:t>
            </a:r>
            <a:r>
              <a:rPr lang="cs-CZ" dirty="0" err="1">
                <a:solidFill>
                  <a:srgbClr val="000000"/>
                </a:solidFill>
              </a:rPr>
              <a:t>biomakromolekul</a:t>
            </a:r>
            <a:r>
              <a:rPr lang="cs-CZ" dirty="0">
                <a:solidFill>
                  <a:srgbClr val="000000"/>
                </a:solidFill>
              </a:rPr>
              <a:t> s ligandy vedly k vývoji predikčních výpočetních </a:t>
            </a:r>
            <a:r>
              <a:rPr lang="cs-CZ" dirty="0" smtClean="0">
                <a:solidFill>
                  <a:srgbClr val="000000"/>
                </a:solidFill>
              </a:rPr>
              <a:t>metod.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Molekulové dokování (</a:t>
            </a:r>
            <a:r>
              <a:rPr lang="cs-CZ" dirty="0" err="1">
                <a:solidFill>
                  <a:srgbClr val="000000"/>
                </a:solidFill>
              </a:rPr>
              <a:t>molecular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docking</a:t>
            </a:r>
            <a:r>
              <a:rPr lang="cs-CZ" dirty="0">
                <a:solidFill>
                  <a:srgbClr val="000000"/>
                </a:solidFill>
              </a:rPr>
              <a:t>) je metoda zaměřená na predikci optimální vazebné orientace a konformace interagujících molekul v prostoru a predikci stability vzniklého </a:t>
            </a:r>
            <a:r>
              <a:rPr lang="cs-CZ" dirty="0" smtClean="0">
                <a:solidFill>
                  <a:srgbClr val="000000"/>
                </a:solidFill>
              </a:rPr>
              <a:t>komplexu.</a:t>
            </a:r>
            <a:endParaRPr lang="cs-CZ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tb_compl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45" y="3350162"/>
            <a:ext cx="4606855" cy="2764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20581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575"/>
              </a:spcBef>
              <a:buSzPct val="60000"/>
              <a:buFont typeface="Arial"/>
              <a:buChar char="•"/>
            </a:pPr>
            <a:r>
              <a:rPr lang="cs-CZ" sz="2200" dirty="0" smtClean="0"/>
              <a:t>Molekulové </a:t>
            </a:r>
            <a:r>
              <a:rPr lang="cs-CZ" sz="2200" dirty="0"/>
              <a:t>dokování hraje důležitou roli při výzkumu a vývoji moderních léčiv. V průběhu několika posledních desetiletí bylo běžně použito ve většině farmaceutických a biotechnologických firem pro celou řadu </a:t>
            </a:r>
            <a:r>
              <a:rPr lang="cs-CZ" sz="2200" dirty="0" smtClean="0"/>
              <a:t>aplikací.</a:t>
            </a:r>
            <a:endParaRPr lang="cs-CZ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73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Defini</a:t>
            </a:r>
            <a:r>
              <a:rPr lang="cs-CZ" dirty="0" err="1">
                <a:solidFill>
                  <a:srgbClr val="000000"/>
                </a:solidFill>
              </a:rPr>
              <a:t>ce</a:t>
            </a:r>
            <a:r>
              <a:rPr lang="cs-CZ" dirty="0">
                <a:solidFill>
                  <a:srgbClr val="000000"/>
                </a:solidFill>
              </a:rPr>
              <a:t> pojmu </a:t>
            </a:r>
            <a:r>
              <a:rPr lang="en-GB" dirty="0">
                <a:solidFill>
                  <a:srgbClr val="000000"/>
                </a:solidFill>
              </a:rPr>
              <a:t>„</a:t>
            </a:r>
            <a:r>
              <a:rPr lang="cs-CZ" dirty="0" smtClean="0">
                <a:solidFill>
                  <a:srgbClr val="000000"/>
                </a:solidFill>
              </a:rPr>
              <a:t>póza</a:t>
            </a:r>
            <a:r>
              <a:rPr lang="en-GB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51838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75"/>
              </a:spcBef>
              <a:buSzPct val="60000"/>
            </a:pPr>
            <a:r>
              <a:rPr lang="en-GB" dirty="0" smtClean="0">
                <a:solidFill>
                  <a:srgbClr val="000000"/>
                </a:solidFill>
              </a:rPr>
              <a:t>„</a:t>
            </a:r>
            <a:r>
              <a:rPr lang="cs-CZ" dirty="0">
                <a:solidFill>
                  <a:srgbClr val="000000"/>
                </a:solidFill>
              </a:rPr>
              <a:t>Póza</a:t>
            </a:r>
            <a:r>
              <a:rPr lang="en-GB" dirty="0">
                <a:solidFill>
                  <a:srgbClr val="000000"/>
                </a:solidFill>
              </a:rPr>
              <a:t>" </a:t>
            </a:r>
            <a:r>
              <a:rPr lang="cs-CZ" dirty="0">
                <a:solidFill>
                  <a:srgbClr val="000000"/>
                </a:solidFill>
              </a:rPr>
              <a:t>označuje konkrétní geometrické uspořádání komplexu receptor-ligand (v angl. „</a:t>
            </a:r>
            <a:r>
              <a:rPr lang="cs-CZ" dirty="0" err="1">
                <a:solidFill>
                  <a:srgbClr val="000000"/>
                </a:solidFill>
              </a:rPr>
              <a:t>pose</a:t>
            </a:r>
            <a:r>
              <a:rPr lang="cs-CZ" dirty="0">
                <a:solidFill>
                  <a:srgbClr val="000000"/>
                </a:solidFill>
              </a:rPr>
              <a:t>“, či také „</a:t>
            </a:r>
            <a:r>
              <a:rPr lang="cs-CZ" dirty="0" err="1">
                <a:solidFill>
                  <a:srgbClr val="000000"/>
                </a:solidFill>
              </a:rPr>
              <a:t>binding</a:t>
            </a:r>
            <a:r>
              <a:rPr lang="cs-CZ" dirty="0">
                <a:solidFill>
                  <a:srgbClr val="000000"/>
                </a:solidFill>
              </a:rPr>
              <a:t> mode“</a:t>
            </a:r>
            <a:r>
              <a:rPr lang="cs-CZ" dirty="0" smtClean="0">
                <a:solidFill>
                  <a:srgbClr val="000000"/>
                </a:solidFill>
              </a:rPr>
              <a:t>).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575"/>
              </a:spcBef>
              <a:buSzPct val="60000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Obsahuje informaci nejen o relativní orientaci ligandu a receptoru, ale také o jejich vzájemné </a:t>
            </a:r>
            <a:r>
              <a:rPr lang="cs-CZ" dirty="0" smtClean="0">
                <a:solidFill>
                  <a:srgbClr val="000000"/>
                </a:solidFill>
              </a:rPr>
              <a:t>konformaci.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19" y="3489786"/>
            <a:ext cx="4565739" cy="32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tb_det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1" y="4270643"/>
            <a:ext cx="3721096" cy="22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Molekulová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komplementarita</a:t>
            </a:r>
            <a:r>
              <a:rPr lang="en-GB" dirty="0">
                <a:solidFill>
                  <a:srgbClr val="000000"/>
                </a:solidFill>
              </a:rPr>
              <a:t> v </a:t>
            </a:r>
            <a:r>
              <a:rPr lang="en-GB" dirty="0" err="1">
                <a:solidFill>
                  <a:srgbClr val="000000"/>
                </a:solidFill>
              </a:rPr>
              <a:t>dokování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12" y="1301127"/>
            <a:ext cx="8229600" cy="29257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Molekulové dokování využívá konceptu molekulové komplementarity (lat. </a:t>
            </a:r>
            <a:r>
              <a:rPr lang="cs-CZ" i="1" dirty="0" err="1">
                <a:solidFill>
                  <a:srgbClr val="000000"/>
                </a:solidFill>
              </a:rPr>
              <a:t>complementum</a:t>
            </a:r>
            <a:r>
              <a:rPr lang="cs-CZ" dirty="0">
                <a:solidFill>
                  <a:srgbClr val="000000"/>
                </a:solidFill>
              </a:rPr>
              <a:t>, doplněk). Interakci molekul si můžeme představit jako navlékání rukavice na ruku, tvar a fyzikálně-chemické vlastnosti molekul určují podobu </a:t>
            </a:r>
            <a:r>
              <a:rPr lang="cs-CZ" dirty="0" smtClean="0">
                <a:solidFill>
                  <a:srgbClr val="000000"/>
                </a:solidFill>
              </a:rPr>
              <a:t>komplexu.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Komplementarita tvarů je prvním kritériem pro hodnocení interakce 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Navíc, chemická a fyzikálně-chemická komplementarita je také důležitým kritériem při dokování, </a:t>
            </a:r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které </a:t>
            </a:r>
            <a:r>
              <a:rPr lang="cs-CZ" dirty="0">
                <a:solidFill>
                  <a:srgbClr val="000000"/>
                </a:solidFill>
              </a:rPr>
              <a:t>ovlivňuje podobu </a:t>
            </a:r>
            <a:r>
              <a:rPr lang="cs-CZ" dirty="0" smtClean="0">
                <a:solidFill>
                  <a:srgbClr val="000000"/>
                </a:solidFill>
              </a:rPr>
              <a:t>vzniklého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komplexu.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67995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576470"/>
            <a:ext cx="4464050" cy="328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Podoba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komplexu</a:t>
            </a:r>
            <a:r>
              <a:rPr lang="en-GB" dirty="0">
                <a:solidFill>
                  <a:srgbClr val="000000"/>
                </a:solidFill>
              </a:rPr>
              <a:t> je </a:t>
            </a:r>
            <a:r>
              <a:rPr lang="en-GB" dirty="0" err="1">
                <a:solidFill>
                  <a:srgbClr val="000000"/>
                </a:solidFill>
              </a:rPr>
              <a:t>určena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energií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129"/>
            <a:ext cx="8229600" cy="2601916"/>
          </a:xfrm>
        </p:spPr>
        <p:txBody>
          <a:bodyPr>
            <a:normAutofit fontScale="92500"/>
          </a:bodyPr>
          <a:lstStyle/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Vznik komplexu je řízen energeticky, komplex má menší potenciální energii než jeho jednotlivé části samostatně, což drží komplex </a:t>
            </a:r>
            <a:r>
              <a:rPr lang="cs-CZ" dirty="0" smtClean="0">
                <a:solidFill>
                  <a:srgbClr val="000000"/>
                </a:solidFill>
              </a:rPr>
              <a:t>pohromadě.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Cílem molekulového dokování je najít 3D strukturu komplexu, který má nejnižší </a:t>
            </a:r>
            <a:r>
              <a:rPr lang="cs-CZ" dirty="0" smtClean="0">
                <a:solidFill>
                  <a:srgbClr val="000000"/>
                </a:solidFill>
              </a:rPr>
              <a:t>energii.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2" y="3849028"/>
            <a:ext cx="41402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90" y="3849028"/>
            <a:ext cx="4679950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828"/>
            <a:ext cx="8229600" cy="645782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Flexibilita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při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dokování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0610"/>
            <a:ext cx="8229600" cy="298262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575"/>
              </a:spcBef>
              <a:buSzPct val="60000"/>
            </a:pPr>
            <a:r>
              <a:rPr lang="cs-CZ" dirty="0" smtClean="0">
                <a:solidFill>
                  <a:srgbClr val="000000"/>
                </a:solidFill>
              </a:rPr>
              <a:t>Vzájemné </a:t>
            </a:r>
            <a:r>
              <a:rPr lang="cs-CZ" dirty="0">
                <a:solidFill>
                  <a:srgbClr val="000000"/>
                </a:solidFill>
              </a:rPr>
              <a:t>přizpůsobení ligandu a receptoru je klíčové pro pochopení vazby ligandu a funkce </a:t>
            </a:r>
            <a:r>
              <a:rPr lang="cs-CZ" dirty="0" smtClean="0">
                <a:solidFill>
                  <a:srgbClr val="000000"/>
                </a:solidFill>
              </a:rPr>
              <a:t>proteinu.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Jedno z velkých výzev molekulového dokování je správně zahrnout toto přizpůsobení při </a:t>
            </a:r>
            <a:r>
              <a:rPr lang="cs-CZ" dirty="0" smtClean="0">
                <a:solidFill>
                  <a:srgbClr val="000000"/>
                </a:solidFill>
              </a:rPr>
              <a:t>výpočtu.</a:t>
            </a:r>
            <a:endParaRPr lang="cs-CZ" dirty="0">
              <a:solidFill>
                <a:srgbClr val="000000"/>
              </a:solidFill>
            </a:endParaRPr>
          </a:p>
          <a:p>
            <a:pPr>
              <a:spcBef>
                <a:spcPts val="575"/>
              </a:spcBef>
              <a:buSzPct val="60000"/>
            </a:pPr>
            <a:r>
              <a:rPr lang="cs-CZ" dirty="0">
                <a:solidFill>
                  <a:srgbClr val="000000"/>
                </a:solidFill>
              </a:rPr>
              <a:t>Postup dokování může být rozdělen podle toho, do jaké míry uvažujeme flexibilitu, ve vzrůstajícím pořadí:</a:t>
            </a:r>
          </a:p>
          <a:p>
            <a:pPr marL="914400" lvl="1" indent="-514350">
              <a:spcBef>
                <a:spcPts val="575"/>
              </a:spcBef>
              <a:buFont typeface="+mj-lt"/>
              <a:buAutoNum type="arabicPeriod"/>
            </a:pPr>
            <a:r>
              <a:rPr lang="cs-CZ">
                <a:solidFill>
                  <a:srgbClr val="000000"/>
                </a:solidFill>
              </a:rPr>
              <a:t>Rigidní dokování: nezahrnuje flexibilitu žádné molekuly (zámek a klíč</a:t>
            </a:r>
            <a:r>
              <a:rPr lang="cs-CZ" smtClean="0">
                <a:solidFill>
                  <a:srgbClr val="000000"/>
                </a:solidFill>
              </a:rPr>
              <a:t>)</a:t>
            </a:r>
            <a:endParaRPr lang="en-GB" dirty="0" smtClean="0">
              <a:solidFill>
                <a:srgbClr val="000000"/>
              </a:solidFill>
            </a:endParaRPr>
          </a:p>
          <a:p>
            <a:pPr marL="914400" lvl="1" indent="-514350">
              <a:spcBef>
                <a:spcPts val="575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Rigid</a:t>
            </a:r>
            <a:r>
              <a:rPr lang="cs-CZ" dirty="0" smtClean="0">
                <a:solidFill>
                  <a:srgbClr val="000000"/>
                </a:solidFill>
              </a:rPr>
              <a:t>ní </a:t>
            </a:r>
            <a:r>
              <a:rPr lang="cs-CZ" dirty="0">
                <a:solidFill>
                  <a:srgbClr val="000000"/>
                </a:solidFill>
              </a:rPr>
              <a:t>receptor</a:t>
            </a:r>
            <a:r>
              <a:rPr lang="en-GB" dirty="0">
                <a:solidFill>
                  <a:srgbClr val="000000"/>
                </a:solidFill>
              </a:rPr>
              <a:t> – </a:t>
            </a:r>
            <a:r>
              <a:rPr lang="cs-CZ" dirty="0">
                <a:solidFill>
                  <a:srgbClr val="000000"/>
                </a:solidFill>
              </a:rPr>
              <a:t>flexibilní ligand: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pouze ligand je flexibilní (nejčastější)</a:t>
            </a:r>
            <a:endParaRPr lang="en-GB" dirty="0">
              <a:solidFill>
                <a:srgbClr val="000000"/>
              </a:solidFill>
            </a:endParaRPr>
          </a:p>
          <a:p>
            <a:pPr marL="914400" lvl="1" indent="-514350">
              <a:spcBef>
                <a:spcPts val="575"/>
              </a:spcBef>
              <a:buFont typeface="+mj-lt"/>
              <a:buAutoNum type="arabicPeriod"/>
            </a:pPr>
            <a:r>
              <a:rPr lang="en-GB" dirty="0" err="1" smtClean="0">
                <a:solidFill>
                  <a:srgbClr val="000000"/>
                </a:solidFill>
              </a:rPr>
              <a:t>Flexib</a:t>
            </a:r>
            <a:r>
              <a:rPr lang="cs-CZ" dirty="0" err="1" smtClean="0">
                <a:solidFill>
                  <a:srgbClr val="000000"/>
                </a:solidFill>
              </a:rPr>
              <a:t>ilní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receptor </a:t>
            </a:r>
            <a:r>
              <a:rPr lang="en-GB" dirty="0">
                <a:solidFill>
                  <a:srgbClr val="000000"/>
                </a:solidFill>
              </a:rPr>
              <a:t>– </a:t>
            </a:r>
            <a:r>
              <a:rPr lang="en-GB" dirty="0" err="1">
                <a:solidFill>
                  <a:srgbClr val="000000"/>
                </a:solidFill>
              </a:rPr>
              <a:t>flexib</a:t>
            </a:r>
            <a:r>
              <a:rPr lang="cs-CZ" dirty="0" err="1">
                <a:solidFill>
                  <a:srgbClr val="000000"/>
                </a:solidFill>
              </a:rPr>
              <a:t>ilní</a:t>
            </a:r>
            <a:r>
              <a:rPr lang="cs-CZ" dirty="0">
                <a:solidFill>
                  <a:srgbClr val="000000"/>
                </a:solidFill>
              </a:rPr>
              <a:t> ligand: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obě dvě struktury flexibilní (výpočetně náročné)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01" y="3546448"/>
            <a:ext cx="6533003" cy="36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Virtuální </a:t>
            </a:r>
            <a:r>
              <a:rPr lang="cs-CZ" noProof="0" dirty="0" err="1" smtClean="0"/>
              <a:t>screening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2737"/>
          </a:xfrm>
        </p:spPr>
        <p:txBody>
          <a:bodyPr>
            <a:normAutofit/>
          </a:bodyPr>
          <a:lstStyle/>
          <a:p>
            <a:r>
              <a:rPr lang="cs-CZ" dirty="0" smtClean="0"/>
              <a:t>označován také jako </a:t>
            </a:r>
            <a:r>
              <a:rPr lang="cs-CZ" i="1" dirty="0" smtClean="0"/>
              <a:t>in </a:t>
            </a:r>
            <a:r>
              <a:rPr lang="cs-CZ" i="1" dirty="0" err="1" smtClean="0"/>
              <a:t>silico</a:t>
            </a:r>
            <a:r>
              <a:rPr lang="cs-CZ" dirty="0" smtClean="0"/>
              <a:t> </a:t>
            </a:r>
            <a:r>
              <a:rPr lang="cs-CZ" dirty="0" err="1" smtClean="0"/>
              <a:t>screening</a:t>
            </a:r>
            <a:r>
              <a:rPr lang="cs-CZ" dirty="0" smtClean="0"/>
              <a:t>  </a:t>
            </a:r>
          </a:p>
          <a:p>
            <a:r>
              <a:rPr lang="cs-CZ" dirty="0" smtClean="0"/>
              <a:t>jedná se o proces hledání vhodných chemických látek pomocí výpočetního modelu</a:t>
            </a:r>
          </a:p>
          <a:p>
            <a:r>
              <a:rPr lang="cs-CZ" dirty="0" smtClean="0"/>
              <a:t>vhodnost látky zahrnuje sílu interakce, selektivitu, vhodné farmakokinetické vlastnosti a dostatečně nízkou míru toxicity</a:t>
            </a:r>
          </a:p>
          <a:p>
            <a:r>
              <a:rPr lang="cs-CZ" dirty="0" smtClean="0"/>
              <a:t>často se pro virtuální </a:t>
            </a:r>
            <a:r>
              <a:rPr lang="cs-CZ" dirty="0" err="1" smtClean="0"/>
              <a:t>screening</a:t>
            </a:r>
            <a:r>
              <a:rPr lang="cs-CZ" dirty="0" smtClean="0"/>
              <a:t> používají</a:t>
            </a:r>
            <a:br>
              <a:rPr lang="cs-CZ" dirty="0" smtClean="0"/>
            </a:br>
            <a:r>
              <a:rPr lang="cs-CZ" dirty="0" smtClean="0"/>
              <a:t>in-house databáze látek, ale i databáze prodejců</a:t>
            </a:r>
          </a:p>
        </p:txBody>
      </p:sp>
    </p:spTree>
    <p:extLst>
      <p:ext uri="{BB962C8B-B14F-4D97-AF65-F5344CB8AC3E}">
        <p14:creationId xmlns:p14="http://schemas.microsoft.com/office/powerpoint/2010/main" val="19843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komponenty</a:t>
            </a:r>
            <a:r>
              <a:rPr lang="en-US" dirty="0" smtClean="0"/>
              <a:t> </a:t>
            </a:r>
            <a:r>
              <a:rPr lang="en-US" dirty="0" err="1" smtClean="0"/>
              <a:t>softwarů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provádějící</a:t>
            </a:r>
            <a:r>
              <a:rPr lang="en-US" dirty="0" smtClean="0"/>
              <a:t> </a:t>
            </a:r>
            <a:r>
              <a:rPr lang="en-US" dirty="0" err="1" smtClean="0"/>
              <a:t>dokování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575"/>
              </a:spcBef>
              <a:buFont typeface="+mj-lt"/>
              <a:buAutoNum type="arabicPeriod"/>
            </a:pPr>
            <a:r>
              <a:rPr lang="cs-CZ" b="1" dirty="0" err="1" smtClean="0">
                <a:solidFill>
                  <a:srgbClr val="000000"/>
                </a:solidFill>
              </a:rPr>
              <a:t>Reprezentacemolekul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– způsob, jak znázornit molekuly (atomy, povrch, mřížka (</a:t>
            </a:r>
            <a:r>
              <a:rPr lang="cs-CZ" dirty="0" err="1">
                <a:solidFill>
                  <a:srgbClr val="000000"/>
                </a:solidFill>
              </a:rPr>
              <a:t>grid</a:t>
            </a:r>
            <a:r>
              <a:rPr lang="cs-CZ" dirty="0">
                <a:solidFill>
                  <a:srgbClr val="000000"/>
                </a:solidFill>
              </a:rPr>
              <a:t>)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  <a:p>
            <a:pPr marL="514350" indent="-514350">
              <a:spcBef>
                <a:spcPts val="575"/>
              </a:spcBef>
              <a:buFont typeface="+mj-lt"/>
              <a:buAutoNum type="arabicPeriod"/>
            </a:pPr>
            <a:r>
              <a:rPr lang="cs-CZ" b="1" dirty="0" smtClean="0">
                <a:solidFill>
                  <a:srgbClr val="000000"/>
                </a:solidFill>
              </a:rPr>
              <a:t>Skórovací funkce (me</a:t>
            </a:r>
            <a:r>
              <a:rPr lang="cs-CZ" b="1" dirty="0">
                <a:solidFill>
                  <a:srgbClr val="000000"/>
                </a:solidFill>
              </a:rPr>
              <a:t>t</a:t>
            </a:r>
            <a:r>
              <a:rPr lang="cs-CZ" b="1" dirty="0" smtClean="0">
                <a:solidFill>
                  <a:srgbClr val="000000"/>
                </a:solidFill>
              </a:rPr>
              <a:t>oda)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– metoda posuzující energii </a:t>
            </a:r>
            <a:r>
              <a:rPr lang="cs-CZ" dirty="0" err="1">
                <a:solidFill>
                  <a:srgbClr val="000000"/>
                </a:solidFill>
              </a:rPr>
              <a:t>nadokovaného</a:t>
            </a:r>
            <a:r>
              <a:rPr lang="cs-CZ" dirty="0">
                <a:solidFill>
                  <a:srgbClr val="000000"/>
                </a:solidFill>
              </a:rPr>
              <a:t> komplexu (např. silové pole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  <a:p>
            <a:pPr marL="514350" indent="-514350">
              <a:spcBef>
                <a:spcPts val="575"/>
              </a:spcBef>
              <a:buFont typeface="+mj-lt"/>
              <a:buAutoNum type="arabicPeriod"/>
            </a:pPr>
            <a:r>
              <a:rPr lang="cs-CZ" b="1" dirty="0" smtClean="0">
                <a:solidFill>
                  <a:srgbClr val="000000"/>
                </a:solidFill>
              </a:rPr>
              <a:t>Prohledávací </a:t>
            </a:r>
            <a:r>
              <a:rPr lang="cs-CZ" b="1" dirty="0">
                <a:solidFill>
                  <a:srgbClr val="000000"/>
                </a:solidFill>
              </a:rPr>
              <a:t>algoritmus 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dirty="0" err="1">
                <a:solidFill>
                  <a:srgbClr val="000000"/>
                </a:solidFill>
              </a:rPr>
              <a:t>searching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algorithm</a:t>
            </a:r>
            <a:r>
              <a:rPr lang="cs-CZ" dirty="0">
                <a:solidFill>
                  <a:srgbClr val="000000"/>
                </a:solidFill>
              </a:rPr>
              <a:t>) – algoritmus generující pózy (ideálně energeticky co nejvýhodnější)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91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Skórovací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field</a:t>
            </a:r>
          </a:p>
          <a:p>
            <a:r>
              <a:rPr lang="en-US" dirty="0" smtClean="0"/>
              <a:t>Empirical</a:t>
            </a:r>
          </a:p>
          <a:p>
            <a:r>
              <a:rPr lang="en-US" dirty="0" smtClean="0"/>
              <a:t>Knowledge-based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9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Strategie virtuálního </a:t>
            </a:r>
            <a:r>
              <a:rPr lang="cs-CZ" noProof="0" dirty="0" err="1" smtClean="0"/>
              <a:t>screeningu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cs-CZ" dirty="0" smtClean="0"/>
              <a:t>rozmanité struktury pro hledání tzv. </a:t>
            </a:r>
            <a:r>
              <a:rPr lang="cs-CZ" dirty="0" err="1" smtClean="0"/>
              <a:t>leadů</a:t>
            </a:r>
            <a:r>
              <a:rPr lang="cs-CZ" dirty="0" smtClean="0"/>
              <a:t>, dobré pokrytí chemického prostoru aktivních látek, využití pro více cílových biomolekul</a:t>
            </a:r>
          </a:p>
          <a:p>
            <a:pPr marL="514350" indent="-514350">
              <a:buFont typeface="+mj-ea"/>
              <a:buAutoNum type="circleNumDbPlain"/>
            </a:pPr>
            <a:r>
              <a:rPr lang="cs-CZ" dirty="0" smtClean="0"/>
              <a:t>zacílené a zaměřené sady molekul pro hledání </a:t>
            </a:r>
            <a:r>
              <a:rPr lang="cs-CZ" dirty="0" err="1" smtClean="0"/>
              <a:t>leadů</a:t>
            </a:r>
            <a:r>
              <a:rPr lang="cs-CZ" dirty="0" smtClean="0"/>
              <a:t> a optimalizaci, cílené knihovny obsahují pouze molekuly podobné již známým aktivním sloučeninám a mohou být použití pouze pro daný konkrétní cíl</a:t>
            </a:r>
          </a:p>
        </p:txBody>
      </p:sp>
    </p:spTree>
    <p:extLst>
      <p:ext uri="{BB962C8B-B14F-4D97-AF65-F5344CB8AC3E}">
        <p14:creationId xmlns:p14="http://schemas.microsoft.com/office/powerpoint/2010/main" val="29570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955" y="1395976"/>
            <a:ext cx="3180521" cy="4027523"/>
          </a:xfrm>
        </p:spPr>
        <p:txBody>
          <a:bodyPr>
            <a:normAutofit/>
          </a:bodyPr>
          <a:lstStyle/>
          <a:p>
            <a:r>
              <a:rPr lang="cs-CZ" smtClean="0"/>
              <a:t>Ukázka work flow virtuálního screenningu</a:t>
            </a:r>
            <a:endParaRPr lang="cs-CZ" dirty="0"/>
          </a:p>
        </p:txBody>
      </p:sp>
      <p:pic>
        <p:nvPicPr>
          <p:cNvPr id="6" name="Picture 5" descr="optimalni_post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ukázka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82" y="1320019"/>
            <a:ext cx="6756400" cy="515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170" y="6464870"/>
            <a:ext cx="887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Zdroj</a:t>
            </a:r>
            <a:r>
              <a:rPr lang="en-US" dirty="0" smtClean="0"/>
              <a:t>: Johann </a:t>
            </a:r>
            <a:r>
              <a:rPr lang="en-US" dirty="0" err="1" smtClean="0"/>
              <a:t>Gasteiger</a:t>
            </a:r>
            <a:r>
              <a:rPr lang="en-US" dirty="0"/>
              <a:t> </a:t>
            </a:r>
            <a:r>
              <a:rPr lang="en-US" dirty="0" smtClean="0"/>
              <a:t>and Thomas Engel: </a:t>
            </a:r>
            <a:r>
              <a:rPr lang="en-US" dirty="0" err="1" smtClean="0"/>
              <a:t>Chemoinformatics</a:t>
            </a:r>
            <a:r>
              <a:rPr lang="en-US" dirty="0" smtClean="0"/>
              <a:t>: A Textbook, 2003.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Různé přístupy virtualního screeningu podle znalostí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40" y="1497732"/>
            <a:ext cx="5758173" cy="4783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170" y="6464870"/>
            <a:ext cx="887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Zdroj</a:t>
            </a:r>
            <a:r>
              <a:rPr lang="en-US" dirty="0" smtClean="0"/>
              <a:t>: Johann </a:t>
            </a:r>
            <a:r>
              <a:rPr lang="en-US" dirty="0" err="1" smtClean="0"/>
              <a:t>Gasteiger</a:t>
            </a:r>
            <a:r>
              <a:rPr lang="en-US" dirty="0"/>
              <a:t> </a:t>
            </a:r>
            <a:r>
              <a:rPr lang="en-US" dirty="0" smtClean="0"/>
              <a:t>and Thomas Engel: </a:t>
            </a:r>
            <a:r>
              <a:rPr lang="en-US" dirty="0" err="1" smtClean="0"/>
              <a:t>Chemoinformatics</a:t>
            </a:r>
            <a:r>
              <a:rPr lang="en-US" dirty="0" smtClean="0"/>
              <a:t>: A Textbook, 2003.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524508"/>
              </p:ext>
            </p:extLst>
          </p:nvPr>
        </p:nvGraphicFramePr>
        <p:xfrm>
          <a:off x="365674" y="3076207"/>
          <a:ext cx="8229601" cy="1651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42811"/>
                <a:gridCol w="2993395"/>
                <a:gridCol w="29933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neznámé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ligandy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známé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ligandy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neznámá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struktura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proteinu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kombinační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knihovna</a:t>
                      </a:r>
                      <a:r>
                        <a:rPr lang="en-US" dirty="0" smtClean="0"/>
                        <a:t> (combinatorial</a:t>
                      </a:r>
                      <a:r>
                        <a:rPr lang="en-US" baseline="0" dirty="0" smtClean="0"/>
                        <a:t> library</a:t>
                      </a:r>
                      <a:r>
                        <a:rPr lang="en-US" dirty="0" smtClean="0"/>
                        <a:t>) a 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QSAR, </a:t>
                      </a:r>
                      <a:r>
                        <a:rPr lang="en-US" dirty="0" err="1" smtClean="0"/>
                        <a:t>farmakoforové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modely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podobnostní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hledání</a:t>
                      </a:r>
                      <a:r>
                        <a:rPr lang="en-US" baseline="0" dirty="0" smtClean="0"/>
                        <a:t>  v DB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známá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struktura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proteinu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De novo</a:t>
                      </a:r>
                      <a:r>
                        <a:rPr lang="en-US" dirty="0" smtClean="0"/>
                        <a:t> design, receptor-based 3D </a:t>
                      </a:r>
                      <a:r>
                        <a:rPr lang="en-US" dirty="0" err="1" smtClean="0"/>
                        <a:t>vyhledávání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Structure-based design, </a:t>
                      </a:r>
                      <a:r>
                        <a:rPr lang="en-US" dirty="0" err="1" smtClean="0"/>
                        <a:t>dokování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mtClean="0"/>
              <a:t>Různé přístupy virtualního screeningu podle znalostí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5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Ligand-based přístup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smtClean="0"/>
              <a:t>první krok – filtrování </a:t>
            </a:r>
          </a:p>
          <a:p>
            <a:pPr lvl="1"/>
            <a:r>
              <a:rPr lang="cs-CZ" smtClean="0"/>
              <a:t>např. Lipinského pravidlo 5</a:t>
            </a:r>
          </a:p>
          <a:p>
            <a:pPr lvl="2"/>
            <a:r>
              <a:rPr lang="cs-CZ" smtClean="0"/>
              <a:t>MW &lt; 500, logP &lt; 5, H donorů &lt; 5, H akceptorů &lt; 10</a:t>
            </a:r>
          </a:p>
          <a:p>
            <a:pPr lvl="2"/>
            <a:r>
              <a:rPr lang="cs-CZ" smtClean="0"/>
              <a:t>rozšíření: počet rotovatelných vazeb &lt; 10 nebo jedno z pravidel může být porušeno</a:t>
            </a:r>
          </a:p>
          <a:p>
            <a:r>
              <a:rPr lang="cs-CZ" i="1" smtClean="0"/>
              <a:t>in silico</a:t>
            </a:r>
            <a:r>
              <a:rPr lang="cs-CZ" smtClean="0"/>
              <a:t> ADMET</a:t>
            </a:r>
          </a:p>
          <a:p>
            <a:pPr lvl="1"/>
            <a:r>
              <a:rPr lang="cs-CZ" smtClean="0"/>
              <a:t>absorption, distribution, metabolism, excretion and toxicity</a:t>
            </a:r>
          </a:p>
          <a:p>
            <a:r>
              <a:rPr lang="cs-CZ" smtClean="0"/>
              <a:t>podobnostní hledání</a:t>
            </a:r>
          </a:p>
          <a:p>
            <a:r>
              <a:rPr lang="cs-CZ" smtClean="0"/>
              <a:t>farmakoforový model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821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1097</Words>
  <Application>Microsoft Macintosh PowerPoint</Application>
  <PresentationFormat>On-screen Show (4:3)</PresentationFormat>
  <Paragraphs>120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Helvetica</vt:lpstr>
      <vt:lpstr>Helvetica Neue</vt:lpstr>
      <vt:lpstr>Arial</vt:lpstr>
      <vt:lpstr>Calibri</vt:lpstr>
      <vt:lpstr>Office Theme</vt:lpstr>
      <vt:lpstr>Pokročilá chemoinformatika</vt:lpstr>
      <vt:lpstr>Úloha virtuálního screeningu  v drug designu</vt:lpstr>
      <vt:lpstr>Virtuální screening</vt:lpstr>
      <vt:lpstr>Strategie virtuálního screeningu</vt:lpstr>
      <vt:lpstr>Ukázka work flow virtuálního screenningu</vt:lpstr>
      <vt:lpstr>Další ukázka</vt:lpstr>
      <vt:lpstr>Různé přístupy virtualního screeningu podle znalostí</vt:lpstr>
      <vt:lpstr>Různé přístupy virtualního screeningu podle znalostí</vt:lpstr>
      <vt:lpstr>Ligand-based přístup</vt:lpstr>
      <vt:lpstr>Podobnostní hledání</vt:lpstr>
      <vt:lpstr>Farmakoforové modely</vt:lpstr>
      <vt:lpstr>Structure-based přístup</vt:lpstr>
      <vt:lpstr>Různé strategie structure-based přístupu</vt:lpstr>
      <vt:lpstr>Molekulové dokování</vt:lpstr>
      <vt:lpstr>In silico molekulové dokování</vt:lpstr>
      <vt:lpstr>Porozumění molekulovému rozpoznávání</vt:lpstr>
      <vt:lpstr>Vysvětlení molekulovému rozpoznávání</vt:lpstr>
      <vt:lpstr>Teorie zámku a klíče</vt:lpstr>
      <vt:lpstr>Teorie indukovaného přizpůsobení (induced-fit)</vt:lpstr>
      <vt:lpstr>Model konformačního  ensemblu (sady)</vt:lpstr>
      <vt:lpstr>Flexibilita cytochromu P450 2D6 v aktivním místě</vt:lpstr>
      <vt:lpstr>PowerPoint Presentation</vt:lpstr>
      <vt:lpstr>PowerPoint Presentation</vt:lpstr>
      <vt:lpstr>PowerPoint Presentation</vt:lpstr>
      <vt:lpstr>Význam molekulového dokování</vt:lpstr>
      <vt:lpstr>Definice pojmu „póza”</vt:lpstr>
      <vt:lpstr>Molekulová komplementarita v dokování</vt:lpstr>
      <vt:lpstr>Podoba komplexu je určena energií</vt:lpstr>
      <vt:lpstr>Flexibilita při dokování</vt:lpstr>
      <vt:lpstr>Tři základní komponenty softwarů  provádějící dokování</vt:lpstr>
      <vt:lpstr>Skórovací funkce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zdroje dat a data mining</dc:title>
  <dc:creator>Standa</dc:creator>
  <cp:lastModifiedBy>Stanislav Geidl</cp:lastModifiedBy>
  <cp:revision>36</cp:revision>
  <dcterms:created xsi:type="dcterms:W3CDTF">2014-06-03T08:52:48Z</dcterms:created>
  <dcterms:modified xsi:type="dcterms:W3CDTF">2017-02-03T14:30:57Z</dcterms:modified>
</cp:coreProperties>
</file>