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506" r:id="rId3"/>
    <p:sldId id="397" r:id="rId4"/>
    <p:sldId id="531" r:id="rId5"/>
    <p:sldId id="398" r:id="rId6"/>
    <p:sldId id="441" r:id="rId7"/>
    <p:sldId id="440" r:id="rId8"/>
    <p:sldId id="446" r:id="rId9"/>
    <p:sldId id="450" r:id="rId10"/>
    <p:sldId id="522" r:id="rId11"/>
    <p:sldId id="451" r:id="rId12"/>
    <p:sldId id="452" r:id="rId13"/>
    <p:sldId id="443" r:id="rId14"/>
    <p:sldId id="444" r:id="rId15"/>
    <p:sldId id="454" r:id="rId16"/>
    <p:sldId id="447" r:id="rId17"/>
    <p:sldId id="445" r:id="rId18"/>
    <p:sldId id="448" r:id="rId19"/>
    <p:sldId id="449" r:id="rId20"/>
    <p:sldId id="453" r:id="rId21"/>
    <p:sldId id="491" r:id="rId22"/>
    <p:sldId id="455" r:id="rId23"/>
    <p:sldId id="487" r:id="rId24"/>
    <p:sldId id="456" r:id="rId25"/>
    <p:sldId id="459" r:id="rId26"/>
    <p:sldId id="460" r:id="rId27"/>
    <p:sldId id="457" r:id="rId28"/>
    <p:sldId id="458" r:id="rId29"/>
    <p:sldId id="462" r:id="rId30"/>
    <p:sldId id="461" r:id="rId31"/>
    <p:sldId id="496" r:id="rId32"/>
    <p:sldId id="486" r:id="rId33"/>
    <p:sldId id="463" r:id="rId34"/>
    <p:sldId id="498" r:id="rId35"/>
    <p:sldId id="500" r:id="rId36"/>
    <p:sldId id="464" r:id="rId37"/>
    <p:sldId id="467" r:id="rId38"/>
    <p:sldId id="465" r:id="rId39"/>
    <p:sldId id="466" r:id="rId40"/>
    <p:sldId id="468" r:id="rId41"/>
    <p:sldId id="469" r:id="rId42"/>
    <p:sldId id="488" r:id="rId43"/>
    <p:sldId id="474" r:id="rId44"/>
    <p:sldId id="470" r:id="rId45"/>
    <p:sldId id="471" r:id="rId46"/>
    <p:sldId id="472" r:id="rId47"/>
    <p:sldId id="523" r:id="rId48"/>
    <p:sldId id="524" r:id="rId49"/>
    <p:sldId id="525" r:id="rId50"/>
    <p:sldId id="526" r:id="rId51"/>
    <p:sldId id="527" r:id="rId52"/>
    <p:sldId id="528" r:id="rId53"/>
    <p:sldId id="529" r:id="rId54"/>
    <p:sldId id="530" r:id="rId55"/>
    <p:sldId id="483" r:id="rId56"/>
    <p:sldId id="484" r:id="rId57"/>
    <p:sldId id="490" r:id="rId58"/>
    <p:sldId id="489" r:id="rId59"/>
    <p:sldId id="478" r:id="rId60"/>
    <p:sldId id="479" r:id="rId61"/>
    <p:sldId id="473" r:id="rId62"/>
    <p:sldId id="515" r:id="rId63"/>
    <p:sldId id="475" r:id="rId64"/>
    <p:sldId id="492" r:id="rId65"/>
    <p:sldId id="516" r:id="rId66"/>
    <p:sldId id="477" r:id="rId67"/>
    <p:sldId id="494" r:id="rId68"/>
    <p:sldId id="504" r:id="rId69"/>
    <p:sldId id="503" r:id="rId70"/>
    <p:sldId id="505" r:id="rId71"/>
    <p:sldId id="521" r:id="rId72"/>
    <p:sldId id="476" r:id="rId73"/>
    <p:sldId id="493" r:id="rId74"/>
    <p:sldId id="507" r:id="rId75"/>
    <p:sldId id="520" r:id="rId76"/>
    <p:sldId id="508" r:id="rId77"/>
    <p:sldId id="514" r:id="rId78"/>
    <p:sldId id="518" r:id="rId79"/>
    <p:sldId id="519" r:id="rId80"/>
    <p:sldId id="517" r:id="rId81"/>
    <p:sldId id="485" r:id="rId82"/>
    <p:sldId id="495" r:id="rId83"/>
    <p:sldId id="501" r:id="rId84"/>
    <p:sldId id="502" r:id="rId85"/>
    <p:sldId id="497" r:id="rId86"/>
    <p:sldId id="480" r:id="rId87"/>
    <p:sldId id="509" r:id="rId88"/>
    <p:sldId id="510" r:id="rId89"/>
    <p:sldId id="511" r:id="rId90"/>
    <p:sldId id="512" r:id="rId91"/>
    <p:sldId id="513" r:id="rId92"/>
    <p:sldId id="481" r:id="rId93"/>
    <p:sldId id="482" r:id="rId94"/>
    <p:sldId id="439" r:id="rId95"/>
    <p:sldId id="499" r:id="rId96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19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Diethylether" TargetMode="External"/><Relationship Id="rId7" Type="http://schemas.openxmlformats.org/officeDocument/2006/relationships/image" Target="../media/image74.png"/><Relationship Id="rId2" Type="http://schemas.openxmlformats.org/officeDocument/2006/relationships/hyperlink" Target="https://cs.wikipedia.org/wiki/Nitrocelul%C3%B3z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Celul%C3%B3za" TargetMode="External"/><Relationship Id="rId5" Type="http://schemas.openxmlformats.org/officeDocument/2006/relationships/hyperlink" Target="https://cs.wikipedia.org/wiki/Chirurgie" TargetMode="External"/><Relationship Id="rId4" Type="http://schemas.openxmlformats.org/officeDocument/2006/relationships/hyperlink" Target="https://cs.wikipedia.org/wiki/Ethanol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zucchelli.it/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II  CELULÓZA</a:t>
            </a:r>
            <a:r>
              <a:rPr lang="cs-CZ" sz="3200" dirty="0" smtClean="0"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653136"/>
            <a:ext cx="6400800" cy="1584176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FF"/>
                </a:solidFill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9. 11.  2016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Údaje o MW se dost liší, KROMĚ BAVLNY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Může to být: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přírodní zdroje,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viskózy (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velmi pravděpodobně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),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metody měření.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Co chybí: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MWD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Údaje o typu MW (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r>
              <a:rPr lang="cs-CZ" baseline="-25000" dirty="0" err="1" smtClean="0">
                <a:solidFill>
                  <a:srgbClr val="FF0000"/>
                </a:solidFill>
                <a:latin typeface="Arial Black" pitchFamily="34" charset="0"/>
              </a:rPr>
              <a:t>n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nebo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r>
              <a:rPr lang="cs-CZ" baseline="-25000" dirty="0" err="1" smtClean="0">
                <a:solidFill>
                  <a:srgbClr val="FF0000"/>
                </a:solidFill>
                <a:latin typeface="Arial Black" pitchFamily="34" charset="0"/>
              </a:rPr>
              <a:t>w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pPr lvl="1"/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Rozpustnost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/>
                <a:gridCol w="1872208"/>
                <a:gridCol w="31066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ROZPOUŠTĚDLO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Rozpustnost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Průvodní děje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Voda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Nerozpustná 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Sorpce vody, bez změny polymeračního stupně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Roztoky některých anorganických solí (ZnCl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AlCl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SnCl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atd.)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Částečná hydrolýza &gt; změny polymeračního stupně 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Minerální kyseliny (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HCl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SO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atd.)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Částečná hydrolýza &gt; změny polymeračního stupně 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smtClean="0">
                          <a:solidFill>
                            <a:srgbClr val="FF0000"/>
                          </a:solidFill>
                        </a:rPr>
                        <a:t>Hydroxidy  alkalických kovů</a:t>
                      </a:r>
                      <a:endParaRPr lang="cs-CZ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Vznik alkoholátů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Aminové komplexy – 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Schweitzerovo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činidlo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Vznik  komplexů mědi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Alkylaminy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NEVÍM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Rozpustnost celulózy ZÍSKANÉ DELIGNIFIKACÍ DŘEVA v 17,5 %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ve vodě 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251520" y="1700808"/>
          <a:ext cx="82296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1937320"/>
                <a:gridCol w="35490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ROZPOUŠTĚDLO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17,5 % </a:t>
                      </a:r>
                      <a:r>
                        <a:rPr lang="cs-CZ" sz="20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NaOH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ve vodě </a:t>
                      </a:r>
                      <a:endParaRPr lang="cs-CZ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Rozpustnost</a:t>
                      </a:r>
                      <a:endParaRPr lang="cs-CZ" sz="20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Průvodní děje</a:t>
                      </a:r>
                      <a:endParaRPr lang="cs-CZ" sz="20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Symbol"/>
                        <a:buChar char="a"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Celulóza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nerozpustná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Symbol"/>
                        <a:buNone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celulóza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Okyselením filtrátu </a:t>
                      </a:r>
                      <a:r>
                        <a:rPr lang="cs-CZ" sz="2000" b="1" dirty="0" err="1" smtClean="0">
                          <a:solidFill>
                            <a:srgbClr val="008000"/>
                          </a:solidFill>
                        </a:rPr>
                        <a:t>kys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. octovou vypadnou z filtrátu řetězce s </a:t>
                      </a:r>
                      <a:r>
                        <a:rPr lang="cs-CZ" sz="2000" b="1" dirty="0" err="1" smtClean="0">
                          <a:solidFill>
                            <a:srgbClr val="008000"/>
                          </a:solidFill>
                        </a:rPr>
                        <a:t>P</a:t>
                      </a:r>
                      <a:r>
                        <a:rPr lang="cs-CZ" sz="2000" b="1" baseline="-25000" dirty="0" err="1" smtClean="0">
                          <a:solidFill>
                            <a:srgbClr val="008000"/>
                          </a:solidFill>
                        </a:rPr>
                        <a:t>n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 &gt; 200, vzniklé při delignifikaci</a:t>
                      </a:r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g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celulóza</a:t>
                      </a:r>
                      <a:endParaRPr lang="cs-CZ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Zbude v roztoku po vysrážení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celulózy 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a je jí nutno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vysrážet </a:t>
                      </a:r>
                      <a:r>
                        <a:rPr lang="cs-CZ" sz="2000" b="1" baseline="0" dirty="0" err="1" smtClean="0">
                          <a:solidFill>
                            <a:srgbClr val="008000"/>
                          </a:solidFill>
                          <a:latin typeface="+mn-lt"/>
                        </a:rPr>
                        <a:t>EtOH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. Obsahuje 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hemicelulózy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. </a:t>
                      </a:r>
                      <a:endParaRPr lang="cs-CZ" sz="2000" b="1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  <a:p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ŠKROB 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CELULÓZA I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9" name="Obrázek 8" descr="img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2713" y="1722993"/>
            <a:ext cx="4868906" cy="3384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23928" y="2420888"/>
            <a:ext cx="504056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4221088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3203848" y="1052736"/>
            <a:ext cx="1152128" cy="7200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3563888" y="2852936"/>
            <a:ext cx="1368152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1835696" y="3501008"/>
            <a:ext cx="1152128" cy="7200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123728" y="5085184"/>
            <a:ext cx="1152128" cy="7200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7" name="Obrázek 6" descr="img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67" y="2618232"/>
            <a:ext cx="8428997" cy="3282742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79512" y="274638"/>
            <a:ext cx="8507288" cy="49006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ŠKROB (</a:t>
            </a:r>
            <a:r>
              <a:rPr kumimoji="0" lang="cs-CZ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amylósa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lineární) 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versus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CELULÓZA II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2339752" y="764704"/>
            <a:ext cx="72008" cy="19442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812360" y="764704"/>
            <a:ext cx="72008" cy="37444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5" name="Obrázek 4" descr="img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42907" y="-982668"/>
            <a:ext cx="2664296" cy="5726991"/>
          </a:xfrm>
          <a:prstGeom prst="rect">
            <a:avLst/>
          </a:prstGeom>
        </p:spPr>
      </p:pic>
      <p:pic>
        <p:nvPicPr>
          <p:cNvPr id="6" name="Obrázek 5" descr="img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49503" y="2217015"/>
            <a:ext cx="2376264" cy="537629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212977"/>
            <a:ext cx="40324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V="1">
            <a:off x="1619672" y="2204864"/>
            <a:ext cx="2304256" cy="93610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395536" y="4653136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Další možnosti znázornění celulózy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celulózy 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 descr="micely celulź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701139" cy="2736304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2339752" y="2132856"/>
            <a:ext cx="1296144" cy="36004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827584" y="2420888"/>
            <a:ext cx="2880320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51520" y="350100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Bezbarvá inertní látka nerozpustná ve vodě, hustota 1,55 g/cm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3</a:t>
            </a:r>
            <a:endParaRPr lang="cs-CZ" sz="2400" b="1" baseline="30000" dirty="0">
              <a:solidFill>
                <a:srgbClr val="FF0000"/>
              </a:solidFill>
            </a:endParaRPr>
          </a:p>
        </p:txBody>
      </p:sp>
      <p:pic>
        <p:nvPicPr>
          <p:cNvPr id="11" name="Obrázek 10" descr="img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1118" y="2852936"/>
            <a:ext cx="3999586" cy="325449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4932040" y="836712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Prostor mezi </a:t>
            </a:r>
            <a:r>
              <a:rPr lang="cs-CZ" sz="2400" dirty="0" err="1" smtClean="0">
                <a:solidFill>
                  <a:srgbClr val="C00000"/>
                </a:solidFill>
                <a:latin typeface="Arial Black" pitchFamily="34" charset="0"/>
              </a:rPr>
              <a:t>mikrofibrilami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je vyplněn HEMICELULÓZAMI &amp; LIGNINEM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51520" y="4869160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AMORFNÍ CELULÓZA  </a:t>
            </a:r>
            <a:r>
              <a:rPr lang="cs-CZ" sz="2400" b="1" dirty="0" smtClean="0"/>
              <a:t>snáze bobtná a je reaktivnější než </a:t>
            </a:r>
            <a:r>
              <a:rPr lang="cs-CZ" sz="2400" b="1" dirty="0" smtClean="0">
                <a:solidFill>
                  <a:srgbClr val="008000"/>
                </a:solidFill>
              </a:rPr>
              <a:t>krystalická  </a:t>
            </a:r>
            <a:endParaRPr lang="cs-CZ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celulózy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39552" y="5589240"/>
            <a:ext cx="828092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21" name="Obrázek 20" descr="vodíkové můstky v celió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811" y="1052736"/>
            <a:ext cx="8127531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Krystalická struktura celulózy 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img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36712"/>
            <a:ext cx="3249168" cy="3767328"/>
          </a:xfrm>
          <a:prstGeom prst="rect">
            <a:avLst/>
          </a:prstGeom>
        </p:spPr>
      </p:pic>
      <p:pic>
        <p:nvPicPr>
          <p:cNvPr id="10" name="Obrázek 9" descr="img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692696"/>
            <a:ext cx="3353568" cy="521126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5013176"/>
            <a:ext cx="424847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4283968" y="4581128"/>
            <a:ext cx="2304256" cy="93610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Krystalická struktura celulózy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Obrázek 12" descr="img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4896544" cy="2530245"/>
          </a:xfrm>
          <a:prstGeom prst="rect">
            <a:avLst/>
          </a:prstGeom>
        </p:spPr>
      </p:pic>
      <p:pic>
        <p:nvPicPr>
          <p:cNvPr id="14" name="Obrázek 13" descr="img7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645024"/>
            <a:ext cx="4963546" cy="266429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5292080" y="764704"/>
            <a:ext cx="3744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I – </a:t>
            </a:r>
            <a:endParaRPr lang="cs-CZ" sz="2800" dirty="0" smtClean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nativní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celulóza</a:t>
            </a:r>
          </a:p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II – REGENEROVANÁ CELULÓZA</a:t>
            </a:r>
          </a:p>
          <a:p>
            <a:r>
              <a:rPr lang="cs-CZ" sz="2400" b="1" dirty="0" smtClean="0">
                <a:solidFill>
                  <a:srgbClr val="0000FF"/>
                </a:solidFill>
              </a:rPr>
              <a:t>III – vzniká působením amoniakem nebo aminy na I nebo II celulózu</a:t>
            </a:r>
          </a:p>
          <a:p>
            <a:r>
              <a:rPr lang="cs-CZ" sz="2400" b="1" dirty="0" smtClean="0"/>
              <a:t>IV – teplo + glycerín na I nebo II celulózu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X – působením </a:t>
            </a:r>
            <a:r>
              <a:rPr lang="cs-CZ" sz="2400" b="1" dirty="0" err="1" smtClean="0">
                <a:solidFill>
                  <a:srgbClr val="FF0000"/>
                </a:solidFill>
              </a:rPr>
              <a:t>HCl</a:t>
            </a:r>
            <a:r>
              <a:rPr lang="cs-CZ" sz="2400" b="1" dirty="0" smtClean="0">
                <a:solidFill>
                  <a:srgbClr val="FF0000"/>
                </a:solidFill>
              </a:rPr>
              <a:t>, H</a:t>
            </a:r>
            <a:r>
              <a:rPr lang="cs-CZ" sz="2400" b="1" baseline="-25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SO</a:t>
            </a:r>
            <a:r>
              <a:rPr lang="cs-CZ" sz="2400" b="1" baseline="-25000" dirty="0" smtClean="0">
                <a:solidFill>
                  <a:srgbClr val="FF0000"/>
                </a:solidFill>
              </a:rPr>
              <a:t>4</a:t>
            </a:r>
            <a:r>
              <a:rPr lang="cs-CZ" sz="2400" b="1" dirty="0" smtClean="0">
                <a:solidFill>
                  <a:srgbClr val="FF0000"/>
                </a:solidFill>
              </a:rPr>
              <a:t>, H</a:t>
            </a:r>
            <a:r>
              <a:rPr lang="cs-CZ" sz="2400" b="1" baseline="-25000" dirty="0" smtClean="0">
                <a:solidFill>
                  <a:srgbClr val="FF0000"/>
                </a:solidFill>
              </a:rPr>
              <a:t>3</a:t>
            </a:r>
            <a:r>
              <a:rPr lang="cs-CZ" sz="2400" b="1" dirty="0" smtClean="0">
                <a:solidFill>
                  <a:srgbClr val="FF0000"/>
                </a:solidFill>
              </a:rPr>
              <a:t>PO</a:t>
            </a:r>
            <a:r>
              <a:rPr lang="cs-CZ" sz="2400" b="1" baseline="-25000" dirty="0" smtClean="0">
                <a:solidFill>
                  <a:srgbClr val="FF0000"/>
                </a:solidFill>
              </a:rPr>
              <a:t>4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endParaRPr lang="cs-CZ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9. 11.  2016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/>
              <a:t>PŘÍRODNÍ POLYMERY PŘF MU  7 2016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764704"/>
          <a:ext cx="8712968" cy="5206266"/>
        </p:xfrm>
        <a:graphic>
          <a:graphicData uri="http://schemas.openxmlformats.org/drawingml/2006/table">
            <a:tbl>
              <a:tblPr/>
              <a:tblGrid>
                <a:gridCol w="727116"/>
                <a:gridCol w="7985852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2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2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2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200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cs-CZ" sz="1600" b="1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50" b="1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cs-CZ" sz="1600" b="1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Přírodní gumy, </a:t>
                      </a:r>
                      <a:r>
                        <a:rPr lang="cs-CZ" sz="1600" b="1" kern="1200" dirty="0" err="1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600" b="1" kern="1200" dirty="0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přírodní kaučuk, získávání, zpracování a modifikace </a:t>
                      </a:r>
                      <a:endParaRPr lang="cs-CZ" sz="1600" b="1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cs-CZ" sz="1600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Polyyfenoly</a:t>
                      </a: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600" b="1" kern="1200" dirty="0" err="1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600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kern="120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cs-CZ" sz="160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600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32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cs-CZ" sz="320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32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320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30.</a:t>
                      </a:r>
                      <a:r>
                        <a:rPr lang="sk-SK" sz="1200" kern="1200" baseline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 11. </a:t>
                      </a:r>
                      <a:endParaRPr lang="cs-CZ" sz="120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2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7.</a:t>
                      </a:r>
                      <a:r>
                        <a:rPr lang="sk-SK" sz="1200" kern="1200" baseline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 12.</a:t>
                      </a:r>
                      <a:endParaRPr lang="cs-CZ" sz="120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2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14. 12.</a:t>
                      </a:r>
                      <a:endParaRPr lang="cs-CZ" sz="120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8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 err="1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800" b="1" kern="1200" dirty="0" err="1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800" b="1" kern="1200" dirty="0" err="1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8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VLOŽÍM NA INTRANET MU PŘF</a:t>
                      </a:r>
                      <a:endParaRPr lang="cs-CZ" sz="18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80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marR="0" indent="-34734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800" b="1" kern="1200" dirty="0" err="1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800" b="1" kern="1200" dirty="0" err="1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800" b="1" kern="1200" dirty="0" err="1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800" b="1" kern="1200" dirty="0" err="1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800" b="1" kern="1200" dirty="0" err="1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8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VLOŽÍM NA INTRANET MU PŘF</a:t>
                      </a:r>
                      <a:endParaRPr lang="cs-CZ" sz="18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7" name="Obrázek 6" descr="img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80728"/>
            <a:ext cx="8103389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3933056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Listy bylin – sisal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Semenná vlákna - bavlna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51520" y="2708920"/>
            <a:ext cx="1800200" cy="864096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084168" y="4653136"/>
            <a:ext cx="2880320" cy="1323439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Z celého stromu, včetně pařezu a kořenů top bude cca. jen 2/3 tohoto!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čára 11"/>
          <p:cNvCxnSpPr/>
          <p:nvPr/>
        </p:nvCxnSpPr>
        <p:spPr>
          <a:xfrm flipH="1" flipV="1">
            <a:off x="7380312" y="3573016"/>
            <a:ext cx="936104" cy="108012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051720" y="3573016"/>
            <a:ext cx="532859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10" name="Obrázek 9" descr="img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68177" y="-1151954"/>
            <a:ext cx="2160240" cy="5849539"/>
          </a:xfrm>
          <a:prstGeom prst="rect">
            <a:avLst/>
          </a:prstGeom>
        </p:spPr>
      </p:pic>
      <p:pic>
        <p:nvPicPr>
          <p:cNvPr id="13" name="Obrázek 12" descr="img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623305" y="1973842"/>
            <a:ext cx="3375149" cy="4629888"/>
          </a:xfrm>
          <a:prstGeom prst="rect">
            <a:avLst/>
          </a:prstGeom>
        </p:spPr>
      </p:pic>
      <p:pic>
        <p:nvPicPr>
          <p:cNvPr id="14" name="Obrázek 13" descr="img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661146"/>
            <a:ext cx="3888432" cy="134567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300192" y="908720"/>
            <a:ext cx="2520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err="1" smtClean="0">
                <a:solidFill>
                  <a:srgbClr val="008000"/>
                </a:solidFill>
                <a:latin typeface="Arial Black" pitchFamily="34" charset="0"/>
              </a:rPr>
              <a:t>Lintry</a:t>
            </a:r>
            <a:r>
              <a:rPr lang="cs-CZ" sz="2800" dirty="0" smtClean="0"/>
              <a:t> </a:t>
            </a:r>
            <a:r>
              <a:rPr lang="cs-CZ" dirty="0" smtClean="0"/>
              <a:t>= </a:t>
            </a:r>
            <a:r>
              <a:rPr lang="cs-CZ" b="1" dirty="0" smtClean="0">
                <a:solidFill>
                  <a:srgbClr val="008000"/>
                </a:solidFill>
              </a:rPr>
              <a:t>KRÁTKÁ VLÁKNA BAVLNY, NEVHODNÁ PRO TEXTILNÍ ZPRACOVÁNÍ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059832" y="980728"/>
            <a:ext cx="432048" cy="2880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323528" y="3933056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PPS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b="1" dirty="0" smtClean="0">
                <a:solidFill>
                  <a:srgbClr val="0000FF"/>
                </a:solidFill>
              </a:rPr>
              <a:t>=  průměrný polymerační stupeň</a:t>
            </a:r>
            <a:endParaRPr lang="cs-CZ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 průvodní látky celulózy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Hemicelulózy</a:t>
            </a:r>
          </a:p>
          <a:p>
            <a:r>
              <a:rPr lang="cs-CZ" b="1" i="1" dirty="0" smtClean="0"/>
              <a:t>Lignin</a:t>
            </a:r>
          </a:p>
          <a:p>
            <a:r>
              <a:rPr lang="cs-CZ" b="1" i="1" dirty="0" smtClean="0"/>
              <a:t>Pryskyřice (ve dřevě)</a:t>
            </a:r>
            <a:endParaRPr lang="cs-CZ" b="1" i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3717032"/>
            <a:ext cx="8280920" cy="21236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C00000"/>
                </a:solidFill>
                <a:latin typeface="Arial Black" pitchFamily="34" charset="0"/>
              </a:rPr>
              <a:t>! Vlákna BAVLNY  neobsahují téměř žádné hemicelulózy ani lignin !</a:t>
            </a:r>
            <a:endParaRPr lang="cs-CZ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 průvodní látky celulózy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11" name="Obrázek 10" descr="img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08720"/>
            <a:ext cx="4685513" cy="3024336"/>
          </a:xfrm>
          <a:prstGeom prst="rect">
            <a:avLst/>
          </a:prstGeom>
        </p:spPr>
      </p:pic>
      <p:pic>
        <p:nvPicPr>
          <p:cNvPr id="12" name="Obrázek 11" descr="img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3933056"/>
            <a:ext cx="7387400" cy="229246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868144" y="3284984"/>
            <a:ext cx="3096344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Zbytek do 100,0 % hmot. je ASI VLHKOST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>
            <a:stCxn id="13" idx="2"/>
          </p:cNvCxnSpPr>
          <p:nvPr/>
        </p:nvCxnSpPr>
        <p:spPr>
          <a:xfrm>
            <a:off x="7416316" y="3931315"/>
            <a:ext cx="108012" cy="361781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5148064" y="1052736"/>
            <a:ext cx="3096344" cy="120032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Údaje z různých zdrojů se mohou trochu lišit! Možná je to i druhem bavlny.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3514725" y="1916832"/>
            <a:ext cx="913259" cy="4093443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11" name="Zástupný symbol pro obsah 10" descr="img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75136" y="1017151"/>
            <a:ext cx="3816424" cy="3887593"/>
          </a:xfrm>
        </p:spPr>
      </p:pic>
      <p:pic>
        <p:nvPicPr>
          <p:cNvPr id="12" name="Obrázek 11" descr="img7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95616" y="1017152"/>
            <a:ext cx="3816424" cy="388759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4941168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Stejná základní jednotka jako  CELULÓZA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>
            <a:stCxn id="13" idx="0"/>
          </p:cNvCxnSpPr>
          <p:nvPr/>
        </p:nvCxnSpPr>
        <p:spPr>
          <a:xfrm flipH="1" flipV="1">
            <a:off x="6012160" y="3717032"/>
            <a:ext cx="936104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9" name="Obrázek 8" descr="img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03917" y="716363"/>
            <a:ext cx="3240360" cy="3769090"/>
          </a:xfrm>
          <a:prstGeom prst="rect">
            <a:avLst/>
          </a:prstGeom>
        </p:spPr>
      </p:pic>
      <p:pic>
        <p:nvPicPr>
          <p:cNvPr id="10" name="Obrázek 9" descr="img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45089" y="-62405"/>
            <a:ext cx="1872209" cy="424651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11560" y="458112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POZOR: toto je FURANÓZA!</a:t>
            </a:r>
          </a:p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Jen pětičlenný kruh!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1" name="Obrázek 10" descr="img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81170" y="867101"/>
            <a:ext cx="3672408" cy="3899661"/>
          </a:xfrm>
          <a:prstGeom prst="rect">
            <a:avLst/>
          </a:prstGeom>
        </p:spPr>
      </p:pic>
      <p:pic>
        <p:nvPicPr>
          <p:cNvPr id="12" name="Obrázek 11" descr="img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66149" y="586579"/>
            <a:ext cx="3312368" cy="453271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472608"/>
          </a:xfrm>
        </p:spPr>
        <p:txBody>
          <a:bodyPr/>
          <a:lstStyle/>
          <a:p>
            <a:r>
              <a:rPr lang="cs-CZ" sz="2600" b="1" dirty="0" smtClean="0">
                <a:solidFill>
                  <a:srgbClr val="FF0000"/>
                </a:solidFill>
                <a:latin typeface="Arial Black" pitchFamily="34" charset="0"/>
              </a:rPr>
              <a:t>Ve dřevě jich je 17 – 41 % hmot., </a:t>
            </a:r>
            <a:r>
              <a:rPr lang="cs-CZ" sz="2600" b="1" dirty="0" smtClean="0">
                <a:solidFill>
                  <a:srgbClr val="FF0000"/>
                </a:solidFill>
                <a:latin typeface="Arial Black" pitchFamily="34" charset="0"/>
              </a:rPr>
              <a:t>v listnáčích </a:t>
            </a:r>
            <a:r>
              <a:rPr lang="cs-CZ" sz="2600" b="1" dirty="0" smtClean="0">
                <a:solidFill>
                  <a:srgbClr val="FF0000"/>
                </a:solidFill>
                <a:latin typeface="Arial Black" pitchFamily="34" charset="0"/>
              </a:rPr>
              <a:t>více</a:t>
            </a:r>
          </a:p>
          <a:p>
            <a:r>
              <a:rPr lang="cs-CZ" sz="2600" b="1" dirty="0" smtClean="0"/>
              <a:t>Polysacharidy s nižším polymeračním stupněm (100 – 200)</a:t>
            </a:r>
          </a:p>
          <a:p>
            <a:r>
              <a:rPr lang="cs-CZ" sz="2600" b="1" dirty="0" smtClean="0"/>
              <a:t>Snadněji </a:t>
            </a:r>
            <a:r>
              <a:rPr lang="cs-CZ" sz="2600" b="1" dirty="0" err="1" smtClean="0"/>
              <a:t>hydrolyzovatelné</a:t>
            </a:r>
            <a:r>
              <a:rPr lang="cs-CZ" sz="2600" b="1" dirty="0" smtClean="0"/>
              <a:t> kyselinami i zásadami</a:t>
            </a:r>
          </a:p>
          <a:p>
            <a:r>
              <a:rPr lang="cs-CZ" sz="2600" b="1" dirty="0" smtClean="0"/>
              <a:t>Často krátké boční řetězce = větvení</a:t>
            </a:r>
          </a:p>
          <a:p>
            <a:r>
              <a:rPr lang="cs-CZ" sz="2600" b="1" dirty="0" smtClean="0">
                <a:solidFill>
                  <a:srgbClr val="FF0000"/>
                </a:solidFill>
              </a:rPr>
              <a:t>Podle hlavních stavebních jednotek je dělíme takto:</a:t>
            </a:r>
          </a:p>
          <a:p>
            <a:pPr lvl="1"/>
            <a:r>
              <a:rPr lang="cs-CZ" sz="2600" b="1" dirty="0" smtClean="0">
                <a:solidFill>
                  <a:srgbClr val="0000FF"/>
                </a:solidFill>
              </a:rPr>
              <a:t>Xylany (hlavně listnatá dřeva)</a:t>
            </a:r>
          </a:p>
          <a:p>
            <a:pPr lvl="1"/>
            <a:r>
              <a:rPr lang="cs-CZ" sz="2600" b="1" i="1" dirty="0" err="1" smtClean="0">
                <a:solidFill>
                  <a:srgbClr val="008000"/>
                </a:solidFill>
              </a:rPr>
              <a:t>Mannany</a:t>
            </a:r>
            <a:r>
              <a:rPr lang="cs-CZ" sz="2600" b="1" i="1" dirty="0" smtClean="0">
                <a:solidFill>
                  <a:srgbClr val="008000"/>
                </a:solidFill>
              </a:rPr>
              <a:t> (hlavně jehličnatá dřeva)</a:t>
            </a:r>
          </a:p>
          <a:p>
            <a:pPr lvl="1"/>
            <a:r>
              <a:rPr lang="cs-CZ" sz="2600" b="1" i="1" dirty="0" err="1" smtClean="0">
                <a:solidFill>
                  <a:srgbClr val="008000"/>
                </a:solidFill>
              </a:rPr>
              <a:t>Galaktany</a:t>
            </a:r>
            <a:r>
              <a:rPr lang="cs-CZ" sz="2600" b="1" i="1" dirty="0" smtClean="0">
                <a:solidFill>
                  <a:srgbClr val="008000"/>
                </a:solidFill>
              </a:rPr>
              <a:t> (hlavně jehličnatá dřeva)</a:t>
            </a:r>
          </a:p>
          <a:p>
            <a:endParaRPr lang="cs-CZ" sz="26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8" name="Zástupný symbol pro obsah 7" descr="img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50856" y="109384"/>
            <a:ext cx="2615184" cy="3925824"/>
          </a:xfrm>
        </p:spPr>
      </p:pic>
      <p:pic>
        <p:nvPicPr>
          <p:cNvPr id="10" name="Obrázek 9" descr="img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07344" y="2245496"/>
            <a:ext cx="3054472" cy="498943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771800" y="508518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8000"/>
                </a:solidFill>
              </a:rPr>
              <a:t>hlavně jehličnatá dřeva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23928" y="170080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hlavně listnatá dřeva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Výroba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celulózy I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7" name="Obrázek 6" descr="img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80728"/>
            <a:ext cx="8103389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3933056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Listy bylin – sisal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Semenná vlákna – bavlna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Kmeny dřevin 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LITERATURA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/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Mleziva, J. Kálal: </a:t>
            </a:r>
            <a:r>
              <a:rPr lang="cs-CZ" sz="2400" b="1" dirty="0" smtClean="0"/>
              <a:t>Základy makromolekulární chemie</a:t>
            </a:r>
            <a:r>
              <a:rPr lang="cs-CZ" sz="2400" dirty="0" smtClean="0"/>
              <a:t>, SNTL Praha, 1986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/>
              <a:t>Prírodné</a:t>
            </a:r>
            <a:r>
              <a:rPr lang="cs-CZ" sz="2400" b="1" dirty="0" smtClean="0"/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V. Hladík a kol.: </a:t>
            </a:r>
            <a:r>
              <a:rPr lang="cs-CZ" sz="2400" b="1" dirty="0" smtClean="0">
                <a:solidFill>
                  <a:srgbClr val="FF0000"/>
                </a:solidFill>
              </a:rPr>
              <a:t>Textilní vlákna</a:t>
            </a:r>
            <a:r>
              <a:rPr lang="cs-CZ" sz="2400" dirty="0" smtClean="0">
                <a:solidFill>
                  <a:srgbClr val="FF0000"/>
                </a:solidFill>
              </a:rPr>
              <a:t>, SNTL Praha, 1970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</a:rPr>
              <a:t>Bučko</a:t>
            </a:r>
            <a:r>
              <a:rPr lang="cs-CZ" sz="2400" dirty="0" smtClean="0">
                <a:solidFill>
                  <a:srgbClr val="FF0000"/>
                </a:solidFill>
              </a:rPr>
              <a:t>, L. </a:t>
            </a:r>
            <a:r>
              <a:rPr lang="cs-CZ" sz="2400" dirty="0" err="1" smtClean="0">
                <a:solidFill>
                  <a:srgbClr val="FF0000"/>
                </a:solidFill>
              </a:rPr>
              <a:t>Šutý</a:t>
            </a:r>
            <a:r>
              <a:rPr lang="cs-CZ" sz="2400" dirty="0" smtClean="0">
                <a:solidFill>
                  <a:srgbClr val="FF0000"/>
                </a:solidFill>
              </a:rPr>
              <a:t>, M. Košík: </a:t>
            </a:r>
            <a:r>
              <a:rPr lang="cs-CZ" sz="2400" b="1" dirty="0" smtClean="0">
                <a:solidFill>
                  <a:srgbClr val="FF0000"/>
                </a:solidFill>
              </a:rPr>
              <a:t>Chemické </a:t>
            </a:r>
            <a:r>
              <a:rPr lang="cs-CZ" sz="2400" b="1" dirty="0" err="1" smtClean="0">
                <a:solidFill>
                  <a:srgbClr val="FF0000"/>
                </a:solidFill>
              </a:rPr>
              <a:t>spracovanie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dreva</a:t>
            </a:r>
            <a:r>
              <a:rPr lang="cs-CZ" sz="2400" dirty="0" smtClean="0">
                <a:solidFill>
                  <a:srgbClr val="FF0000"/>
                </a:solidFill>
              </a:rPr>
              <a:t>, ALFA Bratislava &amp; SNTL Praha 1988</a:t>
            </a:r>
          </a:p>
          <a:p>
            <a:r>
              <a:rPr lang="cs-CZ" sz="2400" dirty="0" smtClean="0"/>
              <a:t>J. Mleziva, J. </a:t>
            </a:r>
            <a:r>
              <a:rPr lang="cs-CZ" sz="2400" dirty="0" err="1" smtClean="0"/>
              <a:t>Šňupárek</a:t>
            </a:r>
            <a:r>
              <a:rPr lang="cs-CZ" sz="2400" dirty="0" smtClean="0"/>
              <a:t>: </a:t>
            </a:r>
            <a:r>
              <a:rPr lang="cs-CZ" sz="2400" b="1" dirty="0" smtClean="0"/>
              <a:t>POLYMERY – výroba, struktura, vlastnosti a použití</a:t>
            </a:r>
            <a:r>
              <a:rPr lang="cs-CZ" sz="2400" dirty="0" smtClean="0"/>
              <a:t>, SOBOTÁLES,  Praha 1993, ISBN 80-85920-72-7</a:t>
            </a:r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Semenná vlákna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bavlna &gt; jen sběr a přečištění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Vlákno má už 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dostatečnou 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jemnost, tj. průměr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vláken</a:t>
            </a:r>
          </a:p>
          <a:p>
            <a:pPr>
              <a:buNone/>
            </a:pPr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Délka vláken i jemnost</a:t>
            </a: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Se liší podle místa</a:t>
            </a: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Pěstování (Egypt, Asie)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5946"/>
            <a:ext cx="3530327" cy="460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8" name="Obrázek 7" descr="img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136904" cy="5358956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7668344" y="3573016"/>
            <a:ext cx="576064" cy="57606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123728" y="5805264"/>
            <a:ext cx="2376264" cy="2880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499992" y="580526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Zkroucení „do vrtule“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9" name="Obrázek 8" descr="img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3"/>
            <a:ext cx="3888432" cy="3704960"/>
          </a:xfrm>
          <a:prstGeom prst="rect">
            <a:avLst/>
          </a:prstGeom>
        </p:spPr>
      </p:pic>
      <p:pic>
        <p:nvPicPr>
          <p:cNvPr id="10" name="Obrázek 9" descr="img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5669" y="4149080"/>
            <a:ext cx="6888819" cy="20764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dirty="0" smtClean="0"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latin typeface="Arial Black" pitchFamily="34" charset="0"/>
              </a:rPr>
              <a:t>Nutno BIOLOGICKY odstranit dřevovinu </a:t>
            </a:r>
          </a:p>
          <a:p>
            <a:r>
              <a:rPr lang="cs-CZ" sz="2800" dirty="0" smtClean="0">
                <a:latin typeface="Arial Black" pitchFamily="34" charset="0"/>
              </a:rPr>
              <a:t>Vlákno je dlouhé, ale hrubé</a:t>
            </a:r>
          </a:p>
          <a:p>
            <a:r>
              <a:rPr lang="cs-CZ" sz="2800" dirty="0" smtClean="0">
                <a:latin typeface="Arial Black" pitchFamily="34" charset="0"/>
              </a:rPr>
              <a:t>Pevnější než bavlna </a:t>
            </a:r>
          </a:p>
          <a:p>
            <a:r>
              <a:rPr lang="cs-CZ" sz="2800" dirty="0" smtClean="0">
                <a:latin typeface="Arial Black" pitchFamily="34" charset="0"/>
              </a:rPr>
              <a:t>Nutno pro textilní účely  ZJEMNIT</a:t>
            </a:r>
          </a:p>
          <a:p>
            <a:r>
              <a:rPr lang="cs-CZ" sz="2800" dirty="0" smtClean="0">
                <a:latin typeface="Arial Black" pitchFamily="34" charset="0"/>
              </a:rPr>
              <a:t>VÝTĚŽNOST VLÁKNA JEN cca. 10 % </a:t>
            </a:r>
          </a:p>
          <a:p>
            <a:r>
              <a:rPr lang="cs-CZ" sz="2800" dirty="0" smtClean="0">
                <a:latin typeface="Arial Black" pitchFamily="34" charset="0"/>
              </a:rPr>
              <a:t> v tuzemsku se už nepěstuje</a:t>
            </a:r>
          </a:p>
          <a:p>
            <a:pPr lvl="1"/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III A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historický způsob získávání lněného vlákna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8" name="Zástupný symbol pro obsah 7" descr="img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55216" y="-728927"/>
            <a:ext cx="4824538" cy="8963927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lněného vlákna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 České republice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lněného vlákna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 České republice ZANIKLA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Podniky jako byly:</a:t>
            </a:r>
          </a:p>
          <a:p>
            <a:pPr lvl="1"/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Čemolen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,</a:t>
            </a:r>
          </a:p>
          <a:p>
            <a:pPr lvl="1"/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Moravolen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,</a:t>
            </a:r>
          </a:p>
          <a:p>
            <a:pPr lvl="1"/>
            <a:r>
              <a:rPr lang="cs-CZ" sz="2400" i="1" dirty="0" err="1" smtClean="0">
                <a:solidFill>
                  <a:srgbClr val="008000"/>
                </a:solidFill>
                <a:latin typeface="Arial Black" pitchFamily="34" charset="0"/>
              </a:rPr>
              <a:t>Tatralan</a:t>
            </a:r>
            <a:r>
              <a:rPr lang="cs-CZ" sz="2400" i="1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i="1" dirty="0" smtClean="0">
                <a:solidFill>
                  <a:srgbClr val="008000"/>
                </a:solidFill>
                <a:latin typeface="Arial Black" pitchFamily="34" charset="0"/>
              </a:rPr>
              <a:t>(Kežmarok, Slovensko)</a:t>
            </a:r>
            <a:endParaRPr lang="cs-CZ" sz="2400" i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lvl="1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UŽ NEEXISTUJÍ</a:t>
            </a:r>
            <a:endParaRPr lang="cs-CZ" sz="3200" dirty="0" smtClean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LEN  je pěstován pouze jako olejnina &gt; FERMEŽ</a:t>
            </a:r>
          </a:p>
          <a:p>
            <a:r>
              <a:rPr lang="cs-CZ" sz="2800" u="sng" dirty="0" smtClean="0">
                <a:solidFill>
                  <a:srgbClr val="C00000"/>
                </a:solidFill>
                <a:latin typeface="Arial Black" pitchFamily="34" charset="0"/>
              </a:rPr>
              <a:t>Bude problém se zachováním kulturního dědictví </a:t>
            </a:r>
            <a:endParaRPr lang="cs-CZ" sz="2800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IV 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/>
              <a:t>Natronový postup s </a:t>
            </a:r>
            <a:r>
              <a:rPr lang="cs-CZ" b="1" dirty="0" err="1" smtClean="0"/>
              <a:t>NaOH</a:t>
            </a:r>
            <a:r>
              <a:rPr lang="cs-CZ" b="1" dirty="0" smtClean="0"/>
              <a:t> (listnaté dřevo, sláma, odpad)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Sulfitový postup (smrk, listnaté dřevo)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Sulfátový postup (buk, bříza, borovice, sláma, odpad) 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Výtěžky jsou jen cca. 25 % 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hmot. (</a:t>
            </a: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údaje se liší podle zdroje i podle typu dřeva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) z 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celkové ve dřevě obsažené celulóze</a:t>
            </a:r>
          </a:p>
          <a:p>
            <a:endParaRPr lang="cs-CZ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Natronový postup s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5 – 12 % </a:t>
            </a:r>
            <a:r>
              <a:rPr lang="cs-CZ" b="1" dirty="0" err="1" smtClean="0"/>
              <a:t>NaOH</a:t>
            </a:r>
            <a:endParaRPr lang="cs-CZ" b="1" dirty="0" smtClean="0"/>
          </a:p>
          <a:p>
            <a:r>
              <a:rPr lang="cs-CZ" b="1" dirty="0" smtClean="0"/>
              <a:t>150 – 180 °C</a:t>
            </a:r>
          </a:p>
          <a:p>
            <a:r>
              <a:rPr lang="cs-CZ" b="1" dirty="0" smtClean="0"/>
              <a:t>700 – 1000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</a:t>
            </a:r>
            <a:endParaRPr lang="cs-CZ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Sulfitový postup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/>
              <a:t>Ca(HSO</a:t>
            </a:r>
            <a:r>
              <a:rPr lang="cs-CZ" b="1" baseline="-25000" dirty="0" smtClean="0"/>
              <a:t>3</a:t>
            </a:r>
            <a:r>
              <a:rPr lang="cs-CZ" b="1" dirty="0" smtClean="0"/>
              <a:t>)</a:t>
            </a:r>
            <a:r>
              <a:rPr lang="cs-CZ" b="1" baseline="-25000" dirty="0" smtClean="0"/>
              <a:t>2</a:t>
            </a:r>
            <a:r>
              <a:rPr lang="cs-CZ" b="1" dirty="0" smtClean="0"/>
              <a:t>, SO</a:t>
            </a:r>
            <a:r>
              <a:rPr lang="cs-CZ" b="1" baseline="-25000" dirty="0" smtClean="0"/>
              <a:t>2</a:t>
            </a:r>
          </a:p>
          <a:p>
            <a:r>
              <a:rPr lang="cs-CZ" b="1" dirty="0" smtClean="0"/>
              <a:t>130 °C</a:t>
            </a:r>
          </a:p>
          <a:p>
            <a:r>
              <a:rPr lang="cs-CZ" b="1" dirty="0" smtClean="0"/>
              <a:t>300 – 400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</a:t>
            </a:r>
          </a:p>
          <a:p>
            <a:endParaRPr lang="cs-CZ" b="1" dirty="0"/>
          </a:p>
        </p:txBody>
      </p:sp>
      <p:pic>
        <p:nvPicPr>
          <p:cNvPr id="8" name="Obrázek 7" descr="img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62459" y="706093"/>
            <a:ext cx="2763098" cy="835292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Sulfátový postup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256584"/>
          </a:xfrm>
        </p:spPr>
        <p:txBody>
          <a:bodyPr/>
          <a:lstStyle/>
          <a:p>
            <a:r>
              <a:rPr lang="cs-CZ" b="1" dirty="0" smtClean="0"/>
              <a:t>Na</a:t>
            </a:r>
            <a:r>
              <a:rPr lang="cs-CZ" b="1" baseline="-25000" dirty="0" smtClean="0"/>
              <a:t>2</a:t>
            </a:r>
            <a:r>
              <a:rPr lang="cs-CZ" b="1" dirty="0" smtClean="0"/>
              <a:t>SO</a:t>
            </a:r>
            <a:r>
              <a:rPr lang="cs-CZ" b="1" baseline="-25000" dirty="0" smtClean="0"/>
              <a:t>4</a:t>
            </a:r>
            <a:r>
              <a:rPr lang="cs-CZ" b="1" dirty="0" smtClean="0"/>
              <a:t>, Na</a:t>
            </a:r>
            <a:r>
              <a:rPr lang="cs-CZ" b="1" baseline="-25000" dirty="0" smtClean="0"/>
              <a:t>2</a:t>
            </a:r>
            <a:r>
              <a:rPr lang="cs-CZ" b="1" dirty="0" smtClean="0"/>
              <a:t>CO3, Na</a:t>
            </a:r>
            <a:r>
              <a:rPr lang="cs-CZ" b="1" baseline="-25000" dirty="0" smtClean="0"/>
              <a:t>2</a:t>
            </a:r>
            <a:r>
              <a:rPr lang="cs-CZ" b="1" dirty="0" smtClean="0"/>
              <a:t>S, Na OH</a:t>
            </a:r>
          </a:p>
          <a:p>
            <a:r>
              <a:rPr lang="cs-CZ" b="1" dirty="0" smtClean="0"/>
              <a:t>150 – 180 °C</a:t>
            </a:r>
          </a:p>
          <a:p>
            <a:r>
              <a:rPr lang="cs-CZ" b="1" dirty="0" smtClean="0"/>
              <a:t>700 – 1000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</a:t>
            </a:r>
          </a:p>
          <a:p>
            <a:endParaRPr lang="cs-CZ" dirty="0"/>
          </a:p>
        </p:txBody>
      </p:sp>
      <p:pic>
        <p:nvPicPr>
          <p:cNvPr id="7" name="Obrázek 6" descr="img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043504" y="565007"/>
            <a:ext cx="2984983" cy="82809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5" name="Obrázek 4" descr="Rozdělení přírodních vláken -  SCHÉ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260648"/>
            <a:ext cx="8737225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b="1" dirty="0" smtClean="0"/>
              <a:t>Výroba papíru</a:t>
            </a:r>
          </a:p>
          <a:p>
            <a:r>
              <a:rPr lang="cs-CZ" b="1" dirty="0" smtClean="0"/>
              <a:t>Textilní výroba</a:t>
            </a:r>
          </a:p>
          <a:p>
            <a:r>
              <a:rPr lang="cs-CZ" b="1" dirty="0" smtClean="0"/>
              <a:t>Farmacie </a:t>
            </a:r>
          </a:p>
          <a:p>
            <a:r>
              <a:rPr lang="cs-CZ" b="1" dirty="0" smtClean="0"/>
              <a:t>Regenerovaná celulóza</a:t>
            </a:r>
          </a:p>
          <a:p>
            <a:r>
              <a:rPr lang="cs-CZ" b="1" dirty="0" smtClean="0"/>
              <a:t>DERIVÁTY CELULÓZY</a:t>
            </a:r>
          </a:p>
          <a:p>
            <a:pPr lvl="1"/>
            <a:r>
              <a:rPr lang="cs-CZ" b="1" dirty="0" smtClean="0"/>
              <a:t>Estery</a:t>
            </a:r>
          </a:p>
          <a:p>
            <a:pPr lvl="1"/>
            <a:r>
              <a:rPr lang="cs-CZ" b="1" dirty="0" smtClean="0"/>
              <a:t>Nitráty</a:t>
            </a:r>
          </a:p>
          <a:p>
            <a:pPr lvl="1"/>
            <a:r>
              <a:rPr lang="cs-CZ" b="1" dirty="0" smtClean="0"/>
              <a:t>Alkyl (aryl)celulóza</a:t>
            </a:r>
          </a:p>
          <a:p>
            <a:pPr lvl="1"/>
            <a:r>
              <a:rPr lang="cs-CZ" b="1" dirty="0" err="1" smtClean="0"/>
              <a:t>Karbaxymethylcelulóza</a:t>
            </a:r>
            <a:endParaRPr lang="cs-CZ" b="1" dirty="0" smtClean="0"/>
          </a:p>
          <a:p>
            <a:pPr lvl="1"/>
            <a:r>
              <a:rPr lang="cs-CZ" b="1" dirty="0" err="1" smtClean="0"/>
              <a:t>Hydroxyethylcelulóza</a:t>
            </a:r>
            <a:r>
              <a:rPr lang="cs-CZ" b="1" dirty="0" smtClean="0"/>
              <a:t> </a:t>
            </a:r>
          </a:p>
          <a:p>
            <a:pPr lvl="1"/>
            <a:endParaRPr lang="cs-CZ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Od PAPYRUSU k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49032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88840"/>
            <a:ext cx="4692042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139952" y="1124744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To jsem vyfotil v botanické zahradě na Krétě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Od PAPYRUSU k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8" name="Obrázek 7" descr="Papyrus 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124744"/>
            <a:ext cx="5199289" cy="3528392"/>
          </a:xfrm>
          <a:prstGeom prst="rect">
            <a:avLst/>
          </a:prstGeom>
        </p:spPr>
      </p:pic>
      <p:pic>
        <p:nvPicPr>
          <p:cNvPr id="9" name="Obrázek 8" descr="Papyru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052737"/>
            <a:ext cx="3528392" cy="5184576"/>
          </a:xfrm>
          <a:prstGeom prst="rect">
            <a:avLst/>
          </a:prstGeom>
        </p:spPr>
      </p:pic>
      <p:pic>
        <p:nvPicPr>
          <p:cNvPr id="10" name="Obrázek 9" descr="Živá historie 1-2_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7" y="5589240"/>
            <a:ext cx="4980073" cy="50405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4400" b="1" dirty="0" smtClean="0">
                <a:solidFill>
                  <a:srgbClr val="FF0000"/>
                </a:solidFill>
              </a:rPr>
              <a:t>PAPÍR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b="1" baseline="30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r>
              <a:rPr lang="cs-CZ" sz="4400" b="1" dirty="0" smtClean="0">
                <a:solidFill>
                  <a:srgbClr val="0000FF"/>
                </a:solidFill>
              </a:rPr>
              <a:t>Kartón a lepenka &gt; 250 g/m</a:t>
            </a:r>
            <a:r>
              <a:rPr lang="cs-CZ" sz="4400" b="1" baseline="30000" dirty="0" smtClean="0">
                <a:solidFill>
                  <a:srgbClr val="0000FF"/>
                </a:solidFill>
              </a:rPr>
              <a:t>2</a:t>
            </a:r>
            <a:endParaRPr lang="cs-CZ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PAPÍR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BUNIČINA 722px-Zellstoff_200_fach_Polfil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3725934" cy="3096344"/>
          </a:xfrm>
          <a:prstGeom prst="rect">
            <a:avLst/>
          </a:prstGeom>
        </p:spPr>
      </p:pic>
      <p:pic>
        <p:nvPicPr>
          <p:cNvPr id="9" name="Obrázek 8" descr="800px-PaperAutofluoresc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4320480" cy="32403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Buničina 200x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</a:rPr>
              <a:t>Papír  800x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13" name="Obrázek 12" descr="img7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16632"/>
            <a:ext cx="8352928" cy="655272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Dřevovina</a:t>
            </a:r>
            <a:r>
              <a:rPr lang="cs-CZ" dirty="0" smtClean="0"/>
              <a:t> – mechanické rozvláknění dřeva &amp; třídění vláken &amp; bělení vláken &gt; levné papíry, např. novinový a toaletní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800px-Mechanicalpulp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137" y="2869616"/>
            <a:ext cx="8207246" cy="329568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5" name="Obrázek 4" descr="JUTA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36892"/>
            <a:ext cx="8424936" cy="42787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404664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STONKOVÉ VLÁKNO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116633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STONKOVÁ VLÁKNA 2 &amp; 3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LEN a KONOPÍ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25429" y="539018"/>
            <a:ext cx="6229248" cy="640871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LISTOVÉ VLÁKNO 1 – SISAL PŮVODNÍ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sisal puvodni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97666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Chemie celulózy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err="1" smtClean="0">
                <a:latin typeface="Arial Black" pitchFamily="34" charset="0"/>
              </a:rPr>
              <a:t>Nadmolekulární</a:t>
            </a:r>
            <a:r>
              <a:rPr lang="cs-CZ" sz="3600" dirty="0" smtClean="0">
                <a:latin typeface="Arial Black" pitchFamily="34" charset="0"/>
              </a:rPr>
              <a:t> </a:t>
            </a:r>
            <a:r>
              <a:rPr lang="cs-CZ" sz="3600" dirty="0" err="1" smtClean="0">
                <a:latin typeface="Arial Black" pitchFamily="34" charset="0"/>
              </a:rPr>
              <a:t>stuktura</a:t>
            </a:r>
            <a:r>
              <a:rPr lang="cs-CZ" sz="3600" dirty="0" smtClean="0">
                <a:latin typeface="Arial Black" pitchFamily="34" charset="0"/>
              </a:rPr>
              <a:t> celulózy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Výskyt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Rozpustnost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Výroba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Použití celulózy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Modifikace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</a:t>
            </a:r>
            <a:r>
              <a:rPr lang="cs-CZ" sz="3600" dirty="0" err="1" smtClean="0">
                <a:latin typeface="Arial Black" pitchFamily="34" charset="0"/>
              </a:rPr>
              <a:t>Nanocelulóza</a:t>
            </a:r>
            <a:r>
              <a:rPr lang="cs-CZ" sz="3600" dirty="0" smtClean="0">
                <a:latin typeface="Arial Black" pitchFamily="34" charset="0"/>
              </a:rPr>
              <a:t> 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LISTOVÉ VLÁKNO 2 – SISAL PŮVODNÍ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puvodni 1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LISTOVÉ VLÁKNO 3 – SISAL PO EXPOZICI VENKU cca. 3 roky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Obrázek 7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19" y="1026888"/>
            <a:ext cx="5976665" cy="518288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LISTOVÉ VLÁKNO 4 – SISAL PO EXPOZICI VENKU cca. 3 roky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1803" y="961069"/>
            <a:ext cx="6052565" cy="524870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LISTOVÉ VLÁKNO 4 – SISAL vliv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EXPOZICE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03098" cy="364487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43651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VENKU cca. 3 roky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0" name="Obrázek 9" descr="sisal puvodni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314" y="692696"/>
            <a:ext cx="4234849" cy="367240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76056" y="443711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PŮVODNÍ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843808" y="50131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ZVĚTŠENÍ 1000x, SEM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LISTOVÉ VLÁKNO 5 – SISAL vliv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EXPOZICE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9512" y="43651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VENKU cca. 3 roky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443711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PŮVODNÍ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9"/>
            <a:ext cx="4248472" cy="3684222"/>
          </a:xfrm>
          <a:prstGeom prst="rect">
            <a:avLst/>
          </a:prstGeom>
        </p:spPr>
      </p:pic>
      <p:pic>
        <p:nvPicPr>
          <p:cNvPr id="13" name="Obrázek 12" descr="sisal puvodni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20688"/>
            <a:ext cx="4286134" cy="371688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843808" y="50131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ZVĚTŠENÍ 200x, SEM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7" name="Obrázek 6" descr="img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3150" y="376237"/>
            <a:ext cx="4457700" cy="610552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8" name="Obrázek 7" descr="img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05459" y="890885"/>
            <a:ext cx="6048672" cy="450016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7" name="Obrázek 6" descr="img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899592" y="188640"/>
            <a:ext cx="6696744" cy="603961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074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Regenerovaná celulóza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viskóza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Podobná nativní </a:t>
                      </a:r>
                      <a:r>
                        <a:rPr lang="cs-CZ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celulóze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Vlákna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algn="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celofán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Transparentní, bezbarvý, ..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Fólie pro potravinářství i techniku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Acetát celulózy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Transparentní, bezbarvý, rozpustný v organických rozpouštědlech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Laky, lepidla, fólie, kinofilmy, vlákna, ………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Propionát celulózy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Podobné jako acetát, ale vyšší tepelná odolnost a pevnost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Termoplast pro strojní výrobky a elektrotechniku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 celulózy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Lesk, rozměrová stálost, odolnost proti světlu, ..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Laky, brýle, nábytkové kování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/>
                <a:gridCol w="2952328"/>
                <a:gridCol w="2458616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Nitrát celulózy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Podle stupně nitrace, 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změkčovatelný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kafrem &gt; CELULOID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Laky, fólie, termoplast, VÝBUŠNINA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Methylcelulóza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,</a:t>
                      </a:r>
                    </a:p>
                    <a:p>
                      <a:pPr algn="l"/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Podle stupně </a:t>
                      </a:r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methylace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 rozpustnost ve vodě nebo v organických rozpouštědlech, </a:t>
                      </a:r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filmotvorná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, emulgační schopnosti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Lepidla, emulátory textilní šlichty, fotopapíry, 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Benzylcelulóza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Jako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methylcelulóza</a:t>
                      </a:r>
                      <a:r>
                        <a:rPr lang="cs-CZ" b="1" baseline="0" dirty="0" smtClean="0">
                          <a:solidFill>
                            <a:srgbClr val="008000"/>
                          </a:solidFill>
                        </a:rPr>
                        <a:t> a </a:t>
                      </a:r>
                      <a:endParaRPr lang="cs-CZ" b="1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l"/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Laky,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elektroizolace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Karboxymethylcelulóza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Koloidní a emulgační vlastnosti, rozpustná v horké vodě, Na sůl i ve studené vodě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Lepidla, textilní šlichty, ochranné= koloidy, zahušťovadla </a:t>
                      </a:r>
                    </a:p>
                    <a:p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7" name="Obrázek 6" descr="D-glucose-chain-2D-Fisch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1870006" cy="3209807"/>
          </a:xfrm>
          <a:prstGeom prst="rect">
            <a:avLst/>
          </a:prstGeom>
        </p:spPr>
      </p:pic>
      <p:pic>
        <p:nvPicPr>
          <p:cNvPr id="8" name="Obrázek 7" descr="img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995935" y="116632"/>
            <a:ext cx="4309889" cy="2796606"/>
          </a:xfrm>
          <a:prstGeom prst="rect">
            <a:avLst/>
          </a:prstGeom>
        </p:spPr>
      </p:pic>
      <p:pic>
        <p:nvPicPr>
          <p:cNvPr id="9" name="Obrázek 8" descr="img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851920" y="3356992"/>
            <a:ext cx="4501021" cy="251003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/>
                <a:gridCol w="2952328"/>
                <a:gridCol w="2458616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Hydroxyethylcelulóza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Filmotvornost</a:t>
                      </a: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, rozpustnost ve vodě a ve směsích voda + </a:t>
                      </a:r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ethanol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Laky na vlasy, zahušťovadlo pro barvy </a:t>
                      </a:r>
                      <a:r>
                        <a:rPr lang="cs-CZ" b="1" baseline="0" dirty="0" smtClean="0">
                          <a:solidFill>
                            <a:srgbClr val="C00000"/>
                          </a:solidFill>
                        </a:rPr>
                        <a:t>(TIXOTROPNÍ EFEKT)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viskózového hedvábí z celulózy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 České a Slovenské republice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1919 – Moravská Chrastavá (250 t/rok)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1920 – </a:t>
            </a:r>
            <a:r>
              <a:rPr lang="cs-CZ" sz="2800" b="1" dirty="0" err="1" smtClean="0">
                <a:solidFill>
                  <a:srgbClr val="C00000"/>
                </a:solidFill>
              </a:rPr>
              <a:t>Senica</a:t>
            </a:r>
            <a:r>
              <a:rPr lang="cs-CZ" sz="2800" b="1" dirty="0" smtClean="0">
                <a:solidFill>
                  <a:srgbClr val="C00000"/>
                </a:solidFill>
              </a:rPr>
              <a:t> nad Myjavou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1920 – Rudník u Hostinného nad Labem</a:t>
            </a:r>
          </a:p>
          <a:p>
            <a:r>
              <a:rPr lang="cs-CZ" sz="2800" b="1" u="sng" dirty="0" smtClean="0">
                <a:solidFill>
                  <a:srgbClr val="FF0000"/>
                </a:solidFill>
                <a:latin typeface="Arial Black" pitchFamily="34" charset="0"/>
              </a:rPr>
              <a:t>1921 – Lovosice (hedvábí) &gt; až do 2000</a:t>
            </a:r>
          </a:p>
          <a:p>
            <a:r>
              <a:rPr lang="cs-CZ" sz="2800" b="1" u="sng" dirty="0" smtClean="0">
                <a:solidFill>
                  <a:srgbClr val="FF0000"/>
                </a:solidFill>
                <a:latin typeface="Arial Black" pitchFamily="34" charset="0"/>
              </a:rPr>
              <a:t>???? – Neratovice (střiž) &gt; až do 2000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1935 – Svit u </a:t>
            </a:r>
            <a:r>
              <a:rPr lang="cs-CZ" sz="2800" b="1" dirty="0" err="1" smtClean="0">
                <a:solidFill>
                  <a:srgbClr val="C00000"/>
                </a:solidFill>
              </a:rPr>
              <a:t>Popradu</a:t>
            </a:r>
            <a:r>
              <a:rPr lang="cs-CZ" sz="2800" b="1" dirty="0" smtClean="0">
                <a:solidFill>
                  <a:srgbClr val="C00000"/>
                </a:solidFill>
              </a:rPr>
              <a:t> </a:t>
            </a:r>
            <a:r>
              <a:rPr lang="cs-CZ" sz="2800" dirty="0" smtClean="0"/>
              <a:t>(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</a:t>
            </a:r>
            <a:r>
              <a:rPr lang="cs-CZ" sz="2800" dirty="0" smtClean="0"/>
              <a:t>lovenská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vi</a:t>
            </a:r>
            <a:r>
              <a:rPr lang="cs-CZ" sz="2800" dirty="0" smtClean="0"/>
              <a:t>skózová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t</a:t>
            </a:r>
            <a:r>
              <a:rPr lang="cs-CZ" sz="2800" dirty="0" err="1" smtClean="0"/>
              <a:t>ováreň</a:t>
            </a:r>
            <a:r>
              <a:rPr lang="cs-CZ" sz="2800" dirty="0" smtClean="0"/>
              <a:t>), </a:t>
            </a:r>
            <a:r>
              <a:rPr lang="cs-CZ" sz="2800" u="sng" dirty="0" smtClean="0">
                <a:solidFill>
                  <a:srgbClr val="7030A0"/>
                </a:solidFill>
                <a:latin typeface="Arial Black" pitchFamily="34" charset="0"/>
              </a:rPr>
              <a:t>vlákna i celofán (fólie)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1951 – Bratislava</a:t>
            </a:r>
          </a:p>
          <a:p>
            <a:pPr algn="ctr">
              <a:buNone/>
            </a:pP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V současné době už žádný závod není v provozu (problémy s CS</a:t>
            </a:r>
            <a:r>
              <a:rPr lang="cs-CZ" sz="28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6600" dirty="0" smtClean="0">
                <a:solidFill>
                  <a:srgbClr val="0000FF"/>
                </a:solidFill>
                <a:latin typeface="Arial Black" pitchFamily="34" charset="0"/>
              </a:rPr>
              <a:t>Měďnaté hedvábí</a:t>
            </a:r>
            <a:endParaRPr lang="cs-CZ" sz="6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395536" y="1772816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>
                <a:solidFill>
                  <a:srgbClr val="008000"/>
                </a:solidFill>
                <a:latin typeface="Arial Black" pitchFamily="34" charset="0"/>
              </a:rPr>
              <a:t>Děláme v </a:t>
            </a:r>
            <a:r>
              <a:rPr lang="cs-CZ" sz="5400" dirty="0" err="1" smtClean="0">
                <a:solidFill>
                  <a:srgbClr val="008000"/>
                </a:solidFill>
                <a:latin typeface="Arial Black" pitchFamily="34" charset="0"/>
              </a:rPr>
              <a:t>laborkách</a:t>
            </a:r>
            <a:endParaRPr lang="cs-CZ" sz="5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179512" y="5877272"/>
            <a:ext cx="302433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Schweitzerovo</a:t>
            </a:r>
            <a:r>
              <a:rPr lang="cs-CZ" b="1" dirty="0" smtClean="0">
                <a:solidFill>
                  <a:srgbClr val="FF0000"/>
                </a:solidFill>
              </a:rPr>
              <a:t> činidlo</a:t>
            </a:r>
            <a:endParaRPr lang="cs-CZ" dirty="0"/>
          </a:p>
        </p:txBody>
      </p:sp>
      <p:pic>
        <p:nvPicPr>
          <p:cNvPr id="11" name="Obrázek 10" descr="img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9654" y="-1165477"/>
            <a:ext cx="5544616" cy="839686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 flipV="1">
            <a:off x="971600" y="3429000"/>
            <a:ext cx="41044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3779912" y="2996952"/>
            <a:ext cx="3816424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čára 17"/>
          <p:cNvCxnSpPr/>
          <p:nvPr/>
        </p:nvCxnSpPr>
        <p:spPr>
          <a:xfrm flipH="1">
            <a:off x="827584" y="4365104"/>
            <a:ext cx="144016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7" name="Obrázek 6" descr="img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56572" cy="1872208"/>
          </a:xfrm>
          <a:prstGeom prst="rect">
            <a:avLst/>
          </a:prstGeom>
        </p:spPr>
      </p:pic>
      <p:pic>
        <p:nvPicPr>
          <p:cNvPr id="8" name="Obrázek 7" descr="img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81" y="3026663"/>
            <a:ext cx="8194183" cy="205852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691680" y="1916832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Arial Black" pitchFamily="34" charset="0"/>
              </a:rPr>
              <a:t>Schweitzerovo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 činidlo</a:t>
            </a:r>
            <a:endParaRPr lang="cs-CZ" sz="3200" dirty="0"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55892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8000"/>
                </a:solidFill>
              </a:rPr>
              <a:t>Roztok celulózy v </a:t>
            </a:r>
            <a:r>
              <a:rPr lang="cs-CZ" b="1" dirty="0" err="1" smtClean="0">
                <a:solidFill>
                  <a:srgbClr val="008000"/>
                </a:solidFill>
              </a:rPr>
              <a:t>NaOH</a:t>
            </a:r>
            <a:r>
              <a:rPr lang="cs-CZ" b="1" dirty="0" smtClean="0">
                <a:solidFill>
                  <a:srgbClr val="008000"/>
                </a:solidFill>
              </a:rPr>
              <a:t> přechází působením CS</a:t>
            </a:r>
            <a:r>
              <a:rPr lang="cs-CZ" b="1" baseline="-25000" dirty="0" smtClean="0">
                <a:solidFill>
                  <a:srgbClr val="008000"/>
                </a:solidFill>
              </a:rPr>
              <a:t>2</a:t>
            </a:r>
            <a:r>
              <a:rPr lang="cs-CZ" b="1" dirty="0" smtClean="0">
                <a:solidFill>
                  <a:srgbClr val="008000"/>
                </a:solidFill>
              </a:rPr>
              <a:t> na XANTOGENÁT CELULÓZY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1520" y="45811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29969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XANTOGENÁT CELULÓZY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660232" y="465313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REGREROVANÁ CELULÓZA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600" dirty="0" smtClean="0">
                <a:solidFill>
                  <a:srgbClr val="0000FF"/>
                </a:solidFill>
                <a:latin typeface="Arial Black" pitchFamily="34" charset="0"/>
              </a:rPr>
              <a:t>Viskózové vlákno</a:t>
            </a:r>
            <a:endParaRPr lang="cs-CZ" sz="6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– oddělí se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b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g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celulózy &gt; zbude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celulóza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NaOH</a:t>
            </a:r>
            <a:r>
              <a:rPr lang="cs-CZ" dirty="0" smtClean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se oddělí od hemicelulóz a nižších MW celulóz DIALÝZOU</a:t>
            </a:r>
          </a:p>
          <a:p>
            <a:pPr marL="514350" indent="-514350">
              <a:buFont typeface="+mj-lt"/>
              <a:buAutoNum type="arabicPeriod"/>
            </a:pPr>
            <a:r>
              <a:rPr lang="cs-CZ" u="sng" dirty="0" smtClean="0">
                <a:solidFill>
                  <a:srgbClr val="C00000"/>
                </a:solidFill>
                <a:latin typeface="Arial Black" pitchFamily="34" charset="0"/>
              </a:rPr>
              <a:t> XANTOGENACE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Roztok v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NaOH</a:t>
            </a: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Mokré zvlákňování do SRÁŽEDLA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9" name="Obrázek 8" descr="img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36165" y="-2551989"/>
            <a:ext cx="2943679" cy="842493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Obrázek 9" descr="img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004821" y="916061"/>
            <a:ext cx="720079" cy="5313911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</p:pic>
      <p:pic>
        <p:nvPicPr>
          <p:cNvPr id="11" name="Obrázek 10" descr="img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519876" y="664700"/>
            <a:ext cx="2176256" cy="88569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5364088" y="260648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</a:p>
          <a:p>
            <a:pPr algn="ctr"/>
            <a:r>
              <a:rPr lang="cs-CZ" sz="3200" b="1" dirty="0" smtClean="0">
                <a:solidFill>
                  <a:srgbClr val="0000FF"/>
                </a:solidFill>
                <a:latin typeface="Symbol" pitchFamily="18" charset="2"/>
              </a:rPr>
              <a:t>ß</a:t>
            </a:r>
          </a:p>
          <a:p>
            <a:pPr algn="ctr"/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xantogenace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551712" y="566124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REGENERACE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3356992"/>
            <a:ext cx="356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VEDLEJŠÍ REAKCE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2195736" y="1556792"/>
            <a:ext cx="5688632" cy="57606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13" name="Obrázek 12" descr="img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9"/>
            <a:ext cx="4536504" cy="5904656"/>
          </a:xfrm>
          <a:prstGeom prst="rect">
            <a:avLst/>
          </a:prstGeom>
        </p:spPr>
      </p:pic>
      <p:pic>
        <p:nvPicPr>
          <p:cNvPr id="14" name="Obrázek 13" descr="img5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30236" y="2404955"/>
            <a:ext cx="2999588" cy="461563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572000" y="116632"/>
            <a:ext cx="417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>
                <a:solidFill>
                  <a:srgbClr val="FF0000"/>
                </a:solidFill>
                <a:latin typeface="Arial Black" pitchFamily="34" charset="0"/>
              </a:rPr>
              <a:t>Před zhruba 50 lety: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 viskózové vlákno bylo dominantním chemickým vláknem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 technologie byla dovedena k téměř dokonalosti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PROČ JE DNES VLÁKNEM MINORITNÍM?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PROČ JE DNES VLÁKNEM MINORITNÍM?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b="1" u="sng" dirty="0" smtClean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Mnoho kroků výroby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Regenerace rozpouštědel</a:t>
            </a:r>
          </a:p>
          <a:p>
            <a:r>
              <a:rPr lang="cs-CZ" sz="2800" b="1" u="sng" dirty="0" smtClean="0">
                <a:solidFill>
                  <a:srgbClr val="008000"/>
                </a:solidFill>
              </a:rPr>
              <a:t>Ochrana životního prostředí</a:t>
            </a:r>
          </a:p>
          <a:p>
            <a:pPr lvl="1"/>
            <a:r>
              <a:rPr lang="cs-CZ" sz="2400" b="1" dirty="0" smtClean="0">
                <a:solidFill>
                  <a:srgbClr val="008000"/>
                </a:solidFill>
              </a:rPr>
              <a:t>Sirouhlík (CS</a:t>
            </a:r>
            <a:r>
              <a:rPr lang="cs-CZ" sz="2400" b="1" baseline="-25000" dirty="0" smtClean="0">
                <a:solidFill>
                  <a:srgbClr val="008000"/>
                </a:solidFill>
              </a:rPr>
              <a:t>2</a:t>
            </a:r>
            <a:r>
              <a:rPr lang="cs-CZ" sz="2400" b="1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sz="2400" b="1" dirty="0" smtClean="0">
                <a:solidFill>
                  <a:srgbClr val="008000"/>
                </a:solidFill>
              </a:rPr>
              <a:t>Evropa nechtěla investovat do např. </a:t>
            </a:r>
            <a:r>
              <a:rPr lang="cs-CZ" sz="2400" b="1" dirty="0" err="1" smtClean="0">
                <a:solidFill>
                  <a:srgbClr val="008000"/>
                </a:solidFill>
              </a:rPr>
              <a:t>víceplášťových</a:t>
            </a:r>
            <a:r>
              <a:rPr lang="cs-CZ" sz="2400" b="1" dirty="0" smtClean="0">
                <a:solidFill>
                  <a:srgbClr val="008000"/>
                </a:solidFill>
              </a:rPr>
              <a:t> budov a záchytu CS</a:t>
            </a:r>
            <a:r>
              <a:rPr lang="cs-CZ" sz="2400" b="1" baseline="-25000" dirty="0" smtClean="0">
                <a:solidFill>
                  <a:srgbClr val="008000"/>
                </a:solidFill>
              </a:rPr>
              <a:t>2</a:t>
            </a:r>
            <a:endParaRPr lang="cs-CZ" sz="2400" b="1" baseline="-25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20" name="TextovéPole 19"/>
          <p:cNvSpPr txBox="1"/>
          <p:nvPr/>
        </p:nvSpPr>
        <p:spPr>
          <a:xfrm>
            <a:off x="107504" y="256490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Jádro s jinou strukturou 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691680" y="19888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SLUPKA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707904" y="18864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Pomalé srážení &gt; stejnoměrná struktura napříč vláknem &gt; VYŠŠÍ PEVNOST &gt; KORDOVÉ HEDVÁBÍ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5" name="Obrázek 14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662284" y="666309"/>
            <a:ext cx="4680520" cy="6029433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>
            <a:off x="2375756" y="1988840"/>
            <a:ext cx="3852428" cy="720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1115616" y="2780928"/>
            <a:ext cx="5832648" cy="7200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707904" y="650305"/>
            <a:ext cx="144016" cy="2850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145435"/>
          </a:xfrm>
        </p:spPr>
        <p:txBody>
          <a:bodyPr/>
          <a:lstStyle/>
          <a:p>
            <a:r>
              <a:rPr lang="cs-CZ" sz="2800" dirty="0" smtClean="0"/>
              <a:t>Patří do skupiny </a:t>
            </a:r>
            <a:r>
              <a:rPr lang="cs-CZ" sz="2800" b="1" dirty="0" smtClean="0">
                <a:latin typeface="Arial Black" pitchFamily="34" charset="0"/>
              </a:rPr>
              <a:t>polysacharidů</a:t>
            </a:r>
          </a:p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Tvoří největší podíl z biomasy </a:t>
            </a:r>
          </a:p>
          <a:p>
            <a:r>
              <a:rPr lang="cs-CZ" sz="2800" dirty="0" err="1" smtClean="0"/>
              <a:t>Poly</a:t>
            </a:r>
            <a:r>
              <a:rPr lang="cs-CZ" sz="2800" dirty="0" smtClean="0"/>
              <a:t>-(</a:t>
            </a:r>
            <a:r>
              <a:rPr lang="cs-CZ" sz="2800" dirty="0" smtClean="0">
                <a:latin typeface="Symbol" pitchFamily="18" charset="2"/>
              </a:rPr>
              <a:t>b-</a:t>
            </a:r>
            <a:r>
              <a:rPr lang="cs-CZ" sz="2800" dirty="0" smtClean="0"/>
              <a:t>D-glukosa) (</a:t>
            </a:r>
            <a:r>
              <a:rPr lang="cs-CZ" sz="2800" u="sng" dirty="0" smtClean="0">
                <a:solidFill>
                  <a:srgbClr val="0000FF"/>
                </a:solidFill>
                <a:latin typeface="Arial Black" pitchFamily="34" charset="0"/>
              </a:rPr>
              <a:t>zjednodušený název</a:t>
            </a:r>
            <a:r>
              <a:rPr lang="cs-CZ" sz="2800" dirty="0" smtClean="0"/>
              <a:t>)</a:t>
            </a:r>
          </a:p>
          <a:p>
            <a:r>
              <a:rPr lang="cs-CZ" sz="2800" b="1" dirty="0" err="1" smtClean="0">
                <a:solidFill>
                  <a:srgbClr val="FF0000"/>
                </a:solidFill>
              </a:rPr>
              <a:t>Poly</a:t>
            </a:r>
            <a:r>
              <a:rPr lang="cs-CZ" sz="2800" b="1" dirty="0" smtClean="0">
                <a:solidFill>
                  <a:srgbClr val="FF0000"/>
                </a:solidFill>
              </a:rPr>
              <a:t>-1,4-</a:t>
            </a:r>
            <a:r>
              <a:rPr lang="cs-CZ" sz="2800" b="1" dirty="0" smtClean="0">
                <a:solidFill>
                  <a:srgbClr val="FF0000"/>
                </a:solidFill>
                <a:latin typeface="Symbol" pitchFamily="18" charset="2"/>
              </a:rPr>
              <a:t>b-</a:t>
            </a:r>
            <a:r>
              <a:rPr lang="cs-CZ" sz="2800" b="1" dirty="0" smtClean="0">
                <a:solidFill>
                  <a:srgbClr val="FF0000"/>
                </a:solidFill>
              </a:rPr>
              <a:t>D-</a:t>
            </a:r>
            <a:r>
              <a:rPr lang="cs-CZ" sz="2800" b="1" dirty="0" err="1" smtClean="0">
                <a:solidFill>
                  <a:srgbClr val="FF0000"/>
                </a:solidFill>
              </a:rPr>
              <a:t>glukopyranoyl</a:t>
            </a:r>
            <a:r>
              <a:rPr lang="cs-CZ" sz="2800" b="1" dirty="0" smtClean="0">
                <a:solidFill>
                  <a:srgbClr val="FF0000"/>
                </a:solidFill>
              </a:rPr>
              <a:t>-D-</a:t>
            </a:r>
            <a:r>
              <a:rPr lang="cs-CZ" sz="2800" b="1" dirty="0" err="1" smtClean="0">
                <a:solidFill>
                  <a:srgbClr val="FF0000"/>
                </a:solidFill>
              </a:rPr>
              <a:t>glukopyranosa</a:t>
            </a:r>
            <a:endParaRPr lang="cs-CZ" sz="2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10" name="Obrázek 9" descr="cellobiosa &amp; celulo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96952"/>
            <a:ext cx="8280920" cy="37029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283968" y="45091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83968" y="573325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3635896" y="3789040"/>
            <a:ext cx="648072" cy="7200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3059832" y="3861048"/>
            <a:ext cx="1656184" cy="18722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4283968" y="4869160"/>
            <a:ext cx="57606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 flipV="1">
            <a:off x="4211960" y="5445224"/>
            <a:ext cx="504056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KDE MÁ VISKÓZOVÝ KORD JEŠTĚ DNES ŠANCI?</a:t>
            </a:r>
            <a:endParaRPr lang="cs-CZ" sz="3600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KORD</a:t>
            </a:r>
            <a:r>
              <a:rPr lang="cs-CZ" b="1" u="sng" dirty="0" smtClean="0">
                <a:solidFill>
                  <a:srgbClr val="FF0000"/>
                </a:solidFill>
              </a:rPr>
              <a:t> </a:t>
            </a:r>
            <a:r>
              <a:rPr lang="cs-CZ" sz="2400" b="1" u="sng" dirty="0" smtClean="0">
                <a:solidFill>
                  <a:srgbClr val="FF0000"/>
                </a:solidFill>
              </a:rPr>
              <a:t>= hedvábí s extrémně vysokou pevností</a:t>
            </a:r>
          </a:p>
          <a:p>
            <a:pPr>
              <a:buNone/>
            </a:pPr>
            <a:r>
              <a:rPr lang="cs-CZ" b="1" u="sng" dirty="0" smtClean="0">
                <a:solidFill>
                  <a:srgbClr val="008000"/>
                </a:solidFill>
                <a:latin typeface="Arial Black" pitchFamily="34" charset="0"/>
              </a:rPr>
              <a:t>VÝROBA UHLÍKOVÝCH VLÁKEN</a:t>
            </a:r>
          </a:p>
          <a:p>
            <a:pPr lvl="1"/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PAN (polyakrylonitril) – hlavní surovina</a:t>
            </a:r>
          </a:p>
          <a:p>
            <a:pPr lvl="1"/>
            <a:r>
              <a:rPr lang="cs-CZ" sz="2400" b="1" dirty="0" smtClean="0">
                <a:latin typeface="Arial Black" pitchFamily="34" charset="0"/>
              </a:rPr>
              <a:t>Smoly z karbonizace černého uhlí (vedlejší produkt v koksovně) – minoritní surovina</a:t>
            </a:r>
          </a:p>
          <a:p>
            <a:pPr lvl="1"/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Viskózový kord –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nyní spíše opomíjená surovina &gt;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ŠANCE PRO VÁS!</a:t>
            </a:r>
          </a:p>
          <a:p>
            <a:r>
              <a:rPr lang="cs-CZ" b="1" dirty="0" smtClean="0">
                <a:solidFill>
                  <a:srgbClr val="7030A0"/>
                </a:solidFill>
                <a:latin typeface="Arial Black" pitchFamily="34" charset="0"/>
              </a:rPr>
              <a:t>Viskózový kord -  dříve kostry pneumatik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Ukázka sekaných vláken</a:t>
            </a:r>
            <a:endParaRPr lang="cs-CZ" sz="40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endParaRPr lang="cs-CZ" b="1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5674642"/>
          </a:xfrm>
        </p:spPr>
        <p:txBody>
          <a:bodyPr/>
          <a:lstStyle/>
          <a:p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Viskózové hedvábí (vlákno na bázi polysacharidu) </a:t>
            </a:r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>bylo prvním konkurentem 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PŘÍRODNÍHO HEDVÁNÍ (bílkovinné vlákno)</a:t>
            </a:r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000" dirty="0" smtClean="0">
                <a:solidFill>
                  <a:srgbClr val="C00000"/>
                </a:solidFill>
                <a:latin typeface="Arial Black" pitchFamily="34" charset="0"/>
              </a:rPr>
              <a:t>V Československu dostupné už v roce 1934!</a:t>
            </a:r>
            <a:endParaRPr lang="cs-CZ" sz="3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pic>
        <p:nvPicPr>
          <p:cNvPr id="6" name="Obrázek 5" descr="img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838422" y="1350590"/>
            <a:ext cx="599630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pic>
        <p:nvPicPr>
          <p:cNvPr id="9" name="Obrázek 8" descr="img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2664296"/>
          </a:xfrm>
          <a:prstGeom prst="rect">
            <a:avLst/>
          </a:prstGeom>
        </p:spPr>
      </p:pic>
      <p:pic>
        <p:nvPicPr>
          <p:cNvPr id="10" name="Obrázek 9" descr="img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73016"/>
            <a:ext cx="8504524" cy="12241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1268760"/>
            <a:ext cx="259228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Působením ALKYLAČNÍCH ČINIDEL na ALKALICELULÓZU vznikají C-ALKYLDERIVÁTY CELULÓZY 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771800" y="1196752"/>
            <a:ext cx="144016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3563888" y="764704"/>
            <a:ext cx="266429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95536" y="494116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Působením aldehydu vzniká POLOACETAL  a pak může reagovat na  ACETAL.</a:t>
            </a:r>
            <a:endParaRPr lang="cs-CZ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Oxidovaná celulóza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16624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SYNTHESIA  Pardubice &gt; OKCEL</a:t>
            </a:r>
          </a:p>
          <a:p>
            <a:pPr lvl="1"/>
            <a:r>
              <a:rPr lang="cs-CZ" sz="2000" b="1" dirty="0" smtClean="0"/>
              <a:t>PRÁŠEK</a:t>
            </a:r>
          </a:p>
          <a:p>
            <a:pPr lvl="1"/>
            <a:r>
              <a:rPr lang="cs-CZ" sz="2000" b="1" dirty="0" smtClean="0"/>
              <a:t>TEXTILIE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Medicína – hemostatikum, vstřebatelné pokryvy ran</a:t>
            </a:r>
          </a:p>
          <a:p>
            <a:pPr lvl="1"/>
            <a:r>
              <a:rPr lang="cs-CZ" sz="2000" b="1" dirty="0" smtClean="0"/>
              <a:t>Technické – laky, fólie, ……..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Oxidace bavlny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H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, HNO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, CHLORNANY, …</a:t>
            </a:r>
          </a:p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Druhy oxidované celulózy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Dělení podle toho, co způsobí oxidace na hlavním řetězci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Různé rozpustnosti ve vodě a v roztoku </a:t>
            </a:r>
            <a:r>
              <a:rPr lang="cs-CZ" sz="2000" dirty="0" err="1" smtClean="0">
                <a:solidFill>
                  <a:srgbClr val="C00000"/>
                </a:solidFill>
                <a:latin typeface="Arial Black" pitchFamily="34" charset="0"/>
              </a:rPr>
              <a:t>NaOH</a:t>
            </a:r>
            <a:endParaRPr lang="cs-CZ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7" name="Obrázek 6" descr="img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071727" cy="2880320"/>
          </a:xfrm>
          <a:prstGeom prst="rect">
            <a:avLst/>
          </a:prstGeom>
        </p:spPr>
      </p:pic>
      <p:pic>
        <p:nvPicPr>
          <p:cNvPr id="8" name="Obrázek 7" descr="img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165" y="3212976"/>
            <a:ext cx="7822283" cy="302433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67544" y="188640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331640" y="3212976"/>
            <a:ext cx="2304256" cy="21602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>
            <a:stCxn id="10" idx="3"/>
          </p:cNvCxnSpPr>
          <p:nvPr/>
        </p:nvCxnSpPr>
        <p:spPr>
          <a:xfrm flipV="1">
            <a:off x="3635896" y="1988840"/>
            <a:ext cx="1080120" cy="13321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6084168" y="3284984"/>
            <a:ext cx="252028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ovací šipka 14"/>
          <p:cNvCxnSpPr>
            <a:stCxn id="13" idx="1"/>
          </p:cNvCxnSpPr>
          <p:nvPr/>
        </p:nvCxnSpPr>
        <p:spPr>
          <a:xfrm flipH="1">
            <a:off x="3851920" y="3392996"/>
            <a:ext cx="2232248" cy="10441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827584" y="3645024"/>
            <a:ext cx="1224136" cy="216024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2123728" y="3861048"/>
            <a:ext cx="4680520" cy="936104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Celulóza pro zastavování krve</a:t>
            </a:r>
            <a:endParaRPr lang="cs-CZ" sz="32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6" name="Obrázek 5" descr="https://static.wixstatic.com/media/14efbf_b4f615f4d5f1ac43a6cd2d5a6c3b2070.png/v1/fill/w_130,h_157,al_c,usm_0.66_1.00_0.01/14efbf_b4f615f4d5f1ac43a6cd2d5a6c3b207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https://static.wixstatic.com/media/14efbf_79aebc7eaac62d82a3bd09186f7545a7.png/v1/fill/w_130,h_156,al_c,usm_0.66_1.00_0.01/14efbf_79aebc7eaac62d82a3bd09186f7545a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501008"/>
            <a:ext cx="26642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https://static.wixstatic.com/media/14efbf_06d8cc034c83d2642390ad30ec7336bd.png/v1/fill/w_130,h_156,al_c,usm_0.66_1.00_0.01/14efbf_06d8cc034c83d2642390ad30ec7336bd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73016"/>
            <a:ext cx="2558151" cy="256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07504" y="3933056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US Patent 8,828,050 B2</a:t>
            </a:r>
            <a:endParaRPr lang="cs-CZ" sz="2000" b="1" dirty="0">
              <a:solidFill>
                <a:srgbClr val="0000FF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347864" y="692696"/>
            <a:ext cx="554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XStat</a:t>
            </a:r>
            <a:r>
              <a:rPr lang="cs-CZ" dirty="0" smtClean="0"/>
              <a:t>® </a:t>
            </a:r>
            <a:r>
              <a:rPr lang="cs-CZ" dirty="0" err="1" smtClean="0"/>
              <a:t>is</a:t>
            </a:r>
            <a:r>
              <a:rPr lang="cs-CZ" dirty="0" smtClean="0"/>
              <a:t> a </a:t>
            </a:r>
            <a:r>
              <a:rPr lang="cs-CZ" dirty="0" err="1" smtClean="0"/>
              <a:t>first</a:t>
            </a:r>
            <a:r>
              <a:rPr lang="cs-CZ" dirty="0" smtClean="0"/>
              <a:t>-in-</a:t>
            </a:r>
            <a:r>
              <a:rPr lang="cs-CZ" dirty="0" err="1" smtClean="0"/>
              <a:t>kind</a:t>
            </a:r>
            <a:r>
              <a:rPr lang="cs-CZ" dirty="0" smtClean="0"/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hemostatic</a:t>
            </a:r>
            <a:r>
              <a:rPr lang="cs-CZ" b="1" dirty="0" smtClean="0">
                <a:solidFill>
                  <a:srgbClr val="FF0000"/>
                </a:solidFill>
              </a:rPr>
              <a:t> device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treatment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gunshot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shrapnel</a:t>
            </a:r>
            <a:r>
              <a:rPr lang="cs-CZ" dirty="0" smtClean="0"/>
              <a:t> </a:t>
            </a:r>
            <a:r>
              <a:rPr lang="cs-CZ" dirty="0" err="1" smtClean="0"/>
              <a:t>wounds</a:t>
            </a:r>
            <a:r>
              <a:rPr lang="cs-CZ" dirty="0" smtClean="0"/>
              <a:t>. </a:t>
            </a:r>
            <a:r>
              <a:rPr lang="cs-CZ" dirty="0" err="1" smtClean="0"/>
              <a:t>XStat</a:t>
            </a:r>
            <a:r>
              <a:rPr lang="cs-CZ" dirty="0" smtClean="0"/>
              <a:t> </a:t>
            </a:r>
            <a:r>
              <a:rPr lang="cs-CZ" dirty="0" err="1" smtClean="0"/>
              <a:t>works</a:t>
            </a:r>
            <a:r>
              <a:rPr lang="cs-CZ" dirty="0" smtClean="0"/>
              <a:t> by </a:t>
            </a:r>
            <a:r>
              <a:rPr lang="cs-CZ" dirty="0" err="1" smtClean="0"/>
              <a:t>injecting</a:t>
            </a:r>
            <a:r>
              <a:rPr lang="cs-CZ" dirty="0" smtClean="0"/>
              <a:t> a </a:t>
            </a:r>
            <a:r>
              <a:rPr lang="cs-CZ" dirty="0" err="1" smtClean="0"/>
              <a:t>group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small</a:t>
            </a:r>
            <a:r>
              <a:rPr lang="cs-CZ" b="1" dirty="0" smtClean="0">
                <a:solidFill>
                  <a:srgbClr val="FF0000"/>
                </a:solidFill>
              </a:rPr>
              <a:t>, </a:t>
            </a:r>
            <a:r>
              <a:rPr lang="cs-CZ" b="1" dirty="0" err="1" smtClean="0">
                <a:solidFill>
                  <a:srgbClr val="FF0000"/>
                </a:solidFill>
              </a:rPr>
              <a:t>rapidly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cs-CZ" b="1" dirty="0" err="1" smtClean="0">
                <a:solidFill>
                  <a:srgbClr val="FF0000"/>
                </a:solidFill>
              </a:rPr>
              <a:t>expanding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sponges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into</a:t>
            </a:r>
            <a:r>
              <a:rPr lang="cs-CZ" b="1" dirty="0" smtClean="0">
                <a:solidFill>
                  <a:srgbClr val="FF0000"/>
                </a:solidFill>
              </a:rPr>
              <a:t> a </a:t>
            </a:r>
            <a:r>
              <a:rPr lang="cs-CZ" b="1" dirty="0" err="1" smtClean="0">
                <a:solidFill>
                  <a:srgbClr val="FF0000"/>
                </a:solidFill>
              </a:rPr>
              <a:t>wound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cavity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using</a:t>
            </a:r>
            <a:r>
              <a:rPr lang="cs-CZ" dirty="0" smtClean="0"/>
              <a:t> a syringe-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applicator</a:t>
            </a:r>
            <a:r>
              <a:rPr lang="cs-CZ" dirty="0" smtClean="0"/>
              <a:t>. </a:t>
            </a:r>
            <a:r>
              <a:rPr lang="cs-CZ" dirty="0" err="1" smtClean="0"/>
              <a:t>Each</a:t>
            </a:r>
            <a:r>
              <a:rPr lang="cs-CZ" dirty="0" smtClean="0"/>
              <a:t> </a:t>
            </a:r>
            <a:r>
              <a:rPr lang="cs-CZ" dirty="0" err="1" smtClean="0"/>
              <a:t>sponge</a:t>
            </a:r>
            <a:r>
              <a:rPr lang="cs-CZ" dirty="0" smtClean="0"/>
              <a:t> </a:t>
            </a:r>
            <a:r>
              <a:rPr lang="cs-CZ" dirty="0" err="1" smtClean="0"/>
              <a:t>contains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x-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detectable</a:t>
            </a:r>
            <a:r>
              <a:rPr lang="cs-CZ" dirty="0" smtClean="0"/>
              <a:t> </a:t>
            </a:r>
            <a:r>
              <a:rPr lang="cs-CZ" dirty="0" err="1" smtClean="0"/>
              <a:t>marker</a:t>
            </a:r>
            <a:r>
              <a:rPr lang="cs-CZ" dirty="0" smtClean="0"/>
              <a:t>.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wound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XSTAT </a:t>
            </a:r>
            <a:r>
              <a:rPr lang="cs-CZ" dirty="0" err="1" smtClean="0"/>
              <a:t>sponges</a:t>
            </a:r>
            <a:r>
              <a:rPr lang="cs-CZ" dirty="0" smtClean="0"/>
              <a:t> </a:t>
            </a:r>
            <a:r>
              <a:rPr lang="cs-CZ" dirty="0" err="1" smtClean="0"/>
              <a:t>expand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swell</a:t>
            </a:r>
            <a:r>
              <a:rPr lang="cs-CZ" dirty="0" smtClean="0"/>
              <a:t> to </a:t>
            </a:r>
            <a:r>
              <a:rPr lang="cs-CZ" b="1" dirty="0" err="1" smtClean="0">
                <a:solidFill>
                  <a:srgbClr val="FF0000"/>
                </a:solidFill>
              </a:rPr>
              <a:t>fill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the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wound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cavity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within</a:t>
            </a:r>
            <a:r>
              <a:rPr lang="cs-CZ" b="1" dirty="0" smtClean="0">
                <a:solidFill>
                  <a:srgbClr val="FF0000"/>
                </a:solidFill>
              </a:rPr>
              <a:t> 20 </a:t>
            </a:r>
            <a:r>
              <a:rPr lang="cs-CZ" b="1" dirty="0" err="1" smtClean="0">
                <a:solidFill>
                  <a:srgbClr val="FF0000"/>
                </a:solidFill>
              </a:rPr>
              <a:t>seconds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of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contact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with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blood</a:t>
            </a:r>
            <a:r>
              <a:rPr lang="cs-CZ" b="1" dirty="0" smtClean="0">
                <a:solidFill>
                  <a:srgbClr val="FF0000"/>
                </a:solidFill>
              </a:rPr>
              <a:t>. </a:t>
            </a:r>
            <a:r>
              <a:rPr lang="cs-CZ" b="1" dirty="0" err="1" smtClean="0">
                <a:solidFill>
                  <a:srgbClr val="008000"/>
                </a:solidFill>
              </a:rPr>
              <a:t>This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creates</a:t>
            </a:r>
            <a:r>
              <a:rPr lang="cs-CZ" b="1" dirty="0" smtClean="0">
                <a:solidFill>
                  <a:srgbClr val="008000"/>
                </a:solidFill>
              </a:rPr>
              <a:t> a </a:t>
            </a:r>
            <a:r>
              <a:rPr lang="cs-CZ" b="1" dirty="0" err="1" smtClean="0">
                <a:solidFill>
                  <a:srgbClr val="008000"/>
                </a:solidFill>
              </a:rPr>
              <a:t>temporary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barrier</a:t>
            </a:r>
            <a:r>
              <a:rPr lang="cs-CZ" b="1" dirty="0" smtClean="0">
                <a:solidFill>
                  <a:srgbClr val="008000"/>
                </a:solidFill>
              </a:rPr>
              <a:t> to </a:t>
            </a:r>
            <a:r>
              <a:rPr lang="cs-CZ" b="1" dirty="0" err="1" smtClean="0">
                <a:solidFill>
                  <a:srgbClr val="008000"/>
                </a:solidFill>
              </a:rPr>
              <a:t>blood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flow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and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provides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hemostatic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pressure</a:t>
            </a:r>
            <a:r>
              <a:rPr lang="cs-CZ" b="1" dirty="0" smtClean="0">
                <a:solidFill>
                  <a:srgbClr val="008000"/>
                </a:solidFill>
              </a:rPr>
              <a:t>. </a:t>
            </a:r>
            <a:endParaRPr lang="cs-CZ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SYNTHESIA  Pardubice 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Dodává se jako </a:t>
            </a:r>
            <a:r>
              <a:rPr lang="cs-CZ" b="1" i="1" u="sng" dirty="0" smtClean="0">
                <a:solidFill>
                  <a:srgbClr val="FF0000"/>
                </a:solidFill>
                <a:latin typeface="Arial Black" pitchFamily="34" charset="0"/>
              </a:rPr>
              <a:t>zvlhčená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(voda, alkoholy) pevná látka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sz="2000" b="1" i="1" dirty="0" smtClean="0">
                <a:solidFill>
                  <a:srgbClr val="0000FF"/>
                </a:solidFill>
              </a:rPr>
              <a:t>Vojenské </a:t>
            </a:r>
          </a:p>
          <a:p>
            <a:pPr lvl="1"/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Civilní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– plasty, laky, fólie, ……..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Oxidace buničiny nebo bavlny (starý název „střelná bavlna“)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HNO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endParaRPr lang="cs-CZ" sz="2000" dirty="0" smtClean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Druhy nitrocelulózy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Dělení podle toho, kolik je obsah dusíku a jaká je viskozita roztoku v acetonu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Různé rozpustnosti v organických rozpouštědlech</a:t>
            </a: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/>
          <a:lstStyle/>
          <a:p>
            <a:pPr>
              <a:buNone/>
            </a:pP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Kolodium</a:t>
            </a:r>
            <a:r>
              <a:rPr lang="cs-CZ" u="sng" dirty="0" smtClean="0"/>
              <a:t> </a:t>
            </a:r>
            <a:r>
              <a:rPr lang="cs-CZ" sz="2400" u="sng" dirty="0" smtClean="0"/>
              <a:t>je roztok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  <a:hlinkClick r:id="rId2" tooltip="Nitrocelulóza"/>
              </a:rPr>
              <a:t>nitrocelulózy</a:t>
            </a:r>
            <a:r>
              <a:rPr lang="cs-CZ" sz="2400" dirty="0" smtClean="0"/>
              <a:t> v </a:t>
            </a:r>
            <a:r>
              <a:rPr lang="cs-CZ" sz="2400" dirty="0" smtClean="0">
                <a:latin typeface="Arial Black" pitchFamily="34" charset="0"/>
                <a:hlinkClick r:id="rId3" tooltip="Diethylether"/>
              </a:rPr>
              <a:t>etheru</a:t>
            </a:r>
            <a:r>
              <a:rPr lang="cs-CZ" sz="2400" dirty="0" smtClean="0"/>
              <a:t> a </a:t>
            </a:r>
            <a:r>
              <a:rPr lang="cs-CZ" sz="2400" dirty="0" err="1" smtClean="0">
                <a:latin typeface="Arial Black" pitchFamily="34" charset="0"/>
                <a:hlinkClick r:id="rId4" tooltip="Ethanol"/>
              </a:rPr>
              <a:t>ethanolu</a:t>
            </a:r>
            <a:r>
              <a:rPr lang="cs-CZ" sz="2400" dirty="0" smtClean="0"/>
              <a:t> mající sirupovitou konzistenci, používaný v </a:t>
            </a:r>
            <a:r>
              <a:rPr lang="cs-CZ" sz="2400" dirty="0" smtClean="0">
                <a:hlinkClick r:id="rId5" tooltip="Chirurgie"/>
              </a:rPr>
              <a:t>chirurgii</a:t>
            </a:r>
            <a:r>
              <a:rPr lang="cs-CZ" sz="2400" dirty="0" smtClean="0"/>
              <a:t> jako "tekutý obvaz" a pro udržení krytí na místě. Natře-li se na kůži, zasychá do podoby pružného </a:t>
            </a:r>
            <a:r>
              <a:rPr lang="cs-CZ" sz="2400" dirty="0" smtClean="0">
                <a:hlinkClick r:id="rId6" tooltip="Celulóza"/>
              </a:rPr>
              <a:t>celulózového</a:t>
            </a:r>
            <a:r>
              <a:rPr lang="cs-CZ" sz="2400" dirty="0" smtClean="0"/>
              <a:t> filmu. </a:t>
            </a:r>
          </a:p>
          <a:p>
            <a:pPr>
              <a:buNone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Dnes se k tomuto účelu používají hlavně  AKRYLÁTY, např. AKUTOL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Spray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Nitrocellulose-2D-skeleta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356992"/>
            <a:ext cx="4519761" cy="288032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32040" y="3573016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Nitrocelulóza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o vysokém stupni nitrace</a:t>
            </a:r>
            <a:endParaRPr lang="cs-CZ" sz="2800" dirty="0">
              <a:solidFill>
                <a:srgbClr val="008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latin typeface="Arial Black" pitchFamily="34" charset="0"/>
              </a:rPr>
              <a:t>Pyroxylin</a:t>
            </a:r>
            <a:r>
              <a:rPr lang="cs-CZ" sz="2400" dirty="0" smtClean="0">
                <a:latin typeface="Arial Black" pitchFamily="34" charset="0"/>
              </a:rPr>
              <a:t> = jiný  </a:t>
            </a:r>
            <a:r>
              <a:rPr lang="cs-CZ" sz="2400" i="1" dirty="0" smtClean="0">
                <a:latin typeface="Arial Black" pitchFamily="34" charset="0"/>
              </a:rPr>
              <a:t>ANGLICKÝ</a:t>
            </a:r>
            <a:r>
              <a:rPr lang="cs-CZ" sz="2400" dirty="0" smtClean="0">
                <a:latin typeface="Arial Black" pitchFamily="34" charset="0"/>
              </a:rPr>
              <a:t> název pro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Nitrocelulózu</a:t>
            </a:r>
            <a:endParaRPr lang="cs-CZ" sz="2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3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Rozpouštědlové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laky</a:t>
            </a:r>
          </a:p>
          <a:p>
            <a:r>
              <a:rPr lang="cs-CZ" sz="2800" dirty="0" smtClean="0">
                <a:latin typeface="Arial Black" pitchFamily="34" charset="0"/>
              </a:rPr>
              <a:t>Nižší obsah dusíku &gt; rozpustnost v </a:t>
            </a:r>
            <a:r>
              <a:rPr lang="cs-CZ" sz="2800" dirty="0" err="1" smtClean="0">
                <a:latin typeface="Arial Black" pitchFamily="34" charset="0"/>
              </a:rPr>
              <a:t>EtOH</a:t>
            </a:r>
            <a:r>
              <a:rPr lang="cs-CZ" sz="2800" dirty="0" smtClean="0">
                <a:latin typeface="Arial Black" pitchFamily="34" charset="0"/>
              </a:rPr>
              <a:t> a aromátech &gt; </a:t>
            </a:r>
            <a:r>
              <a:rPr lang="cs-CZ" sz="2800" cap="all" dirty="0" smtClean="0">
                <a:latin typeface="Arial Black" pitchFamily="34" charset="0"/>
              </a:rPr>
              <a:t>politury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Střední obsah dusíku </a:t>
            </a:r>
            <a:r>
              <a:rPr lang="cs-CZ" sz="2800" cap="all" dirty="0" smtClean="0">
                <a:solidFill>
                  <a:srgbClr val="0000FF"/>
                </a:solidFill>
                <a:latin typeface="Arial Black" pitchFamily="34" charset="0"/>
              </a:rPr>
              <a:t>&gt; nitrolaky &gt;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v </a:t>
            </a:r>
            <a:r>
              <a:rPr lang="cs-CZ" sz="2800" u="sng" dirty="0" err="1" smtClean="0">
                <a:solidFill>
                  <a:srgbClr val="0000FF"/>
                </a:solidFill>
                <a:latin typeface="Arial Black" pitchFamily="34" charset="0"/>
              </a:rPr>
              <a:t>ethylacetátu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&amp;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butylacetátu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&gt; rychle schnoucí &gt; </a:t>
            </a:r>
            <a:r>
              <a:rPr lang="cs-CZ" sz="3600" u="sng" dirty="0" smtClean="0">
                <a:solidFill>
                  <a:srgbClr val="0000FF"/>
                </a:solidFill>
                <a:latin typeface="Arial Black" pitchFamily="34" charset="0"/>
              </a:rPr>
              <a:t>PRUŽNÉ</a:t>
            </a:r>
            <a:endParaRPr lang="cs-CZ" sz="2800" u="sng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PŘI POTŘEBĚ MĚKČÍCH FILMŮ &gt; FTALÁTOVÁ ZMĚKČOVADLA </a:t>
            </a:r>
          </a:p>
          <a:p>
            <a:pPr lvl="1" algn="ctr">
              <a:buNone/>
            </a:pPr>
            <a:r>
              <a:rPr lang="cs-CZ" sz="3600" i="1" u="sng" cap="all" dirty="0" smtClean="0">
                <a:solidFill>
                  <a:srgbClr val="7030A0"/>
                </a:solidFill>
                <a:latin typeface="Arial Black" pitchFamily="34" charset="0"/>
              </a:rPr>
              <a:t>DŘÍVĚJŠÍ</a:t>
            </a:r>
            <a:r>
              <a:rPr lang="cs-CZ" sz="3600" cap="all" dirty="0" smtClean="0">
                <a:solidFill>
                  <a:srgbClr val="7030A0"/>
                </a:solidFill>
                <a:latin typeface="Arial Black" pitchFamily="34" charset="0"/>
              </a:rPr>
              <a:t> POUŽITÍ</a:t>
            </a:r>
            <a:endParaRPr lang="cs-CZ" sz="3200" cap="all" dirty="0" smtClean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Automobilové laky na karosérie</a:t>
            </a:r>
          </a:p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Laky na skluznice lyží (</a:t>
            </a:r>
            <a:r>
              <a:rPr lang="cs-CZ" sz="2400" i="1" u="sng" dirty="0" smtClean="0">
                <a:solidFill>
                  <a:srgbClr val="7030A0"/>
                </a:solidFill>
                <a:latin typeface="Arial Black" pitchFamily="34" charset="0"/>
              </a:rPr>
              <a:t>HISTORICKÝ POSTUP</a:t>
            </a:r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4 - CELULOID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celuloi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41470" y="-2141269"/>
            <a:ext cx="3240360" cy="8764277"/>
          </a:xfrm>
          <a:prstGeom prst="rect">
            <a:avLst/>
          </a:prstGeom>
        </p:spPr>
      </p:pic>
      <p:pic>
        <p:nvPicPr>
          <p:cNvPr id="13" name="Obrázek 12" descr="celuloid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55834" y="684726"/>
            <a:ext cx="2448272" cy="865690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355976" y="5517232"/>
            <a:ext cx="2664296" cy="36004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17" name="Zástupný symbol pro obsah 16" descr="řetězec celilózy rozmě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8207643" cy="4942003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6600" dirty="0" smtClean="0">
                <a:solidFill>
                  <a:srgbClr val="FF0000"/>
                </a:solidFill>
                <a:latin typeface="Arial Black" pitchFamily="34" charset="0"/>
              </a:rPr>
              <a:t>CELOFÁN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 jako u viskózového vlákna, ale lití z PLOCHÉ HUBICE  do srážedla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Křehká fólie &gt; měkčení glycerolem (cca. 10 – 15 % hmot.)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Často lakován nitrocelulózovými laky &gt; potravinářské obaly a obaly na cigarety (</a:t>
            </a:r>
            <a:r>
              <a:rPr lang="cs-CZ" sz="2800" u="sng" dirty="0" smtClean="0">
                <a:solidFill>
                  <a:srgbClr val="008000"/>
                </a:solidFill>
                <a:latin typeface="Arial Black" pitchFamily="34" charset="0"/>
              </a:rPr>
              <a:t>nyní BOPP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Po zvlhčení tvarovatelný &gt; uzavírání sklenic se zavařeninami atd.</a:t>
            </a:r>
          </a:p>
          <a:p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Po zvlhčení POLOPROPUSTNÁ MEMBRÁNA &gt; 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HEMOdialýza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(</a:t>
            </a:r>
            <a:r>
              <a:rPr lang="cs-CZ" sz="2800" u="sng" dirty="0" smtClean="0">
                <a:solidFill>
                  <a:srgbClr val="7030A0"/>
                </a:solidFill>
                <a:latin typeface="Arial Black" pitchFamily="34" charset="0"/>
              </a:rPr>
              <a:t>dříve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  <a:p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pic>
        <p:nvPicPr>
          <p:cNvPr id="5" name="Obrázek 4" descr="img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97528" y="-1909296"/>
            <a:ext cx="2808312" cy="7580248"/>
          </a:xfrm>
          <a:prstGeom prst="rect">
            <a:avLst/>
          </a:prstGeom>
        </p:spPr>
      </p:pic>
      <p:pic>
        <p:nvPicPr>
          <p:cNvPr id="6" name="Obrázek 5" descr="img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53541" y="1135091"/>
            <a:ext cx="2784712" cy="7516547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7" name="Obrázek 6" descr="img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443" y="-1830155"/>
            <a:ext cx="2376264" cy="843007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95536" y="47667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Acetát celulózy &gt; vlákna, plasty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3528" y="3573016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Kdysi vyráběla SYNTHESIA  Pardubice</a:t>
            </a:r>
          </a:p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Nyní např.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  <a:hlinkClick r:id="rId3"/>
              </a:rPr>
              <a:t>www.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  <a:hlinkClick r:id="rId3"/>
              </a:rPr>
              <a:t>mazzucchelli.it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&gt; pro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designové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výrobky, např. brýle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Vlákna na bázi celulózy výrobní schémata 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Obrázek 8" descr="img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7992888" cy="534128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Vlákna na bázi celulózy </a:t>
            </a:r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výrobní schéma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img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568952" cy="3528392"/>
          </a:xfrm>
          <a:prstGeom prst="rect">
            <a:avLst/>
          </a:prstGeom>
        </p:spPr>
      </p:pic>
      <p:pic>
        <p:nvPicPr>
          <p:cNvPr id="10" name="Obrázek 9" descr="img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84702" y="903929"/>
            <a:ext cx="1744584" cy="88109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868144" y="5157192"/>
            <a:ext cx="309634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3528" y="5373216"/>
            <a:ext cx="554461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Vazba molekul celulózy &gt; </a:t>
            </a:r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sesíťovaná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vlákna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ladapospa\Documents\TECHNOLOGIE CHEMICKÝCH VLÁKEN\tabulky a grafy\img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82712" y="-138297"/>
            <a:ext cx="3240360" cy="7350618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5508104" y="443711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</a:rPr>
              <a:t>Vazba přes –OH skupiny na jednom řetězci není žádoucí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1484784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Vazba přes –OH skupiny na RŮZNÝCH ŘETĚZCÍCH JE ŽÁDOUCÍ</a:t>
            </a:r>
            <a:endParaRPr lang="cs-CZ" sz="2000" b="1" dirty="0">
              <a:solidFill>
                <a:srgbClr val="FF0000"/>
              </a:solidFill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1691680" y="2852936"/>
            <a:ext cx="20162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11560" y="2996952"/>
            <a:ext cx="1872208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0"/>
          </p:cNvCxnSpPr>
          <p:nvPr/>
        </p:nvCxnSpPr>
        <p:spPr>
          <a:xfrm flipH="1" flipV="1">
            <a:off x="6228184" y="3717032"/>
            <a:ext cx="900100" cy="7200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51520" y="537321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Umělý pergamen – H</a:t>
            </a:r>
            <a:r>
              <a:rPr lang="cs-CZ" sz="24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SO</a:t>
            </a:r>
            <a:r>
              <a:rPr lang="cs-CZ" sz="2400" baseline="-25000" dirty="0" smtClean="0">
                <a:solidFill>
                  <a:srgbClr val="008000"/>
                </a:solidFill>
                <a:latin typeface="Arial Black" pitchFamily="34" charset="0"/>
              </a:rPr>
              <a:t>4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&gt; balení tuků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Vulkánfíbr – ZnCl</a:t>
            </a:r>
            <a:r>
              <a:rPr lang="cs-CZ" sz="2400" baseline="-25000" dirty="0" smtClean="0">
                <a:solidFill>
                  <a:srgbClr val="0000FF"/>
                </a:solidFill>
                <a:latin typeface="Arial Black" pitchFamily="34" charset="0"/>
              </a:rPr>
              <a:t>2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&gt; kufry, složky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Mikrokrystalická 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dirty="0" smtClean="0"/>
              <a:t>Inertní látka pro přenos účinné látky léčiv a potravinových doplňků</a:t>
            </a:r>
          </a:p>
          <a:p>
            <a:r>
              <a:rPr lang="cs-CZ" dirty="0" err="1" smtClean="0"/>
              <a:t>Nakypřovací</a:t>
            </a:r>
            <a:r>
              <a:rPr lang="cs-CZ" dirty="0" smtClean="0"/>
              <a:t> prostředek v potravinách</a:t>
            </a:r>
          </a:p>
          <a:p>
            <a:r>
              <a:rPr lang="cs-CZ" dirty="0" smtClean="0"/>
              <a:t>Vláknitá přísada do potravin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pic>
        <p:nvPicPr>
          <p:cNvPr id="9" name="Obrázek 8" descr="img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763733" y="-2819517"/>
            <a:ext cx="1512168" cy="8680610"/>
          </a:xfrm>
          <a:prstGeom prst="rect">
            <a:avLst/>
          </a:prstGeom>
        </p:spPr>
      </p:pic>
      <p:pic>
        <p:nvPicPr>
          <p:cNvPr id="10" name="Obrázek 9" descr="img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72051" y="-115667"/>
            <a:ext cx="4071906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8" name="Obrázek 7" descr="img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12009" y="-2567794"/>
            <a:ext cx="2088232" cy="8609211"/>
          </a:xfrm>
          <a:prstGeom prst="rect">
            <a:avLst/>
          </a:prstGeom>
        </p:spPr>
      </p:pic>
      <p:pic>
        <p:nvPicPr>
          <p:cNvPr id="11" name="Obrázek 10" descr="img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48601" y="1727863"/>
            <a:ext cx="3312368" cy="5418498"/>
          </a:xfrm>
          <a:prstGeom prst="rect">
            <a:avLst/>
          </a:prstGeom>
        </p:spPr>
      </p:pic>
      <p:pic>
        <p:nvPicPr>
          <p:cNvPr id="12" name="Obrázek 11" descr="img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20590" y="3580609"/>
            <a:ext cx="2376265" cy="3081159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pic>
        <p:nvPicPr>
          <p:cNvPr id="9" name="Obrázek 8" descr="papírová chromatografi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71326" y="-767070"/>
            <a:ext cx="4896544" cy="85361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pic>
        <p:nvPicPr>
          <p:cNvPr id="8" name="Zástupný symbol pro obsah 7" descr="img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8415544" cy="3024336"/>
          </a:xfrm>
        </p:spPr>
      </p:pic>
      <p:sp>
        <p:nvSpPr>
          <p:cNvPr id="9" name="TextovéPole 8"/>
          <p:cNvSpPr txBox="1"/>
          <p:nvPr/>
        </p:nvSpPr>
        <p:spPr>
          <a:xfrm>
            <a:off x="6588224" y="414908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P = M/162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4005064"/>
            <a:ext cx="5328592" cy="19389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C00000"/>
                </a:solidFill>
                <a:latin typeface="Arial Black" pitchFamily="34" charset="0"/>
              </a:rPr>
              <a:t>M</a:t>
            </a:r>
            <a:r>
              <a:rPr lang="cs-CZ" sz="2400" b="1" baseline="-25000" dirty="0" err="1" smtClean="0">
                <a:solidFill>
                  <a:srgbClr val="C00000"/>
                </a:solidFill>
                <a:latin typeface="Arial Black" pitchFamily="34" charset="0"/>
              </a:rPr>
              <a:t>w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 (podle jiného zdroje)</a:t>
            </a: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r>
              <a:rPr lang="cs-CZ" sz="2400" b="1" dirty="0" smtClean="0">
                <a:solidFill>
                  <a:srgbClr val="C00000"/>
                </a:solidFill>
              </a:rPr>
              <a:t>Bavlna                     1,78 – 2,43 x 10</a:t>
            </a:r>
            <a:r>
              <a:rPr lang="cs-CZ" sz="2400" b="1" baseline="30000" dirty="0" smtClean="0">
                <a:solidFill>
                  <a:srgbClr val="C00000"/>
                </a:solidFill>
              </a:rPr>
              <a:t>6</a:t>
            </a:r>
          </a:p>
          <a:p>
            <a:r>
              <a:rPr lang="cs-CZ" sz="2400" b="1" dirty="0" smtClean="0">
                <a:solidFill>
                  <a:srgbClr val="C00000"/>
                </a:solidFill>
              </a:rPr>
              <a:t>Sulfitová buničina             0,60 x 10</a:t>
            </a:r>
            <a:r>
              <a:rPr lang="cs-CZ" sz="2400" b="1" baseline="30000" dirty="0" smtClean="0">
                <a:solidFill>
                  <a:srgbClr val="C00000"/>
                </a:solidFill>
              </a:rPr>
              <a:t>6</a:t>
            </a:r>
          </a:p>
          <a:p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Viskózová vlákna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   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0,23 x 10</a:t>
            </a:r>
            <a:r>
              <a:rPr lang="cs-CZ" sz="2400" b="1" baseline="30000" dirty="0" smtClean="0">
                <a:solidFill>
                  <a:srgbClr val="C00000"/>
                </a:solidFill>
                <a:latin typeface="Arial Black" pitchFamily="34" charset="0"/>
              </a:rPr>
              <a:t>6</a:t>
            </a:r>
            <a:endParaRPr lang="cs-CZ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508104" y="4725144"/>
            <a:ext cx="3635896" cy="1200329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DALŠÍ ZDROJ (P):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bavlna 15 000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celulóza ze dřeva 5 – 9000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viskózová vlákna 300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pic>
        <p:nvPicPr>
          <p:cNvPr id="7" name="Obrázek 6" descr="papírová chromatograf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24374" y="-1420118"/>
            <a:ext cx="3744416" cy="8690124"/>
          </a:xfrm>
          <a:prstGeom prst="rect">
            <a:avLst/>
          </a:prstGeom>
        </p:spPr>
      </p:pic>
      <p:pic>
        <p:nvPicPr>
          <p:cNvPr id="8" name="Obrázek 7" descr="papírová chromatografi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71155" y="1277516"/>
            <a:ext cx="1457673" cy="8496944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pic>
        <p:nvPicPr>
          <p:cNvPr id="9" name="Obrázek 8" descr="papírová chromatografie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37942" y="-1305694"/>
            <a:ext cx="3960440" cy="86773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724128" y="522920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KŘEMELINA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4644008" y="3284984"/>
            <a:ext cx="1152128" cy="2016224"/>
          </a:xfrm>
          <a:prstGeom prst="straightConnector1">
            <a:avLst/>
          </a:prstGeom>
          <a:ln w="41275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3347864" y="3284984"/>
            <a:ext cx="2160240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323528" y="4437112"/>
            <a:ext cx="2016224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395536" y="908720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</a:rPr>
              <a:t>Nanocellulose</a:t>
            </a:r>
            <a:r>
              <a:rPr lang="en-US" sz="2400" b="1" dirty="0" smtClean="0">
                <a:solidFill>
                  <a:srgbClr val="FF0000"/>
                </a:solidFill>
              </a:rPr>
              <a:t>, or </a:t>
            </a:r>
            <a:r>
              <a:rPr lang="en-US" sz="2400" b="1" dirty="0" err="1" smtClean="0">
                <a:solidFill>
                  <a:srgbClr val="FF0000"/>
                </a:solidFill>
              </a:rPr>
              <a:t>microfibrillated</a:t>
            </a:r>
            <a:r>
              <a:rPr lang="en-US" sz="2400" b="1" dirty="0" smtClean="0">
                <a:solidFill>
                  <a:srgbClr val="FF0000"/>
                </a:solidFill>
              </a:rPr>
              <a:t> cellulose (MFC)</a:t>
            </a:r>
            <a:endParaRPr lang="cs-CZ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is a material</a:t>
            </a:r>
            <a:r>
              <a:rPr lang="cs-CZ" b="1" dirty="0" smtClean="0">
                <a:solidFill>
                  <a:srgbClr val="FF0000"/>
                </a:solidFill>
              </a:rPr>
              <a:t>: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/>
              <a:t>composed of </a:t>
            </a:r>
            <a:r>
              <a:rPr lang="en-US" dirty="0" err="1" smtClean="0"/>
              <a:t>nanosized</a:t>
            </a:r>
            <a:r>
              <a:rPr lang="en-US" dirty="0" smtClean="0"/>
              <a:t> cellulose fibrils with a high aspect ratio (length</a:t>
            </a:r>
            <a:r>
              <a:rPr lang="cs-CZ" dirty="0" smtClean="0"/>
              <a:t> </a:t>
            </a:r>
            <a:r>
              <a:rPr lang="en-US" dirty="0" smtClean="0"/>
              <a:t>to width ratio). Typical </a:t>
            </a:r>
            <a:r>
              <a:rPr lang="en-US" b="1" dirty="0" smtClean="0">
                <a:solidFill>
                  <a:srgbClr val="0000FF"/>
                </a:solidFill>
              </a:rPr>
              <a:t>lateral dimensions are 5–20 nanometers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longitudinal dimension is in a wide range from tens of nanometers to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several micrometers</a:t>
            </a:r>
            <a:r>
              <a:rPr lang="en-US" dirty="0" smtClean="0"/>
              <a:t>. It is pseudo-plastic and exhibits the property of</a:t>
            </a:r>
            <a:r>
              <a:rPr lang="cs-CZ" dirty="0" smtClean="0"/>
              <a:t> </a:t>
            </a:r>
            <a:r>
              <a:rPr lang="en-US" dirty="0" smtClean="0"/>
              <a:t>certain gels or fluids that are thick (viscous) under normal conditions,</a:t>
            </a:r>
            <a:r>
              <a:rPr lang="cs-CZ" dirty="0" smtClean="0"/>
              <a:t> </a:t>
            </a:r>
            <a:r>
              <a:rPr lang="en-US" dirty="0" smtClean="0"/>
              <a:t>but flow (become thin, less viscous) over time when shaken, agitated,</a:t>
            </a:r>
            <a:r>
              <a:rPr lang="cs-CZ" dirty="0" smtClean="0"/>
              <a:t> </a:t>
            </a:r>
            <a:r>
              <a:rPr lang="en-US" dirty="0" smtClean="0"/>
              <a:t>or otherwise stressed. This property is known as </a:t>
            </a:r>
            <a:r>
              <a:rPr lang="en-US" dirty="0" err="1" smtClean="0"/>
              <a:t>thixotropy</a:t>
            </a:r>
            <a:r>
              <a:rPr lang="en-US" dirty="0" smtClean="0"/>
              <a:t>. When the</a:t>
            </a:r>
            <a:r>
              <a:rPr lang="cs-CZ" dirty="0" smtClean="0"/>
              <a:t> </a:t>
            </a:r>
            <a:r>
              <a:rPr lang="en-US" dirty="0" smtClean="0"/>
              <a:t>shearing forces are removed the gel regains much of its original state.</a:t>
            </a:r>
            <a:r>
              <a:rPr lang="cs-CZ" dirty="0" smtClean="0"/>
              <a:t> </a:t>
            </a:r>
            <a:r>
              <a:rPr lang="en-US" dirty="0" smtClean="0"/>
              <a:t>The fibrils are isolated from any cellulose containing source including</a:t>
            </a:r>
            <a:r>
              <a:rPr lang="cs-CZ" dirty="0" smtClean="0"/>
              <a:t> </a:t>
            </a:r>
            <a:r>
              <a:rPr lang="en-US" dirty="0" smtClean="0"/>
              <a:t>wood-based fibers (pulp fibers) through high-pressure, high</a:t>
            </a:r>
            <a:r>
              <a:rPr lang="cs-CZ" dirty="0" smtClean="0"/>
              <a:t> </a:t>
            </a:r>
            <a:r>
              <a:rPr lang="en-US" dirty="0" smtClean="0"/>
              <a:t>temperature and high velocity impact homogenization (see manufacture below).</a:t>
            </a:r>
          </a:p>
          <a:p>
            <a:pPr algn="just"/>
            <a:r>
              <a:rPr lang="en-US" sz="2400" b="1" dirty="0" err="1" smtClean="0">
                <a:solidFill>
                  <a:srgbClr val="008000"/>
                </a:solidFill>
                <a:latin typeface="Arial Black" pitchFamily="34" charset="0"/>
              </a:rPr>
              <a:t>Nanocellulose</a:t>
            </a:r>
            <a:r>
              <a:rPr lang="en-US" sz="2400" b="1" dirty="0" smtClean="0">
                <a:solidFill>
                  <a:srgbClr val="008000"/>
                </a:solidFill>
                <a:latin typeface="Arial Black" pitchFamily="34" charset="0"/>
              </a:rPr>
              <a:t> can also be obtained from native fibers by an acid hydrolysis</a:t>
            </a:r>
            <a:r>
              <a:rPr lang="en-US" dirty="0" smtClean="0"/>
              <a:t>, giving rise to highly crystalline and</a:t>
            </a:r>
            <a:r>
              <a:rPr lang="cs-CZ" dirty="0" smtClean="0"/>
              <a:t> </a:t>
            </a:r>
            <a:r>
              <a:rPr lang="en-US" dirty="0" smtClean="0"/>
              <a:t>rigid </a:t>
            </a:r>
            <a:r>
              <a:rPr lang="en-US" dirty="0" err="1" smtClean="0"/>
              <a:t>nanoparticles</a:t>
            </a:r>
            <a:r>
              <a:rPr lang="en-US" dirty="0" smtClean="0"/>
              <a:t> (generally referred to as </a:t>
            </a:r>
            <a:r>
              <a:rPr lang="en-US" b="1" dirty="0" err="1" smtClean="0"/>
              <a:t>nanowhiskers</a:t>
            </a:r>
            <a:r>
              <a:rPr lang="en-US" b="1" dirty="0" smtClean="0"/>
              <a:t>) which are shorter (100s to 1000 nanometers) than the</a:t>
            </a:r>
            <a:r>
              <a:rPr lang="cs-CZ" b="1" dirty="0" smtClean="0"/>
              <a:t> </a:t>
            </a:r>
            <a:r>
              <a:rPr lang="en-US" dirty="0" err="1" smtClean="0"/>
              <a:t>nanofibrils</a:t>
            </a:r>
            <a:r>
              <a:rPr lang="en-US" dirty="0" smtClean="0"/>
              <a:t> obtained through the homogenization route. The resulting material is known as </a:t>
            </a:r>
            <a:r>
              <a:rPr lang="en-US" b="1" dirty="0" err="1" smtClean="0"/>
              <a:t>nanocrystalline</a:t>
            </a:r>
            <a:r>
              <a:rPr lang="en-US" b="1" dirty="0" smtClean="0"/>
              <a:t> cellulose</a:t>
            </a:r>
            <a:r>
              <a:rPr lang="cs-CZ" b="1" dirty="0" smtClean="0"/>
              <a:t> </a:t>
            </a:r>
            <a:r>
              <a:rPr lang="cs-CZ" dirty="0" smtClean="0"/>
              <a:t>(NCC).</a:t>
            </a:r>
            <a:endParaRPr lang="cs-CZ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4104456" cy="4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323528" y="522920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AFM</a:t>
            </a:r>
            <a:r>
              <a:rPr lang="en-US" b="1" dirty="0" smtClean="0"/>
              <a:t> height image of </a:t>
            </a:r>
            <a:r>
              <a:rPr lang="en-US" b="1" dirty="0" err="1" smtClean="0"/>
              <a:t>carboxymethylated</a:t>
            </a:r>
            <a:endParaRPr lang="en-US" b="1" dirty="0" smtClean="0"/>
          </a:p>
          <a:p>
            <a:r>
              <a:rPr lang="en-US" b="1" dirty="0" err="1" smtClean="0"/>
              <a:t>nanocellulose</a:t>
            </a:r>
            <a:r>
              <a:rPr lang="en-US" b="1" dirty="0" smtClean="0"/>
              <a:t> adsorbed on a silica </a:t>
            </a:r>
            <a:r>
              <a:rPr lang="cs-CZ" b="1" dirty="0" smtClean="0"/>
              <a:t>s</a:t>
            </a:r>
            <a:r>
              <a:rPr lang="en-US" b="1" dirty="0" err="1" smtClean="0"/>
              <a:t>urface</a:t>
            </a:r>
            <a:r>
              <a:rPr lang="en-US" b="1" dirty="0" smtClean="0"/>
              <a:t>. The</a:t>
            </a:r>
            <a:r>
              <a:rPr lang="cs-CZ" b="1" dirty="0" smtClean="0"/>
              <a:t> </a:t>
            </a:r>
            <a:r>
              <a:rPr lang="en-US" b="1" dirty="0" smtClean="0"/>
              <a:t>scanned surface area is 1 μm</a:t>
            </a:r>
            <a:r>
              <a:rPr lang="en-US" b="1" baseline="30000" dirty="0" smtClean="0"/>
              <a:t>2</a:t>
            </a:r>
            <a:r>
              <a:rPr lang="cs-CZ" b="1" baseline="30000" dirty="0" smtClean="0"/>
              <a:t> </a:t>
            </a:r>
            <a:r>
              <a:rPr lang="cs-CZ" b="1" dirty="0" smtClean="0"/>
              <a:t> &gt;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VLÁKNA MAJÍ 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průměr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cca.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 80 – 100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nm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cs-CZ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44008" y="980728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MOŽNÁ TO ZKUSÍME UDĚLAT V LABORKÁCH!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Celulózy</a:t>
            </a:r>
            <a:r>
              <a:rPr lang="cs-CZ" sz="2800" dirty="0" smtClean="0"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 práci konzervátora a restaurátora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57200" y="1092761"/>
          <a:ext cx="8229600" cy="414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1584176"/>
                <a:gridCol w="2129408"/>
                <a:gridCol w="2057400"/>
              </a:tblGrid>
              <a:tr h="791778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Typ </a:t>
                      </a:r>
                      <a:r>
                        <a:rPr lang="cs-CZ" sz="18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celulózy </a:t>
                      </a: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nebo jejího derivátu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Fyzikální forma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Použití</a:t>
                      </a:r>
                    </a:p>
                    <a:p>
                      <a:pPr algn="ctr"/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poznámka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949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Nativní celulóza</a:t>
                      </a:r>
                      <a:endParaRPr lang="cs-CZ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Vlákna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Doplňovací materiál pro papír a kartónu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Případně dobarvit do odstínu restaurovaného dokumentu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462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rgbClr val="0000FF"/>
                          </a:solidFill>
                        </a:rPr>
                        <a:t>Nitrocelulóza</a:t>
                      </a:r>
                      <a:endParaRPr lang="cs-CZ" sz="1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00FF"/>
                          </a:solidFill>
                        </a:rPr>
                        <a:t>Roztok</a:t>
                      </a:r>
                      <a:endParaRPr lang="cs-CZ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00FF"/>
                          </a:solidFill>
                        </a:rPr>
                        <a:t>Lepidlo, tmel</a:t>
                      </a:r>
                      <a:endParaRPr lang="cs-CZ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rgbClr val="0000FF"/>
                          </a:solidFill>
                        </a:rPr>
                        <a:t>Výplňový tmel plněný dřevitou moučkou</a:t>
                      </a:r>
                      <a:endParaRPr lang="cs-CZ" sz="16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8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rgbClr val="008000"/>
                          </a:solidFill>
                        </a:rPr>
                        <a:t>Karboxymethylcelulóza</a:t>
                      </a:r>
                      <a:endParaRPr lang="cs-CZ" sz="1600" b="1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cs-CZ" sz="16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Roztok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Lepidlo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Restaurování tapet,</a:t>
                      </a:r>
                      <a:r>
                        <a:rPr lang="cs-CZ" sz="1600" baseline="0" dirty="0" smtClean="0">
                          <a:solidFill>
                            <a:srgbClr val="008000"/>
                          </a:solidFill>
                        </a:rPr>
                        <a:t> lepení papíru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72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rgbClr val="C00000"/>
                          </a:solidFill>
                        </a:rPr>
                        <a:t>Propionát celulózy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sz="1600" b="1" dirty="0" smtClean="0">
                          <a:solidFill>
                            <a:srgbClr val="C00000"/>
                          </a:solidFill>
                        </a:rPr>
                        <a:t> celulózy</a:t>
                      </a:r>
                      <a:endParaRPr lang="cs-CZ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Tuhá látka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Imitace přírodních lesklých hmot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Zpracování </a:t>
                      </a:r>
                      <a:r>
                        <a:rPr lang="cs-CZ" sz="1600" smtClean="0">
                          <a:solidFill>
                            <a:srgbClr val="C00000"/>
                          </a:solidFill>
                        </a:rPr>
                        <a:t>v tavenině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9. 11.  2016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7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pic>
        <p:nvPicPr>
          <p:cNvPr id="10" name="Obrázek 9" descr="img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392488" cy="5769300"/>
          </a:xfrm>
          <a:prstGeom prst="rect">
            <a:avLst/>
          </a:prstGeom>
        </p:spPr>
      </p:pic>
      <p:pic>
        <p:nvPicPr>
          <p:cNvPr id="11" name="Obrázek 10" descr="img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6541" y="188640"/>
            <a:ext cx="4558283" cy="15841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5650</TotalTime>
  <Words>3710</Words>
  <Application>Microsoft Office PowerPoint</Application>
  <PresentationFormat>Předvádění na obrazovce (4:3)</PresentationFormat>
  <Paragraphs>743</Paragraphs>
  <Slides>95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95</vt:i4>
      </vt:variant>
    </vt:vector>
  </HeadingPairs>
  <TitlesOfParts>
    <vt:vector size="96" baseType="lpstr">
      <vt:lpstr>Default Design</vt:lpstr>
      <vt:lpstr>PŘÍRODNÍ POLYMERY Polysacharidy II  CELULÓZA </vt:lpstr>
      <vt:lpstr>Časový plán</vt:lpstr>
      <vt:lpstr>LITERATURA</vt:lpstr>
      <vt:lpstr>Snímek 4</vt:lpstr>
      <vt:lpstr>Snímek 5</vt:lpstr>
      <vt:lpstr>Snímek 6</vt:lpstr>
      <vt:lpstr>Chemie celulózy I</vt:lpstr>
      <vt:lpstr>Chemie celulózy II</vt:lpstr>
      <vt:lpstr>Chemie celulózy III</vt:lpstr>
      <vt:lpstr>Chemie celulózy IV</vt:lpstr>
      <vt:lpstr>Rozpustnost celulózy</vt:lpstr>
      <vt:lpstr>Rozpustnost celulózy ZÍSKANÉ DELIGNIFIKACÍ DŘEVA v 17,5 % NaOH ve vodě </vt:lpstr>
      <vt:lpstr>ŠKROB  versus CELULÓZA I</vt:lpstr>
      <vt:lpstr>Snímek 14</vt:lpstr>
      <vt:lpstr>Snímek 15</vt:lpstr>
      <vt:lpstr>Snímek 16</vt:lpstr>
      <vt:lpstr>Snímek 17</vt:lpstr>
      <vt:lpstr>Snímek 18</vt:lpstr>
      <vt:lpstr>Snímek 19</vt:lpstr>
      <vt:lpstr>Výskyt celulózy</vt:lpstr>
      <vt:lpstr>Výskyt celulózy</vt:lpstr>
      <vt:lpstr>HLAVNÍ  průvodní látky celulózy 1</vt:lpstr>
      <vt:lpstr>HLAVNÍ  průvodní látky celulózy 2</vt:lpstr>
      <vt:lpstr>Hemicelulózy – z čeho se skládají I</vt:lpstr>
      <vt:lpstr>Hemicelulózy – z čeho se skládají II</vt:lpstr>
      <vt:lpstr>Hemicelulózy – z čeho se skládají III</vt:lpstr>
      <vt:lpstr>Hemicelulózy</vt:lpstr>
      <vt:lpstr>Hemicelulózy</vt:lpstr>
      <vt:lpstr>Výroba celulózy I</vt:lpstr>
      <vt:lpstr>Výroba celulózy II</vt:lpstr>
      <vt:lpstr>Morfologie celulózového vlákna</vt:lpstr>
      <vt:lpstr>Morfologie celulózového vlákna</vt:lpstr>
      <vt:lpstr>Výroba celulózy III</vt:lpstr>
      <vt:lpstr>Výroba celulózy III A  historický způsob získávání lněného vlákna </vt:lpstr>
      <vt:lpstr>Výroba lněného vlákna v České republice</vt:lpstr>
      <vt:lpstr>Výroba celulózy IV – ze dřeva</vt:lpstr>
      <vt:lpstr>Natronový postup s NaOH – ze dřeva</vt:lpstr>
      <vt:lpstr>Sulfitový postup – ze dřeva</vt:lpstr>
      <vt:lpstr>Sulfátový postup – ze dřeva</vt:lpstr>
      <vt:lpstr>Použití celulózy</vt:lpstr>
      <vt:lpstr>Od PAPYRUSU k papíru</vt:lpstr>
      <vt:lpstr>Od PAPYRUSU k papíru</vt:lpstr>
      <vt:lpstr>Výroba papíru</vt:lpstr>
      <vt:lpstr>Výroba papíru</vt:lpstr>
      <vt:lpstr>Snímek 45</vt:lpstr>
      <vt:lpstr>Výroba papíru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Modifikace celulózy I</vt:lpstr>
      <vt:lpstr>Modifikace celulózy II</vt:lpstr>
      <vt:lpstr>Modifikace celulózy III</vt:lpstr>
      <vt:lpstr>Výroba viskózového hedvábí z celulózy  v České a Slovenské republice</vt:lpstr>
      <vt:lpstr>Měďnaté hedvábí</vt:lpstr>
      <vt:lpstr>Snímek 63</vt:lpstr>
      <vt:lpstr>Snímek 64</vt:lpstr>
      <vt:lpstr>Viskózové vlákno</vt:lpstr>
      <vt:lpstr>Snímek 66</vt:lpstr>
      <vt:lpstr>Snímek 67</vt:lpstr>
      <vt:lpstr>PROČ JE DNES VLÁKNEM MINORITNÍM?</vt:lpstr>
      <vt:lpstr>Snímek 69</vt:lpstr>
      <vt:lpstr>KDE MÁ VISKÓZOVÝ KORD JEŠTĚ DNES ŠANCI?</vt:lpstr>
      <vt:lpstr>Viskózové hedvábí (vlákno na bázi polysacharidu) bylo prvním konkurentem PŘÍRODNÍHO HEDVÁNÍ (bílkovinné vlákno) V Československu dostupné už v roce 1934!</vt:lpstr>
      <vt:lpstr>Snímek 72</vt:lpstr>
      <vt:lpstr>Oxidovaná celulóza</vt:lpstr>
      <vt:lpstr>Snímek 74</vt:lpstr>
      <vt:lpstr>Celulóza pro zastavování krve</vt:lpstr>
      <vt:lpstr>Nitrocelulóza 1</vt:lpstr>
      <vt:lpstr>Nitrocelulóza 2</vt:lpstr>
      <vt:lpstr>Nitrocelulóza 3</vt:lpstr>
      <vt:lpstr>Nitrocelulóza 4 - CELULOID</vt:lpstr>
      <vt:lpstr>CELOFÁN</vt:lpstr>
      <vt:lpstr>Snímek 81</vt:lpstr>
      <vt:lpstr>Snímek 82</vt:lpstr>
      <vt:lpstr>Snímek 83</vt:lpstr>
      <vt:lpstr>Snímek 84</vt:lpstr>
      <vt:lpstr>Snímek 85</vt:lpstr>
      <vt:lpstr> Mikrokrystalická celulóza</vt:lpstr>
      <vt:lpstr>Celulóza jako  MĚNIČ IONTŮ</vt:lpstr>
      <vt:lpstr>Celulóza jako  MĚNIČ IONTŮ</vt:lpstr>
      <vt:lpstr>Celulóza jako CHROMATOGRAFICKÝ MATERIÁL</vt:lpstr>
      <vt:lpstr>Celulóza jako CHROMATOGRAFICKÝ MATERIÁL</vt:lpstr>
      <vt:lpstr>Celulóza jako CHROMATOGRAFICKÝ MATERIÁL</vt:lpstr>
      <vt:lpstr>Nanocelulóza</vt:lpstr>
      <vt:lpstr>Nanocelulóza</vt:lpstr>
      <vt:lpstr>Celulózy v práci konzervátora a restaurátora</vt:lpstr>
      <vt:lpstr>Snímek 95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650</cp:revision>
  <dcterms:created xsi:type="dcterms:W3CDTF">2008-02-10T16:41:08Z</dcterms:created>
  <dcterms:modified xsi:type="dcterms:W3CDTF">2016-11-22T17:06:08Z</dcterms:modified>
</cp:coreProperties>
</file>