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9"/>
  </p:notesMasterIdLst>
  <p:sldIdLst>
    <p:sldId id="256" r:id="rId2"/>
    <p:sldId id="393" r:id="rId3"/>
    <p:sldId id="348" r:id="rId4"/>
    <p:sldId id="349" r:id="rId5"/>
    <p:sldId id="350" r:id="rId6"/>
    <p:sldId id="353" r:id="rId7"/>
    <p:sldId id="392" r:id="rId8"/>
    <p:sldId id="347" r:id="rId9"/>
    <p:sldId id="399" r:id="rId10"/>
    <p:sldId id="400" r:id="rId11"/>
    <p:sldId id="401" r:id="rId12"/>
    <p:sldId id="358" r:id="rId13"/>
    <p:sldId id="355" r:id="rId14"/>
    <p:sldId id="359" r:id="rId15"/>
    <p:sldId id="351" r:id="rId16"/>
    <p:sldId id="352" r:id="rId17"/>
    <p:sldId id="354" r:id="rId18"/>
    <p:sldId id="356" r:id="rId19"/>
    <p:sldId id="357" r:id="rId20"/>
    <p:sldId id="360" r:id="rId21"/>
    <p:sldId id="364" r:id="rId22"/>
    <p:sldId id="363" r:id="rId23"/>
    <p:sldId id="394" r:id="rId24"/>
    <p:sldId id="395" r:id="rId25"/>
    <p:sldId id="396" r:id="rId26"/>
    <p:sldId id="397" r:id="rId27"/>
    <p:sldId id="398" r:id="rId28"/>
    <p:sldId id="362" r:id="rId29"/>
    <p:sldId id="361" r:id="rId30"/>
    <p:sldId id="365" r:id="rId31"/>
    <p:sldId id="402" r:id="rId32"/>
    <p:sldId id="403" r:id="rId33"/>
    <p:sldId id="366" r:id="rId34"/>
    <p:sldId id="367" r:id="rId35"/>
    <p:sldId id="368" r:id="rId36"/>
    <p:sldId id="369" r:id="rId37"/>
    <p:sldId id="370" r:id="rId38"/>
    <p:sldId id="371" r:id="rId39"/>
    <p:sldId id="373" r:id="rId40"/>
    <p:sldId id="372" r:id="rId41"/>
    <p:sldId id="374" r:id="rId42"/>
    <p:sldId id="375" r:id="rId43"/>
    <p:sldId id="376" r:id="rId44"/>
    <p:sldId id="377" r:id="rId45"/>
    <p:sldId id="378" r:id="rId46"/>
    <p:sldId id="379" r:id="rId47"/>
    <p:sldId id="380" r:id="rId48"/>
    <p:sldId id="381" r:id="rId49"/>
    <p:sldId id="382" r:id="rId50"/>
    <p:sldId id="383" r:id="rId51"/>
    <p:sldId id="384" r:id="rId52"/>
    <p:sldId id="385" r:id="rId53"/>
    <p:sldId id="386" r:id="rId54"/>
    <p:sldId id="388" r:id="rId55"/>
    <p:sldId id="387" r:id="rId56"/>
    <p:sldId id="389" r:id="rId57"/>
    <p:sldId id="390" r:id="rId58"/>
  </p:sldIdLst>
  <p:sldSz cx="9144000" cy="6858000" type="screen4x3"/>
  <p:notesSz cx="6858000" cy="9144000"/>
  <p:defaultTextStyle>
    <a:defPPr>
      <a:defRPr lang="sk-SK"/>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008000"/>
    <a:srgbClr val="FF0000"/>
    <a:srgbClr val="FFFF99"/>
  </p:clrMru>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80" d="100"/>
          <a:sy n="80" d="100"/>
        </p:scale>
        <p:origin x="-864" y="-57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7278"/>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sk-SK"/>
          </a:p>
        </p:txBody>
      </p:sp>
      <p:sp>
        <p:nvSpPr>
          <p:cNvPr id="1638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sk-SK"/>
          </a:p>
        </p:txBody>
      </p:sp>
      <p:sp>
        <p:nvSpPr>
          <p:cNvPr id="399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638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sk-SK" noProof="0" smtClean="0"/>
              <a:t>Click to edit Master text styles</a:t>
            </a:r>
          </a:p>
          <a:p>
            <a:pPr lvl="1"/>
            <a:r>
              <a:rPr lang="sk-SK" noProof="0" smtClean="0"/>
              <a:t>Second level</a:t>
            </a:r>
          </a:p>
          <a:p>
            <a:pPr lvl="2"/>
            <a:r>
              <a:rPr lang="sk-SK" noProof="0" smtClean="0"/>
              <a:t>Third level</a:t>
            </a:r>
          </a:p>
          <a:p>
            <a:pPr lvl="3"/>
            <a:r>
              <a:rPr lang="sk-SK" noProof="0" smtClean="0"/>
              <a:t>Fourth level</a:t>
            </a:r>
          </a:p>
          <a:p>
            <a:pPr lvl="4"/>
            <a:r>
              <a:rPr lang="sk-SK" noProof="0" smtClean="0"/>
              <a:t>Fifth level</a:t>
            </a:r>
          </a:p>
        </p:txBody>
      </p:sp>
      <p:sp>
        <p:nvSpPr>
          <p:cNvPr id="1639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sk-SK"/>
          </a:p>
        </p:txBody>
      </p:sp>
      <p:sp>
        <p:nvSpPr>
          <p:cNvPr id="1639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0AA020E8-AC26-45A2-8DDA-4796D5812D29}" type="slidenum">
              <a:rPr lang="sk-SK"/>
              <a:pPr>
                <a:defRPr/>
              </a:pPr>
              <a:t>‹#›</a:t>
            </a:fld>
            <a:endParaRPr lang="sk-SK"/>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pPr>
              <a:defRPr/>
            </a:pPr>
            <a:fld id="{0AA020E8-AC26-45A2-8DDA-4796D5812D29}" type="slidenum">
              <a:rPr lang="sk-SK" smtClean="0"/>
              <a:pPr>
                <a:defRPr/>
              </a:pPr>
              <a:t>54</a:t>
            </a:fld>
            <a:endParaRPr lang="sk-SK"/>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pPr>
              <a:defRPr/>
            </a:pPr>
            <a:fld id="{0AA020E8-AC26-45A2-8DDA-4796D5812D29}" type="slidenum">
              <a:rPr lang="sk-SK" smtClean="0"/>
              <a:pPr>
                <a:defRPr/>
              </a:pPr>
              <a:t>55</a:t>
            </a:fld>
            <a:endParaRPr lang="sk-SK"/>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pPr>
              <a:defRPr/>
            </a:pPr>
            <a:fld id="{0AA020E8-AC26-45A2-8DDA-4796D5812D29}" type="slidenum">
              <a:rPr lang="sk-SK" smtClean="0"/>
              <a:pPr>
                <a:defRPr/>
              </a:pPr>
              <a:t>56</a:t>
            </a:fld>
            <a:endParaRPr lang="sk-SK"/>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pPr>
              <a:defRPr/>
            </a:pPr>
            <a:fld id="{0AA020E8-AC26-45A2-8DDA-4796D5812D29}" type="slidenum">
              <a:rPr lang="sk-SK" smtClean="0"/>
              <a:pPr>
                <a:defRPr/>
              </a:pPr>
              <a:t>57</a:t>
            </a:fld>
            <a:endParaRPr lang="sk-SK"/>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smtClean="0"/>
              <a:t>Klepnutím lze upravit styl předlohy nadpisů.</a:t>
            </a:r>
            <a:endParaRPr lang="cs-CZ"/>
          </a:p>
        </p:txBody>
      </p:sp>
      <p:sp>
        <p:nvSpPr>
          <p:cNvPr id="3" name="Podnadpis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cs-CZ" smtClean="0"/>
              <a:t>Klepnutím lze upravit styl předlohy podnadpisů.</a:t>
            </a:r>
            <a:endParaRPr lang="cs-CZ"/>
          </a:p>
        </p:txBody>
      </p:sp>
      <p:sp>
        <p:nvSpPr>
          <p:cNvPr id="4" name="Rectangle 4"/>
          <p:cNvSpPr>
            <a:spLocks noGrp="1" noChangeArrowheads="1"/>
          </p:cNvSpPr>
          <p:nvPr>
            <p:ph type="dt" sz="half" idx="10"/>
          </p:nvPr>
        </p:nvSpPr>
        <p:spPr>
          <a:ln/>
        </p:spPr>
        <p:txBody>
          <a:bodyPr/>
          <a:lstStyle>
            <a:lvl1pPr>
              <a:defRPr/>
            </a:lvl1pPr>
          </a:lstStyle>
          <a:p>
            <a:pPr>
              <a:defRPr/>
            </a:pPr>
            <a:r>
              <a:rPr lang="cs-CZ" smtClean="0"/>
              <a:t>12. 10. 2016</a:t>
            </a:r>
            <a:endParaRPr lang="sk-SK"/>
          </a:p>
        </p:txBody>
      </p:sp>
      <p:sp>
        <p:nvSpPr>
          <p:cNvPr id="5" name="Rectangle 5"/>
          <p:cNvSpPr>
            <a:spLocks noGrp="1" noChangeArrowheads="1"/>
          </p:cNvSpPr>
          <p:nvPr>
            <p:ph type="ftr" sz="quarter" idx="11"/>
          </p:nvPr>
        </p:nvSpPr>
        <p:spPr>
          <a:ln/>
        </p:spPr>
        <p:txBody>
          <a:bodyPr/>
          <a:lstStyle>
            <a:lvl1pPr>
              <a:defRPr/>
            </a:lvl1pPr>
          </a:lstStyle>
          <a:p>
            <a:pPr>
              <a:defRPr/>
            </a:pPr>
            <a:r>
              <a:rPr lang="pl-PL" smtClean="0"/>
              <a:t>PŘÍRODNÍ POLYMERY PŘF MU  VOSKY 3 2016</a:t>
            </a:r>
            <a:endParaRPr lang="sk-SK"/>
          </a:p>
        </p:txBody>
      </p:sp>
      <p:sp>
        <p:nvSpPr>
          <p:cNvPr id="6" name="Rectangle 6"/>
          <p:cNvSpPr>
            <a:spLocks noGrp="1" noChangeArrowheads="1"/>
          </p:cNvSpPr>
          <p:nvPr>
            <p:ph type="sldNum" sz="quarter" idx="12"/>
          </p:nvPr>
        </p:nvSpPr>
        <p:spPr>
          <a:ln/>
        </p:spPr>
        <p:txBody>
          <a:bodyPr/>
          <a:lstStyle>
            <a:lvl1pPr>
              <a:defRPr/>
            </a:lvl1pPr>
          </a:lstStyle>
          <a:p>
            <a:pPr>
              <a:defRPr/>
            </a:pPr>
            <a:fld id="{022159F9-13B7-4B9F-BAF9-1E91E2B4D075}" type="slidenum">
              <a:rPr lang="sk-SK"/>
              <a:pPr>
                <a:defRPr/>
              </a:pPr>
              <a:t>‹#›</a:t>
            </a:fld>
            <a:endParaRPr lang="sk-SK"/>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Rectangle 4"/>
          <p:cNvSpPr>
            <a:spLocks noGrp="1" noChangeArrowheads="1"/>
          </p:cNvSpPr>
          <p:nvPr>
            <p:ph type="dt" sz="half" idx="10"/>
          </p:nvPr>
        </p:nvSpPr>
        <p:spPr>
          <a:ln/>
        </p:spPr>
        <p:txBody>
          <a:bodyPr/>
          <a:lstStyle>
            <a:lvl1pPr>
              <a:defRPr/>
            </a:lvl1pPr>
          </a:lstStyle>
          <a:p>
            <a:pPr>
              <a:defRPr/>
            </a:pPr>
            <a:r>
              <a:rPr lang="cs-CZ" smtClean="0"/>
              <a:t>12. 10. 2016</a:t>
            </a:r>
            <a:endParaRPr lang="sk-SK"/>
          </a:p>
        </p:txBody>
      </p:sp>
      <p:sp>
        <p:nvSpPr>
          <p:cNvPr id="5" name="Rectangle 5"/>
          <p:cNvSpPr>
            <a:spLocks noGrp="1" noChangeArrowheads="1"/>
          </p:cNvSpPr>
          <p:nvPr>
            <p:ph type="ftr" sz="quarter" idx="11"/>
          </p:nvPr>
        </p:nvSpPr>
        <p:spPr>
          <a:ln/>
        </p:spPr>
        <p:txBody>
          <a:bodyPr/>
          <a:lstStyle>
            <a:lvl1pPr>
              <a:defRPr/>
            </a:lvl1pPr>
          </a:lstStyle>
          <a:p>
            <a:pPr>
              <a:defRPr/>
            </a:pPr>
            <a:r>
              <a:rPr lang="pl-PL" smtClean="0"/>
              <a:t>PŘÍRODNÍ POLYMERY PŘF MU  VOSKY 3 2016</a:t>
            </a:r>
            <a:endParaRPr lang="sk-SK"/>
          </a:p>
        </p:txBody>
      </p:sp>
      <p:sp>
        <p:nvSpPr>
          <p:cNvPr id="6" name="Rectangle 6"/>
          <p:cNvSpPr>
            <a:spLocks noGrp="1" noChangeArrowheads="1"/>
          </p:cNvSpPr>
          <p:nvPr>
            <p:ph type="sldNum" sz="quarter" idx="12"/>
          </p:nvPr>
        </p:nvSpPr>
        <p:spPr>
          <a:ln/>
        </p:spPr>
        <p:txBody>
          <a:bodyPr/>
          <a:lstStyle>
            <a:lvl1pPr>
              <a:defRPr/>
            </a:lvl1pPr>
          </a:lstStyle>
          <a:p>
            <a:pPr>
              <a:defRPr/>
            </a:pPr>
            <a:fld id="{675AE0EF-75A2-445F-BA42-21AAA1105D5A}" type="slidenum">
              <a:rPr lang="sk-SK"/>
              <a:pPr>
                <a:defRPr/>
              </a:pPr>
              <a:t>‹#›</a:t>
            </a:fld>
            <a:endParaRPr lang="sk-SK"/>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Rectangle 4"/>
          <p:cNvSpPr>
            <a:spLocks noGrp="1" noChangeArrowheads="1"/>
          </p:cNvSpPr>
          <p:nvPr>
            <p:ph type="dt" sz="half" idx="10"/>
          </p:nvPr>
        </p:nvSpPr>
        <p:spPr>
          <a:ln/>
        </p:spPr>
        <p:txBody>
          <a:bodyPr/>
          <a:lstStyle>
            <a:lvl1pPr>
              <a:defRPr/>
            </a:lvl1pPr>
          </a:lstStyle>
          <a:p>
            <a:pPr>
              <a:defRPr/>
            </a:pPr>
            <a:r>
              <a:rPr lang="cs-CZ" smtClean="0"/>
              <a:t>12. 10. 2016</a:t>
            </a:r>
            <a:endParaRPr lang="sk-SK"/>
          </a:p>
        </p:txBody>
      </p:sp>
      <p:sp>
        <p:nvSpPr>
          <p:cNvPr id="5" name="Rectangle 5"/>
          <p:cNvSpPr>
            <a:spLocks noGrp="1" noChangeArrowheads="1"/>
          </p:cNvSpPr>
          <p:nvPr>
            <p:ph type="ftr" sz="quarter" idx="11"/>
          </p:nvPr>
        </p:nvSpPr>
        <p:spPr>
          <a:ln/>
        </p:spPr>
        <p:txBody>
          <a:bodyPr/>
          <a:lstStyle>
            <a:lvl1pPr>
              <a:defRPr/>
            </a:lvl1pPr>
          </a:lstStyle>
          <a:p>
            <a:pPr>
              <a:defRPr/>
            </a:pPr>
            <a:r>
              <a:rPr lang="pl-PL" smtClean="0"/>
              <a:t>PŘÍRODNÍ POLYMERY PŘF MU  VOSKY 3 2016</a:t>
            </a:r>
            <a:endParaRPr lang="sk-SK"/>
          </a:p>
        </p:txBody>
      </p:sp>
      <p:sp>
        <p:nvSpPr>
          <p:cNvPr id="6" name="Rectangle 6"/>
          <p:cNvSpPr>
            <a:spLocks noGrp="1" noChangeArrowheads="1"/>
          </p:cNvSpPr>
          <p:nvPr>
            <p:ph type="sldNum" sz="quarter" idx="12"/>
          </p:nvPr>
        </p:nvSpPr>
        <p:spPr>
          <a:ln/>
        </p:spPr>
        <p:txBody>
          <a:bodyPr/>
          <a:lstStyle>
            <a:lvl1pPr>
              <a:defRPr/>
            </a:lvl1pPr>
          </a:lstStyle>
          <a:p>
            <a:pPr>
              <a:defRPr/>
            </a:pPr>
            <a:fld id="{1CCD0A45-28A5-461E-8B92-945FC723D892}" type="slidenum">
              <a:rPr lang="sk-SK"/>
              <a:pPr>
                <a:defRPr/>
              </a:pPr>
              <a:t>‹#›</a:t>
            </a:fld>
            <a:endParaRPr lang="sk-SK"/>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Nadpis a tabulka">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1143000"/>
          </a:xfrm>
        </p:spPr>
        <p:txBody>
          <a:bodyPr/>
          <a:lstStyle/>
          <a:p>
            <a:r>
              <a:rPr lang="cs-CZ" smtClean="0"/>
              <a:t>Klepnutím lze upravit styl předlohy nadpisů.</a:t>
            </a:r>
            <a:endParaRPr lang="cs-CZ"/>
          </a:p>
        </p:txBody>
      </p:sp>
      <p:sp>
        <p:nvSpPr>
          <p:cNvPr id="3" name="Zástupný symbol pro tabulku 2"/>
          <p:cNvSpPr>
            <a:spLocks noGrp="1"/>
          </p:cNvSpPr>
          <p:nvPr>
            <p:ph type="tbl" idx="1"/>
          </p:nvPr>
        </p:nvSpPr>
        <p:spPr>
          <a:xfrm>
            <a:off x="457200" y="1600200"/>
            <a:ext cx="8229600" cy="4525963"/>
          </a:xfrm>
        </p:spPr>
        <p:txBody>
          <a:bodyPr/>
          <a:lstStyle/>
          <a:p>
            <a:pPr lvl="0"/>
            <a:endParaRPr lang="cs-CZ" noProof="0" smtClean="0"/>
          </a:p>
        </p:txBody>
      </p:sp>
      <p:sp>
        <p:nvSpPr>
          <p:cNvPr id="4" name="Rectangle 4"/>
          <p:cNvSpPr>
            <a:spLocks noGrp="1" noChangeArrowheads="1"/>
          </p:cNvSpPr>
          <p:nvPr>
            <p:ph type="dt" sz="half" idx="10"/>
          </p:nvPr>
        </p:nvSpPr>
        <p:spPr>
          <a:ln/>
        </p:spPr>
        <p:txBody>
          <a:bodyPr/>
          <a:lstStyle>
            <a:lvl1pPr>
              <a:defRPr/>
            </a:lvl1pPr>
          </a:lstStyle>
          <a:p>
            <a:pPr>
              <a:defRPr/>
            </a:pPr>
            <a:r>
              <a:rPr lang="cs-CZ" smtClean="0"/>
              <a:t>12. 10. 2016</a:t>
            </a:r>
            <a:endParaRPr lang="sk-SK"/>
          </a:p>
        </p:txBody>
      </p:sp>
      <p:sp>
        <p:nvSpPr>
          <p:cNvPr id="5" name="Rectangle 5"/>
          <p:cNvSpPr>
            <a:spLocks noGrp="1" noChangeArrowheads="1"/>
          </p:cNvSpPr>
          <p:nvPr>
            <p:ph type="ftr" sz="quarter" idx="11"/>
          </p:nvPr>
        </p:nvSpPr>
        <p:spPr>
          <a:ln/>
        </p:spPr>
        <p:txBody>
          <a:bodyPr/>
          <a:lstStyle>
            <a:lvl1pPr>
              <a:defRPr/>
            </a:lvl1pPr>
          </a:lstStyle>
          <a:p>
            <a:pPr>
              <a:defRPr/>
            </a:pPr>
            <a:r>
              <a:rPr lang="pl-PL" smtClean="0"/>
              <a:t>PŘÍRODNÍ POLYMERY PŘF MU  VOSKY 3 2016</a:t>
            </a:r>
            <a:endParaRPr lang="sk-SK"/>
          </a:p>
        </p:txBody>
      </p:sp>
      <p:sp>
        <p:nvSpPr>
          <p:cNvPr id="6" name="Rectangle 6"/>
          <p:cNvSpPr>
            <a:spLocks noGrp="1" noChangeArrowheads="1"/>
          </p:cNvSpPr>
          <p:nvPr>
            <p:ph type="sldNum" sz="quarter" idx="12"/>
          </p:nvPr>
        </p:nvSpPr>
        <p:spPr>
          <a:ln/>
        </p:spPr>
        <p:txBody>
          <a:bodyPr/>
          <a:lstStyle>
            <a:lvl1pPr>
              <a:defRPr/>
            </a:lvl1pPr>
          </a:lstStyle>
          <a:p>
            <a:pPr>
              <a:defRPr/>
            </a:pPr>
            <a:fld id="{63AF317E-C5B4-4DAB-9674-AFCC279BEA9B}" type="slidenum">
              <a:rPr lang="sk-SK"/>
              <a:pPr>
                <a:defRPr/>
              </a:pPr>
              <a:t>‹#›</a:t>
            </a:fld>
            <a:endParaRPr lang="sk-SK"/>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idx="1"/>
          </p:nvPr>
        </p:nvSpPr>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Rectangle 4"/>
          <p:cNvSpPr>
            <a:spLocks noGrp="1" noChangeArrowheads="1"/>
          </p:cNvSpPr>
          <p:nvPr>
            <p:ph type="dt" sz="half" idx="10"/>
          </p:nvPr>
        </p:nvSpPr>
        <p:spPr>
          <a:ln/>
        </p:spPr>
        <p:txBody>
          <a:bodyPr/>
          <a:lstStyle>
            <a:lvl1pPr>
              <a:defRPr/>
            </a:lvl1pPr>
          </a:lstStyle>
          <a:p>
            <a:pPr>
              <a:defRPr/>
            </a:pPr>
            <a:r>
              <a:rPr lang="cs-CZ" smtClean="0"/>
              <a:t>12. 10. 2016</a:t>
            </a:r>
            <a:endParaRPr lang="sk-SK"/>
          </a:p>
        </p:txBody>
      </p:sp>
      <p:sp>
        <p:nvSpPr>
          <p:cNvPr id="5" name="Rectangle 5"/>
          <p:cNvSpPr>
            <a:spLocks noGrp="1" noChangeArrowheads="1"/>
          </p:cNvSpPr>
          <p:nvPr>
            <p:ph type="ftr" sz="quarter" idx="11"/>
          </p:nvPr>
        </p:nvSpPr>
        <p:spPr>
          <a:ln/>
        </p:spPr>
        <p:txBody>
          <a:bodyPr/>
          <a:lstStyle>
            <a:lvl1pPr>
              <a:defRPr/>
            </a:lvl1pPr>
          </a:lstStyle>
          <a:p>
            <a:pPr>
              <a:defRPr/>
            </a:pPr>
            <a:r>
              <a:rPr lang="pl-PL" smtClean="0"/>
              <a:t>PŘÍRODNÍ POLYMERY PŘF MU  VOSKY 3 2016</a:t>
            </a:r>
            <a:endParaRPr lang="sk-SK"/>
          </a:p>
        </p:txBody>
      </p:sp>
      <p:sp>
        <p:nvSpPr>
          <p:cNvPr id="6" name="Rectangle 6"/>
          <p:cNvSpPr>
            <a:spLocks noGrp="1" noChangeArrowheads="1"/>
          </p:cNvSpPr>
          <p:nvPr>
            <p:ph type="sldNum" sz="quarter" idx="12"/>
          </p:nvPr>
        </p:nvSpPr>
        <p:spPr>
          <a:ln/>
        </p:spPr>
        <p:txBody>
          <a:bodyPr/>
          <a:lstStyle>
            <a:lvl1pPr>
              <a:defRPr/>
            </a:lvl1pPr>
          </a:lstStyle>
          <a:p>
            <a:pPr>
              <a:defRPr/>
            </a:pPr>
            <a:fld id="{3F41B0DE-FA74-4AFF-A5C7-1440790630ED}" type="slidenum">
              <a:rPr lang="sk-SK"/>
              <a:pPr>
                <a:defRPr/>
              </a:pPr>
              <a:t>‹#›</a:t>
            </a:fld>
            <a:endParaRPr lang="sk-SK"/>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cs-CZ" smtClean="0"/>
              <a:t>Klepnutím lze upravit styly předlohy textu.</a:t>
            </a:r>
          </a:p>
        </p:txBody>
      </p:sp>
      <p:sp>
        <p:nvSpPr>
          <p:cNvPr id="4" name="Rectangle 4"/>
          <p:cNvSpPr>
            <a:spLocks noGrp="1" noChangeArrowheads="1"/>
          </p:cNvSpPr>
          <p:nvPr>
            <p:ph type="dt" sz="half" idx="10"/>
          </p:nvPr>
        </p:nvSpPr>
        <p:spPr>
          <a:ln/>
        </p:spPr>
        <p:txBody>
          <a:bodyPr/>
          <a:lstStyle>
            <a:lvl1pPr>
              <a:defRPr/>
            </a:lvl1pPr>
          </a:lstStyle>
          <a:p>
            <a:pPr>
              <a:defRPr/>
            </a:pPr>
            <a:r>
              <a:rPr lang="cs-CZ" smtClean="0"/>
              <a:t>12. 10. 2016</a:t>
            </a:r>
            <a:endParaRPr lang="sk-SK"/>
          </a:p>
        </p:txBody>
      </p:sp>
      <p:sp>
        <p:nvSpPr>
          <p:cNvPr id="5" name="Rectangle 5"/>
          <p:cNvSpPr>
            <a:spLocks noGrp="1" noChangeArrowheads="1"/>
          </p:cNvSpPr>
          <p:nvPr>
            <p:ph type="ftr" sz="quarter" idx="11"/>
          </p:nvPr>
        </p:nvSpPr>
        <p:spPr>
          <a:ln/>
        </p:spPr>
        <p:txBody>
          <a:bodyPr/>
          <a:lstStyle>
            <a:lvl1pPr>
              <a:defRPr/>
            </a:lvl1pPr>
          </a:lstStyle>
          <a:p>
            <a:pPr>
              <a:defRPr/>
            </a:pPr>
            <a:r>
              <a:rPr lang="pl-PL" smtClean="0"/>
              <a:t>PŘÍRODNÍ POLYMERY PŘF MU  VOSKY 3 2016</a:t>
            </a:r>
            <a:endParaRPr lang="sk-SK"/>
          </a:p>
        </p:txBody>
      </p:sp>
      <p:sp>
        <p:nvSpPr>
          <p:cNvPr id="6" name="Rectangle 6"/>
          <p:cNvSpPr>
            <a:spLocks noGrp="1" noChangeArrowheads="1"/>
          </p:cNvSpPr>
          <p:nvPr>
            <p:ph type="sldNum" sz="quarter" idx="12"/>
          </p:nvPr>
        </p:nvSpPr>
        <p:spPr>
          <a:ln/>
        </p:spPr>
        <p:txBody>
          <a:bodyPr/>
          <a:lstStyle>
            <a:lvl1pPr>
              <a:defRPr/>
            </a:lvl1pPr>
          </a:lstStyle>
          <a:p>
            <a:pPr>
              <a:defRPr/>
            </a:pPr>
            <a:fld id="{143F162C-1DBC-4BD0-B3FA-CB1FC3ECB061}" type="slidenum">
              <a:rPr lang="sk-SK"/>
              <a:pPr>
                <a:defRPr/>
              </a:pPr>
              <a:t>‹#›</a:t>
            </a:fld>
            <a:endParaRPr lang="sk-SK"/>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Rectangle 4"/>
          <p:cNvSpPr>
            <a:spLocks noGrp="1" noChangeArrowheads="1"/>
          </p:cNvSpPr>
          <p:nvPr>
            <p:ph type="dt" sz="half" idx="10"/>
          </p:nvPr>
        </p:nvSpPr>
        <p:spPr>
          <a:ln/>
        </p:spPr>
        <p:txBody>
          <a:bodyPr/>
          <a:lstStyle>
            <a:lvl1pPr>
              <a:defRPr/>
            </a:lvl1pPr>
          </a:lstStyle>
          <a:p>
            <a:pPr>
              <a:defRPr/>
            </a:pPr>
            <a:r>
              <a:rPr lang="cs-CZ" smtClean="0"/>
              <a:t>12. 10. 2016</a:t>
            </a:r>
            <a:endParaRPr lang="sk-SK"/>
          </a:p>
        </p:txBody>
      </p:sp>
      <p:sp>
        <p:nvSpPr>
          <p:cNvPr id="6" name="Rectangle 5"/>
          <p:cNvSpPr>
            <a:spLocks noGrp="1" noChangeArrowheads="1"/>
          </p:cNvSpPr>
          <p:nvPr>
            <p:ph type="ftr" sz="quarter" idx="11"/>
          </p:nvPr>
        </p:nvSpPr>
        <p:spPr>
          <a:ln/>
        </p:spPr>
        <p:txBody>
          <a:bodyPr/>
          <a:lstStyle>
            <a:lvl1pPr>
              <a:defRPr/>
            </a:lvl1pPr>
          </a:lstStyle>
          <a:p>
            <a:pPr>
              <a:defRPr/>
            </a:pPr>
            <a:r>
              <a:rPr lang="pl-PL" smtClean="0"/>
              <a:t>PŘÍRODNÍ POLYMERY PŘF MU  VOSKY 3 2016</a:t>
            </a:r>
            <a:endParaRPr lang="sk-SK"/>
          </a:p>
        </p:txBody>
      </p:sp>
      <p:sp>
        <p:nvSpPr>
          <p:cNvPr id="7" name="Rectangle 6"/>
          <p:cNvSpPr>
            <a:spLocks noGrp="1" noChangeArrowheads="1"/>
          </p:cNvSpPr>
          <p:nvPr>
            <p:ph type="sldNum" sz="quarter" idx="12"/>
          </p:nvPr>
        </p:nvSpPr>
        <p:spPr>
          <a:ln/>
        </p:spPr>
        <p:txBody>
          <a:bodyPr/>
          <a:lstStyle>
            <a:lvl1pPr>
              <a:defRPr/>
            </a:lvl1pPr>
          </a:lstStyle>
          <a:p>
            <a:pPr>
              <a:defRPr/>
            </a:pPr>
            <a:fld id="{E3668248-660C-447C-855D-37CBFB628770}" type="slidenum">
              <a:rPr lang="sk-SK"/>
              <a:pPr>
                <a:defRPr/>
              </a:pPr>
              <a:t>‹#›</a:t>
            </a:fld>
            <a:endParaRPr lang="sk-SK"/>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Rectangle 4"/>
          <p:cNvSpPr>
            <a:spLocks noGrp="1" noChangeArrowheads="1"/>
          </p:cNvSpPr>
          <p:nvPr>
            <p:ph type="dt" sz="half" idx="10"/>
          </p:nvPr>
        </p:nvSpPr>
        <p:spPr>
          <a:ln/>
        </p:spPr>
        <p:txBody>
          <a:bodyPr/>
          <a:lstStyle>
            <a:lvl1pPr>
              <a:defRPr/>
            </a:lvl1pPr>
          </a:lstStyle>
          <a:p>
            <a:pPr>
              <a:defRPr/>
            </a:pPr>
            <a:r>
              <a:rPr lang="cs-CZ" smtClean="0"/>
              <a:t>12. 10. 2016</a:t>
            </a:r>
            <a:endParaRPr lang="sk-SK"/>
          </a:p>
        </p:txBody>
      </p:sp>
      <p:sp>
        <p:nvSpPr>
          <p:cNvPr id="8" name="Rectangle 5"/>
          <p:cNvSpPr>
            <a:spLocks noGrp="1" noChangeArrowheads="1"/>
          </p:cNvSpPr>
          <p:nvPr>
            <p:ph type="ftr" sz="quarter" idx="11"/>
          </p:nvPr>
        </p:nvSpPr>
        <p:spPr>
          <a:ln/>
        </p:spPr>
        <p:txBody>
          <a:bodyPr/>
          <a:lstStyle>
            <a:lvl1pPr>
              <a:defRPr/>
            </a:lvl1pPr>
          </a:lstStyle>
          <a:p>
            <a:pPr>
              <a:defRPr/>
            </a:pPr>
            <a:r>
              <a:rPr lang="pl-PL" smtClean="0"/>
              <a:t>PŘÍRODNÍ POLYMERY PŘF MU  VOSKY 3 2016</a:t>
            </a:r>
            <a:endParaRPr lang="sk-SK"/>
          </a:p>
        </p:txBody>
      </p:sp>
      <p:sp>
        <p:nvSpPr>
          <p:cNvPr id="9" name="Rectangle 6"/>
          <p:cNvSpPr>
            <a:spLocks noGrp="1" noChangeArrowheads="1"/>
          </p:cNvSpPr>
          <p:nvPr>
            <p:ph type="sldNum" sz="quarter" idx="12"/>
          </p:nvPr>
        </p:nvSpPr>
        <p:spPr>
          <a:ln/>
        </p:spPr>
        <p:txBody>
          <a:bodyPr/>
          <a:lstStyle>
            <a:lvl1pPr>
              <a:defRPr/>
            </a:lvl1pPr>
          </a:lstStyle>
          <a:p>
            <a:pPr>
              <a:defRPr/>
            </a:pPr>
            <a:fld id="{AA2A1800-BFC7-4E22-8964-B8A4E143B637}" type="slidenum">
              <a:rPr lang="sk-SK"/>
              <a:pPr>
                <a:defRPr/>
              </a:pPr>
              <a:t>‹#›</a:t>
            </a:fld>
            <a:endParaRPr lang="sk-SK"/>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Rectangle 4"/>
          <p:cNvSpPr>
            <a:spLocks noGrp="1" noChangeArrowheads="1"/>
          </p:cNvSpPr>
          <p:nvPr>
            <p:ph type="dt" sz="half" idx="10"/>
          </p:nvPr>
        </p:nvSpPr>
        <p:spPr>
          <a:ln/>
        </p:spPr>
        <p:txBody>
          <a:bodyPr/>
          <a:lstStyle>
            <a:lvl1pPr>
              <a:defRPr/>
            </a:lvl1pPr>
          </a:lstStyle>
          <a:p>
            <a:pPr>
              <a:defRPr/>
            </a:pPr>
            <a:r>
              <a:rPr lang="cs-CZ" smtClean="0"/>
              <a:t>12. 10. 2016</a:t>
            </a:r>
            <a:endParaRPr lang="sk-SK"/>
          </a:p>
        </p:txBody>
      </p:sp>
      <p:sp>
        <p:nvSpPr>
          <p:cNvPr id="4" name="Rectangle 5"/>
          <p:cNvSpPr>
            <a:spLocks noGrp="1" noChangeArrowheads="1"/>
          </p:cNvSpPr>
          <p:nvPr>
            <p:ph type="ftr" sz="quarter" idx="11"/>
          </p:nvPr>
        </p:nvSpPr>
        <p:spPr>
          <a:ln/>
        </p:spPr>
        <p:txBody>
          <a:bodyPr/>
          <a:lstStyle>
            <a:lvl1pPr>
              <a:defRPr/>
            </a:lvl1pPr>
          </a:lstStyle>
          <a:p>
            <a:pPr>
              <a:defRPr/>
            </a:pPr>
            <a:r>
              <a:rPr lang="pl-PL" smtClean="0"/>
              <a:t>PŘÍRODNÍ POLYMERY PŘF MU  VOSKY 3 2016</a:t>
            </a:r>
            <a:endParaRPr lang="sk-SK"/>
          </a:p>
        </p:txBody>
      </p:sp>
      <p:sp>
        <p:nvSpPr>
          <p:cNvPr id="5" name="Rectangle 6"/>
          <p:cNvSpPr>
            <a:spLocks noGrp="1" noChangeArrowheads="1"/>
          </p:cNvSpPr>
          <p:nvPr>
            <p:ph type="sldNum" sz="quarter" idx="12"/>
          </p:nvPr>
        </p:nvSpPr>
        <p:spPr>
          <a:ln/>
        </p:spPr>
        <p:txBody>
          <a:bodyPr/>
          <a:lstStyle>
            <a:lvl1pPr>
              <a:defRPr/>
            </a:lvl1pPr>
          </a:lstStyle>
          <a:p>
            <a:pPr>
              <a:defRPr/>
            </a:pPr>
            <a:fld id="{BD7865BE-C659-4ABD-A817-DED046766B31}" type="slidenum">
              <a:rPr lang="sk-SK"/>
              <a:pPr>
                <a:defRPr/>
              </a:pPr>
              <a:t>‹#›</a:t>
            </a:fld>
            <a:endParaRPr lang="sk-SK"/>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cs-CZ" smtClean="0"/>
              <a:t>12. 10. 2016</a:t>
            </a:r>
            <a:endParaRPr lang="sk-SK"/>
          </a:p>
        </p:txBody>
      </p:sp>
      <p:sp>
        <p:nvSpPr>
          <p:cNvPr id="3" name="Rectangle 5"/>
          <p:cNvSpPr>
            <a:spLocks noGrp="1" noChangeArrowheads="1"/>
          </p:cNvSpPr>
          <p:nvPr>
            <p:ph type="ftr" sz="quarter" idx="11"/>
          </p:nvPr>
        </p:nvSpPr>
        <p:spPr>
          <a:ln/>
        </p:spPr>
        <p:txBody>
          <a:bodyPr/>
          <a:lstStyle>
            <a:lvl1pPr>
              <a:defRPr/>
            </a:lvl1pPr>
          </a:lstStyle>
          <a:p>
            <a:pPr>
              <a:defRPr/>
            </a:pPr>
            <a:r>
              <a:rPr lang="pl-PL" smtClean="0"/>
              <a:t>PŘÍRODNÍ POLYMERY PŘF MU  VOSKY 3 2016</a:t>
            </a:r>
            <a:endParaRPr lang="sk-SK"/>
          </a:p>
        </p:txBody>
      </p:sp>
      <p:sp>
        <p:nvSpPr>
          <p:cNvPr id="4" name="Rectangle 6"/>
          <p:cNvSpPr>
            <a:spLocks noGrp="1" noChangeArrowheads="1"/>
          </p:cNvSpPr>
          <p:nvPr>
            <p:ph type="sldNum" sz="quarter" idx="12"/>
          </p:nvPr>
        </p:nvSpPr>
        <p:spPr>
          <a:ln/>
        </p:spPr>
        <p:txBody>
          <a:bodyPr/>
          <a:lstStyle>
            <a:lvl1pPr>
              <a:defRPr/>
            </a:lvl1pPr>
          </a:lstStyle>
          <a:p>
            <a:pPr>
              <a:defRPr/>
            </a:pPr>
            <a:fld id="{D2DAE1EA-64DE-4526-BF42-981E8B573A59}" type="slidenum">
              <a:rPr lang="sk-SK"/>
              <a:pPr>
                <a:defRPr/>
              </a:pPr>
              <a:t>‹#›</a:t>
            </a:fld>
            <a:endParaRPr lang="sk-SK"/>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Klepnutím lze upravit styl předlohy nadpisů.</a:t>
            </a:r>
            <a:endParaRPr lang="cs-CZ"/>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Rectangle 4"/>
          <p:cNvSpPr>
            <a:spLocks noGrp="1" noChangeArrowheads="1"/>
          </p:cNvSpPr>
          <p:nvPr>
            <p:ph type="dt" sz="half" idx="10"/>
          </p:nvPr>
        </p:nvSpPr>
        <p:spPr>
          <a:ln/>
        </p:spPr>
        <p:txBody>
          <a:bodyPr/>
          <a:lstStyle>
            <a:lvl1pPr>
              <a:defRPr/>
            </a:lvl1pPr>
          </a:lstStyle>
          <a:p>
            <a:pPr>
              <a:defRPr/>
            </a:pPr>
            <a:r>
              <a:rPr lang="cs-CZ" smtClean="0"/>
              <a:t>12. 10. 2016</a:t>
            </a:r>
            <a:endParaRPr lang="sk-SK"/>
          </a:p>
        </p:txBody>
      </p:sp>
      <p:sp>
        <p:nvSpPr>
          <p:cNvPr id="6" name="Rectangle 5"/>
          <p:cNvSpPr>
            <a:spLocks noGrp="1" noChangeArrowheads="1"/>
          </p:cNvSpPr>
          <p:nvPr>
            <p:ph type="ftr" sz="quarter" idx="11"/>
          </p:nvPr>
        </p:nvSpPr>
        <p:spPr>
          <a:ln/>
        </p:spPr>
        <p:txBody>
          <a:bodyPr/>
          <a:lstStyle>
            <a:lvl1pPr>
              <a:defRPr/>
            </a:lvl1pPr>
          </a:lstStyle>
          <a:p>
            <a:pPr>
              <a:defRPr/>
            </a:pPr>
            <a:r>
              <a:rPr lang="pl-PL" smtClean="0"/>
              <a:t>PŘÍRODNÍ POLYMERY PŘF MU  VOSKY 3 2016</a:t>
            </a:r>
            <a:endParaRPr lang="sk-SK"/>
          </a:p>
        </p:txBody>
      </p:sp>
      <p:sp>
        <p:nvSpPr>
          <p:cNvPr id="7" name="Rectangle 6"/>
          <p:cNvSpPr>
            <a:spLocks noGrp="1" noChangeArrowheads="1"/>
          </p:cNvSpPr>
          <p:nvPr>
            <p:ph type="sldNum" sz="quarter" idx="12"/>
          </p:nvPr>
        </p:nvSpPr>
        <p:spPr>
          <a:ln/>
        </p:spPr>
        <p:txBody>
          <a:bodyPr/>
          <a:lstStyle>
            <a:lvl1pPr>
              <a:defRPr/>
            </a:lvl1pPr>
          </a:lstStyle>
          <a:p>
            <a:pPr>
              <a:defRPr/>
            </a:pPr>
            <a:fld id="{114294A2-FC15-4664-8301-AA3F984E8460}" type="slidenum">
              <a:rPr lang="sk-SK"/>
              <a:pPr>
                <a:defRPr/>
              </a:pPr>
              <a:t>‹#›</a:t>
            </a:fld>
            <a:endParaRPr lang="sk-SK"/>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Klepnutím lze upravit styl předlohy nadpisů.</a:t>
            </a:r>
            <a:endParaRPr lang="cs-CZ"/>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cs-CZ" noProof="0" smtClean="0"/>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Rectangle 4"/>
          <p:cNvSpPr>
            <a:spLocks noGrp="1" noChangeArrowheads="1"/>
          </p:cNvSpPr>
          <p:nvPr>
            <p:ph type="dt" sz="half" idx="10"/>
          </p:nvPr>
        </p:nvSpPr>
        <p:spPr>
          <a:ln/>
        </p:spPr>
        <p:txBody>
          <a:bodyPr/>
          <a:lstStyle>
            <a:lvl1pPr>
              <a:defRPr/>
            </a:lvl1pPr>
          </a:lstStyle>
          <a:p>
            <a:pPr>
              <a:defRPr/>
            </a:pPr>
            <a:r>
              <a:rPr lang="cs-CZ" smtClean="0"/>
              <a:t>12. 10. 2016</a:t>
            </a:r>
            <a:endParaRPr lang="sk-SK"/>
          </a:p>
        </p:txBody>
      </p:sp>
      <p:sp>
        <p:nvSpPr>
          <p:cNvPr id="6" name="Rectangle 5"/>
          <p:cNvSpPr>
            <a:spLocks noGrp="1" noChangeArrowheads="1"/>
          </p:cNvSpPr>
          <p:nvPr>
            <p:ph type="ftr" sz="quarter" idx="11"/>
          </p:nvPr>
        </p:nvSpPr>
        <p:spPr>
          <a:ln/>
        </p:spPr>
        <p:txBody>
          <a:bodyPr/>
          <a:lstStyle>
            <a:lvl1pPr>
              <a:defRPr/>
            </a:lvl1pPr>
          </a:lstStyle>
          <a:p>
            <a:pPr>
              <a:defRPr/>
            </a:pPr>
            <a:r>
              <a:rPr lang="pl-PL" smtClean="0"/>
              <a:t>PŘÍRODNÍ POLYMERY PŘF MU  VOSKY 3 2016</a:t>
            </a:r>
            <a:endParaRPr lang="sk-SK"/>
          </a:p>
        </p:txBody>
      </p:sp>
      <p:sp>
        <p:nvSpPr>
          <p:cNvPr id="7" name="Rectangle 6"/>
          <p:cNvSpPr>
            <a:spLocks noGrp="1" noChangeArrowheads="1"/>
          </p:cNvSpPr>
          <p:nvPr>
            <p:ph type="sldNum" sz="quarter" idx="12"/>
          </p:nvPr>
        </p:nvSpPr>
        <p:spPr>
          <a:ln/>
        </p:spPr>
        <p:txBody>
          <a:bodyPr/>
          <a:lstStyle>
            <a:lvl1pPr>
              <a:defRPr/>
            </a:lvl1pPr>
          </a:lstStyle>
          <a:p>
            <a:pPr>
              <a:defRPr/>
            </a:pPr>
            <a:fld id="{69F01612-7D2C-4A80-B82F-FB90E81E0ECC}" type="slidenum">
              <a:rPr lang="sk-SK"/>
              <a:pPr>
                <a:defRPr/>
              </a:pPr>
              <a:t>‹#›</a:t>
            </a:fld>
            <a:endParaRPr lang="sk-SK"/>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sk-SK"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sk-SK" smtClean="0"/>
              <a:t>Click to edit Master text styles</a:t>
            </a:r>
          </a:p>
          <a:p>
            <a:pPr lvl="1"/>
            <a:r>
              <a:rPr lang="sk-SK" smtClean="0"/>
              <a:t>Second level</a:t>
            </a:r>
          </a:p>
          <a:p>
            <a:pPr lvl="2"/>
            <a:r>
              <a:rPr lang="sk-SK" smtClean="0"/>
              <a:t>Third level</a:t>
            </a:r>
          </a:p>
          <a:p>
            <a:pPr lvl="3"/>
            <a:r>
              <a:rPr lang="sk-SK" smtClean="0"/>
              <a:t>Fourth level</a:t>
            </a:r>
          </a:p>
          <a:p>
            <a:pPr lvl="4"/>
            <a:r>
              <a:rPr lang="sk-SK"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a:defRPr/>
            </a:pPr>
            <a:r>
              <a:rPr lang="cs-CZ" smtClean="0"/>
              <a:t>12. 10. 2016</a:t>
            </a:r>
            <a:endParaRPr lang="sk-SK"/>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vl1pPr>
          </a:lstStyle>
          <a:p>
            <a:pPr>
              <a:defRPr/>
            </a:pPr>
            <a:r>
              <a:rPr lang="pl-PL" smtClean="0"/>
              <a:t>PŘÍRODNÍ POLYMERY PŘF MU  VOSKY 3 2016</a:t>
            </a:r>
            <a:endParaRPr lang="sk-SK"/>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65CD623B-DDD8-4A6A-9C50-793E8D3E8A30}" type="slidenum">
              <a:rPr lang="sk-SK"/>
              <a:pPr>
                <a:defRPr/>
              </a:pPr>
              <a:t>‹#›</a:t>
            </a:fld>
            <a:endParaRPr lang="sk-SK"/>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gascontrolplast.cz/" TargetMode="External"/><Relationship Id="rId2" Type="http://schemas.openxmlformats.org/officeDocument/2006/relationships/hyperlink" Target="mailto:pospisil@gascontrolplast.cz"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s://en.wikipedia.org/wiki/Rice_bran_oil" TargetMode="External"/><Relationship Id="rId3" Type="http://schemas.openxmlformats.org/officeDocument/2006/relationships/hyperlink" Target="https://en.wikipedia.org/wiki/Sunflower_oil" TargetMode="External"/><Relationship Id="rId7" Type="http://schemas.openxmlformats.org/officeDocument/2006/relationships/hyperlink" Target="https://en.wikipedia.org/wiki/Peanut_oil" TargetMode="External"/><Relationship Id="rId2" Type="http://schemas.openxmlformats.org/officeDocument/2006/relationships/hyperlink" Target="https://en.wikipedia.org/wiki/Smoke_point" TargetMode="External"/><Relationship Id="rId1" Type="http://schemas.openxmlformats.org/officeDocument/2006/relationships/slideLayout" Target="../slideLayouts/slideLayout7.xml"/><Relationship Id="rId6" Type="http://schemas.openxmlformats.org/officeDocument/2006/relationships/hyperlink" Target="https://en.wikipedia.org/wiki/Olive_oil" TargetMode="External"/><Relationship Id="rId5" Type="http://schemas.openxmlformats.org/officeDocument/2006/relationships/hyperlink" Target="https://en.wikipedia.org/wiki/Canola_oil" TargetMode="External"/><Relationship Id="rId4" Type="http://schemas.openxmlformats.org/officeDocument/2006/relationships/hyperlink" Target="https://en.wikipedia.org/wiki/Soybean_oil" TargetMode="External"/><Relationship Id="rId9" Type="http://schemas.openxmlformats.org/officeDocument/2006/relationships/hyperlink" Target="https://en.wikipedia.org/wiki/Coconut_oil"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en.wikipedia.org/wiki/Smoke_point" TargetMode="External"/><Relationship Id="rId2" Type="http://schemas.openxmlformats.org/officeDocument/2006/relationships/hyperlink" Target="https://en.wikipedia.org/wiki/Cooking_oil" TargetMode="Externa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hyperlink" Target="http://cs.wikipedia.org/wiki/Trojsk%C3%A1_v%C3%A1lka" TargetMode="External"/><Relationship Id="rId3" Type="http://schemas.openxmlformats.org/officeDocument/2006/relationships/hyperlink" Target="http://cs.wikipedia.org/wiki/Pl%C3%A1stev" TargetMode="External"/><Relationship Id="rId7" Type="http://schemas.openxmlformats.org/officeDocument/2006/relationships/hyperlink" Target="http://cs.wikipedia.org/wiki/Argonauti" TargetMode="External"/><Relationship Id="rId2" Type="http://schemas.openxmlformats.org/officeDocument/2006/relationships/hyperlink" Target="http://cs.wikipedia.org/wiki/Staro%C4%8De%C5%A1tina" TargetMode="External"/><Relationship Id="rId1" Type="http://schemas.openxmlformats.org/officeDocument/2006/relationships/slideLayout" Target="../slideLayouts/slideLayout7.xml"/><Relationship Id="rId6" Type="http://schemas.openxmlformats.org/officeDocument/2006/relationships/hyperlink" Target="http://cs.wikipedia.org/wiki/Odysseus" TargetMode="External"/><Relationship Id="rId5" Type="http://schemas.openxmlformats.org/officeDocument/2006/relationships/hyperlink" Target="http://cs.wikipedia.org/wiki/V%C4%8Del%C3%AD_vosk" TargetMode="External"/><Relationship Id="rId4" Type="http://schemas.openxmlformats.org/officeDocument/2006/relationships/hyperlink" Target="http://cs.wikipedia.org/wiki/Strd%C3%AD" TargetMode="External"/><Relationship Id="rId9" Type="http://schemas.openxmlformats.org/officeDocument/2006/relationships/hyperlink" Target="http://cs.wikipedia.org/wiki/Orfeus"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hyperlink" Target="http://en.wikipedia.org/wiki/Palmitate" TargetMode="External"/><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en.wikipedia.org/wiki/Ester" TargetMode="External"/><Relationship Id="rId2" Type="http://schemas.openxmlformats.org/officeDocument/2006/relationships/hyperlink" Target="http://en.wikipedia.org/wiki/Hydrocarbon" TargetMode="External"/><Relationship Id="rId1" Type="http://schemas.openxmlformats.org/officeDocument/2006/relationships/slideLayout" Target="../slideLayouts/slideLayout7.xml"/><Relationship Id="rId6" Type="http://schemas.openxmlformats.org/officeDocument/2006/relationships/hyperlink" Target="http://en.wikipedia.org/wiki/Fatty_alcohol" TargetMode="External"/><Relationship Id="rId5" Type="http://schemas.openxmlformats.org/officeDocument/2006/relationships/hyperlink" Target="http://en.wikipedia.org/wiki/Fatty_acid" TargetMode="External"/><Relationship Id="rId4" Type="http://schemas.openxmlformats.org/officeDocument/2006/relationships/hyperlink" Target="http://en.wikipedia.org/wiki/Polyester"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cs.wikipedia.org/wiki/Pozitiv" TargetMode="External"/><Relationship Id="rId2" Type="http://schemas.openxmlformats.org/officeDocument/2006/relationships/hyperlink" Target="https://cs.wikipedia.org/wiki/Vosk" TargetMode="External"/><Relationship Id="rId1" Type="http://schemas.openxmlformats.org/officeDocument/2006/relationships/slideLayout" Target="../slideLayouts/slideLayout6.xml"/><Relationship Id="rId4" Type="http://schemas.openxmlformats.org/officeDocument/2006/relationships/hyperlink" Target="https://cs.wikipedia.org/wiki/Cementace" TargetMode="External"/></Relationships>
</file>

<file path=ppt/slides/_rels/slide24.xml.rels><?xml version="1.0" encoding="UTF-8" standalone="yes"?>
<Relationships xmlns="http://schemas.openxmlformats.org/package/2006/relationships"><Relationship Id="rId8" Type="http://schemas.openxmlformats.org/officeDocument/2006/relationships/hyperlink" Target="https://commons.wikimedia.org/wiki/File:Lost_Wax-Moldmaking_of_an_apple.jpg" TargetMode="External"/><Relationship Id="rId3" Type="http://schemas.openxmlformats.org/officeDocument/2006/relationships/image" Target="../media/image11.jpeg"/><Relationship Id="rId7" Type="http://schemas.openxmlformats.org/officeDocument/2006/relationships/image" Target="../media/image13.jpeg"/><Relationship Id="rId2" Type="http://schemas.openxmlformats.org/officeDocument/2006/relationships/hyperlink" Target="https://commons.wikimedia.org/wiki/File:Lost_Wax-Model_of_apple_in_wax.jpg" TargetMode="External"/><Relationship Id="rId1" Type="http://schemas.openxmlformats.org/officeDocument/2006/relationships/slideLayout" Target="../slideLayouts/slideLayout6.xml"/><Relationship Id="rId6" Type="http://schemas.openxmlformats.org/officeDocument/2006/relationships/hyperlink" Target="https://commons.wikimedia.org/wiki/File:Lost_Wax-Model_of_apple_in_paraffine.jpg" TargetMode="External"/><Relationship Id="rId11" Type="http://schemas.openxmlformats.org/officeDocument/2006/relationships/image" Target="../media/image15.jpeg"/><Relationship Id="rId5" Type="http://schemas.openxmlformats.org/officeDocument/2006/relationships/image" Target="../media/image12.jpeg"/><Relationship Id="rId10" Type="http://schemas.openxmlformats.org/officeDocument/2006/relationships/hyperlink" Target="https://commons.wikimedia.org/wiki/File:Lost_Wax-Apple_in_bronze.jpg" TargetMode="External"/><Relationship Id="rId4" Type="http://schemas.openxmlformats.org/officeDocument/2006/relationships/hyperlink" Target="https://commons.wikimedia.org/wiki/File:Lost_Wax-Model_of_apple_in_plaster.jpg" TargetMode="External"/><Relationship Id="rId9" Type="http://schemas.openxmlformats.org/officeDocument/2006/relationships/image" Target="../media/image14.jpeg"/></Relationships>
</file>

<file path=ppt/slides/_rels/slide2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8" Type="http://schemas.openxmlformats.org/officeDocument/2006/relationships/hyperlink" Target="http://cs.wikipedia.org/wiki/Automobil" TargetMode="External"/><Relationship Id="rId13" Type="http://schemas.openxmlformats.org/officeDocument/2006/relationships/hyperlink" Target="http://cs.wikipedia.org/wiki/St%C5%99elivo" TargetMode="External"/><Relationship Id="rId3" Type="http://schemas.openxmlformats.org/officeDocument/2006/relationships/hyperlink" Target="http://cs.wikipedia.org/wiki/Paraf%C3%ADn" TargetMode="External"/><Relationship Id="rId7" Type="http://schemas.openxmlformats.org/officeDocument/2006/relationships/hyperlink" Target="http://cs.wikipedia.org/w/index.php?title=Ly%C5%BEa%C5%99sk%C3%BD_vosk&amp;action=edit&amp;redlink=1" TargetMode="External"/><Relationship Id="rId12" Type="http://schemas.openxmlformats.org/officeDocument/2006/relationships/hyperlink" Target="http://cs.wikipedia.org/w/index.php?title=Injekt%C3%A1%C5%BE&amp;action=edit&amp;redlink=1" TargetMode="External"/><Relationship Id="rId2" Type="http://schemas.openxmlformats.org/officeDocument/2006/relationships/hyperlink" Target="http://cs.wikipedia.org/wiki/Hlodavci" TargetMode="External"/><Relationship Id="rId16" Type="http://schemas.openxmlformats.org/officeDocument/2006/relationships/hyperlink" Target="http://cs.wikipedia.org/wiki/Histologie" TargetMode="External"/><Relationship Id="rId1" Type="http://schemas.openxmlformats.org/officeDocument/2006/relationships/slideLayout" Target="../slideLayouts/slideLayout2.xml"/><Relationship Id="rId6" Type="http://schemas.openxmlformats.org/officeDocument/2006/relationships/hyperlink" Target="http://cs.wikipedia.org/wiki/Vosk" TargetMode="External"/><Relationship Id="rId11" Type="http://schemas.openxmlformats.org/officeDocument/2006/relationships/hyperlink" Target="http://cs.wikipedia.org/w/index.php?title=Stavebnicv%C3%AD&amp;action=edit&amp;redlink=1" TargetMode="External"/><Relationship Id="rId5" Type="http://schemas.openxmlformats.org/officeDocument/2006/relationships/hyperlink" Target="http://cs.wikipedia.org/wiki/L%C3%A1ze%C5%88stv%C3%AD" TargetMode="External"/><Relationship Id="rId15" Type="http://schemas.openxmlformats.org/officeDocument/2006/relationships/hyperlink" Target="http://cs.wikipedia.org/wiki/Vlhkost" TargetMode="External"/><Relationship Id="rId10" Type="http://schemas.openxmlformats.org/officeDocument/2006/relationships/hyperlink" Target="http://cs.wikipedia.org/w/index.php?title=Impregnace_d%C5%99eva&amp;action=edit&amp;redlink=1" TargetMode="External"/><Relationship Id="rId4" Type="http://schemas.openxmlformats.org/officeDocument/2006/relationships/hyperlink" Target="http://cs.wikipedia.org/wiki/Kosmetika" TargetMode="External"/><Relationship Id="rId9" Type="http://schemas.openxmlformats.org/officeDocument/2006/relationships/hyperlink" Target="http://cs.wikipedia.org/wiki/Bota" TargetMode="External"/><Relationship Id="rId14" Type="http://schemas.openxmlformats.org/officeDocument/2006/relationships/hyperlink" Target="http://cs.wikipedia.org/wiki/Dynamit" TargetMode="External"/></Relationships>
</file>

<file path=ppt/slides/_rels/slide43.xml.rels><?xml version="1.0" encoding="UTF-8" standalone="yes"?>
<Relationships xmlns="http://schemas.openxmlformats.org/package/2006/relationships"><Relationship Id="rId3" Type="http://schemas.openxmlformats.org/officeDocument/2006/relationships/hyperlink" Target="http://cs.wikipedia.org/wiki/2008" TargetMode="External"/><Relationship Id="rId2" Type="http://schemas.openxmlformats.org/officeDocument/2006/relationships/hyperlink" Target="http://cs.wikipedia.org/wiki/2006" TargetMode="External"/><Relationship Id="rId1" Type="http://schemas.openxmlformats.org/officeDocument/2006/relationships/slideLayout" Target="../slideLayouts/slideLayout2.xml"/><Relationship Id="rId4" Type="http://schemas.openxmlformats.org/officeDocument/2006/relationships/hyperlink" Target="http://www.paramo.cz/" TargetMode="Externa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30.png"/></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hyperlink" Target="https://en.wikipedia.org/wiki/Soybean_oil" TargetMode="External"/><Relationship Id="rId13" Type="http://schemas.openxmlformats.org/officeDocument/2006/relationships/hyperlink" Target="https://en.wikipedia.org/wiki/Coconut_oil" TargetMode="External"/><Relationship Id="rId3" Type="http://schemas.openxmlformats.org/officeDocument/2006/relationships/hyperlink" Target="https://en.wikipedia.org/wiki/Saturated_fat" TargetMode="External"/><Relationship Id="rId7" Type="http://schemas.openxmlformats.org/officeDocument/2006/relationships/hyperlink" Target="https://en.wikipedia.org/wiki/Sunflower_oil" TargetMode="External"/><Relationship Id="rId12" Type="http://schemas.openxmlformats.org/officeDocument/2006/relationships/hyperlink" Target="https://en.wikipedia.org/wiki/Rice_bran_oil" TargetMode="External"/><Relationship Id="rId2" Type="http://schemas.openxmlformats.org/officeDocument/2006/relationships/hyperlink" Target="https://en.wikipedia.org/wiki/Fat" TargetMode="External"/><Relationship Id="rId1" Type="http://schemas.openxmlformats.org/officeDocument/2006/relationships/slideLayout" Target="../slideLayouts/slideLayout6.xml"/><Relationship Id="rId6" Type="http://schemas.openxmlformats.org/officeDocument/2006/relationships/hyperlink" Target="https://en.wikipedia.org/wiki/Smoke_point" TargetMode="External"/><Relationship Id="rId11" Type="http://schemas.openxmlformats.org/officeDocument/2006/relationships/hyperlink" Target="https://en.wikipedia.org/wiki/Peanut_oil" TargetMode="External"/><Relationship Id="rId5" Type="http://schemas.openxmlformats.org/officeDocument/2006/relationships/hyperlink" Target="https://en.wikipedia.org/wiki/Polyunsaturated_fat" TargetMode="External"/><Relationship Id="rId10" Type="http://schemas.openxmlformats.org/officeDocument/2006/relationships/hyperlink" Target="https://en.wikipedia.org/wiki/Olive_oil" TargetMode="External"/><Relationship Id="rId4" Type="http://schemas.openxmlformats.org/officeDocument/2006/relationships/hyperlink" Target="https://en.wikipedia.org/wiki/Monounsaturated_fat" TargetMode="External"/><Relationship Id="rId9" Type="http://schemas.openxmlformats.org/officeDocument/2006/relationships/hyperlink" Target="https://en.wikipedia.org/wiki/Canola_oi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Zástupný symbol pro zápatí 4"/>
          <p:cNvSpPr>
            <a:spLocks noGrp="1"/>
          </p:cNvSpPr>
          <p:nvPr>
            <p:ph type="ftr" sz="quarter" idx="11"/>
          </p:nvPr>
        </p:nvSpPr>
        <p:spPr>
          <a:xfrm>
            <a:off x="1547813" y="6245225"/>
            <a:ext cx="6696075" cy="476250"/>
          </a:xfrm>
          <a:noFill/>
        </p:spPr>
        <p:txBody>
          <a:bodyPr/>
          <a:lstStyle/>
          <a:p>
            <a:r>
              <a:rPr lang="pl-PL" smtClean="0"/>
              <a:t>PŘÍRODNÍ POLYMERY PŘF MU  VOSKY 3 2016</a:t>
            </a:r>
            <a:endParaRPr lang="sk-SK"/>
          </a:p>
        </p:txBody>
      </p:sp>
      <p:sp>
        <p:nvSpPr>
          <p:cNvPr id="3075" name="Zástupný symbol pro číslo snímku 5"/>
          <p:cNvSpPr>
            <a:spLocks noGrp="1"/>
          </p:cNvSpPr>
          <p:nvPr>
            <p:ph type="sldNum" sz="quarter" idx="12"/>
          </p:nvPr>
        </p:nvSpPr>
        <p:spPr>
          <a:noFill/>
        </p:spPr>
        <p:txBody>
          <a:bodyPr/>
          <a:lstStyle/>
          <a:p>
            <a:fld id="{6C0CBC22-831C-497A-92CA-C8075AB01A1C}" type="slidenum">
              <a:rPr lang="sk-SK" smtClean="0"/>
              <a:pPr/>
              <a:t>1</a:t>
            </a:fld>
            <a:endParaRPr lang="sk-SK" smtClean="0"/>
          </a:p>
        </p:txBody>
      </p:sp>
      <p:sp>
        <p:nvSpPr>
          <p:cNvPr id="3076" name="Rectangle 2"/>
          <p:cNvSpPr>
            <a:spLocks noGrp="1" noChangeArrowheads="1"/>
          </p:cNvSpPr>
          <p:nvPr>
            <p:ph type="ctrTitle"/>
          </p:nvPr>
        </p:nvSpPr>
        <p:spPr>
          <a:xfrm>
            <a:off x="611560" y="188640"/>
            <a:ext cx="7772400" cy="2448272"/>
          </a:xfrm>
        </p:spPr>
        <p:txBody>
          <a:bodyPr/>
          <a:lstStyle/>
          <a:p>
            <a:pPr eaLnBrk="1" hangingPunct="1"/>
            <a:r>
              <a:rPr lang="sk-SK" sz="4000" b="1" dirty="0" smtClean="0">
                <a:solidFill>
                  <a:srgbClr val="FF0000"/>
                </a:solidFill>
              </a:rPr>
              <a:t>PŘÍRODNÍ POLYMERY</a:t>
            </a:r>
            <a:br>
              <a:rPr lang="sk-SK" sz="4000" b="1" dirty="0" smtClean="0">
                <a:solidFill>
                  <a:srgbClr val="FF0000"/>
                </a:solidFill>
              </a:rPr>
            </a:br>
            <a:r>
              <a:rPr lang="cs-CZ" sz="5400" b="1" kern="1200" dirty="0" smtClean="0">
                <a:solidFill>
                  <a:srgbClr val="008000"/>
                </a:solidFill>
                <a:ea typeface="Times New Roman"/>
                <a:cs typeface="Times New Roman"/>
              </a:rPr>
              <a:t>Vosky </a:t>
            </a:r>
            <a:endParaRPr lang="sk-SK" sz="4000" b="1" dirty="0" smtClean="0">
              <a:solidFill>
                <a:srgbClr val="008000"/>
              </a:solidFill>
            </a:endParaRPr>
          </a:p>
        </p:txBody>
      </p:sp>
      <p:sp>
        <p:nvSpPr>
          <p:cNvPr id="3077" name="Rectangle 3"/>
          <p:cNvSpPr>
            <a:spLocks noGrp="1" noChangeArrowheads="1"/>
          </p:cNvSpPr>
          <p:nvPr>
            <p:ph type="subTitle" idx="1"/>
          </p:nvPr>
        </p:nvSpPr>
        <p:spPr>
          <a:xfrm>
            <a:off x="1331640" y="2636912"/>
            <a:ext cx="6400800" cy="3600400"/>
          </a:xfrm>
        </p:spPr>
        <p:txBody>
          <a:bodyPr/>
          <a:lstStyle/>
          <a:p>
            <a:pPr eaLnBrk="1" hangingPunct="1"/>
            <a:r>
              <a:rPr lang="cs-CZ" b="1" dirty="0" smtClean="0"/>
              <a:t>RNDr. Ladislav Pospíšil, CSc.</a:t>
            </a:r>
          </a:p>
          <a:p>
            <a:pPr eaLnBrk="1" hangingPunct="1"/>
            <a:r>
              <a:rPr lang="cs-CZ" dirty="0" err="1" smtClean="0">
                <a:solidFill>
                  <a:srgbClr val="C00000"/>
                </a:solidFill>
                <a:hlinkClick r:id="rId2"/>
              </a:rPr>
              <a:t>pospisil</a:t>
            </a:r>
            <a:r>
              <a:rPr lang="cs-CZ" dirty="0" smtClean="0">
                <a:solidFill>
                  <a:srgbClr val="C00000"/>
                </a:solidFill>
                <a:hlinkClick r:id="rId2"/>
              </a:rPr>
              <a:t>@</a:t>
            </a:r>
            <a:r>
              <a:rPr lang="cs-CZ" dirty="0" err="1" smtClean="0">
                <a:solidFill>
                  <a:srgbClr val="C00000"/>
                </a:solidFill>
                <a:hlinkClick r:id="rId2"/>
              </a:rPr>
              <a:t>gascontrolplast.cz</a:t>
            </a:r>
            <a:r>
              <a:rPr lang="cs-CZ" dirty="0" smtClean="0">
                <a:solidFill>
                  <a:srgbClr val="C00000"/>
                </a:solidFill>
              </a:rPr>
              <a:t> </a:t>
            </a:r>
          </a:p>
          <a:p>
            <a:pPr eaLnBrk="1" hangingPunct="1"/>
            <a:r>
              <a:rPr lang="cs-CZ" dirty="0" smtClean="0">
                <a:solidFill>
                  <a:srgbClr val="C00000"/>
                </a:solidFill>
                <a:hlinkClick r:id="rId3"/>
              </a:rPr>
              <a:t>www.</a:t>
            </a:r>
            <a:r>
              <a:rPr lang="cs-CZ" dirty="0" err="1" smtClean="0">
                <a:solidFill>
                  <a:srgbClr val="C00000"/>
                </a:solidFill>
                <a:hlinkClick r:id="rId3"/>
              </a:rPr>
              <a:t>gascontrolplast.cz</a:t>
            </a:r>
            <a:r>
              <a:rPr lang="cs-CZ" dirty="0" smtClean="0">
                <a:solidFill>
                  <a:srgbClr val="C00000"/>
                </a:solidFill>
              </a:rPr>
              <a:t> </a:t>
            </a:r>
          </a:p>
          <a:p>
            <a:pPr eaLnBrk="1" hangingPunct="1"/>
            <a:r>
              <a:rPr lang="cs-CZ" b="1" dirty="0" smtClean="0">
                <a:solidFill>
                  <a:srgbClr val="C00000"/>
                </a:solidFill>
              </a:rPr>
              <a:t>UČO:29716</a:t>
            </a:r>
            <a:endParaRPr lang="sk-SK" b="1" dirty="0" smtClean="0">
              <a:solidFill>
                <a:srgbClr val="C00000"/>
              </a:solidFill>
            </a:endParaRPr>
          </a:p>
        </p:txBody>
      </p:sp>
      <p:sp>
        <p:nvSpPr>
          <p:cNvPr id="3078" name="Zástupný symbol pro datum 5"/>
          <p:cNvSpPr>
            <a:spLocks noGrp="1"/>
          </p:cNvSpPr>
          <p:nvPr>
            <p:ph type="dt" sz="quarter" idx="10"/>
          </p:nvPr>
        </p:nvSpPr>
        <p:spPr>
          <a:noFill/>
        </p:spPr>
        <p:txBody>
          <a:bodyPr/>
          <a:lstStyle/>
          <a:p>
            <a:r>
              <a:rPr lang="cs-CZ" smtClean="0"/>
              <a:t>12. 10. 2016</a:t>
            </a:r>
            <a:endParaRPr lang="sk-SK"/>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ástupný symbol pro datum 6"/>
          <p:cNvSpPr>
            <a:spLocks noGrp="1"/>
          </p:cNvSpPr>
          <p:nvPr>
            <p:ph type="dt" sz="half" idx="10"/>
          </p:nvPr>
        </p:nvSpPr>
        <p:spPr/>
        <p:txBody>
          <a:bodyPr/>
          <a:lstStyle/>
          <a:p>
            <a:pPr>
              <a:defRPr/>
            </a:pPr>
            <a:r>
              <a:rPr lang="cs-CZ" smtClean="0"/>
              <a:t>12. 10. 2016</a:t>
            </a:r>
            <a:endParaRPr lang="sk-SK"/>
          </a:p>
        </p:txBody>
      </p:sp>
      <p:sp>
        <p:nvSpPr>
          <p:cNvPr id="8" name="Zástupný symbol pro zápatí 7"/>
          <p:cNvSpPr>
            <a:spLocks noGrp="1"/>
          </p:cNvSpPr>
          <p:nvPr>
            <p:ph type="ftr" sz="quarter" idx="11"/>
          </p:nvPr>
        </p:nvSpPr>
        <p:spPr/>
        <p:txBody>
          <a:bodyPr/>
          <a:lstStyle/>
          <a:p>
            <a:pPr>
              <a:defRPr/>
            </a:pPr>
            <a:r>
              <a:rPr lang="pl-PL" smtClean="0"/>
              <a:t>PŘÍRODNÍ POLYMERY PŘF MU  VOSKY 3 2016</a:t>
            </a:r>
            <a:endParaRPr lang="sk-SK"/>
          </a:p>
        </p:txBody>
      </p:sp>
      <p:sp>
        <p:nvSpPr>
          <p:cNvPr id="9" name="Zástupný symbol pro číslo snímku 8"/>
          <p:cNvSpPr>
            <a:spLocks noGrp="1"/>
          </p:cNvSpPr>
          <p:nvPr>
            <p:ph type="sldNum" sz="quarter" idx="12"/>
          </p:nvPr>
        </p:nvSpPr>
        <p:spPr/>
        <p:txBody>
          <a:bodyPr/>
          <a:lstStyle/>
          <a:p>
            <a:pPr>
              <a:defRPr/>
            </a:pPr>
            <a:fld id="{AA2A1800-BFC7-4E22-8964-B8A4E143B637}" type="slidenum">
              <a:rPr lang="sk-SK" smtClean="0"/>
              <a:pPr>
                <a:defRPr/>
              </a:pPr>
              <a:t>10</a:t>
            </a:fld>
            <a:endParaRPr lang="sk-SK"/>
          </a:p>
        </p:txBody>
      </p:sp>
      <p:graphicFrame>
        <p:nvGraphicFramePr>
          <p:cNvPr id="14" name="Tabulka 13"/>
          <p:cNvGraphicFramePr>
            <a:graphicFrameLocks noGrp="1"/>
          </p:cNvGraphicFramePr>
          <p:nvPr/>
        </p:nvGraphicFramePr>
        <p:xfrm>
          <a:off x="251520" y="188640"/>
          <a:ext cx="8424936" cy="5834922"/>
        </p:xfrm>
        <a:graphic>
          <a:graphicData uri="http://schemas.openxmlformats.org/drawingml/2006/table">
            <a:tbl>
              <a:tblPr/>
              <a:tblGrid>
                <a:gridCol w="2952328"/>
                <a:gridCol w="5472608"/>
              </a:tblGrid>
              <a:tr h="525627">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cs-CZ" sz="2800" b="1" u="sng" dirty="0" err="1" smtClean="0">
                          <a:solidFill>
                            <a:srgbClr val="C00000"/>
                          </a:solidFill>
                          <a:latin typeface="+mn-lt"/>
                          <a:ea typeface="Times New Roman"/>
                          <a:cs typeface="Times New Roman"/>
                          <a:hlinkClick r:id="rId2" tooltip="Smoke point"/>
                        </a:rPr>
                        <a:t>Smoke</a:t>
                      </a:r>
                      <a:r>
                        <a:rPr lang="cs-CZ" sz="2800" b="1" u="sng" dirty="0" smtClean="0">
                          <a:solidFill>
                            <a:srgbClr val="C00000"/>
                          </a:solidFill>
                          <a:latin typeface="+mn-lt"/>
                          <a:ea typeface="Times New Roman"/>
                          <a:cs typeface="Times New Roman"/>
                          <a:hlinkClick r:id="rId2" tooltip="Smoke point"/>
                        </a:rPr>
                        <a:t> point</a:t>
                      </a:r>
                      <a:endParaRPr lang="cs-CZ" sz="2800" b="1" dirty="0">
                        <a:solidFill>
                          <a:srgbClr val="C00000"/>
                        </a:solidFill>
                        <a:latin typeface="+mn-lt"/>
                        <a:ea typeface="Calibri"/>
                        <a:cs typeface="Times New Roman"/>
                      </a:endParaRPr>
                    </a:p>
                  </a:txBody>
                  <a:tcPr marL="6511" marR="6511" marT="6511" marB="6511"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2800" b="1" dirty="0" smtClean="0">
                          <a:solidFill>
                            <a:srgbClr val="C00000"/>
                          </a:solidFill>
                          <a:latin typeface="Arial Black" pitchFamily="34" charset="0"/>
                          <a:ea typeface="Calibri"/>
                          <a:cs typeface="Times New Roman"/>
                        </a:rPr>
                        <a:t>Bod kouření </a:t>
                      </a:r>
                      <a:endParaRPr lang="cs-CZ" sz="2800" b="1" dirty="0">
                        <a:solidFill>
                          <a:srgbClr val="C00000"/>
                        </a:solidFill>
                        <a:latin typeface="Arial Black" pitchFamily="34" charset="0"/>
                        <a:ea typeface="Calibri"/>
                        <a:cs typeface="Times New Roman"/>
                      </a:endParaRPr>
                    </a:p>
                  </a:txBody>
                  <a:tcPr marL="6511" marR="6511" marT="6511" marB="6511"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25627">
                <a:tc>
                  <a:txBody>
                    <a:bodyPr/>
                    <a:lstStyle/>
                    <a:p>
                      <a:pPr>
                        <a:lnSpc>
                          <a:spcPct val="115000"/>
                        </a:lnSpc>
                        <a:spcAft>
                          <a:spcPts val="0"/>
                        </a:spcAft>
                      </a:pPr>
                      <a:r>
                        <a:rPr lang="cs-CZ" sz="2000" b="1" u="sng" dirty="0" err="1">
                          <a:solidFill>
                            <a:srgbClr val="0000FF"/>
                          </a:solidFill>
                          <a:latin typeface="+mn-lt"/>
                          <a:ea typeface="Times New Roman"/>
                          <a:cs typeface="Times New Roman"/>
                          <a:hlinkClick r:id="rId3" tooltip="Sunflower oil"/>
                        </a:rPr>
                        <a:t>Sunflower</a:t>
                      </a:r>
                      <a:r>
                        <a:rPr lang="cs-CZ" sz="2000" b="1" u="sng" dirty="0">
                          <a:solidFill>
                            <a:srgbClr val="0000FF"/>
                          </a:solidFill>
                          <a:latin typeface="+mn-lt"/>
                          <a:ea typeface="Times New Roman"/>
                          <a:cs typeface="Times New Roman"/>
                          <a:hlinkClick r:id="rId3" tooltip="Sunflower oil"/>
                        </a:rPr>
                        <a:t> </a:t>
                      </a:r>
                      <a:r>
                        <a:rPr lang="cs-CZ" sz="2000" b="1" u="sng" dirty="0" err="1">
                          <a:solidFill>
                            <a:srgbClr val="0000FF"/>
                          </a:solidFill>
                          <a:latin typeface="+mn-lt"/>
                          <a:ea typeface="Times New Roman"/>
                          <a:cs typeface="Times New Roman"/>
                          <a:hlinkClick r:id="rId3" tooltip="Sunflower oil"/>
                        </a:rPr>
                        <a:t>oil</a:t>
                      </a:r>
                      <a:endParaRPr lang="cs-CZ" sz="2000" b="1" dirty="0">
                        <a:latin typeface="+mn-lt"/>
                        <a:ea typeface="Calibri"/>
                        <a:cs typeface="Times New Roman"/>
                      </a:endParaRPr>
                    </a:p>
                  </a:txBody>
                  <a:tcPr marL="6511" marR="6511" marT="6511" marB="6511"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2000" b="1" dirty="0" smtClean="0">
                          <a:solidFill>
                            <a:srgbClr val="FF0000"/>
                          </a:solidFill>
                          <a:latin typeface="+mn-lt"/>
                          <a:ea typeface="Calibri"/>
                          <a:cs typeface="Times New Roman"/>
                        </a:rPr>
                        <a:t>Slunečnicový olej </a:t>
                      </a:r>
                      <a:endParaRPr lang="cs-CZ" sz="2000" b="1" dirty="0">
                        <a:solidFill>
                          <a:srgbClr val="FF0000"/>
                        </a:solidFill>
                        <a:latin typeface="+mn-lt"/>
                        <a:ea typeface="Calibri"/>
                        <a:cs typeface="Times New Roman"/>
                      </a:endParaRPr>
                    </a:p>
                  </a:txBody>
                  <a:tcPr marL="6511" marR="6511" marT="6511" marB="6511"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25627">
                <a:tc>
                  <a:txBody>
                    <a:bodyPr/>
                    <a:lstStyle/>
                    <a:p>
                      <a:pPr>
                        <a:lnSpc>
                          <a:spcPct val="115000"/>
                        </a:lnSpc>
                        <a:spcAft>
                          <a:spcPts val="0"/>
                        </a:spcAft>
                      </a:pPr>
                      <a:r>
                        <a:rPr lang="cs-CZ" sz="2000" b="1" u="sng" dirty="0" err="1">
                          <a:solidFill>
                            <a:srgbClr val="0000FF"/>
                          </a:solidFill>
                          <a:latin typeface="+mn-lt"/>
                          <a:ea typeface="Times New Roman"/>
                          <a:cs typeface="Times New Roman"/>
                          <a:hlinkClick r:id="rId4" tooltip="Soybean oil"/>
                        </a:rPr>
                        <a:t>Soybean</a:t>
                      </a:r>
                      <a:r>
                        <a:rPr lang="cs-CZ" sz="2000" b="1" u="sng" dirty="0">
                          <a:solidFill>
                            <a:srgbClr val="0000FF"/>
                          </a:solidFill>
                          <a:latin typeface="+mn-lt"/>
                          <a:ea typeface="Times New Roman"/>
                          <a:cs typeface="Times New Roman"/>
                          <a:hlinkClick r:id="rId4" tooltip="Soybean oil"/>
                        </a:rPr>
                        <a:t> </a:t>
                      </a:r>
                      <a:r>
                        <a:rPr lang="cs-CZ" sz="2000" b="1" u="sng" dirty="0" err="1">
                          <a:solidFill>
                            <a:srgbClr val="0000FF"/>
                          </a:solidFill>
                          <a:latin typeface="+mn-lt"/>
                          <a:ea typeface="Times New Roman"/>
                          <a:cs typeface="Times New Roman"/>
                          <a:hlinkClick r:id="rId4" tooltip="Soybean oil"/>
                        </a:rPr>
                        <a:t>oil</a:t>
                      </a:r>
                      <a:endParaRPr lang="cs-CZ" sz="2000" b="1" dirty="0">
                        <a:latin typeface="+mn-lt"/>
                        <a:ea typeface="Calibri"/>
                        <a:cs typeface="Times New Roman"/>
                      </a:endParaRPr>
                    </a:p>
                  </a:txBody>
                  <a:tcPr marL="6511" marR="6511" marT="6511" marB="6511"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2000" b="1" dirty="0" smtClean="0">
                          <a:solidFill>
                            <a:srgbClr val="FF0000"/>
                          </a:solidFill>
                          <a:latin typeface="+mn-lt"/>
                          <a:ea typeface="Calibri"/>
                          <a:cs typeface="Times New Roman"/>
                        </a:rPr>
                        <a:t>Sójový olej </a:t>
                      </a:r>
                      <a:endParaRPr lang="cs-CZ" sz="2000" b="1" dirty="0">
                        <a:solidFill>
                          <a:srgbClr val="FF0000"/>
                        </a:solidFill>
                        <a:latin typeface="+mn-lt"/>
                        <a:ea typeface="Calibri"/>
                        <a:cs typeface="Times New Roman"/>
                      </a:endParaRPr>
                    </a:p>
                  </a:txBody>
                  <a:tcPr marL="6511" marR="6511" marT="6511" marB="6511"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45398">
                <a:tc>
                  <a:txBody>
                    <a:bodyPr/>
                    <a:lstStyle/>
                    <a:p>
                      <a:pPr>
                        <a:lnSpc>
                          <a:spcPct val="115000"/>
                        </a:lnSpc>
                        <a:spcAft>
                          <a:spcPts val="0"/>
                        </a:spcAft>
                      </a:pPr>
                      <a:r>
                        <a:rPr lang="cs-CZ" sz="2000" b="1" u="sng" dirty="0" err="1">
                          <a:solidFill>
                            <a:srgbClr val="0000FF"/>
                          </a:solidFill>
                          <a:latin typeface="+mn-lt"/>
                          <a:ea typeface="Times New Roman"/>
                          <a:cs typeface="Times New Roman"/>
                          <a:hlinkClick r:id="rId5" tooltip="Canola oil"/>
                        </a:rPr>
                        <a:t>Canola</a:t>
                      </a:r>
                      <a:r>
                        <a:rPr lang="cs-CZ" sz="2000" b="1" u="sng" dirty="0">
                          <a:solidFill>
                            <a:srgbClr val="0000FF"/>
                          </a:solidFill>
                          <a:latin typeface="+mn-lt"/>
                          <a:ea typeface="Times New Roman"/>
                          <a:cs typeface="Times New Roman"/>
                          <a:hlinkClick r:id="rId5" tooltip="Canola oil"/>
                        </a:rPr>
                        <a:t> </a:t>
                      </a:r>
                      <a:r>
                        <a:rPr lang="cs-CZ" sz="2000" b="1" u="sng" dirty="0" err="1">
                          <a:solidFill>
                            <a:srgbClr val="0000FF"/>
                          </a:solidFill>
                          <a:latin typeface="+mn-lt"/>
                          <a:ea typeface="Times New Roman"/>
                          <a:cs typeface="Times New Roman"/>
                          <a:hlinkClick r:id="rId5" tooltip="Canola oil"/>
                        </a:rPr>
                        <a:t>oil</a:t>
                      </a:r>
                      <a:endParaRPr lang="cs-CZ" sz="2000" b="1" dirty="0">
                        <a:latin typeface="+mn-lt"/>
                        <a:ea typeface="Calibri"/>
                        <a:cs typeface="Times New Roman"/>
                      </a:endParaRPr>
                    </a:p>
                  </a:txBody>
                  <a:tcPr marL="6511" marR="6511" marT="6511" marB="6511"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2000" b="1" dirty="0" smtClean="0">
                          <a:solidFill>
                            <a:srgbClr val="FF0000"/>
                          </a:solidFill>
                          <a:latin typeface="+mn-lt"/>
                          <a:ea typeface="Calibri"/>
                          <a:cs typeface="Times New Roman"/>
                        </a:rPr>
                        <a:t>Řepkový olej </a:t>
                      </a:r>
                      <a:endParaRPr lang="cs-CZ" sz="2000" b="1" dirty="0">
                        <a:solidFill>
                          <a:srgbClr val="FF0000"/>
                        </a:solidFill>
                        <a:latin typeface="+mn-lt"/>
                        <a:ea typeface="Calibri"/>
                        <a:cs typeface="Times New Roman"/>
                      </a:endParaRPr>
                    </a:p>
                  </a:txBody>
                  <a:tcPr marL="6511" marR="6511" marT="6511" marB="6511"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25627">
                <a:tc>
                  <a:txBody>
                    <a:bodyPr/>
                    <a:lstStyle/>
                    <a:p>
                      <a:pPr>
                        <a:lnSpc>
                          <a:spcPct val="115000"/>
                        </a:lnSpc>
                        <a:spcAft>
                          <a:spcPts val="0"/>
                        </a:spcAft>
                      </a:pPr>
                      <a:r>
                        <a:rPr lang="cs-CZ" sz="2000" b="1" u="sng" dirty="0" err="1">
                          <a:solidFill>
                            <a:srgbClr val="0000FF"/>
                          </a:solidFill>
                          <a:latin typeface="+mn-lt"/>
                          <a:ea typeface="Times New Roman"/>
                          <a:cs typeface="Times New Roman"/>
                          <a:hlinkClick r:id="rId6" tooltip="Olive oil"/>
                        </a:rPr>
                        <a:t>Olive</a:t>
                      </a:r>
                      <a:r>
                        <a:rPr lang="cs-CZ" sz="2000" b="1" u="sng" dirty="0">
                          <a:solidFill>
                            <a:srgbClr val="0000FF"/>
                          </a:solidFill>
                          <a:latin typeface="+mn-lt"/>
                          <a:ea typeface="Times New Roman"/>
                          <a:cs typeface="Times New Roman"/>
                          <a:hlinkClick r:id="rId6" tooltip="Olive oil"/>
                        </a:rPr>
                        <a:t> </a:t>
                      </a:r>
                      <a:r>
                        <a:rPr lang="cs-CZ" sz="2000" b="1" u="sng" dirty="0" err="1">
                          <a:solidFill>
                            <a:srgbClr val="0000FF"/>
                          </a:solidFill>
                          <a:latin typeface="+mn-lt"/>
                          <a:ea typeface="Times New Roman"/>
                          <a:cs typeface="Times New Roman"/>
                          <a:hlinkClick r:id="rId6" tooltip="Olive oil"/>
                        </a:rPr>
                        <a:t>oil</a:t>
                      </a:r>
                      <a:endParaRPr lang="cs-CZ" sz="2000" b="1" dirty="0">
                        <a:latin typeface="+mn-lt"/>
                        <a:ea typeface="Calibri"/>
                        <a:cs typeface="Times New Roman"/>
                      </a:endParaRPr>
                    </a:p>
                  </a:txBody>
                  <a:tcPr marL="6511" marR="6511" marT="6511" marB="6511"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2000" b="1" dirty="0" smtClean="0">
                          <a:solidFill>
                            <a:srgbClr val="FF0000"/>
                          </a:solidFill>
                          <a:latin typeface="+mn-lt"/>
                          <a:ea typeface="Calibri"/>
                          <a:cs typeface="Times New Roman"/>
                        </a:rPr>
                        <a:t>Olivový olej </a:t>
                      </a:r>
                      <a:endParaRPr lang="cs-CZ" sz="2000" b="1" dirty="0">
                        <a:solidFill>
                          <a:srgbClr val="FF0000"/>
                        </a:solidFill>
                        <a:latin typeface="+mn-lt"/>
                        <a:ea typeface="Calibri"/>
                        <a:cs typeface="Times New Roman"/>
                      </a:endParaRPr>
                    </a:p>
                  </a:txBody>
                  <a:tcPr marL="6511" marR="6511" marT="6511" marB="6511"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25627">
                <a:tc>
                  <a:txBody>
                    <a:bodyPr/>
                    <a:lstStyle/>
                    <a:p>
                      <a:pPr>
                        <a:lnSpc>
                          <a:spcPct val="115000"/>
                        </a:lnSpc>
                        <a:spcAft>
                          <a:spcPts val="0"/>
                        </a:spcAft>
                      </a:pPr>
                      <a:r>
                        <a:rPr lang="cs-CZ" sz="2000" b="1" u="sng" dirty="0" err="1">
                          <a:solidFill>
                            <a:srgbClr val="0000FF"/>
                          </a:solidFill>
                          <a:latin typeface="+mn-lt"/>
                          <a:ea typeface="Times New Roman"/>
                          <a:cs typeface="Times New Roman"/>
                          <a:hlinkClick r:id="rId7" tooltip="Peanut oil"/>
                        </a:rPr>
                        <a:t>Peanut</a:t>
                      </a:r>
                      <a:r>
                        <a:rPr lang="cs-CZ" sz="2000" b="1" u="sng" dirty="0">
                          <a:solidFill>
                            <a:srgbClr val="0000FF"/>
                          </a:solidFill>
                          <a:latin typeface="+mn-lt"/>
                          <a:ea typeface="Times New Roman"/>
                          <a:cs typeface="Times New Roman"/>
                          <a:hlinkClick r:id="rId7" tooltip="Peanut oil"/>
                        </a:rPr>
                        <a:t> </a:t>
                      </a:r>
                      <a:r>
                        <a:rPr lang="cs-CZ" sz="2000" b="1" u="sng" dirty="0" err="1">
                          <a:solidFill>
                            <a:srgbClr val="0000FF"/>
                          </a:solidFill>
                          <a:latin typeface="+mn-lt"/>
                          <a:ea typeface="Times New Roman"/>
                          <a:cs typeface="Times New Roman"/>
                          <a:hlinkClick r:id="rId7" tooltip="Peanut oil"/>
                        </a:rPr>
                        <a:t>oil</a:t>
                      </a:r>
                      <a:endParaRPr lang="cs-CZ" sz="2000" b="1" dirty="0">
                        <a:latin typeface="+mn-lt"/>
                        <a:ea typeface="Calibri"/>
                        <a:cs typeface="Times New Roman"/>
                      </a:endParaRPr>
                    </a:p>
                  </a:txBody>
                  <a:tcPr marL="6511" marR="6511" marT="6511" marB="6511"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2000" b="1" dirty="0" smtClean="0">
                          <a:solidFill>
                            <a:srgbClr val="FF0000"/>
                          </a:solidFill>
                          <a:latin typeface="+mn-lt"/>
                          <a:ea typeface="Calibri"/>
                          <a:cs typeface="Times New Roman"/>
                        </a:rPr>
                        <a:t>Arašídový olej</a:t>
                      </a:r>
                      <a:endParaRPr lang="cs-CZ" sz="2000" b="1" dirty="0">
                        <a:solidFill>
                          <a:srgbClr val="FF0000"/>
                        </a:solidFill>
                        <a:latin typeface="+mn-lt"/>
                        <a:ea typeface="Calibri"/>
                        <a:cs typeface="Times New Roman"/>
                      </a:endParaRPr>
                    </a:p>
                  </a:txBody>
                  <a:tcPr marL="6511" marR="6511" marT="6511" marB="6511"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25627">
                <a:tc>
                  <a:txBody>
                    <a:bodyPr/>
                    <a:lstStyle/>
                    <a:p>
                      <a:pPr>
                        <a:lnSpc>
                          <a:spcPct val="115000"/>
                        </a:lnSpc>
                        <a:spcAft>
                          <a:spcPts val="0"/>
                        </a:spcAft>
                      </a:pPr>
                      <a:r>
                        <a:rPr lang="cs-CZ" sz="2000" b="1" u="sng" dirty="0" err="1">
                          <a:solidFill>
                            <a:srgbClr val="0000FF"/>
                          </a:solidFill>
                          <a:latin typeface="+mn-lt"/>
                          <a:ea typeface="Times New Roman"/>
                          <a:cs typeface="Times New Roman"/>
                          <a:hlinkClick r:id="rId8" tooltip="Rice bran oil"/>
                        </a:rPr>
                        <a:t>Rice</a:t>
                      </a:r>
                      <a:r>
                        <a:rPr lang="cs-CZ" sz="2000" b="1" u="sng" dirty="0">
                          <a:solidFill>
                            <a:srgbClr val="0000FF"/>
                          </a:solidFill>
                          <a:latin typeface="+mn-lt"/>
                          <a:ea typeface="Times New Roman"/>
                          <a:cs typeface="Times New Roman"/>
                          <a:hlinkClick r:id="rId8" tooltip="Rice bran oil"/>
                        </a:rPr>
                        <a:t> bran </a:t>
                      </a:r>
                      <a:r>
                        <a:rPr lang="cs-CZ" sz="2000" b="1" u="sng" dirty="0" err="1">
                          <a:solidFill>
                            <a:srgbClr val="0000FF"/>
                          </a:solidFill>
                          <a:latin typeface="+mn-lt"/>
                          <a:ea typeface="Times New Roman"/>
                          <a:cs typeface="Times New Roman"/>
                          <a:hlinkClick r:id="rId8" tooltip="Rice bran oil"/>
                        </a:rPr>
                        <a:t>oil</a:t>
                      </a:r>
                      <a:endParaRPr lang="cs-CZ" sz="2000" b="1" dirty="0">
                        <a:latin typeface="+mn-lt"/>
                        <a:ea typeface="Calibri"/>
                        <a:cs typeface="Times New Roman"/>
                      </a:endParaRPr>
                    </a:p>
                  </a:txBody>
                  <a:tcPr marL="6511" marR="6511" marT="6511" marB="6511"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2000" b="1" dirty="0" smtClean="0">
                          <a:solidFill>
                            <a:srgbClr val="FF0000"/>
                          </a:solidFill>
                          <a:latin typeface="+mn-lt"/>
                          <a:ea typeface="Calibri"/>
                          <a:cs typeface="Times New Roman"/>
                        </a:rPr>
                        <a:t>Rýžový olej</a:t>
                      </a:r>
                      <a:endParaRPr lang="cs-CZ" sz="2000" b="1" dirty="0">
                        <a:solidFill>
                          <a:srgbClr val="FF0000"/>
                        </a:solidFill>
                        <a:latin typeface="+mn-lt"/>
                        <a:ea typeface="Calibri"/>
                        <a:cs typeface="Times New Roman"/>
                      </a:endParaRPr>
                    </a:p>
                  </a:txBody>
                  <a:tcPr marL="6511" marR="6511" marT="6511" marB="6511"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25627">
                <a:tc>
                  <a:txBody>
                    <a:bodyPr/>
                    <a:lstStyle/>
                    <a:p>
                      <a:pPr>
                        <a:lnSpc>
                          <a:spcPct val="115000"/>
                        </a:lnSpc>
                        <a:spcAft>
                          <a:spcPts val="0"/>
                        </a:spcAft>
                      </a:pPr>
                      <a:r>
                        <a:rPr lang="cs-CZ" sz="2000" b="1" dirty="0" err="1" smtClean="0">
                          <a:solidFill>
                            <a:srgbClr val="0000FF"/>
                          </a:solidFill>
                          <a:latin typeface="Arial Black" pitchFamily="34" charset="0"/>
                          <a:ea typeface="Calibri"/>
                          <a:cs typeface="Times New Roman"/>
                        </a:rPr>
                        <a:t>Lard</a:t>
                      </a:r>
                      <a:endParaRPr lang="cs-CZ" sz="2000" b="1" dirty="0">
                        <a:solidFill>
                          <a:srgbClr val="0000FF"/>
                        </a:solidFill>
                        <a:latin typeface="Arial Black" pitchFamily="34" charset="0"/>
                        <a:ea typeface="Calibri"/>
                        <a:cs typeface="Times New Roman"/>
                      </a:endParaRPr>
                    </a:p>
                  </a:txBody>
                  <a:tcPr marL="6511" marR="6511" marT="6511" marB="6511"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2000" b="1" dirty="0" smtClean="0">
                          <a:solidFill>
                            <a:srgbClr val="0000FF"/>
                          </a:solidFill>
                          <a:latin typeface="Arial Black" pitchFamily="34" charset="0"/>
                          <a:ea typeface="Calibri"/>
                          <a:cs typeface="Times New Roman"/>
                        </a:rPr>
                        <a:t>Vepřové sádlo</a:t>
                      </a:r>
                      <a:endParaRPr lang="cs-CZ" sz="2000" b="1" dirty="0">
                        <a:solidFill>
                          <a:srgbClr val="0000FF"/>
                        </a:solidFill>
                        <a:latin typeface="Arial Black" pitchFamily="34" charset="0"/>
                        <a:ea typeface="Calibri"/>
                        <a:cs typeface="Times New Roman"/>
                      </a:endParaRPr>
                    </a:p>
                  </a:txBody>
                  <a:tcPr marL="6511" marR="6511" marT="6511" marB="6511"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98960">
                <a:tc>
                  <a:txBody>
                    <a:bodyPr/>
                    <a:lstStyle/>
                    <a:p>
                      <a:pPr>
                        <a:lnSpc>
                          <a:spcPct val="115000"/>
                        </a:lnSpc>
                        <a:spcAft>
                          <a:spcPts val="0"/>
                        </a:spcAft>
                      </a:pPr>
                      <a:r>
                        <a:rPr lang="cs-CZ" sz="2000" b="1" u="none" dirty="0" err="1" smtClean="0">
                          <a:solidFill>
                            <a:srgbClr val="0000FF"/>
                          </a:solidFill>
                          <a:latin typeface="Arial Black" pitchFamily="34" charset="0"/>
                          <a:ea typeface="Times New Roman"/>
                          <a:cs typeface="Times New Roman"/>
                        </a:rPr>
                        <a:t>Suet</a:t>
                      </a:r>
                      <a:r>
                        <a:rPr lang="cs-CZ" sz="2000" b="1" u="none" baseline="0" dirty="0" smtClean="0">
                          <a:solidFill>
                            <a:srgbClr val="0000FF"/>
                          </a:solidFill>
                          <a:latin typeface="Arial Black" pitchFamily="34" charset="0"/>
                          <a:ea typeface="Times New Roman"/>
                          <a:cs typeface="Times New Roman"/>
                        </a:rPr>
                        <a:t> </a:t>
                      </a:r>
                      <a:endParaRPr lang="cs-CZ" sz="2000" b="1" u="none" dirty="0">
                        <a:solidFill>
                          <a:srgbClr val="0000FF"/>
                        </a:solidFill>
                        <a:latin typeface="Arial Black" pitchFamily="34" charset="0"/>
                        <a:ea typeface="Calibri"/>
                        <a:cs typeface="Times New Roman"/>
                      </a:endParaRPr>
                    </a:p>
                  </a:txBody>
                  <a:tcPr marL="6511" marR="6511" marT="6511" marB="6511"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2000" b="1" dirty="0" smtClean="0">
                          <a:solidFill>
                            <a:srgbClr val="0000FF"/>
                          </a:solidFill>
                          <a:latin typeface="Arial Black" pitchFamily="34" charset="0"/>
                          <a:ea typeface="Calibri"/>
                          <a:cs typeface="Times New Roman"/>
                        </a:rPr>
                        <a:t>Hovězí lůj</a:t>
                      </a:r>
                      <a:endParaRPr lang="cs-CZ" sz="2000" b="1" dirty="0">
                        <a:solidFill>
                          <a:srgbClr val="0000FF"/>
                        </a:solidFill>
                        <a:latin typeface="Arial Black" pitchFamily="34" charset="0"/>
                        <a:ea typeface="Calibri"/>
                        <a:cs typeface="Times New Roman"/>
                      </a:endParaRPr>
                    </a:p>
                  </a:txBody>
                  <a:tcPr marL="6511" marR="6511" marT="6511" marB="6511"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25627">
                <a:tc>
                  <a:txBody>
                    <a:bodyPr/>
                    <a:lstStyle/>
                    <a:p>
                      <a:pPr>
                        <a:lnSpc>
                          <a:spcPct val="115000"/>
                        </a:lnSpc>
                        <a:spcAft>
                          <a:spcPts val="0"/>
                        </a:spcAft>
                      </a:pPr>
                      <a:r>
                        <a:rPr lang="cs-CZ" sz="2000" b="1" dirty="0" err="1">
                          <a:solidFill>
                            <a:srgbClr val="0000FF"/>
                          </a:solidFill>
                          <a:latin typeface="Arial Black" pitchFamily="34" charset="0"/>
                          <a:ea typeface="Times New Roman"/>
                          <a:cs typeface="Times New Roman"/>
                        </a:rPr>
                        <a:t>Butter</a:t>
                      </a:r>
                      <a:endParaRPr lang="cs-CZ" sz="2000" b="1" dirty="0">
                        <a:solidFill>
                          <a:srgbClr val="0000FF"/>
                        </a:solidFill>
                        <a:latin typeface="Arial Black" pitchFamily="34" charset="0"/>
                        <a:ea typeface="Calibri"/>
                        <a:cs typeface="Times New Roman"/>
                      </a:endParaRPr>
                    </a:p>
                  </a:txBody>
                  <a:tcPr marL="6511" marR="6511" marT="6511" marB="6511"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2000" b="1" dirty="0" smtClean="0">
                          <a:solidFill>
                            <a:srgbClr val="0000FF"/>
                          </a:solidFill>
                          <a:latin typeface="Arial Black" pitchFamily="34" charset="0"/>
                          <a:ea typeface="Calibri"/>
                          <a:cs typeface="Times New Roman"/>
                        </a:rPr>
                        <a:t>Máslo</a:t>
                      </a:r>
                      <a:endParaRPr lang="cs-CZ" sz="2000" b="1" dirty="0">
                        <a:solidFill>
                          <a:srgbClr val="0000FF"/>
                        </a:solidFill>
                        <a:latin typeface="Arial Black" pitchFamily="34" charset="0"/>
                        <a:ea typeface="Calibri"/>
                        <a:cs typeface="Times New Roman"/>
                      </a:endParaRPr>
                    </a:p>
                  </a:txBody>
                  <a:tcPr marL="6511" marR="6511" marT="6511" marB="6511"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5548">
                <a:tc>
                  <a:txBody>
                    <a:bodyPr/>
                    <a:lstStyle/>
                    <a:p>
                      <a:pPr>
                        <a:lnSpc>
                          <a:spcPct val="115000"/>
                        </a:lnSpc>
                        <a:spcAft>
                          <a:spcPts val="0"/>
                        </a:spcAft>
                      </a:pPr>
                      <a:r>
                        <a:rPr lang="cs-CZ" sz="2000" b="1" u="sng" dirty="0" err="1">
                          <a:solidFill>
                            <a:srgbClr val="0000FF"/>
                          </a:solidFill>
                          <a:latin typeface="+mn-lt"/>
                          <a:ea typeface="Times New Roman"/>
                          <a:cs typeface="Times New Roman"/>
                          <a:hlinkClick r:id="rId9" tooltip="Coconut oil"/>
                        </a:rPr>
                        <a:t>Coconut</a:t>
                      </a:r>
                      <a:r>
                        <a:rPr lang="cs-CZ" sz="2000" b="1" u="sng" dirty="0">
                          <a:solidFill>
                            <a:srgbClr val="0000FF"/>
                          </a:solidFill>
                          <a:latin typeface="+mn-lt"/>
                          <a:ea typeface="Times New Roman"/>
                          <a:cs typeface="Times New Roman"/>
                          <a:hlinkClick r:id="rId9" tooltip="Coconut oil"/>
                        </a:rPr>
                        <a:t> </a:t>
                      </a:r>
                      <a:r>
                        <a:rPr lang="cs-CZ" sz="2000" b="1" u="sng" dirty="0" err="1">
                          <a:solidFill>
                            <a:srgbClr val="0000FF"/>
                          </a:solidFill>
                          <a:latin typeface="+mn-lt"/>
                          <a:ea typeface="Times New Roman"/>
                          <a:cs typeface="Times New Roman"/>
                          <a:hlinkClick r:id="rId9" tooltip="Coconut oil"/>
                        </a:rPr>
                        <a:t>oil</a:t>
                      </a:r>
                      <a:endParaRPr lang="cs-CZ" sz="2000" b="1" dirty="0">
                        <a:latin typeface="+mn-lt"/>
                        <a:ea typeface="Calibri"/>
                        <a:cs typeface="Times New Roman"/>
                      </a:endParaRPr>
                    </a:p>
                  </a:txBody>
                  <a:tcPr marL="6511" marR="6511" marT="6511" marB="6511"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2000" b="1" dirty="0" smtClean="0">
                          <a:solidFill>
                            <a:srgbClr val="FF0000"/>
                          </a:solidFill>
                          <a:latin typeface="+mn-lt"/>
                          <a:ea typeface="Calibri"/>
                          <a:cs typeface="Times New Roman"/>
                        </a:rPr>
                        <a:t>Kokosový </a:t>
                      </a:r>
                      <a:r>
                        <a:rPr lang="cs-CZ" sz="2000" b="1" dirty="0" smtClean="0">
                          <a:solidFill>
                            <a:srgbClr val="FF0000"/>
                          </a:solidFill>
                          <a:latin typeface="+mn-lt"/>
                          <a:ea typeface="+mn-ea"/>
                          <a:cs typeface="+mn-cs"/>
                        </a:rPr>
                        <a:t>olej</a:t>
                      </a:r>
                      <a:r>
                        <a:rPr lang="cs-CZ" sz="2000" b="1" baseline="0" dirty="0" smtClean="0">
                          <a:solidFill>
                            <a:srgbClr val="FF0000"/>
                          </a:solidFill>
                          <a:latin typeface="+mn-lt"/>
                          <a:ea typeface="+mn-ea"/>
                          <a:cs typeface="+mn-cs"/>
                        </a:rPr>
                        <a:t> </a:t>
                      </a:r>
                      <a:endParaRPr lang="cs-CZ" sz="2000" b="1" dirty="0">
                        <a:solidFill>
                          <a:srgbClr val="FF0000"/>
                        </a:solidFill>
                        <a:latin typeface="+mn-lt"/>
                        <a:ea typeface="Calibri"/>
                        <a:cs typeface="Times New Roman"/>
                      </a:endParaRPr>
                    </a:p>
                  </a:txBody>
                  <a:tcPr marL="6511" marR="6511" marT="6511" marB="6511"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ástupný symbol pro datum 6"/>
          <p:cNvSpPr>
            <a:spLocks noGrp="1"/>
          </p:cNvSpPr>
          <p:nvPr>
            <p:ph type="dt" sz="half" idx="10"/>
          </p:nvPr>
        </p:nvSpPr>
        <p:spPr/>
        <p:txBody>
          <a:bodyPr/>
          <a:lstStyle/>
          <a:p>
            <a:pPr>
              <a:defRPr/>
            </a:pPr>
            <a:r>
              <a:rPr lang="cs-CZ" smtClean="0"/>
              <a:t>12. 10. 2016</a:t>
            </a:r>
            <a:endParaRPr lang="sk-SK"/>
          </a:p>
        </p:txBody>
      </p:sp>
      <p:sp>
        <p:nvSpPr>
          <p:cNvPr id="8" name="Zástupný symbol pro zápatí 7"/>
          <p:cNvSpPr>
            <a:spLocks noGrp="1"/>
          </p:cNvSpPr>
          <p:nvPr>
            <p:ph type="ftr" sz="quarter" idx="11"/>
          </p:nvPr>
        </p:nvSpPr>
        <p:spPr/>
        <p:txBody>
          <a:bodyPr/>
          <a:lstStyle/>
          <a:p>
            <a:pPr>
              <a:defRPr/>
            </a:pPr>
            <a:r>
              <a:rPr lang="pl-PL" smtClean="0"/>
              <a:t>PŘÍRODNÍ POLYMERY PŘF MU  VOSKY 3 2016</a:t>
            </a:r>
            <a:endParaRPr lang="sk-SK"/>
          </a:p>
        </p:txBody>
      </p:sp>
      <p:sp>
        <p:nvSpPr>
          <p:cNvPr id="9" name="Zástupný symbol pro číslo snímku 8"/>
          <p:cNvSpPr>
            <a:spLocks noGrp="1"/>
          </p:cNvSpPr>
          <p:nvPr>
            <p:ph type="sldNum" sz="quarter" idx="12"/>
          </p:nvPr>
        </p:nvSpPr>
        <p:spPr/>
        <p:txBody>
          <a:bodyPr/>
          <a:lstStyle/>
          <a:p>
            <a:pPr>
              <a:defRPr/>
            </a:pPr>
            <a:fld id="{AA2A1800-BFC7-4E22-8964-B8A4E143B637}" type="slidenum">
              <a:rPr lang="sk-SK" smtClean="0"/>
              <a:pPr>
                <a:defRPr/>
              </a:pPr>
              <a:t>11</a:t>
            </a:fld>
            <a:endParaRPr lang="sk-SK"/>
          </a:p>
        </p:txBody>
      </p:sp>
      <p:sp>
        <p:nvSpPr>
          <p:cNvPr id="6" name="Obdélník 5"/>
          <p:cNvSpPr/>
          <p:nvPr/>
        </p:nvSpPr>
        <p:spPr>
          <a:xfrm>
            <a:off x="467544" y="332656"/>
            <a:ext cx="8136904" cy="4462760"/>
          </a:xfrm>
          <a:prstGeom prst="rect">
            <a:avLst/>
          </a:prstGeom>
        </p:spPr>
        <p:txBody>
          <a:bodyPr wrap="square">
            <a:spAutoFit/>
          </a:bodyPr>
          <a:lstStyle/>
          <a:p>
            <a:pPr algn="just"/>
            <a:r>
              <a:rPr lang="en-US" sz="2800" dirty="0" smtClean="0"/>
              <a:t>The </a:t>
            </a:r>
            <a:r>
              <a:rPr lang="en-US" sz="2800" b="1" dirty="0" smtClean="0">
                <a:solidFill>
                  <a:srgbClr val="FF0000"/>
                </a:solidFill>
                <a:latin typeface="Arial Black" pitchFamily="34" charset="0"/>
              </a:rPr>
              <a:t>smoke point</a:t>
            </a:r>
            <a:r>
              <a:rPr lang="en-US" sz="2800" dirty="0" smtClean="0">
                <a:solidFill>
                  <a:srgbClr val="FF0000"/>
                </a:solidFill>
                <a:latin typeface="Arial Black" pitchFamily="34" charset="0"/>
              </a:rPr>
              <a:t> </a:t>
            </a:r>
            <a:r>
              <a:rPr lang="en-US" sz="2800" dirty="0" smtClean="0"/>
              <a:t>of an </a:t>
            </a:r>
            <a:r>
              <a:rPr lang="en-US" sz="2800" dirty="0" smtClean="0">
                <a:hlinkClick r:id="rId2" tooltip="Cooking oil"/>
              </a:rPr>
              <a:t>oil or fat</a:t>
            </a:r>
            <a:r>
              <a:rPr lang="en-US" sz="2800" dirty="0" smtClean="0"/>
              <a:t> is the temperature at which, under defined conditions, enough volatile compounds emerge </a:t>
            </a:r>
            <a:r>
              <a:rPr lang="en-US" sz="2800" b="1" dirty="0" smtClean="0">
                <a:solidFill>
                  <a:srgbClr val="0000FF"/>
                </a:solidFill>
              </a:rPr>
              <a:t>when a bluish smoke becomes clearly visible from the oil. </a:t>
            </a:r>
            <a:r>
              <a:rPr lang="en-US" sz="2800" dirty="0" smtClean="0"/>
              <a:t>At this temperature, volatile compounds, such as free fatty acids, and short-chain degradation products of oxidation come up from the oil. These volatile compounds degrade in air to give soot. The smoke point indicates the temperature limit up to which that cooking oil can be used.</a:t>
            </a:r>
            <a:r>
              <a:rPr lang="en-US" sz="2800" baseline="30000" dirty="0" smtClean="0">
                <a:hlinkClick r:id="rId3"/>
              </a:rPr>
              <a:t>[1]</a:t>
            </a:r>
            <a:endParaRPr lang="cs-CZ" sz="2800" dirty="0"/>
          </a:p>
        </p:txBody>
      </p:sp>
      <p:sp>
        <p:nvSpPr>
          <p:cNvPr id="10" name="TextovéPole 9"/>
          <p:cNvSpPr txBox="1"/>
          <p:nvPr/>
        </p:nvSpPr>
        <p:spPr>
          <a:xfrm>
            <a:off x="179512" y="5085184"/>
            <a:ext cx="8640960" cy="769441"/>
          </a:xfrm>
          <a:prstGeom prst="rect">
            <a:avLst/>
          </a:prstGeom>
          <a:noFill/>
          <a:ln w="38100">
            <a:solidFill>
              <a:srgbClr val="0000FF"/>
            </a:solidFill>
            <a:prstDash val="sysDash"/>
          </a:ln>
        </p:spPr>
        <p:txBody>
          <a:bodyPr wrap="square" rtlCol="0">
            <a:spAutoFit/>
          </a:bodyPr>
          <a:lstStyle/>
          <a:p>
            <a:pPr algn="ctr"/>
            <a:r>
              <a:rPr lang="en-US" sz="4400" b="1" dirty="0" smtClean="0">
                <a:solidFill>
                  <a:srgbClr val="FF0000"/>
                </a:solidFill>
                <a:latin typeface="Arial Black" pitchFamily="34" charset="0"/>
              </a:rPr>
              <a:t>smoke point</a:t>
            </a:r>
            <a:r>
              <a:rPr lang="cs-CZ" sz="4400" b="1" dirty="0" smtClean="0">
                <a:solidFill>
                  <a:srgbClr val="FF0000"/>
                </a:solidFill>
                <a:latin typeface="Arial Black" pitchFamily="34" charset="0"/>
              </a:rPr>
              <a:t> = </a:t>
            </a:r>
            <a:r>
              <a:rPr lang="cs-CZ" sz="4400" dirty="0" smtClean="0">
                <a:solidFill>
                  <a:srgbClr val="C00000"/>
                </a:solidFill>
                <a:latin typeface="Arial Black" pitchFamily="34" charset="0"/>
              </a:rPr>
              <a:t>bod kouření</a:t>
            </a:r>
            <a:r>
              <a:rPr lang="cs-CZ" sz="4400" b="1" dirty="0" smtClean="0">
                <a:solidFill>
                  <a:srgbClr val="C00000"/>
                </a:solidFill>
                <a:latin typeface="Arial Black" pitchFamily="34" charset="0"/>
              </a:rPr>
              <a:t> </a:t>
            </a:r>
            <a:endParaRPr lang="cs-CZ" sz="4400" dirty="0">
              <a:solidFill>
                <a:srgbClr val="C00000"/>
              </a:solidFill>
              <a:latin typeface="Arial Black"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pPr>
              <a:defRPr/>
            </a:pPr>
            <a:r>
              <a:rPr lang="cs-CZ" smtClean="0"/>
              <a:t>12. 10. 2016</a:t>
            </a:r>
            <a:endParaRPr lang="sk-SK"/>
          </a:p>
        </p:txBody>
      </p:sp>
      <p:sp>
        <p:nvSpPr>
          <p:cNvPr id="3" name="Zástupný symbol pro zápatí 2"/>
          <p:cNvSpPr>
            <a:spLocks noGrp="1"/>
          </p:cNvSpPr>
          <p:nvPr>
            <p:ph type="ftr" sz="quarter" idx="11"/>
          </p:nvPr>
        </p:nvSpPr>
        <p:spPr/>
        <p:txBody>
          <a:bodyPr/>
          <a:lstStyle/>
          <a:p>
            <a:pPr>
              <a:defRPr/>
            </a:pPr>
            <a:r>
              <a:rPr lang="pl-PL" smtClean="0"/>
              <a:t>PŘÍRODNÍ POLYMERY PŘF MU  VOSKY 3 2016</a:t>
            </a:r>
            <a:endParaRPr lang="sk-SK"/>
          </a:p>
        </p:txBody>
      </p:sp>
      <p:sp>
        <p:nvSpPr>
          <p:cNvPr id="4" name="Zástupný symbol pro číslo snímku 3"/>
          <p:cNvSpPr>
            <a:spLocks noGrp="1"/>
          </p:cNvSpPr>
          <p:nvPr>
            <p:ph type="sldNum" sz="quarter" idx="12"/>
          </p:nvPr>
        </p:nvSpPr>
        <p:spPr/>
        <p:txBody>
          <a:bodyPr/>
          <a:lstStyle/>
          <a:p>
            <a:pPr>
              <a:defRPr/>
            </a:pPr>
            <a:fld id="{D2DAE1EA-64DE-4526-BF42-981E8B573A59}" type="slidenum">
              <a:rPr lang="sk-SK" smtClean="0"/>
              <a:pPr>
                <a:defRPr/>
              </a:pPr>
              <a:t>12</a:t>
            </a:fld>
            <a:endParaRPr lang="sk-SK"/>
          </a:p>
        </p:txBody>
      </p:sp>
      <p:pic>
        <p:nvPicPr>
          <p:cNvPr id="5" name="Obrázek 4" descr="img502.jpg"/>
          <p:cNvPicPr>
            <a:picLocks noChangeAspect="1"/>
          </p:cNvPicPr>
          <p:nvPr/>
        </p:nvPicPr>
        <p:blipFill>
          <a:blip r:embed="rId2" cstate="print"/>
          <a:stretch>
            <a:fillRect/>
          </a:stretch>
        </p:blipFill>
        <p:spPr>
          <a:xfrm>
            <a:off x="395536" y="116632"/>
            <a:ext cx="8208912" cy="5960285"/>
          </a:xfrm>
          <a:prstGeom prst="rect">
            <a:avLst/>
          </a:prstGeom>
        </p:spPr>
      </p:pic>
      <p:sp>
        <p:nvSpPr>
          <p:cNvPr id="6" name="Elipsa 5"/>
          <p:cNvSpPr/>
          <p:nvPr/>
        </p:nvSpPr>
        <p:spPr>
          <a:xfrm>
            <a:off x="4572000" y="548680"/>
            <a:ext cx="936104" cy="86409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7" name="Elipsa 6"/>
          <p:cNvSpPr/>
          <p:nvPr/>
        </p:nvSpPr>
        <p:spPr>
          <a:xfrm>
            <a:off x="5508104" y="476672"/>
            <a:ext cx="936104" cy="864096"/>
          </a:xfrm>
          <a:prstGeom prst="ellipse">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9" name="Přímá spojovací čára 8"/>
          <p:cNvCxnSpPr/>
          <p:nvPr/>
        </p:nvCxnSpPr>
        <p:spPr>
          <a:xfrm flipV="1">
            <a:off x="395536" y="4509120"/>
            <a:ext cx="8280920" cy="72008"/>
          </a:xfrm>
          <a:prstGeom prst="line">
            <a:avLst/>
          </a:prstGeom>
          <a:ln w="38100">
            <a:solidFill>
              <a:srgbClr val="008000"/>
            </a:solidFill>
          </a:ln>
        </p:spPr>
        <p:style>
          <a:lnRef idx="1">
            <a:schemeClr val="accent1"/>
          </a:lnRef>
          <a:fillRef idx="0">
            <a:schemeClr val="accent1"/>
          </a:fillRef>
          <a:effectRef idx="0">
            <a:schemeClr val="accent1"/>
          </a:effectRef>
          <a:fontRef idx="minor">
            <a:schemeClr val="tx1"/>
          </a:fontRef>
        </p:style>
      </p:cxnSp>
      <p:sp>
        <p:nvSpPr>
          <p:cNvPr id="10" name="Elipsa 9"/>
          <p:cNvSpPr/>
          <p:nvPr/>
        </p:nvSpPr>
        <p:spPr>
          <a:xfrm>
            <a:off x="5580112" y="4581128"/>
            <a:ext cx="1008112" cy="1512168"/>
          </a:xfrm>
          <a:prstGeom prst="ellipse">
            <a:avLst/>
          </a:prstGeom>
          <a:noFill/>
          <a:ln w="38100">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1" name="Elipsa 10"/>
          <p:cNvSpPr/>
          <p:nvPr/>
        </p:nvSpPr>
        <p:spPr>
          <a:xfrm>
            <a:off x="4572000" y="5013176"/>
            <a:ext cx="936104" cy="108012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Nadpis 9"/>
          <p:cNvSpPr>
            <a:spLocks noGrp="1"/>
          </p:cNvSpPr>
          <p:nvPr>
            <p:ph type="title"/>
          </p:nvPr>
        </p:nvSpPr>
        <p:spPr>
          <a:xfrm>
            <a:off x="457200" y="274638"/>
            <a:ext cx="8229600" cy="706090"/>
          </a:xfrm>
        </p:spPr>
        <p:txBody>
          <a:bodyPr/>
          <a:lstStyle/>
          <a:p>
            <a:r>
              <a:rPr lang="cs-CZ" sz="3200" dirty="0" smtClean="0">
                <a:solidFill>
                  <a:srgbClr val="FF0000"/>
                </a:solidFill>
                <a:latin typeface="Arial Black" pitchFamily="34" charset="0"/>
              </a:rPr>
              <a:t>VČELÍ VOSK</a:t>
            </a:r>
            <a:endParaRPr lang="cs-CZ" sz="3200" dirty="0"/>
          </a:p>
        </p:txBody>
      </p:sp>
      <p:sp>
        <p:nvSpPr>
          <p:cNvPr id="7" name="Zástupný symbol pro datum 6"/>
          <p:cNvSpPr>
            <a:spLocks noGrp="1"/>
          </p:cNvSpPr>
          <p:nvPr>
            <p:ph type="dt" sz="half" idx="10"/>
          </p:nvPr>
        </p:nvSpPr>
        <p:spPr/>
        <p:txBody>
          <a:bodyPr/>
          <a:lstStyle/>
          <a:p>
            <a:pPr>
              <a:defRPr/>
            </a:pPr>
            <a:r>
              <a:rPr lang="cs-CZ" smtClean="0"/>
              <a:t>12. 10. 2016</a:t>
            </a:r>
            <a:endParaRPr lang="sk-SK"/>
          </a:p>
        </p:txBody>
      </p:sp>
      <p:sp>
        <p:nvSpPr>
          <p:cNvPr id="8" name="Zástupný symbol pro zápatí 7"/>
          <p:cNvSpPr>
            <a:spLocks noGrp="1"/>
          </p:cNvSpPr>
          <p:nvPr>
            <p:ph type="ftr" sz="quarter" idx="11"/>
          </p:nvPr>
        </p:nvSpPr>
        <p:spPr/>
        <p:txBody>
          <a:bodyPr/>
          <a:lstStyle/>
          <a:p>
            <a:pPr>
              <a:defRPr/>
            </a:pPr>
            <a:r>
              <a:rPr lang="pl-PL" smtClean="0"/>
              <a:t>PŘÍRODNÍ POLYMERY PŘF MU  VOSKY 3 2016</a:t>
            </a:r>
            <a:endParaRPr lang="sk-SK"/>
          </a:p>
        </p:txBody>
      </p:sp>
      <p:sp>
        <p:nvSpPr>
          <p:cNvPr id="9" name="Zástupný symbol pro číslo snímku 8"/>
          <p:cNvSpPr>
            <a:spLocks noGrp="1"/>
          </p:cNvSpPr>
          <p:nvPr>
            <p:ph type="sldNum" sz="quarter" idx="12"/>
          </p:nvPr>
        </p:nvSpPr>
        <p:spPr/>
        <p:txBody>
          <a:bodyPr/>
          <a:lstStyle/>
          <a:p>
            <a:pPr>
              <a:defRPr/>
            </a:pPr>
            <a:fld id="{AA2A1800-BFC7-4E22-8964-B8A4E143B637}" type="slidenum">
              <a:rPr lang="sk-SK" smtClean="0"/>
              <a:pPr>
                <a:defRPr/>
              </a:pPr>
              <a:t>13</a:t>
            </a:fld>
            <a:endParaRPr lang="sk-SK"/>
          </a:p>
        </p:txBody>
      </p:sp>
      <p:pic>
        <p:nvPicPr>
          <p:cNvPr id="1026" name="Picture 2"/>
          <p:cNvPicPr>
            <a:picLocks noChangeAspect="1" noChangeArrowheads="1"/>
          </p:cNvPicPr>
          <p:nvPr/>
        </p:nvPicPr>
        <p:blipFill>
          <a:blip r:embed="rId2" cstate="print"/>
          <a:srcRect/>
          <a:stretch>
            <a:fillRect/>
          </a:stretch>
        </p:blipFill>
        <p:spPr bwMode="auto">
          <a:xfrm>
            <a:off x="971600" y="908720"/>
            <a:ext cx="7194376" cy="5328592"/>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pPr>
              <a:defRPr/>
            </a:pPr>
            <a:r>
              <a:rPr lang="cs-CZ" smtClean="0"/>
              <a:t>12. 10. 2016</a:t>
            </a:r>
            <a:endParaRPr lang="sk-SK"/>
          </a:p>
        </p:txBody>
      </p:sp>
      <p:sp>
        <p:nvSpPr>
          <p:cNvPr id="3" name="Zástupný symbol pro zápatí 2"/>
          <p:cNvSpPr>
            <a:spLocks noGrp="1"/>
          </p:cNvSpPr>
          <p:nvPr>
            <p:ph type="ftr" sz="quarter" idx="11"/>
          </p:nvPr>
        </p:nvSpPr>
        <p:spPr/>
        <p:txBody>
          <a:bodyPr/>
          <a:lstStyle/>
          <a:p>
            <a:pPr>
              <a:defRPr/>
            </a:pPr>
            <a:r>
              <a:rPr lang="pl-PL" smtClean="0"/>
              <a:t>PŘÍRODNÍ POLYMERY PŘF MU  VOSKY 3 2016</a:t>
            </a:r>
            <a:endParaRPr lang="sk-SK"/>
          </a:p>
        </p:txBody>
      </p:sp>
      <p:sp>
        <p:nvSpPr>
          <p:cNvPr id="4" name="Zástupný symbol pro číslo snímku 3"/>
          <p:cNvSpPr>
            <a:spLocks noGrp="1"/>
          </p:cNvSpPr>
          <p:nvPr>
            <p:ph type="sldNum" sz="quarter" idx="12"/>
          </p:nvPr>
        </p:nvSpPr>
        <p:spPr/>
        <p:txBody>
          <a:bodyPr/>
          <a:lstStyle/>
          <a:p>
            <a:pPr>
              <a:defRPr/>
            </a:pPr>
            <a:fld id="{D2DAE1EA-64DE-4526-BF42-981E8B573A59}" type="slidenum">
              <a:rPr lang="sk-SK" smtClean="0"/>
              <a:pPr>
                <a:defRPr/>
              </a:pPr>
              <a:t>14</a:t>
            </a:fld>
            <a:endParaRPr lang="sk-SK"/>
          </a:p>
        </p:txBody>
      </p:sp>
      <p:sp>
        <p:nvSpPr>
          <p:cNvPr id="7" name="TextovéPole 6"/>
          <p:cNvSpPr txBox="1"/>
          <p:nvPr/>
        </p:nvSpPr>
        <p:spPr>
          <a:xfrm>
            <a:off x="755576" y="836712"/>
            <a:ext cx="7344816" cy="584775"/>
          </a:xfrm>
          <a:prstGeom prst="rect">
            <a:avLst/>
          </a:prstGeom>
          <a:noFill/>
        </p:spPr>
        <p:txBody>
          <a:bodyPr wrap="square" rtlCol="0">
            <a:spAutoFit/>
          </a:bodyPr>
          <a:lstStyle/>
          <a:p>
            <a:r>
              <a:rPr lang="cs-CZ" sz="3200" b="1" dirty="0" smtClean="0">
                <a:solidFill>
                  <a:srgbClr val="008000"/>
                </a:solidFill>
              </a:rPr>
              <a:t>Včelí vosk patří mezi tzv. éčka (E901)</a:t>
            </a:r>
            <a:endParaRPr lang="cs-CZ" sz="3200" b="1" dirty="0">
              <a:solidFill>
                <a:srgbClr val="008000"/>
              </a:solidFill>
            </a:endParaRPr>
          </a:p>
        </p:txBody>
      </p:sp>
      <p:sp>
        <p:nvSpPr>
          <p:cNvPr id="9" name="TextovéPole 8"/>
          <p:cNvSpPr txBox="1"/>
          <p:nvPr/>
        </p:nvSpPr>
        <p:spPr>
          <a:xfrm>
            <a:off x="395536" y="1412776"/>
            <a:ext cx="8496944" cy="2185214"/>
          </a:xfrm>
          <a:prstGeom prst="rect">
            <a:avLst/>
          </a:prstGeom>
          <a:noFill/>
          <a:ln w="38100">
            <a:solidFill>
              <a:srgbClr val="C00000"/>
            </a:solidFill>
          </a:ln>
        </p:spPr>
        <p:txBody>
          <a:bodyPr wrap="square" rtlCol="0">
            <a:spAutoFit/>
          </a:bodyPr>
          <a:lstStyle/>
          <a:p>
            <a:pPr algn="just"/>
            <a:r>
              <a:rPr lang="cs-CZ" sz="2000" b="1" dirty="0" smtClean="0"/>
              <a:t>Ve </a:t>
            </a:r>
            <a:r>
              <a:rPr lang="cs-CZ" sz="2000" b="1" dirty="0" smtClean="0">
                <a:hlinkClick r:id="rId2" tooltip="Staročeština"/>
              </a:rPr>
              <a:t>staročeských</a:t>
            </a:r>
            <a:r>
              <a:rPr lang="cs-CZ" sz="2000" b="1" dirty="0" smtClean="0"/>
              <a:t> textech se med (resp. plást medu, </a:t>
            </a:r>
            <a:r>
              <a:rPr lang="cs-CZ" sz="2000" b="1" dirty="0" smtClean="0">
                <a:hlinkClick r:id="rId3" tooltip="Plástev"/>
              </a:rPr>
              <a:t>plástev</a:t>
            </a:r>
            <a:r>
              <a:rPr lang="cs-CZ" sz="2000" b="1" dirty="0" smtClean="0"/>
              <a:t>, latinsky </a:t>
            </a:r>
            <a:r>
              <a:rPr lang="cs-CZ" sz="2000" b="1" i="1" dirty="0" smtClean="0"/>
              <a:t>favus</a:t>
            </a:r>
            <a:r>
              <a:rPr lang="cs-CZ" sz="2000" b="1" dirty="0" smtClean="0"/>
              <a:t>, anglicky </a:t>
            </a:r>
            <a:r>
              <a:rPr lang="cs-CZ" sz="2000" b="1" i="1" dirty="0" err="1" smtClean="0"/>
              <a:t>honeycomb</a:t>
            </a:r>
            <a:r>
              <a:rPr lang="cs-CZ" sz="2000" b="1" dirty="0" smtClean="0"/>
              <a:t>) označuje slovem </a:t>
            </a:r>
            <a:r>
              <a:rPr lang="cs-CZ" sz="2800" b="1" cap="all" dirty="0" smtClean="0">
                <a:solidFill>
                  <a:srgbClr val="FF0000"/>
                </a:solidFill>
              </a:rPr>
              <a:t>strdí</a:t>
            </a:r>
            <a:r>
              <a:rPr lang="cs-CZ" sz="2800" b="1" dirty="0" smtClean="0"/>
              <a:t> </a:t>
            </a:r>
            <a:r>
              <a:rPr lang="cs-CZ" sz="2000" b="1" dirty="0" smtClean="0"/>
              <a:t>(střední rod, to strdí, původně nesklonné, též ta </a:t>
            </a:r>
            <a:r>
              <a:rPr lang="cs-CZ" sz="2000" b="1" i="1" dirty="0" err="1" smtClean="0"/>
              <a:t>stred</a:t>
            </a:r>
            <a:r>
              <a:rPr lang="cs-CZ" sz="2000" b="1" dirty="0" smtClean="0"/>
              <a:t>, ten </a:t>
            </a:r>
            <a:r>
              <a:rPr lang="cs-CZ" sz="2000" b="1" i="1" dirty="0" err="1" smtClean="0"/>
              <a:t>strda</a:t>
            </a:r>
            <a:r>
              <a:rPr lang="cs-CZ" sz="2000" b="1" baseline="30000" dirty="0" smtClean="0">
                <a:hlinkClick r:id="rId4"/>
              </a:rPr>
              <a:t>[4]</a:t>
            </a:r>
            <a:r>
              <a:rPr lang="cs-CZ" sz="2000" b="1" dirty="0" smtClean="0"/>
              <a:t>) které je všeslovanského původu. V odborné včelařské terminologii se jako strdí označuje </a:t>
            </a:r>
            <a:r>
              <a:rPr lang="cs-CZ" sz="2400" b="1" dirty="0" smtClean="0">
                <a:solidFill>
                  <a:srgbClr val="FF0000"/>
                </a:solidFill>
              </a:rPr>
              <a:t>medem zanesené </a:t>
            </a:r>
            <a:r>
              <a:rPr lang="cs-CZ" sz="2400" b="1" dirty="0" smtClean="0">
                <a:solidFill>
                  <a:srgbClr val="FF0000"/>
                </a:solidFill>
                <a:hlinkClick r:id="rId5" tooltip="Včelí vosk"/>
              </a:rPr>
              <a:t>včelí dílo</a:t>
            </a:r>
            <a:r>
              <a:rPr lang="cs-CZ" sz="2400" b="1" dirty="0" smtClean="0">
                <a:solidFill>
                  <a:srgbClr val="FF0000"/>
                </a:solidFill>
              </a:rPr>
              <a:t> (plástev z včelího vosku) volně žijících včel.</a:t>
            </a:r>
            <a:endParaRPr lang="cs-CZ" sz="2000" b="1" dirty="0">
              <a:solidFill>
                <a:srgbClr val="FF0000"/>
              </a:solidFill>
            </a:endParaRPr>
          </a:p>
        </p:txBody>
      </p:sp>
      <p:sp>
        <p:nvSpPr>
          <p:cNvPr id="10" name="Nadpis 9"/>
          <p:cNvSpPr txBox="1">
            <a:spLocks/>
          </p:cNvSpPr>
          <p:nvPr/>
        </p:nvSpPr>
        <p:spPr>
          <a:xfrm>
            <a:off x="457200" y="274638"/>
            <a:ext cx="8229600" cy="706090"/>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cs-CZ" sz="3200" b="0" i="0" u="none" strike="noStrike" kern="0" cap="none" spc="0" normalizeH="0" baseline="0" noProof="0" smtClean="0">
                <a:ln>
                  <a:noFill/>
                </a:ln>
                <a:solidFill>
                  <a:srgbClr val="FF0000"/>
                </a:solidFill>
                <a:effectLst/>
                <a:uLnTx/>
                <a:uFillTx/>
                <a:latin typeface="Arial Black" pitchFamily="34" charset="0"/>
                <a:ea typeface="+mj-ea"/>
                <a:cs typeface="+mj-cs"/>
              </a:rPr>
              <a:t>VČELÍ VOSK</a:t>
            </a:r>
            <a:endParaRPr kumimoji="0" lang="cs-CZ" sz="3200" b="0" i="0" u="none" strike="noStrike" kern="0" cap="none" spc="0" normalizeH="0" baseline="0" noProof="0" dirty="0">
              <a:ln>
                <a:noFill/>
              </a:ln>
              <a:solidFill>
                <a:schemeClr val="tx2"/>
              </a:solidFill>
              <a:effectLst/>
              <a:uLnTx/>
              <a:uFillTx/>
              <a:latin typeface="+mj-lt"/>
              <a:ea typeface="+mj-ea"/>
              <a:cs typeface="+mj-cs"/>
            </a:endParaRPr>
          </a:p>
        </p:txBody>
      </p:sp>
      <p:sp>
        <p:nvSpPr>
          <p:cNvPr id="11" name="TextovéPole 10"/>
          <p:cNvSpPr txBox="1"/>
          <p:nvPr/>
        </p:nvSpPr>
        <p:spPr>
          <a:xfrm>
            <a:off x="395536" y="3789040"/>
            <a:ext cx="8496944" cy="2400657"/>
          </a:xfrm>
          <a:prstGeom prst="rect">
            <a:avLst/>
          </a:prstGeom>
          <a:noFill/>
          <a:ln w="38100">
            <a:solidFill>
              <a:srgbClr val="0000FF"/>
            </a:solidFill>
          </a:ln>
        </p:spPr>
        <p:txBody>
          <a:bodyPr wrap="square" rtlCol="0">
            <a:spAutoFit/>
          </a:bodyPr>
          <a:lstStyle/>
          <a:p>
            <a:pPr algn="just"/>
            <a:r>
              <a:rPr lang="cs-CZ" b="1" dirty="0" smtClean="0"/>
              <a:t>Mezi známé hrdiny antické mytologie, kteří se se Sirénami setkali, patří </a:t>
            </a:r>
            <a:r>
              <a:rPr lang="cs-CZ" b="1" dirty="0" err="1" smtClean="0">
                <a:hlinkClick r:id="rId6" tooltip="Odysseus"/>
              </a:rPr>
              <a:t>Odysseus</a:t>
            </a:r>
            <a:r>
              <a:rPr lang="cs-CZ" b="1" dirty="0" smtClean="0"/>
              <a:t> a </a:t>
            </a:r>
            <a:r>
              <a:rPr lang="cs-CZ" b="1" dirty="0" smtClean="0">
                <a:hlinkClick r:id="rId7" tooltip="Argonauti"/>
              </a:rPr>
              <a:t>Argonauti</a:t>
            </a:r>
            <a:r>
              <a:rPr lang="cs-CZ" b="1" dirty="0" smtClean="0"/>
              <a:t>. </a:t>
            </a:r>
            <a:r>
              <a:rPr lang="cs-CZ" b="1" dirty="0" err="1" smtClean="0"/>
              <a:t>Odysseus</a:t>
            </a:r>
            <a:r>
              <a:rPr lang="cs-CZ" b="1" dirty="0" smtClean="0"/>
              <a:t> při své dlouhé plavbě z </a:t>
            </a:r>
            <a:r>
              <a:rPr lang="cs-CZ" b="1" dirty="0" smtClean="0">
                <a:hlinkClick r:id="rId8" tooltip="Trojská válka"/>
              </a:rPr>
              <a:t>trojské války</a:t>
            </a:r>
            <a:r>
              <a:rPr lang="cs-CZ" b="1" dirty="0" smtClean="0"/>
              <a:t> poznal ostrov Sirén dříve, než se dostali na doslech, a proto nařídil svým mužům, aby si </a:t>
            </a:r>
            <a:r>
              <a:rPr lang="cs-CZ" sz="2400" b="1" dirty="0" smtClean="0">
                <a:solidFill>
                  <a:srgbClr val="FF0000"/>
                </a:solidFill>
              </a:rPr>
              <a:t>zalepili uši voskem (včelím) </a:t>
            </a:r>
            <a:r>
              <a:rPr lang="cs-CZ" b="1" dirty="0" smtClean="0"/>
              <a:t>a nemohli tak být přilákáni jejich zpěvem. On sám se však neohlušil, pouze se nechal připoutat ke stěžni, a tak jako jediný mohl slyšet jejich líbezný zpěv.</a:t>
            </a:r>
          </a:p>
          <a:p>
            <a:pPr algn="just"/>
            <a:r>
              <a:rPr lang="cs-CZ" b="1" dirty="0" smtClean="0"/>
              <a:t>Argonauti byli rovněž lákáni zpěvem Sirén, ale měli s sebou velkého pěvce </a:t>
            </a:r>
            <a:r>
              <a:rPr lang="cs-CZ" b="1" dirty="0" smtClean="0">
                <a:hlinkClick r:id="rId9" tooltip="Orfeus"/>
              </a:rPr>
              <a:t>Orfea</a:t>
            </a:r>
            <a:r>
              <a:rPr lang="cs-CZ" b="1" dirty="0" smtClean="0"/>
              <a:t>, který je ochránil před Sirénami tak, že je svým zpěvem přehlušil.</a:t>
            </a:r>
            <a:endParaRPr lang="cs-CZ" b="1"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ástupný symbol pro datum 6"/>
          <p:cNvSpPr>
            <a:spLocks noGrp="1"/>
          </p:cNvSpPr>
          <p:nvPr>
            <p:ph type="dt" sz="half" idx="10"/>
          </p:nvPr>
        </p:nvSpPr>
        <p:spPr/>
        <p:txBody>
          <a:bodyPr/>
          <a:lstStyle/>
          <a:p>
            <a:pPr>
              <a:defRPr/>
            </a:pPr>
            <a:r>
              <a:rPr lang="cs-CZ" smtClean="0"/>
              <a:t>12. 10. 2016</a:t>
            </a:r>
            <a:endParaRPr lang="sk-SK"/>
          </a:p>
        </p:txBody>
      </p:sp>
      <p:sp>
        <p:nvSpPr>
          <p:cNvPr id="8" name="Zástupný symbol pro zápatí 7"/>
          <p:cNvSpPr>
            <a:spLocks noGrp="1"/>
          </p:cNvSpPr>
          <p:nvPr>
            <p:ph type="ftr" sz="quarter" idx="11"/>
          </p:nvPr>
        </p:nvSpPr>
        <p:spPr/>
        <p:txBody>
          <a:bodyPr/>
          <a:lstStyle/>
          <a:p>
            <a:pPr>
              <a:defRPr/>
            </a:pPr>
            <a:r>
              <a:rPr lang="pl-PL" smtClean="0"/>
              <a:t>PŘÍRODNÍ POLYMERY PŘF MU  VOSKY 3 2016</a:t>
            </a:r>
            <a:endParaRPr lang="sk-SK"/>
          </a:p>
        </p:txBody>
      </p:sp>
      <p:sp>
        <p:nvSpPr>
          <p:cNvPr id="9" name="Zástupný symbol pro číslo snímku 8"/>
          <p:cNvSpPr>
            <a:spLocks noGrp="1"/>
          </p:cNvSpPr>
          <p:nvPr>
            <p:ph type="sldNum" sz="quarter" idx="12"/>
          </p:nvPr>
        </p:nvSpPr>
        <p:spPr/>
        <p:txBody>
          <a:bodyPr/>
          <a:lstStyle/>
          <a:p>
            <a:pPr>
              <a:defRPr/>
            </a:pPr>
            <a:fld id="{AA2A1800-BFC7-4E22-8964-B8A4E143B637}" type="slidenum">
              <a:rPr lang="sk-SK" smtClean="0"/>
              <a:pPr>
                <a:defRPr/>
              </a:pPr>
              <a:t>15</a:t>
            </a:fld>
            <a:endParaRPr lang="sk-SK"/>
          </a:p>
        </p:txBody>
      </p:sp>
      <p:pic>
        <p:nvPicPr>
          <p:cNvPr id="13" name="Obrázek 12" descr="img499.jpg"/>
          <p:cNvPicPr>
            <a:picLocks noChangeAspect="1"/>
          </p:cNvPicPr>
          <p:nvPr/>
        </p:nvPicPr>
        <p:blipFill>
          <a:blip r:embed="rId2" cstate="print"/>
          <a:stretch>
            <a:fillRect/>
          </a:stretch>
        </p:blipFill>
        <p:spPr>
          <a:xfrm rot="5400000">
            <a:off x="3751735" y="1152921"/>
            <a:ext cx="6033018" cy="4104456"/>
          </a:xfrm>
          <a:prstGeom prst="rect">
            <a:avLst/>
          </a:prstGeom>
        </p:spPr>
      </p:pic>
      <p:sp>
        <p:nvSpPr>
          <p:cNvPr id="16" name="TextovéPole 15"/>
          <p:cNvSpPr txBox="1"/>
          <p:nvPr/>
        </p:nvSpPr>
        <p:spPr>
          <a:xfrm>
            <a:off x="251520" y="332656"/>
            <a:ext cx="4320480" cy="769441"/>
          </a:xfrm>
          <a:prstGeom prst="rect">
            <a:avLst/>
          </a:prstGeom>
          <a:noFill/>
        </p:spPr>
        <p:txBody>
          <a:bodyPr wrap="square" rtlCol="0">
            <a:spAutoFit/>
          </a:bodyPr>
          <a:lstStyle/>
          <a:p>
            <a:pPr algn="ctr"/>
            <a:r>
              <a:rPr lang="cs-CZ" sz="4400" dirty="0" smtClean="0">
                <a:solidFill>
                  <a:srgbClr val="FF0000"/>
                </a:solidFill>
                <a:latin typeface="Arial Black" pitchFamily="34" charset="0"/>
              </a:rPr>
              <a:t>VČELÍ VOSK</a:t>
            </a:r>
            <a:endParaRPr lang="cs-CZ" sz="4400" dirty="0">
              <a:solidFill>
                <a:srgbClr val="FF0000"/>
              </a:solidFill>
              <a:latin typeface="Arial Black" pitchFamily="34" charset="0"/>
            </a:endParaRPr>
          </a:p>
        </p:txBody>
      </p:sp>
      <p:sp>
        <p:nvSpPr>
          <p:cNvPr id="17" name="TextovéPole 16"/>
          <p:cNvSpPr txBox="1"/>
          <p:nvPr/>
        </p:nvSpPr>
        <p:spPr>
          <a:xfrm>
            <a:off x="251520" y="1340768"/>
            <a:ext cx="4320480" cy="3046988"/>
          </a:xfrm>
          <a:prstGeom prst="rect">
            <a:avLst/>
          </a:prstGeom>
          <a:noFill/>
        </p:spPr>
        <p:txBody>
          <a:bodyPr wrap="square" rtlCol="0">
            <a:spAutoFit/>
          </a:bodyPr>
          <a:lstStyle/>
          <a:p>
            <a:pPr>
              <a:buFont typeface="Arial" pitchFamily="34" charset="0"/>
              <a:buChar char="•"/>
            </a:pPr>
            <a:r>
              <a:rPr lang="cs-CZ" sz="2400" b="1" dirty="0" smtClean="0">
                <a:solidFill>
                  <a:srgbClr val="FF0000"/>
                </a:solidFill>
              </a:rPr>
              <a:t> PATRNĚ NEJDŮLEŽITĚJŠÍ PŘÍRODNÍ VOSK</a:t>
            </a:r>
          </a:p>
          <a:p>
            <a:pPr>
              <a:buFont typeface="Arial" pitchFamily="34" charset="0"/>
              <a:buChar char="•"/>
            </a:pPr>
            <a:r>
              <a:rPr lang="cs-CZ" sz="2400" b="1" dirty="0" smtClean="0">
                <a:solidFill>
                  <a:srgbClr val="FF0000"/>
                </a:solidFill>
              </a:rPr>
              <a:t> Do nedávna jsme na jeho kvalitu měli i ČSN</a:t>
            </a:r>
          </a:p>
          <a:p>
            <a:pPr>
              <a:buFont typeface="Arial" pitchFamily="34" charset="0"/>
              <a:buChar char="•"/>
            </a:pPr>
            <a:r>
              <a:rPr lang="cs-CZ" sz="2400" b="1" dirty="0" smtClean="0">
                <a:solidFill>
                  <a:srgbClr val="FF0000"/>
                </a:solidFill>
              </a:rPr>
              <a:t>  VYUŽÍVANÝ UŽ TISÍCE LET &gt; báje o </a:t>
            </a:r>
            <a:r>
              <a:rPr lang="cs-CZ" sz="2400" b="1" dirty="0" err="1" smtClean="0">
                <a:solidFill>
                  <a:srgbClr val="FF0000"/>
                </a:solidFill>
              </a:rPr>
              <a:t>Odysseovi</a:t>
            </a:r>
            <a:r>
              <a:rPr lang="cs-CZ" sz="2400" b="1" dirty="0" smtClean="0">
                <a:solidFill>
                  <a:srgbClr val="FF0000"/>
                </a:solidFill>
              </a:rPr>
              <a:t> a sirénách </a:t>
            </a:r>
          </a:p>
          <a:p>
            <a:pPr>
              <a:buFont typeface="Arial" pitchFamily="34" charset="0"/>
              <a:buChar char="•"/>
            </a:pPr>
            <a:r>
              <a:rPr lang="cs-CZ" sz="2400" b="1" dirty="0" smtClean="0">
                <a:solidFill>
                  <a:srgbClr val="FF0000"/>
                </a:solidFill>
              </a:rPr>
              <a:t> </a:t>
            </a:r>
            <a:endParaRPr lang="cs-CZ" sz="2400" b="1" dirty="0">
              <a:solidFill>
                <a:srgbClr val="FF0000"/>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ástupný symbol pro datum 6"/>
          <p:cNvSpPr>
            <a:spLocks noGrp="1"/>
          </p:cNvSpPr>
          <p:nvPr>
            <p:ph type="dt" sz="half" idx="10"/>
          </p:nvPr>
        </p:nvSpPr>
        <p:spPr/>
        <p:txBody>
          <a:bodyPr/>
          <a:lstStyle/>
          <a:p>
            <a:pPr>
              <a:defRPr/>
            </a:pPr>
            <a:r>
              <a:rPr lang="cs-CZ" smtClean="0"/>
              <a:t>12. 10. 2016</a:t>
            </a:r>
            <a:endParaRPr lang="sk-SK"/>
          </a:p>
        </p:txBody>
      </p:sp>
      <p:sp>
        <p:nvSpPr>
          <p:cNvPr id="8" name="Zástupný symbol pro zápatí 7"/>
          <p:cNvSpPr>
            <a:spLocks noGrp="1"/>
          </p:cNvSpPr>
          <p:nvPr>
            <p:ph type="ftr" sz="quarter" idx="11"/>
          </p:nvPr>
        </p:nvSpPr>
        <p:spPr/>
        <p:txBody>
          <a:bodyPr/>
          <a:lstStyle/>
          <a:p>
            <a:pPr>
              <a:defRPr/>
            </a:pPr>
            <a:r>
              <a:rPr lang="pl-PL" smtClean="0"/>
              <a:t>PŘÍRODNÍ POLYMERY PŘF MU  VOSKY 3 2016</a:t>
            </a:r>
            <a:endParaRPr lang="sk-SK"/>
          </a:p>
        </p:txBody>
      </p:sp>
      <p:sp>
        <p:nvSpPr>
          <p:cNvPr id="9" name="Zástupný symbol pro číslo snímku 8"/>
          <p:cNvSpPr>
            <a:spLocks noGrp="1"/>
          </p:cNvSpPr>
          <p:nvPr>
            <p:ph type="sldNum" sz="quarter" idx="12"/>
          </p:nvPr>
        </p:nvSpPr>
        <p:spPr/>
        <p:txBody>
          <a:bodyPr/>
          <a:lstStyle/>
          <a:p>
            <a:pPr>
              <a:defRPr/>
            </a:pPr>
            <a:fld id="{AA2A1800-BFC7-4E22-8964-B8A4E143B637}" type="slidenum">
              <a:rPr lang="sk-SK" smtClean="0"/>
              <a:pPr>
                <a:defRPr/>
              </a:pPr>
              <a:t>16</a:t>
            </a:fld>
            <a:endParaRPr lang="sk-SK"/>
          </a:p>
        </p:txBody>
      </p:sp>
      <p:pic>
        <p:nvPicPr>
          <p:cNvPr id="10" name="Obrázek 9" descr="img500.jpg"/>
          <p:cNvPicPr>
            <a:picLocks noChangeAspect="1"/>
          </p:cNvPicPr>
          <p:nvPr/>
        </p:nvPicPr>
        <p:blipFill>
          <a:blip r:embed="rId2" cstate="print"/>
          <a:stretch>
            <a:fillRect/>
          </a:stretch>
        </p:blipFill>
        <p:spPr>
          <a:xfrm rot="5400000">
            <a:off x="3969566" y="1151114"/>
            <a:ext cx="5805683" cy="4168768"/>
          </a:xfrm>
          <a:prstGeom prst="rect">
            <a:avLst/>
          </a:prstGeom>
        </p:spPr>
      </p:pic>
      <p:pic>
        <p:nvPicPr>
          <p:cNvPr id="11" name="Obrázek 10" descr="img501.jpg"/>
          <p:cNvPicPr>
            <a:picLocks noChangeAspect="1"/>
          </p:cNvPicPr>
          <p:nvPr/>
        </p:nvPicPr>
        <p:blipFill>
          <a:blip r:embed="rId3" cstate="print"/>
          <a:stretch>
            <a:fillRect/>
          </a:stretch>
        </p:blipFill>
        <p:spPr>
          <a:xfrm rot="5400000">
            <a:off x="-498697" y="1082873"/>
            <a:ext cx="6036938" cy="4392488"/>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Nadpis 9"/>
          <p:cNvSpPr>
            <a:spLocks noGrp="1"/>
          </p:cNvSpPr>
          <p:nvPr>
            <p:ph type="title"/>
          </p:nvPr>
        </p:nvSpPr>
        <p:spPr>
          <a:xfrm>
            <a:off x="457200" y="274638"/>
            <a:ext cx="8229600" cy="706090"/>
          </a:xfrm>
        </p:spPr>
        <p:txBody>
          <a:bodyPr/>
          <a:lstStyle/>
          <a:p>
            <a:r>
              <a:rPr lang="cs-CZ" sz="3200" dirty="0" smtClean="0">
                <a:solidFill>
                  <a:srgbClr val="FF0000"/>
                </a:solidFill>
                <a:latin typeface="Arial Black" pitchFamily="34" charset="0"/>
              </a:rPr>
              <a:t>VČELÍ VOSK</a:t>
            </a:r>
            <a:endParaRPr lang="cs-CZ" sz="3200" dirty="0"/>
          </a:p>
        </p:txBody>
      </p:sp>
      <p:pic>
        <p:nvPicPr>
          <p:cNvPr id="12" name="Zástupný symbol pro obsah 11" descr="Triacontanyl_palmitate.png"/>
          <p:cNvPicPr>
            <a:picLocks noGrp="1" noChangeAspect="1"/>
          </p:cNvPicPr>
          <p:nvPr>
            <p:ph idx="1"/>
          </p:nvPr>
        </p:nvPicPr>
        <p:blipFill>
          <a:blip r:embed="rId2" cstate="print"/>
          <a:stretch>
            <a:fillRect/>
          </a:stretch>
        </p:blipFill>
        <p:spPr>
          <a:xfrm>
            <a:off x="467544" y="1196752"/>
            <a:ext cx="7875793" cy="1152128"/>
          </a:xfrm>
        </p:spPr>
      </p:pic>
      <p:sp>
        <p:nvSpPr>
          <p:cNvPr id="7" name="Zástupný symbol pro datum 6"/>
          <p:cNvSpPr>
            <a:spLocks noGrp="1"/>
          </p:cNvSpPr>
          <p:nvPr>
            <p:ph type="dt" sz="half" idx="10"/>
          </p:nvPr>
        </p:nvSpPr>
        <p:spPr/>
        <p:txBody>
          <a:bodyPr/>
          <a:lstStyle/>
          <a:p>
            <a:pPr>
              <a:defRPr/>
            </a:pPr>
            <a:r>
              <a:rPr lang="cs-CZ" smtClean="0"/>
              <a:t>12. 10. 2016</a:t>
            </a:r>
            <a:endParaRPr lang="sk-SK"/>
          </a:p>
        </p:txBody>
      </p:sp>
      <p:sp>
        <p:nvSpPr>
          <p:cNvPr id="8" name="Zástupný symbol pro zápatí 7"/>
          <p:cNvSpPr>
            <a:spLocks noGrp="1"/>
          </p:cNvSpPr>
          <p:nvPr>
            <p:ph type="ftr" sz="quarter" idx="11"/>
          </p:nvPr>
        </p:nvSpPr>
        <p:spPr/>
        <p:txBody>
          <a:bodyPr/>
          <a:lstStyle/>
          <a:p>
            <a:pPr>
              <a:defRPr/>
            </a:pPr>
            <a:r>
              <a:rPr lang="pl-PL" smtClean="0"/>
              <a:t>PŘÍRODNÍ POLYMERY PŘF MU  VOSKY 3 2016</a:t>
            </a:r>
            <a:endParaRPr lang="sk-SK"/>
          </a:p>
        </p:txBody>
      </p:sp>
      <p:sp>
        <p:nvSpPr>
          <p:cNvPr id="9" name="Zástupný symbol pro číslo snímku 8"/>
          <p:cNvSpPr>
            <a:spLocks noGrp="1"/>
          </p:cNvSpPr>
          <p:nvPr>
            <p:ph type="sldNum" sz="quarter" idx="12"/>
          </p:nvPr>
        </p:nvSpPr>
        <p:spPr/>
        <p:txBody>
          <a:bodyPr/>
          <a:lstStyle/>
          <a:p>
            <a:pPr>
              <a:defRPr/>
            </a:pPr>
            <a:fld id="{AA2A1800-BFC7-4E22-8964-B8A4E143B637}" type="slidenum">
              <a:rPr lang="sk-SK" smtClean="0"/>
              <a:pPr>
                <a:defRPr/>
              </a:pPr>
              <a:t>17</a:t>
            </a:fld>
            <a:endParaRPr lang="sk-SK"/>
          </a:p>
        </p:txBody>
      </p:sp>
      <p:sp>
        <p:nvSpPr>
          <p:cNvPr id="14" name="Obdélník 13"/>
          <p:cNvSpPr/>
          <p:nvPr/>
        </p:nvSpPr>
        <p:spPr>
          <a:xfrm>
            <a:off x="539552" y="2492896"/>
            <a:ext cx="8280920" cy="430887"/>
          </a:xfrm>
          <a:prstGeom prst="rect">
            <a:avLst/>
          </a:prstGeom>
        </p:spPr>
        <p:txBody>
          <a:bodyPr wrap="square">
            <a:spAutoFit/>
          </a:bodyPr>
          <a:lstStyle/>
          <a:p>
            <a:r>
              <a:rPr lang="cs-CZ" sz="2200" b="1" dirty="0" err="1" smtClean="0">
                <a:hlinkClick r:id="rId3" tooltip="Palmitate"/>
              </a:rPr>
              <a:t>triacontanyl</a:t>
            </a:r>
            <a:r>
              <a:rPr lang="cs-CZ" sz="2200" b="1" dirty="0" smtClean="0">
                <a:hlinkClick r:id="rId3" tooltip="Palmitate"/>
              </a:rPr>
              <a:t> (</a:t>
            </a:r>
            <a:r>
              <a:rPr lang="cs-CZ" sz="2200" b="1" dirty="0" err="1" smtClean="0">
                <a:solidFill>
                  <a:srgbClr val="C00000"/>
                </a:solidFill>
                <a:hlinkClick r:id="rId3" tooltip="Palmitate"/>
              </a:rPr>
              <a:t>myricyl</a:t>
            </a:r>
            <a:r>
              <a:rPr lang="cs-CZ" sz="2200" b="1" dirty="0" smtClean="0">
                <a:hlinkClick r:id="rId3" tooltip="Palmitate"/>
              </a:rPr>
              <a:t>) </a:t>
            </a:r>
            <a:r>
              <a:rPr lang="cs-CZ" sz="2200" b="1" dirty="0" err="1" smtClean="0">
                <a:solidFill>
                  <a:srgbClr val="7030A0"/>
                </a:solidFill>
                <a:hlinkClick r:id="rId3" tooltip="Palmitate"/>
              </a:rPr>
              <a:t>palmitate</a:t>
            </a:r>
            <a:r>
              <a:rPr lang="cs-CZ" sz="2200" b="1" dirty="0" smtClean="0"/>
              <a:t> CH</a:t>
            </a:r>
            <a:r>
              <a:rPr lang="cs-CZ" sz="2200" b="1" baseline="-25000" dirty="0" smtClean="0"/>
              <a:t>3</a:t>
            </a:r>
            <a:r>
              <a:rPr lang="cs-CZ" sz="2200" b="1" dirty="0" smtClean="0"/>
              <a:t>(CH</a:t>
            </a:r>
            <a:r>
              <a:rPr lang="cs-CZ" sz="2200" b="1" baseline="-25000" dirty="0" smtClean="0"/>
              <a:t>2</a:t>
            </a:r>
            <a:r>
              <a:rPr lang="cs-CZ" sz="2200" b="1" dirty="0" smtClean="0"/>
              <a:t>)</a:t>
            </a:r>
            <a:r>
              <a:rPr lang="cs-CZ" sz="2200" b="1" baseline="-25000" dirty="0" smtClean="0"/>
              <a:t>29</a:t>
            </a:r>
            <a:r>
              <a:rPr lang="cs-CZ" sz="2200" b="1" dirty="0" smtClean="0"/>
              <a:t>O-CO-(CH</a:t>
            </a:r>
            <a:r>
              <a:rPr lang="cs-CZ" sz="2200" b="1" baseline="-25000" dirty="0" smtClean="0"/>
              <a:t>2</a:t>
            </a:r>
            <a:r>
              <a:rPr lang="cs-CZ" sz="2200" b="1" dirty="0" smtClean="0"/>
              <a:t>)</a:t>
            </a:r>
            <a:r>
              <a:rPr lang="cs-CZ" sz="2200" b="1" baseline="-25000" dirty="0" smtClean="0"/>
              <a:t>14</a:t>
            </a:r>
            <a:r>
              <a:rPr lang="cs-CZ" sz="2200" b="1" dirty="0" smtClean="0"/>
              <a:t>CH</a:t>
            </a:r>
            <a:r>
              <a:rPr lang="cs-CZ" sz="2200" b="1" baseline="-25000" dirty="0" smtClean="0"/>
              <a:t>3</a:t>
            </a:r>
            <a:endParaRPr lang="cs-CZ" sz="2200" b="1" dirty="0"/>
          </a:p>
        </p:txBody>
      </p:sp>
      <p:sp>
        <p:nvSpPr>
          <p:cNvPr id="15" name="TextovéPole 14"/>
          <p:cNvSpPr txBox="1"/>
          <p:nvPr/>
        </p:nvSpPr>
        <p:spPr>
          <a:xfrm>
            <a:off x="539552" y="3140968"/>
            <a:ext cx="7992888" cy="3046988"/>
          </a:xfrm>
          <a:prstGeom prst="rect">
            <a:avLst/>
          </a:prstGeom>
          <a:noFill/>
        </p:spPr>
        <p:txBody>
          <a:bodyPr wrap="square" rtlCol="0">
            <a:spAutoFit/>
          </a:bodyPr>
          <a:lstStyle/>
          <a:p>
            <a:pPr>
              <a:buFont typeface="Arial" pitchFamily="34" charset="0"/>
              <a:buChar char="•"/>
            </a:pPr>
            <a:r>
              <a:rPr lang="cs-CZ" sz="2400" b="1" dirty="0" smtClean="0">
                <a:solidFill>
                  <a:srgbClr val="008000"/>
                </a:solidFill>
              </a:rPr>
              <a:t> Považován za HLAVNÍ SLOŽKU  z dosud cca. 285 nalezených složek, </a:t>
            </a:r>
            <a:r>
              <a:rPr lang="cs-CZ" sz="2400" b="1" dirty="0" smtClean="0">
                <a:solidFill>
                  <a:srgbClr val="FF0000"/>
                </a:solidFill>
              </a:rPr>
              <a:t>cca.</a:t>
            </a:r>
            <a:r>
              <a:rPr lang="cs-CZ" sz="2400" b="1" dirty="0" smtClean="0">
                <a:solidFill>
                  <a:srgbClr val="008000"/>
                </a:solidFill>
              </a:rPr>
              <a:t> </a:t>
            </a:r>
            <a:r>
              <a:rPr lang="cs-CZ" sz="2400" b="1" dirty="0" smtClean="0">
                <a:solidFill>
                  <a:srgbClr val="FF0000"/>
                </a:solidFill>
              </a:rPr>
              <a:t>111 dosud  </a:t>
            </a:r>
            <a:r>
              <a:rPr lang="cs-CZ" sz="2400" b="1" dirty="0" err="1" smtClean="0">
                <a:solidFill>
                  <a:srgbClr val="FF0000"/>
                </a:solidFill>
              </a:rPr>
              <a:t>NEidentifikovaných</a:t>
            </a:r>
            <a:r>
              <a:rPr lang="cs-CZ" sz="2400" b="1" dirty="0" smtClean="0">
                <a:solidFill>
                  <a:srgbClr val="FF0000"/>
                </a:solidFill>
              </a:rPr>
              <a:t> složek čeká na vás! </a:t>
            </a:r>
          </a:p>
          <a:p>
            <a:pPr>
              <a:buFont typeface="Arial" pitchFamily="34" charset="0"/>
              <a:buChar char="•"/>
            </a:pPr>
            <a:r>
              <a:rPr lang="cs-CZ" sz="2400" b="1" i="1" u="sng" dirty="0" smtClean="0">
                <a:solidFill>
                  <a:srgbClr val="FF0000"/>
                </a:solidFill>
              </a:rPr>
              <a:t> </a:t>
            </a:r>
            <a:r>
              <a:rPr lang="cs-CZ" sz="2400" b="1" i="1" u="sng" dirty="0" smtClean="0">
                <a:solidFill>
                  <a:srgbClr val="C00000"/>
                </a:solidFill>
              </a:rPr>
              <a:t>(Údaje z různých zdrojů se liší, berte to jen jako ukázku složitosti přírodního produktu)</a:t>
            </a:r>
          </a:p>
          <a:p>
            <a:pPr>
              <a:buFont typeface="Arial" pitchFamily="34" charset="0"/>
              <a:buChar char="•"/>
            </a:pPr>
            <a:r>
              <a:rPr lang="cs-CZ" sz="2400" b="1" dirty="0" smtClean="0">
                <a:solidFill>
                  <a:srgbClr val="008000"/>
                </a:solidFill>
              </a:rPr>
              <a:t> Může se lišit podle místa původu a druhu včel </a:t>
            </a:r>
          </a:p>
          <a:p>
            <a:pPr>
              <a:buFont typeface="Arial" pitchFamily="34" charset="0"/>
              <a:buChar char="•"/>
            </a:pPr>
            <a:r>
              <a:rPr lang="cs-CZ" sz="2400" b="1" dirty="0" smtClean="0">
                <a:solidFill>
                  <a:srgbClr val="008000"/>
                </a:solidFill>
              </a:rPr>
              <a:t> Některé složky jsou těkavé </a:t>
            </a:r>
          </a:p>
          <a:p>
            <a:endParaRPr lang="cs-CZ" sz="2400" b="1" dirty="0">
              <a:solidFill>
                <a:srgbClr val="008000"/>
              </a:solidFill>
            </a:endParaRPr>
          </a:p>
        </p:txBody>
      </p:sp>
      <p:cxnSp>
        <p:nvCxnSpPr>
          <p:cNvPr id="18" name="Přímá spojovací šipka 17"/>
          <p:cNvCxnSpPr/>
          <p:nvPr/>
        </p:nvCxnSpPr>
        <p:spPr>
          <a:xfrm flipH="1">
            <a:off x="4499992" y="1772816"/>
            <a:ext cx="3240360" cy="864096"/>
          </a:xfrm>
          <a:prstGeom prst="straightConnector1">
            <a:avLst/>
          </a:prstGeom>
          <a:ln w="38100">
            <a:solidFill>
              <a:srgbClr val="0000FF"/>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20" name="Přímá spojovací šipka 19"/>
          <p:cNvCxnSpPr/>
          <p:nvPr/>
        </p:nvCxnSpPr>
        <p:spPr>
          <a:xfrm flipH="1">
            <a:off x="2699792" y="1268760"/>
            <a:ext cx="432048" cy="1368152"/>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Přímá spojovací šipka 12"/>
          <p:cNvCxnSpPr/>
          <p:nvPr/>
        </p:nvCxnSpPr>
        <p:spPr>
          <a:xfrm>
            <a:off x="7740352" y="1844824"/>
            <a:ext cx="72008" cy="792088"/>
          </a:xfrm>
          <a:prstGeom prst="straightConnector1">
            <a:avLst/>
          </a:prstGeom>
          <a:ln w="38100">
            <a:solidFill>
              <a:srgbClr val="0000FF"/>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21" name="Přímá spojovací šipka 20"/>
          <p:cNvCxnSpPr/>
          <p:nvPr/>
        </p:nvCxnSpPr>
        <p:spPr>
          <a:xfrm>
            <a:off x="3131840" y="1268760"/>
            <a:ext cx="2376264" cy="144016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ástupný symbol pro datum 6"/>
          <p:cNvSpPr>
            <a:spLocks noGrp="1"/>
          </p:cNvSpPr>
          <p:nvPr>
            <p:ph type="dt" sz="half" idx="10"/>
          </p:nvPr>
        </p:nvSpPr>
        <p:spPr/>
        <p:txBody>
          <a:bodyPr/>
          <a:lstStyle/>
          <a:p>
            <a:pPr>
              <a:defRPr/>
            </a:pPr>
            <a:r>
              <a:rPr lang="cs-CZ" smtClean="0"/>
              <a:t>12. 10. 2016</a:t>
            </a:r>
            <a:endParaRPr lang="sk-SK"/>
          </a:p>
        </p:txBody>
      </p:sp>
      <p:sp>
        <p:nvSpPr>
          <p:cNvPr id="8" name="Zástupný symbol pro zápatí 7"/>
          <p:cNvSpPr>
            <a:spLocks noGrp="1"/>
          </p:cNvSpPr>
          <p:nvPr>
            <p:ph type="ftr" sz="quarter" idx="11"/>
          </p:nvPr>
        </p:nvSpPr>
        <p:spPr/>
        <p:txBody>
          <a:bodyPr/>
          <a:lstStyle/>
          <a:p>
            <a:pPr>
              <a:defRPr/>
            </a:pPr>
            <a:r>
              <a:rPr lang="pl-PL" smtClean="0"/>
              <a:t>PŘÍRODNÍ POLYMERY PŘF MU  VOSKY 3 2016</a:t>
            </a:r>
            <a:endParaRPr lang="sk-SK"/>
          </a:p>
        </p:txBody>
      </p:sp>
      <p:sp>
        <p:nvSpPr>
          <p:cNvPr id="9" name="Zástupný symbol pro číslo snímku 8"/>
          <p:cNvSpPr>
            <a:spLocks noGrp="1"/>
          </p:cNvSpPr>
          <p:nvPr>
            <p:ph type="sldNum" sz="quarter" idx="12"/>
          </p:nvPr>
        </p:nvSpPr>
        <p:spPr/>
        <p:txBody>
          <a:bodyPr/>
          <a:lstStyle/>
          <a:p>
            <a:pPr>
              <a:defRPr/>
            </a:pPr>
            <a:fld id="{AA2A1800-BFC7-4E22-8964-B8A4E143B637}" type="slidenum">
              <a:rPr lang="sk-SK" smtClean="0"/>
              <a:pPr>
                <a:defRPr/>
              </a:pPr>
              <a:t>18</a:t>
            </a:fld>
            <a:endParaRPr lang="sk-SK"/>
          </a:p>
        </p:txBody>
      </p:sp>
      <p:graphicFrame>
        <p:nvGraphicFramePr>
          <p:cNvPr id="17" name="Tabulka 16"/>
          <p:cNvGraphicFramePr>
            <a:graphicFrameLocks noGrp="1"/>
          </p:cNvGraphicFramePr>
          <p:nvPr/>
        </p:nvGraphicFramePr>
        <p:xfrm>
          <a:off x="251520" y="188639"/>
          <a:ext cx="8496944" cy="6108357"/>
        </p:xfrm>
        <a:graphic>
          <a:graphicData uri="http://schemas.openxmlformats.org/drawingml/2006/table">
            <a:tbl>
              <a:tblPr/>
              <a:tblGrid>
                <a:gridCol w="2001898"/>
                <a:gridCol w="950430"/>
                <a:gridCol w="5544616"/>
              </a:tblGrid>
              <a:tr h="347365">
                <a:tc>
                  <a:txBody>
                    <a:bodyPr/>
                    <a:lstStyle/>
                    <a:p>
                      <a:pPr algn="ctr">
                        <a:lnSpc>
                          <a:spcPct val="115000"/>
                        </a:lnSpc>
                        <a:spcAft>
                          <a:spcPts val="0"/>
                        </a:spcAft>
                      </a:pPr>
                      <a:r>
                        <a:rPr lang="cs-CZ" sz="1800" b="1" dirty="0" smtClean="0">
                          <a:latin typeface="Calibri"/>
                          <a:ea typeface="Calibri"/>
                          <a:cs typeface="Times New Roman"/>
                        </a:rPr>
                        <a:t>FRAKCE</a:t>
                      </a:r>
                      <a:endParaRPr lang="cs-CZ" sz="1800" b="1" dirty="0">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DCDC"/>
                    </a:solidFill>
                  </a:tcPr>
                </a:tc>
                <a:tc>
                  <a:txBody>
                    <a:bodyPr/>
                    <a:lstStyle/>
                    <a:p>
                      <a:pPr algn="ctr">
                        <a:lnSpc>
                          <a:spcPct val="115000"/>
                        </a:lnSpc>
                        <a:spcAft>
                          <a:spcPts val="0"/>
                        </a:spcAft>
                      </a:pPr>
                      <a:r>
                        <a:rPr lang="cs-CZ" sz="1800" b="1" dirty="0" smtClean="0">
                          <a:latin typeface="Calibri"/>
                          <a:ea typeface="Calibri"/>
                          <a:cs typeface="Times New Roman"/>
                        </a:rPr>
                        <a:t>PODÍL</a:t>
                      </a:r>
                      <a:endParaRPr lang="cs-CZ" sz="1800" b="1" dirty="0">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1600" b="1" dirty="0" smtClean="0">
                          <a:latin typeface="Calibri"/>
                          <a:ea typeface="Calibri"/>
                          <a:cs typeface="Times New Roman"/>
                        </a:rPr>
                        <a:t>POZNÁMKA</a:t>
                      </a:r>
                      <a:endParaRPr lang="cs-CZ" sz="1600" b="1" dirty="0">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4590">
                <a:tc>
                  <a:txBody>
                    <a:bodyPr/>
                    <a:lstStyle/>
                    <a:p>
                      <a:pPr>
                        <a:lnSpc>
                          <a:spcPct val="115000"/>
                        </a:lnSpc>
                        <a:spcAft>
                          <a:spcPts val="0"/>
                        </a:spcAft>
                      </a:pPr>
                      <a:r>
                        <a:rPr lang="cs-CZ" sz="1800" b="1" u="sng" dirty="0" err="1">
                          <a:solidFill>
                            <a:srgbClr val="FF0000"/>
                          </a:solidFill>
                          <a:latin typeface="Times New Roman"/>
                          <a:ea typeface="Times New Roman"/>
                          <a:cs typeface="Times New Roman"/>
                          <a:hlinkClick r:id="rId2" tooltip="Hydrocarbon"/>
                        </a:rPr>
                        <a:t>Hydrocarbons</a:t>
                      </a:r>
                      <a:endParaRPr lang="cs-CZ" sz="1800" b="1" dirty="0">
                        <a:solidFill>
                          <a:srgbClr val="FF0000"/>
                        </a:solidFill>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DCDC"/>
                    </a:solidFill>
                  </a:tcPr>
                </a:tc>
                <a:tc>
                  <a:txBody>
                    <a:bodyPr/>
                    <a:lstStyle/>
                    <a:p>
                      <a:pPr algn="ctr">
                        <a:lnSpc>
                          <a:spcPct val="115000"/>
                        </a:lnSpc>
                        <a:spcAft>
                          <a:spcPts val="0"/>
                        </a:spcAft>
                      </a:pPr>
                      <a:r>
                        <a:rPr lang="cs-CZ" sz="1800" b="1" dirty="0">
                          <a:solidFill>
                            <a:srgbClr val="FF0000"/>
                          </a:solidFill>
                          <a:latin typeface="Times New Roman"/>
                          <a:ea typeface="Times New Roman"/>
                          <a:cs typeface="Times New Roman"/>
                        </a:rPr>
                        <a:t>14%</a:t>
                      </a:r>
                      <a:endParaRPr lang="cs-CZ" sz="1800" b="1" dirty="0">
                        <a:solidFill>
                          <a:srgbClr val="FF0000"/>
                        </a:solidFill>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cs-CZ" sz="1600" b="1" dirty="0" smtClean="0">
                          <a:solidFill>
                            <a:srgbClr val="FF0000"/>
                          </a:solidFill>
                          <a:latin typeface="+mn-lt"/>
                          <a:ea typeface="Calibri"/>
                          <a:cs typeface="Times New Roman"/>
                        </a:rPr>
                        <a:t>Hlavně nasycené uhlovodíky C</a:t>
                      </a:r>
                      <a:r>
                        <a:rPr lang="cs-CZ" sz="1600" b="1" baseline="-25000" dirty="0" smtClean="0">
                          <a:solidFill>
                            <a:srgbClr val="FF0000"/>
                          </a:solidFill>
                          <a:latin typeface="+mn-lt"/>
                          <a:ea typeface="Calibri"/>
                          <a:cs typeface="Times New Roman"/>
                        </a:rPr>
                        <a:t>13 – 39</a:t>
                      </a:r>
                      <a:r>
                        <a:rPr lang="cs-CZ" sz="1600" b="1" dirty="0" smtClean="0">
                          <a:solidFill>
                            <a:srgbClr val="FF0000"/>
                          </a:solidFill>
                          <a:latin typeface="+mn-lt"/>
                          <a:ea typeface="Calibri"/>
                          <a:cs typeface="Times New Roman"/>
                        </a:rPr>
                        <a:t> a cis alkeny C </a:t>
                      </a:r>
                      <a:r>
                        <a:rPr lang="cs-CZ" sz="1600" b="1" baseline="-25000" dirty="0" smtClean="0">
                          <a:solidFill>
                            <a:srgbClr val="FF0000"/>
                          </a:solidFill>
                          <a:latin typeface="+mn-lt"/>
                          <a:ea typeface="Calibri"/>
                          <a:cs typeface="Times New Roman"/>
                        </a:rPr>
                        <a:t>31 - 33</a:t>
                      </a:r>
                      <a:endParaRPr lang="cs-CZ" sz="1600" b="1" baseline="-25000" dirty="0">
                        <a:solidFill>
                          <a:srgbClr val="FF0000"/>
                        </a:solidFill>
                        <a:latin typeface="+mn-lt"/>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2139">
                <a:tc>
                  <a:txBody>
                    <a:bodyPr/>
                    <a:lstStyle/>
                    <a:p>
                      <a:pPr>
                        <a:lnSpc>
                          <a:spcPct val="115000"/>
                        </a:lnSpc>
                        <a:spcAft>
                          <a:spcPts val="0"/>
                        </a:spcAft>
                      </a:pPr>
                      <a:r>
                        <a:rPr lang="cs-CZ" sz="1800" b="1" u="sng" dirty="0" err="1">
                          <a:solidFill>
                            <a:srgbClr val="FF0000"/>
                          </a:solidFill>
                          <a:latin typeface="Times New Roman"/>
                          <a:ea typeface="Times New Roman"/>
                          <a:cs typeface="Times New Roman"/>
                          <a:hlinkClick r:id="rId3" tooltip="Ester"/>
                        </a:rPr>
                        <a:t>Monoesters</a:t>
                      </a:r>
                      <a:endParaRPr lang="cs-CZ" sz="1800" b="1" dirty="0">
                        <a:solidFill>
                          <a:srgbClr val="FF0000"/>
                        </a:solidFill>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DCDC"/>
                    </a:solidFill>
                  </a:tcPr>
                </a:tc>
                <a:tc>
                  <a:txBody>
                    <a:bodyPr/>
                    <a:lstStyle/>
                    <a:p>
                      <a:pPr algn="ctr">
                        <a:lnSpc>
                          <a:spcPct val="115000"/>
                        </a:lnSpc>
                        <a:spcAft>
                          <a:spcPts val="0"/>
                        </a:spcAft>
                      </a:pPr>
                      <a:r>
                        <a:rPr lang="cs-CZ" sz="1800" b="1" dirty="0">
                          <a:solidFill>
                            <a:srgbClr val="FF0000"/>
                          </a:solidFill>
                          <a:latin typeface="Times New Roman"/>
                          <a:ea typeface="Times New Roman"/>
                          <a:cs typeface="Times New Roman"/>
                        </a:rPr>
                        <a:t>35%</a:t>
                      </a:r>
                      <a:endParaRPr lang="cs-CZ" sz="1800" b="1" dirty="0">
                        <a:solidFill>
                          <a:srgbClr val="FF0000"/>
                        </a:solidFill>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cs-CZ" sz="1600" b="1" dirty="0" smtClean="0">
                          <a:solidFill>
                            <a:srgbClr val="FF0000"/>
                          </a:solidFill>
                          <a:latin typeface="+mn-lt"/>
                          <a:ea typeface="Calibri"/>
                          <a:cs typeface="Times New Roman"/>
                        </a:rPr>
                        <a:t>Hlavně</a:t>
                      </a:r>
                      <a:r>
                        <a:rPr lang="cs-CZ" sz="1600" b="1" baseline="0" dirty="0" smtClean="0">
                          <a:solidFill>
                            <a:srgbClr val="FF0000"/>
                          </a:solidFill>
                          <a:latin typeface="+mn-lt"/>
                          <a:ea typeface="Calibri"/>
                          <a:cs typeface="Times New Roman"/>
                        </a:rPr>
                        <a:t> </a:t>
                      </a:r>
                      <a:r>
                        <a:rPr lang="cs-CZ" sz="1600" b="1" baseline="0" dirty="0" err="1" smtClean="0">
                          <a:solidFill>
                            <a:srgbClr val="FF0000"/>
                          </a:solidFill>
                          <a:latin typeface="+mn-lt"/>
                          <a:ea typeface="Calibri"/>
                          <a:cs typeface="Times New Roman"/>
                        </a:rPr>
                        <a:t>kys</a:t>
                      </a:r>
                      <a:r>
                        <a:rPr lang="cs-CZ" sz="1600" b="1" baseline="0" dirty="0" smtClean="0">
                          <a:solidFill>
                            <a:srgbClr val="FF0000"/>
                          </a:solidFill>
                          <a:latin typeface="+mn-lt"/>
                          <a:ea typeface="Calibri"/>
                          <a:cs typeface="Times New Roman"/>
                        </a:rPr>
                        <a:t>. Palmitová s alkoholy C </a:t>
                      </a:r>
                      <a:r>
                        <a:rPr lang="cs-CZ" sz="1600" b="1" baseline="-25000" dirty="0" smtClean="0">
                          <a:solidFill>
                            <a:srgbClr val="FF0000"/>
                          </a:solidFill>
                          <a:latin typeface="+mn-lt"/>
                          <a:ea typeface="Calibri"/>
                          <a:cs typeface="Times New Roman"/>
                        </a:rPr>
                        <a:t>24 – 32</a:t>
                      </a:r>
                      <a:endParaRPr lang="cs-CZ" sz="1600" b="1" baseline="-25000" dirty="0">
                        <a:solidFill>
                          <a:srgbClr val="FF0000"/>
                        </a:solidFill>
                        <a:latin typeface="+mn-lt"/>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31561">
                <a:tc>
                  <a:txBody>
                    <a:bodyPr/>
                    <a:lstStyle/>
                    <a:p>
                      <a:pPr>
                        <a:lnSpc>
                          <a:spcPct val="115000"/>
                        </a:lnSpc>
                        <a:spcAft>
                          <a:spcPts val="0"/>
                        </a:spcAft>
                      </a:pPr>
                      <a:r>
                        <a:rPr lang="cs-CZ" sz="1800" b="1" u="sng">
                          <a:solidFill>
                            <a:srgbClr val="FF0000"/>
                          </a:solidFill>
                          <a:latin typeface="Times New Roman"/>
                          <a:ea typeface="Times New Roman"/>
                          <a:cs typeface="Times New Roman"/>
                          <a:hlinkClick r:id="rId3" tooltip="Ester"/>
                        </a:rPr>
                        <a:t>Diesters</a:t>
                      </a:r>
                      <a:endParaRPr lang="cs-CZ" sz="1800" b="1">
                        <a:solidFill>
                          <a:srgbClr val="FF0000"/>
                        </a:solidFill>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DCDC"/>
                    </a:solidFill>
                  </a:tcPr>
                </a:tc>
                <a:tc>
                  <a:txBody>
                    <a:bodyPr/>
                    <a:lstStyle/>
                    <a:p>
                      <a:pPr algn="ctr">
                        <a:lnSpc>
                          <a:spcPct val="115000"/>
                        </a:lnSpc>
                        <a:spcAft>
                          <a:spcPts val="0"/>
                        </a:spcAft>
                      </a:pPr>
                      <a:r>
                        <a:rPr lang="cs-CZ" sz="1800" b="1" dirty="0">
                          <a:solidFill>
                            <a:srgbClr val="FF0000"/>
                          </a:solidFill>
                          <a:latin typeface="Times New Roman"/>
                          <a:ea typeface="Times New Roman"/>
                          <a:cs typeface="Times New Roman"/>
                        </a:rPr>
                        <a:t>14%</a:t>
                      </a:r>
                      <a:endParaRPr lang="cs-CZ" sz="1800" b="1" dirty="0">
                        <a:solidFill>
                          <a:srgbClr val="FF0000"/>
                        </a:solidFill>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cs-CZ" sz="1600" b="1" dirty="0" smtClean="0">
                          <a:solidFill>
                            <a:srgbClr val="FF0000"/>
                          </a:solidFill>
                        </a:rPr>
                        <a:t>obsahují 15-</a:t>
                      </a:r>
                      <a:r>
                        <a:rPr lang="cs-CZ" sz="1600" b="1" dirty="0" err="1" smtClean="0">
                          <a:solidFill>
                            <a:srgbClr val="FF0000"/>
                          </a:solidFill>
                        </a:rPr>
                        <a:t>hydroxypalmitovou</a:t>
                      </a:r>
                      <a:r>
                        <a:rPr lang="cs-CZ" sz="1600" b="1" dirty="0" smtClean="0">
                          <a:solidFill>
                            <a:srgbClr val="FF0000"/>
                          </a:solidFill>
                        </a:rPr>
                        <a:t> kyselinu vázanou α, ω 1-dioly s palmitovou nebo nenasycenou kyselinou</a:t>
                      </a:r>
                      <a:endParaRPr lang="cs-CZ" sz="1600" b="1" dirty="0">
                        <a:solidFill>
                          <a:srgbClr val="FF0000"/>
                        </a:solidFill>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2139">
                <a:tc>
                  <a:txBody>
                    <a:bodyPr/>
                    <a:lstStyle/>
                    <a:p>
                      <a:pPr>
                        <a:lnSpc>
                          <a:spcPct val="115000"/>
                        </a:lnSpc>
                        <a:spcAft>
                          <a:spcPts val="0"/>
                        </a:spcAft>
                      </a:pPr>
                      <a:r>
                        <a:rPr lang="cs-CZ" sz="1800" b="1" u="sng">
                          <a:solidFill>
                            <a:srgbClr val="0000FF"/>
                          </a:solidFill>
                          <a:latin typeface="Times New Roman"/>
                          <a:ea typeface="Times New Roman"/>
                          <a:cs typeface="Times New Roman"/>
                          <a:hlinkClick r:id="rId3" tooltip="Ester"/>
                        </a:rPr>
                        <a:t>Triesters</a:t>
                      </a:r>
                      <a:endParaRPr lang="cs-CZ" sz="1800" b="1">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DCDC"/>
                    </a:solidFill>
                  </a:tcPr>
                </a:tc>
                <a:tc>
                  <a:txBody>
                    <a:bodyPr/>
                    <a:lstStyle/>
                    <a:p>
                      <a:pPr algn="ctr">
                        <a:lnSpc>
                          <a:spcPct val="115000"/>
                        </a:lnSpc>
                        <a:spcAft>
                          <a:spcPts val="0"/>
                        </a:spcAft>
                      </a:pPr>
                      <a:r>
                        <a:rPr lang="cs-CZ" sz="1800" b="1" dirty="0">
                          <a:latin typeface="Times New Roman"/>
                          <a:ea typeface="Times New Roman"/>
                          <a:cs typeface="Times New Roman"/>
                        </a:rPr>
                        <a:t>3%</a:t>
                      </a:r>
                      <a:endParaRPr lang="cs-CZ" sz="1800" b="1" dirty="0">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cs-CZ" sz="1600" b="1" dirty="0" smtClean="0">
                          <a:latin typeface="Calibri"/>
                          <a:ea typeface="Calibri"/>
                          <a:cs typeface="Times New Roman"/>
                        </a:rPr>
                        <a:t>Odvozeno od triolů</a:t>
                      </a:r>
                      <a:endParaRPr lang="cs-CZ" sz="1600" b="1" dirty="0">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22025">
                <a:tc>
                  <a:txBody>
                    <a:bodyPr/>
                    <a:lstStyle/>
                    <a:p>
                      <a:pPr>
                        <a:lnSpc>
                          <a:spcPct val="115000"/>
                        </a:lnSpc>
                        <a:spcAft>
                          <a:spcPts val="0"/>
                        </a:spcAft>
                      </a:pPr>
                      <a:r>
                        <a:rPr lang="cs-CZ" sz="1800" b="1" u="sng">
                          <a:solidFill>
                            <a:srgbClr val="0000FF"/>
                          </a:solidFill>
                          <a:latin typeface="Times New Roman"/>
                          <a:ea typeface="Times New Roman"/>
                          <a:cs typeface="Times New Roman"/>
                          <a:hlinkClick r:id="rId3" tooltip="Ester"/>
                        </a:rPr>
                        <a:t>Hydroxy monoesters</a:t>
                      </a:r>
                      <a:endParaRPr lang="cs-CZ" sz="1800" b="1">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DCDC"/>
                    </a:solidFill>
                  </a:tcPr>
                </a:tc>
                <a:tc>
                  <a:txBody>
                    <a:bodyPr/>
                    <a:lstStyle/>
                    <a:p>
                      <a:pPr algn="ctr">
                        <a:lnSpc>
                          <a:spcPct val="115000"/>
                        </a:lnSpc>
                        <a:spcAft>
                          <a:spcPts val="0"/>
                        </a:spcAft>
                      </a:pPr>
                      <a:r>
                        <a:rPr lang="cs-CZ" sz="1800" b="1" dirty="0">
                          <a:latin typeface="Times New Roman"/>
                          <a:ea typeface="Times New Roman"/>
                          <a:cs typeface="Times New Roman"/>
                        </a:rPr>
                        <a:t>4%</a:t>
                      </a:r>
                      <a:endParaRPr lang="cs-CZ" sz="1800" b="1" dirty="0">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cs-CZ" sz="1600" b="1" dirty="0">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2139">
                <a:tc>
                  <a:txBody>
                    <a:bodyPr/>
                    <a:lstStyle/>
                    <a:p>
                      <a:pPr>
                        <a:lnSpc>
                          <a:spcPct val="115000"/>
                        </a:lnSpc>
                        <a:spcAft>
                          <a:spcPts val="0"/>
                        </a:spcAft>
                      </a:pPr>
                      <a:r>
                        <a:rPr lang="cs-CZ" sz="1800" b="1" u="sng">
                          <a:solidFill>
                            <a:srgbClr val="0000FF"/>
                          </a:solidFill>
                          <a:latin typeface="Times New Roman"/>
                          <a:ea typeface="Times New Roman"/>
                          <a:cs typeface="Times New Roman"/>
                          <a:hlinkClick r:id="rId4" tooltip="Polyester"/>
                        </a:rPr>
                        <a:t>Hydroxy polyesters</a:t>
                      </a:r>
                      <a:endParaRPr lang="cs-CZ" sz="1800" b="1">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DCDC"/>
                    </a:solidFill>
                  </a:tcPr>
                </a:tc>
                <a:tc>
                  <a:txBody>
                    <a:bodyPr/>
                    <a:lstStyle/>
                    <a:p>
                      <a:pPr algn="ctr">
                        <a:lnSpc>
                          <a:spcPct val="115000"/>
                        </a:lnSpc>
                        <a:spcAft>
                          <a:spcPts val="0"/>
                        </a:spcAft>
                      </a:pPr>
                      <a:r>
                        <a:rPr lang="cs-CZ" sz="1800" b="1" dirty="0">
                          <a:latin typeface="Times New Roman"/>
                          <a:ea typeface="Times New Roman"/>
                          <a:cs typeface="Times New Roman"/>
                        </a:rPr>
                        <a:t>8%</a:t>
                      </a:r>
                      <a:endParaRPr lang="cs-CZ" sz="1800" b="1" dirty="0">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cs-CZ" sz="1600" b="1" dirty="0">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2139">
                <a:tc>
                  <a:txBody>
                    <a:bodyPr/>
                    <a:lstStyle/>
                    <a:p>
                      <a:pPr>
                        <a:lnSpc>
                          <a:spcPct val="115000"/>
                        </a:lnSpc>
                        <a:spcAft>
                          <a:spcPts val="0"/>
                        </a:spcAft>
                      </a:pPr>
                      <a:r>
                        <a:rPr lang="cs-CZ" sz="1800" b="1" u="sng">
                          <a:solidFill>
                            <a:srgbClr val="0000FF"/>
                          </a:solidFill>
                          <a:latin typeface="Times New Roman"/>
                          <a:ea typeface="Times New Roman"/>
                          <a:cs typeface="Times New Roman"/>
                          <a:hlinkClick r:id="rId3" tooltip="Ester"/>
                        </a:rPr>
                        <a:t>Acid esters</a:t>
                      </a:r>
                      <a:endParaRPr lang="cs-CZ" sz="1800" b="1">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DCDC"/>
                    </a:solidFill>
                  </a:tcPr>
                </a:tc>
                <a:tc>
                  <a:txBody>
                    <a:bodyPr/>
                    <a:lstStyle/>
                    <a:p>
                      <a:pPr algn="ctr">
                        <a:lnSpc>
                          <a:spcPct val="115000"/>
                        </a:lnSpc>
                        <a:spcAft>
                          <a:spcPts val="0"/>
                        </a:spcAft>
                      </a:pPr>
                      <a:r>
                        <a:rPr lang="cs-CZ" sz="1800" b="1" dirty="0">
                          <a:latin typeface="Times New Roman"/>
                          <a:ea typeface="Times New Roman"/>
                          <a:cs typeface="Times New Roman"/>
                        </a:rPr>
                        <a:t>1%</a:t>
                      </a:r>
                      <a:endParaRPr lang="cs-CZ" sz="1800" b="1" dirty="0">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cs-CZ" sz="1600" b="1" dirty="0">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2139">
                <a:tc>
                  <a:txBody>
                    <a:bodyPr/>
                    <a:lstStyle/>
                    <a:p>
                      <a:pPr>
                        <a:lnSpc>
                          <a:spcPct val="115000"/>
                        </a:lnSpc>
                        <a:spcAft>
                          <a:spcPts val="0"/>
                        </a:spcAft>
                      </a:pPr>
                      <a:r>
                        <a:rPr lang="cs-CZ" sz="1800" b="1" u="sng">
                          <a:solidFill>
                            <a:srgbClr val="0000FF"/>
                          </a:solidFill>
                          <a:latin typeface="Times New Roman"/>
                          <a:ea typeface="Times New Roman"/>
                          <a:cs typeface="Times New Roman"/>
                          <a:hlinkClick r:id="rId4" tooltip="Polyester"/>
                        </a:rPr>
                        <a:t>Acid polyesters</a:t>
                      </a:r>
                      <a:endParaRPr lang="cs-CZ" sz="1800" b="1">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DCDC"/>
                    </a:solidFill>
                  </a:tcPr>
                </a:tc>
                <a:tc>
                  <a:txBody>
                    <a:bodyPr/>
                    <a:lstStyle/>
                    <a:p>
                      <a:pPr algn="ctr">
                        <a:lnSpc>
                          <a:spcPct val="115000"/>
                        </a:lnSpc>
                        <a:spcAft>
                          <a:spcPts val="0"/>
                        </a:spcAft>
                      </a:pPr>
                      <a:r>
                        <a:rPr lang="cs-CZ" sz="1800" b="1" dirty="0">
                          <a:latin typeface="Times New Roman"/>
                          <a:ea typeface="Times New Roman"/>
                          <a:cs typeface="Times New Roman"/>
                        </a:rPr>
                        <a:t>2%</a:t>
                      </a:r>
                      <a:endParaRPr lang="cs-CZ" sz="1800" b="1" dirty="0">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cs-CZ" sz="1600" b="1" dirty="0">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48162">
                <a:tc>
                  <a:txBody>
                    <a:bodyPr/>
                    <a:lstStyle/>
                    <a:p>
                      <a:pPr>
                        <a:lnSpc>
                          <a:spcPct val="115000"/>
                        </a:lnSpc>
                        <a:spcAft>
                          <a:spcPts val="0"/>
                        </a:spcAft>
                      </a:pPr>
                      <a:r>
                        <a:rPr lang="cs-CZ" sz="1800" b="1" u="sng" dirty="0">
                          <a:solidFill>
                            <a:srgbClr val="FF0000"/>
                          </a:solidFill>
                          <a:latin typeface="Times New Roman"/>
                          <a:ea typeface="Times New Roman"/>
                          <a:cs typeface="Times New Roman"/>
                          <a:hlinkClick r:id="rId5" tooltip="Fatty acid"/>
                        </a:rPr>
                        <a:t>Free </a:t>
                      </a:r>
                      <a:r>
                        <a:rPr lang="cs-CZ" sz="1800" b="1" u="sng" dirty="0" err="1">
                          <a:solidFill>
                            <a:srgbClr val="FF0000"/>
                          </a:solidFill>
                          <a:latin typeface="Times New Roman"/>
                          <a:ea typeface="Times New Roman"/>
                          <a:cs typeface="Times New Roman"/>
                          <a:hlinkClick r:id="rId5" tooltip="Fatty acid"/>
                        </a:rPr>
                        <a:t>acids</a:t>
                      </a:r>
                      <a:endParaRPr lang="cs-CZ" sz="1800" b="1" dirty="0">
                        <a:solidFill>
                          <a:srgbClr val="FF0000"/>
                        </a:solidFill>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DCDC"/>
                    </a:solidFill>
                  </a:tcPr>
                </a:tc>
                <a:tc>
                  <a:txBody>
                    <a:bodyPr/>
                    <a:lstStyle/>
                    <a:p>
                      <a:pPr algn="ctr">
                        <a:lnSpc>
                          <a:spcPct val="115000"/>
                        </a:lnSpc>
                        <a:spcAft>
                          <a:spcPts val="0"/>
                        </a:spcAft>
                      </a:pPr>
                      <a:r>
                        <a:rPr lang="cs-CZ" sz="1800" b="1" dirty="0">
                          <a:solidFill>
                            <a:srgbClr val="FF0000"/>
                          </a:solidFill>
                          <a:latin typeface="Times New Roman"/>
                          <a:ea typeface="Times New Roman"/>
                          <a:cs typeface="Times New Roman"/>
                        </a:rPr>
                        <a:t>12%</a:t>
                      </a:r>
                      <a:endParaRPr lang="cs-CZ" sz="1800" b="1" dirty="0">
                        <a:solidFill>
                          <a:srgbClr val="FF0000"/>
                        </a:solidFill>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cs-CZ" sz="1600" b="1" dirty="0" smtClean="0">
                          <a:solidFill>
                            <a:srgbClr val="FF0000"/>
                          </a:solidFill>
                        </a:rPr>
                        <a:t>hlavně C</a:t>
                      </a:r>
                      <a:r>
                        <a:rPr lang="cs-CZ" sz="1600" b="1" baseline="-25000" dirty="0" smtClean="0">
                          <a:solidFill>
                            <a:srgbClr val="FF0000"/>
                          </a:solidFill>
                        </a:rPr>
                        <a:t>24</a:t>
                      </a:r>
                      <a:r>
                        <a:rPr lang="cs-CZ" sz="1600" b="1" dirty="0" smtClean="0">
                          <a:solidFill>
                            <a:srgbClr val="FF0000"/>
                          </a:solidFill>
                        </a:rPr>
                        <a:t>, méně C</a:t>
                      </a:r>
                      <a:r>
                        <a:rPr lang="cs-CZ" sz="1600" b="1" baseline="-25000" dirty="0" smtClean="0">
                          <a:solidFill>
                            <a:srgbClr val="FF0000"/>
                          </a:solidFill>
                        </a:rPr>
                        <a:t>26</a:t>
                      </a:r>
                      <a:r>
                        <a:rPr lang="cs-CZ" sz="1600" b="1" dirty="0" smtClean="0">
                          <a:solidFill>
                            <a:srgbClr val="FF0000"/>
                          </a:solidFill>
                        </a:rPr>
                        <a:t> a C</a:t>
                      </a:r>
                      <a:r>
                        <a:rPr lang="cs-CZ" sz="1600" b="1" baseline="-25000" dirty="0" smtClean="0">
                          <a:solidFill>
                            <a:srgbClr val="FF0000"/>
                          </a:solidFill>
                        </a:rPr>
                        <a:t>28, </a:t>
                      </a:r>
                      <a:r>
                        <a:rPr lang="cs-CZ" sz="1600" b="1" baseline="0" dirty="0" smtClean="0">
                          <a:solidFill>
                            <a:srgbClr val="FF0000"/>
                          </a:solidFill>
                        </a:rPr>
                        <a:t>ale někde je uváděna jako hlavní „</a:t>
                      </a:r>
                      <a:r>
                        <a:rPr lang="cs-CZ" sz="1600" b="1" baseline="0" dirty="0" err="1" smtClean="0">
                          <a:solidFill>
                            <a:srgbClr val="FF0000"/>
                          </a:solidFill>
                        </a:rPr>
                        <a:t>Cerotic</a:t>
                      </a:r>
                      <a:r>
                        <a:rPr lang="cs-CZ" sz="1600" b="1" baseline="0" dirty="0" smtClean="0">
                          <a:solidFill>
                            <a:srgbClr val="FF0000"/>
                          </a:solidFill>
                        </a:rPr>
                        <a:t> </a:t>
                      </a:r>
                      <a:r>
                        <a:rPr lang="cs-CZ" sz="1600" b="1" baseline="0" dirty="0" err="1" smtClean="0">
                          <a:solidFill>
                            <a:srgbClr val="FF0000"/>
                          </a:solidFill>
                        </a:rPr>
                        <a:t>acid</a:t>
                      </a:r>
                      <a:r>
                        <a:rPr lang="cs-CZ" sz="1600" b="1" baseline="0" dirty="0" smtClean="0">
                          <a:solidFill>
                            <a:srgbClr val="FF0000"/>
                          </a:solidFill>
                        </a:rPr>
                        <a:t>“ – kyselina </a:t>
                      </a:r>
                      <a:r>
                        <a:rPr lang="cs-CZ" sz="1600" b="1" baseline="0" dirty="0" err="1" smtClean="0">
                          <a:solidFill>
                            <a:srgbClr val="FF0000"/>
                          </a:solidFill>
                        </a:rPr>
                        <a:t>hexakosanová</a:t>
                      </a:r>
                      <a:endParaRPr lang="cs-CZ" sz="1600" b="1" dirty="0">
                        <a:solidFill>
                          <a:srgbClr val="FF0000"/>
                        </a:solidFill>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2139">
                <a:tc>
                  <a:txBody>
                    <a:bodyPr/>
                    <a:lstStyle/>
                    <a:p>
                      <a:pPr>
                        <a:lnSpc>
                          <a:spcPct val="115000"/>
                        </a:lnSpc>
                        <a:spcAft>
                          <a:spcPts val="0"/>
                        </a:spcAft>
                      </a:pPr>
                      <a:r>
                        <a:rPr lang="cs-CZ" sz="1800" b="1" u="sng">
                          <a:solidFill>
                            <a:srgbClr val="0000FF"/>
                          </a:solidFill>
                          <a:latin typeface="Times New Roman"/>
                          <a:ea typeface="Times New Roman"/>
                          <a:cs typeface="Times New Roman"/>
                          <a:hlinkClick r:id="rId6" tooltip="Fatty alcohol"/>
                        </a:rPr>
                        <a:t>Free alcohols</a:t>
                      </a:r>
                      <a:endParaRPr lang="cs-CZ" sz="1800" b="1">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DCDC"/>
                    </a:solidFill>
                  </a:tcPr>
                </a:tc>
                <a:tc>
                  <a:txBody>
                    <a:bodyPr/>
                    <a:lstStyle/>
                    <a:p>
                      <a:pPr algn="ctr">
                        <a:lnSpc>
                          <a:spcPct val="115000"/>
                        </a:lnSpc>
                        <a:spcAft>
                          <a:spcPts val="0"/>
                        </a:spcAft>
                      </a:pPr>
                      <a:r>
                        <a:rPr lang="cs-CZ" sz="1800" b="1" dirty="0">
                          <a:latin typeface="Times New Roman"/>
                          <a:ea typeface="Times New Roman"/>
                          <a:cs typeface="Times New Roman"/>
                        </a:rPr>
                        <a:t>1%</a:t>
                      </a:r>
                      <a:endParaRPr lang="cs-CZ" sz="1800" b="1" dirty="0">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cs-CZ" sz="1600" b="1" dirty="0" err="1" smtClean="0">
                          <a:solidFill>
                            <a:srgbClr val="0000FF"/>
                          </a:solidFill>
                        </a:rPr>
                        <a:t>Myricylalkohol</a:t>
                      </a:r>
                      <a:r>
                        <a:rPr lang="cs-CZ" sz="1600" b="1" dirty="0" smtClean="0">
                          <a:solidFill>
                            <a:srgbClr val="0000FF"/>
                          </a:solidFill>
                        </a:rPr>
                        <a:t> &amp; </a:t>
                      </a:r>
                      <a:r>
                        <a:rPr lang="en-US" sz="1600" b="1" i="1" dirty="0" smtClean="0">
                          <a:solidFill>
                            <a:srgbClr val="008000"/>
                          </a:solidFill>
                        </a:rPr>
                        <a:t>CERYL ALCOHOL</a:t>
                      </a:r>
                      <a:endParaRPr lang="cs-CZ" sz="1600" b="1" dirty="0">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2139">
                <a:tc>
                  <a:txBody>
                    <a:bodyPr/>
                    <a:lstStyle/>
                    <a:p>
                      <a:pPr>
                        <a:lnSpc>
                          <a:spcPct val="115000"/>
                        </a:lnSpc>
                        <a:spcAft>
                          <a:spcPts val="0"/>
                        </a:spcAft>
                      </a:pPr>
                      <a:r>
                        <a:rPr lang="cs-CZ" sz="1800" b="1">
                          <a:latin typeface="Times New Roman"/>
                          <a:ea typeface="Times New Roman"/>
                          <a:cs typeface="Times New Roman"/>
                        </a:rPr>
                        <a:t>Unidentified</a:t>
                      </a:r>
                      <a:endParaRPr lang="cs-CZ" sz="1800" b="1">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DCDC"/>
                    </a:solidFill>
                  </a:tcPr>
                </a:tc>
                <a:tc>
                  <a:txBody>
                    <a:bodyPr/>
                    <a:lstStyle/>
                    <a:p>
                      <a:pPr algn="ctr">
                        <a:lnSpc>
                          <a:spcPct val="115000"/>
                        </a:lnSpc>
                        <a:spcAft>
                          <a:spcPts val="0"/>
                        </a:spcAft>
                      </a:pPr>
                      <a:r>
                        <a:rPr lang="cs-CZ" sz="1800" b="1" dirty="0">
                          <a:latin typeface="Times New Roman"/>
                          <a:ea typeface="Times New Roman"/>
                          <a:cs typeface="Times New Roman"/>
                        </a:rPr>
                        <a:t>6%</a:t>
                      </a:r>
                      <a:endParaRPr lang="cs-CZ" sz="1800" b="1" dirty="0">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cs-CZ" sz="1600" b="1" dirty="0">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pPr>
              <a:defRPr/>
            </a:pPr>
            <a:r>
              <a:rPr lang="cs-CZ" smtClean="0"/>
              <a:t>12. 10. 2016</a:t>
            </a:r>
            <a:endParaRPr lang="sk-SK"/>
          </a:p>
        </p:txBody>
      </p:sp>
      <p:sp>
        <p:nvSpPr>
          <p:cNvPr id="3" name="Zástupný symbol pro zápatí 2"/>
          <p:cNvSpPr>
            <a:spLocks noGrp="1"/>
          </p:cNvSpPr>
          <p:nvPr>
            <p:ph type="ftr" sz="quarter" idx="11"/>
          </p:nvPr>
        </p:nvSpPr>
        <p:spPr/>
        <p:txBody>
          <a:bodyPr/>
          <a:lstStyle/>
          <a:p>
            <a:pPr>
              <a:defRPr/>
            </a:pPr>
            <a:r>
              <a:rPr lang="pl-PL" smtClean="0"/>
              <a:t>PŘÍRODNÍ POLYMERY PŘF MU  VOSKY 3 2016</a:t>
            </a:r>
            <a:endParaRPr lang="sk-SK"/>
          </a:p>
        </p:txBody>
      </p:sp>
      <p:sp>
        <p:nvSpPr>
          <p:cNvPr id="4" name="Zástupný symbol pro číslo snímku 3"/>
          <p:cNvSpPr>
            <a:spLocks noGrp="1"/>
          </p:cNvSpPr>
          <p:nvPr>
            <p:ph type="sldNum" sz="quarter" idx="12"/>
          </p:nvPr>
        </p:nvSpPr>
        <p:spPr/>
        <p:txBody>
          <a:bodyPr/>
          <a:lstStyle/>
          <a:p>
            <a:pPr>
              <a:defRPr/>
            </a:pPr>
            <a:fld id="{D2DAE1EA-64DE-4526-BF42-981E8B573A59}" type="slidenum">
              <a:rPr lang="sk-SK" smtClean="0"/>
              <a:pPr>
                <a:defRPr/>
              </a:pPr>
              <a:t>19</a:t>
            </a:fld>
            <a:endParaRPr lang="sk-SK"/>
          </a:p>
        </p:txBody>
      </p:sp>
      <p:graphicFrame>
        <p:nvGraphicFramePr>
          <p:cNvPr id="5" name="Tabulka 4"/>
          <p:cNvGraphicFramePr>
            <a:graphicFrameLocks noGrp="1"/>
          </p:cNvGraphicFramePr>
          <p:nvPr/>
        </p:nvGraphicFramePr>
        <p:xfrm>
          <a:off x="683568" y="476672"/>
          <a:ext cx="7776864" cy="1463040"/>
        </p:xfrm>
        <a:graphic>
          <a:graphicData uri="http://schemas.openxmlformats.org/drawingml/2006/table">
            <a:tbl>
              <a:tblPr/>
              <a:tblGrid>
                <a:gridCol w="7776864"/>
              </a:tblGrid>
              <a:tr h="0">
                <a:tc>
                  <a:txBody>
                    <a:bodyPr/>
                    <a:lstStyle/>
                    <a:p>
                      <a:pPr algn="ctr"/>
                      <a:r>
                        <a:rPr lang="cs-CZ" sz="2800" b="1" dirty="0" err="1"/>
                        <a:t>Cerotic</a:t>
                      </a:r>
                      <a:r>
                        <a:rPr lang="cs-CZ" sz="2800" b="1" dirty="0"/>
                        <a:t> </a:t>
                      </a:r>
                      <a:r>
                        <a:rPr lang="cs-CZ" sz="2800" b="1" dirty="0" err="1" smtClean="0"/>
                        <a:t>acid</a:t>
                      </a:r>
                      <a:r>
                        <a:rPr lang="cs-CZ" sz="2800" b="1" dirty="0" smtClean="0"/>
                        <a:t> = </a:t>
                      </a:r>
                      <a:r>
                        <a:rPr lang="cs-CZ" sz="2800" b="1" baseline="0" dirty="0" smtClean="0">
                          <a:solidFill>
                            <a:srgbClr val="FF0000"/>
                          </a:solidFill>
                        </a:rPr>
                        <a:t>kyselina </a:t>
                      </a:r>
                      <a:r>
                        <a:rPr lang="cs-CZ" sz="2800" b="1" baseline="0" dirty="0" err="1" smtClean="0">
                          <a:solidFill>
                            <a:srgbClr val="FF0000"/>
                          </a:solidFill>
                        </a:rPr>
                        <a:t>hexakosanová</a:t>
                      </a:r>
                      <a:r>
                        <a:rPr lang="cs-CZ" sz="2800" b="1" baseline="0" dirty="0" smtClean="0">
                          <a:solidFill>
                            <a:srgbClr val="FF0000"/>
                          </a:solidFill>
                        </a:rPr>
                        <a:t> = </a:t>
                      </a:r>
                      <a:r>
                        <a:rPr lang="cs-CZ" sz="2800" b="1" i="1" baseline="0" dirty="0" smtClean="0">
                          <a:solidFill>
                            <a:srgbClr val="FF0000"/>
                          </a:solidFill>
                        </a:rPr>
                        <a:t>kyselina </a:t>
                      </a:r>
                      <a:r>
                        <a:rPr lang="cs-CZ" sz="2800" b="1" i="1" baseline="0" dirty="0" err="1" smtClean="0">
                          <a:solidFill>
                            <a:srgbClr val="FF0000"/>
                          </a:solidFill>
                        </a:rPr>
                        <a:t>cerotová</a:t>
                      </a:r>
                      <a:r>
                        <a:rPr lang="cs-CZ" sz="2800" b="1" i="1" baseline="0" dirty="0" smtClean="0">
                          <a:solidFill>
                            <a:srgbClr val="FF0000"/>
                          </a:solidFill>
                        </a:rPr>
                        <a:t> (C</a:t>
                      </a:r>
                      <a:r>
                        <a:rPr lang="cs-CZ" sz="2800" b="1" i="1" baseline="-25000" dirty="0" smtClean="0">
                          <a:solidFill>
                            <a:srgbClr val="FF0000"/>
                          </a:solidFill>
                        </a:rPr>
                        <a:t>26</a:t>
                      </a:r>
                      <a:r>
                        <a:rPr lang="cs-CZ" sz="2800" b="1" i="1" baseline="0" dirty="0" smtClean="0">
                          <a:solidFill>
                            <a:srgbClr val="FF0000"/>
                          </a:solidFill>
                        </a:rPr>
                        <a:t>H</a:t>
                      </a:r>
                      <a:r>
                        <a:rPr lang="cs-CZ" sz="2800" b="1" i="1" baseline="-25000" dirty="0" smtClean="0">
                          <a:solidFill>
                            <a:srgbClr val="FF0000"/>
                          </a:solidFill>
                        </a:rPr>
                        <a:t>52</a:t>
                      </a:r>
                      <a:r>
                        <a:rPr lang="cs-CZ" sz="2800" b="1" i="1" baseline="0" dirty="0" smtClean="0">
                          <a:solidFill>
                            <a:srgbClr val="FF0000"/>
                          </a:solidFill>
                        </a:rPr>
                        <a:t>O</a:t>
                      </a:r>
                      <a:r>
                        <a:rPr lang="cs-CZ" sz="2800" b="1" i="1" baseline="-25000" dirty="0" smtClean="0">
                          <a:solidFill>
                            <a:srgbClr val="FF0000"/>
                          </a:solidFill>
                        </a:rPr>
                        <a:t>2</a:t>
                      </a:r>
                      <a:r>
                        <a:rPr lang="cs-CZ" sz="2800" b="1" i="1" baseline="0" dirty="0" smtClean="0">
                          <a:solidFill>
                            <a:srgbClr val="FF0000"/>
                          </a:solidFill>
                        </a:rPr>
                        <a:t>) </a:t>
                      </a:r>
                      <a:endParaRPr lang="cs-CZ" sz="2800" b="1" i="1" dirty="0"/>
                    </a:p>
                  </a:txBody>
                  <a:tcPr anchor="ctr">
                    <a:lnL>
                      <a:noFill/>
                    </a:lnL>
                    <a:lnR>
                      <a:noFill/>
                    </a:lnR>
                    <a:lnT>
                      <a:noFill/>
                    </a:lnT>
                    <a:lnB>
                      <a:noFill/>
                    </a:lnB>
                    <a:solidFill>
                      <a:srgbClr val="F8EABA"/>
                    </a:solidFill>
                  </a:tcPr>
                </a:tc>
              </a:tr>
              <a:tr h="0">
                <a:tc>
                  <a:txBody>
                    <a:bodyPr/>
                    <a:lstStyle/>
                    <a:p>
                      <a:pPr algn="ctr"/>
                      <a:endParaRPr lang="cs-CZ" sz="2800" b="1" dirty="0"/>
                    </a:p>
                  </a:txBody>
                  <a:tcPr anchor="ctr">
                    <a:lnL>
                      <a:noFill/>
                    </a:lnL>
                    <a:lnR>
                      <a:noFill/>
                    </a:lnR>
                    <a:lnT>
                      <a:noFill/>
                    </a:lnT>
                    <a:lnB>
                      <a:noFill/>
                    </a:lnB>
                    <a:solidFill>
                      <a:srgbClr val="FFFFFF"/>
                    </a:solidFill>
                  </a:tcPr>
                </a:tc>
              </a:tr>
            </a:tbl>
          </a:graphicData>
        </a:graphic>
      </p:graphicFrame>
      <p:pic>
        <p:nvPicPr>
          <p:cNvPr id="28673" name="Picture 1" descr="http://upload.wikimedia.org/wikipedia/commons/thumb/3/3f/Cerotic_acid.svg/200px-Cerotic_acid.svg.png"/>
          <p:cNvPicPr>
            <a:picLocks noChangeAspect="1" noChangeArrowheads="1"/>
          </p:cNvPicPr>
          <p:nvPr/>
        </p:nvPicPr>
        <p:blipFill>
          <a:blip r:embed="rId2" cstate="print"/>
          <a:srcRect/>
          <a:stretch>
            <a:fillRect/>
          </a:stretch>
        </p:blipFill>
        <p:spPr bwMode="auto">
          <a:xfrm>
            <a:off x="755576" y="1412776"/>
            <a:ext cx="7632848" cy="1697229"/>
          </a:xfrm>
          <a:prstGeom prst="rect">
            <a:avLst/>
          </a:prstGeom>
          <a:noFill/>
        </p:spPr>
      </p:pic>
      <p:sp>
        <p:nvSpPr>
          <p:cNvPr id="10" name="TextovéPole 9"/>
          <p:cNvSpPr txBox="1"/>
          <p:nvPr/>
        </p:nvSpPr>
        <p:spPr>
          <a:xfrm>
            <a:off x="899592" y="3501008"/>
            <a:ext cx="7632848" cy="523220"/>
          </a:xfrm>
          <a:prstGeom prst="rect">
            <a:avLst/>
          </a:prstGeom>
          <a:noFill/>
        </p:spPr>
        <p:txBody>
          <a:bodyPr wrap="square" rtlCol="0">
            <a:spAutoFit/>
          </a:bodyPr>
          <a:lstStyle/>
          <a:p>
            <a:r>
              <a:rPr lang="cs-CZ" sz="2800" b="1" dirty="0" err="1" smtClean="0">
                <a:solidFill>
                  <a:srgbClr val="0000FF"/>
                </a:solidFill>
              </a:rPr>
              <a:t>myricylalkohol</a:t>
            </a:r>
            <a:r>
              <a:rPr lang="cs-CZ" sz="2800" b="1" dirty="0" smtClean="0">
                <a:solidFill>
                  <a:srgbClr val="0000FF"/>
                </a:solidFill>
              </a:rPr>
              <a:t> (</a:t>
            </a:r>
            <a:r>
              <a:rPr lang="cs-CZ" sz="2800" b="1" dirty="0" err="1" smtClean="0">
                <a:solidFill>
                  <a:srgbClr val="0000FF"/>
                </a:solidFill>
              </a:rPr>
              <a:t>triakontan</a:t>
            </a:r>
            <a:r>
              <a:rPr lang="cs-CZ" sz="2800" b="1" dirty="0" smtClean="0">
                <a:solidFill>
                  <a:srgbClr val="0000FF"/>
                </a:solidFill>
              </a:rPr>
              <a:t>-1-</a:t>
            </a:r>
            <a:r>
              <a:rPr lang="cs-CZ" sz="2800" b="1" dirty="0" err="1" smtClean="0">
                <a:solidFill>
                  <a:srgbClr val="0000FF"/>
                </a:solidFill>
              </a:rPr>
              <a:t>ol</a:t>
            </a:r>
            <a:r>
              <a:rPr lang="cs-CZ" sz="2800" b="1" dirty="0" smtClean="0">
                <a:solidFill>
                  <a:srgbClr val="0000FF"/>
                </a:solidFill>
              </a:rPr>
              <a:t>) C</a:t>
            </a:r>
            <a:r>
              <a:rPr lang="cs-CZ" sz="2800" b="1" baseline="-25000" dirty="0" smtClean="0">
                <a:solidFill>
                  <a:srgbClr val="0000FF"/>
                </a:solidFill>
              </a:rPr>
              <a:t>30</a:t>
            </a:r>
            <a:r>
              <a:rPr lang="cs-CZ" sz="2800" b="1" dirty="0" smtClean="0">
                <a:solidFill>
                  <a:srgbClr val="0000FF"/>
                </a:solidFill>
              </a:rPr>
              <a:t>H</a:t>
            </a:r>
            <a:r>
              <a:rPr lang="cs-CZ" sz="2800" b="1" baseline="-25000" dirty="0" smtClean="0">
                <a:solidFill>
                  <a:srgbClr val="0000FF"/>
                </a:solidFill>
              </a:rPr>
              <a:t>61</a:t>
            </a:r>
            <a:r>
              <a:rPr lang="cs-CZ" sz="2800" b="1" dirty="0" smtClean="0">
                <a:solidFill>
                  <a:srgbClr val="0000FF"/>
                </a:solidFill>
              </a:rPr>
              <a:t>OH</a:t>
            </a:r>
            <a:endParaRPr lang="cs-CZ" sz="2800" b="1" dirty="0">
              <a:solidFill>
                <a:srgbClr val="0000FF"/>
              </a:solidFill>
            </a:endParaRPr>
          </a:p>
        </p:txBody>
      </p:sp>
      <p:sp>
        <p:nvSpPr>
          <p:cNvPr id="12" name="TextovéPole 11"/>
          <p:cNvSpPr txBox="1"/>
          <p:nvPr/>
        </p:nvSpPr>
        <p:spPr>
          <a:xfrm>
            <a:off x="1115616" y="4437112"/>
            <a:ext cx="7632848" cy="1384995"/>
          </a:xfrm>
          <a:prstGeom prst="rect">
            <a:avLst/>
          </a:prstGeom>
          <a:noFill/>
        </p:spPr>
        <p:txBody>
          <a:bodyPr wrap="square" rtlCol="0">
            <a:spAutoFit/>
          </a:bodyPr>
          <a:lstStyle/>
          <a:p>
            <a:pPr fontAlgn="t"/>
            <a:r>
              <a:rPr lang="en-US" sz="2800" b="1" i="1" dirty="0" smtClean="0">
                <a:solidFill>
                  <a:srgbClr val="008000"/>
                </a:solidFill>
              </a:rPr>
              <a:t>CERYL ALCOHOL</a:t>
            </a:r>
            <a:endParaRPr lang="en-US" sz="2800" b="1" dirty="0" smtClean="0">
              <a:solidFill>
                <a:srgbClr val="008000"/>
              </a:solidFill>
            </a:endParaRPr>
          </a:p>
          <a:p>
            <a:pPr fontAlgn="t"/>
            <a:r>
              <a:rPr lang="en-US" sz="2800" dirty="0" smtClean="0">
                <a:solidFill>
                  <a:srgbClr val="008000"/>
                </a:solidFill>
                <a:latin typeface="+mn-lt"/>
              </a:rPr>
              <a:t>white crystalline alcohol C</a:t>
            </a:r>
            <a:r>
              <a:rPr lang="cs-CZ" sz="2800" baseline="-52000" dirty="0" smtClean="0">
                <a:solidFill>
                  <a:srgbClr val="008000"/>
                </a:solidFill>
                <a:latin typeface="+mn-lt"/>
              </a:rPr>
              <a:t>27</a:t>
            </a:r>
            <a:r>
              <a:rPr lang="en-US" sz="2800" dirty="0" smtClean="0">
                <a:solidFill>
                  <a:srgbClr val="008000"/>
                </a:solidFill>
                <a:latin typeface="+mn-lt"/>
              </a:rPr>
              <a:t>H</a:t>
            </a:r>
            <a:r>
              <a:rPr lang="cs-CZ" sz="2800" baseline="-52000" dirty="0" smtClean="0">
                <a:solidFill>
                  <a:srgbClr val="008000"/>
                </a:solidFill>
                <a:latin typeface="+mn-lt"/>
              </a:rPr>
              <a:t>55</a:t>
            </a:r>
            <a:r>
              <a:rPr lang="en-US" sz="2800" dirty="0" smtClean="0">
                <a:solidFill>
                  <a:srgbClr val="008000"/>
                </a:solidFill>
                <a:latin typeface="+mn-lt"/>
              </a:rPr>
              <a:t>OH occurring as an ester in waxes (as beeswax)</a:t>
            </a:r>
            <a:endParaRPr lang="cs-CZ" sz="2800" b="1" dirty="0">
              <a:solidFill>
                <a:srgbClr val="008000"/>
              </a:solidFill>
              <a:latin typeface="+mn-l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87" name="Zástupný symbol pro datum 5"/>
          <p:cNvSpPr>
            <a:spLocks noGrp="1"/>
          </p:cNvSpPr>
          <p:nvPr>
            <p:ph type="dt" sz="half" idx="10"/>
          </p:nvPr>
        </p:nvSpPr>
        <p:spPr>
          <a:noFill/>
        </p:spPr>
        <p:txBody>
          <a:bodyPr/>
          <a:lstStyle/>
          <a:p>
            <a:r>
              <a:rPr lang="cs-CZ" smtClean="0"/>
              <a:t>12. 10. 2016</a:t>
            </a:r>
            <a:endParaRPr lang="sk-SK"/>
          </a:p>
        </p:txBody>
      </p:sp>
      <p:sp>
        <p:nvSpPr>
          <p:cNvPr id="5122" name="Zástupný symbol pro zápatí 4"/>
          <p:cNvSpPr>
            <a:spLocks noGrp="1"/>
          </p:cNvSpPr>
          <p:nvPr>
            <p:ph type="ftr" sz="quarter" idx="11"/>
          </p:nvPr>
        </p:nvSpPr>
        <p:spPr>
          <a:noFill/>
        </p:spPr>
        <p:txBody>
          <a:bodyPr/>
          <a:lstStyle/>
          <a:p>
            <a:r>
              <a:rPr lang="pl-PL" smtClean="0"/>
              <a:t>PŘÍRODNÍ POLYMERY PŘF MU  VOSKY 3 2016</a:t>
            </a:r>
            <a:endParaRPr lang="sk-SK" dirty="0"/>
          </a:p>
        </p:txBody>
      </p:sp>
      <p:sp>
        <p:nvSpPr>
          <p:cNvPr id="5123" name="Zástupný symbol pro číslo snímku 5"/>
          <p:cNvSpPr>
            <a:spLocks noGrp="1"/>
          </p:cNvSpPr>
          <p:nvPr>
            <p:ph type="sldNum" sz="quarter" idx="12"/>
          </p:nvPr>
        </p:nvSpPr>
        <p:spPr>
          <a:noFill/>
        </p:spPr>
        <p:txBody>
          <a:bodyPr/>
          <a:lstStyle/>
          <a:p>
            <a:fld id="{5FF5703E-1236-4214-9588-EAFBC0DC33A4}" type="slidenum">
              <a:rPr lang="sk-SK" smtClean="0"/>
              <a:pPr/>
              <a:t>2</a:t>
            </a:fld>
            <a:endParaRPr lang="sk-SK" smtClean="0"/>
          </a:p>
        </p:txBody>
      </p:sp>
      <p:graphicFrame>
        <p:nvGraphicFramePr>
          <p:cNvPr id="8" name="Tabulka 7"/>
          <p:cNvGraphicFramePr>
            <a:graphicFrameLocks noGrp="1"/>
          </p:cNvGraphicFramePr>
          <p:nvPr/>
        </p:nvGraphicFramePr>
        <p:xfrm>
          <a:off x="179512" y="332656"/>
          <a:ext cx="8712968" cy="5852536"/>
        </p:xfrm>
        <a:graphic>
          <a:graphicData uri="http://schemas.openxmlformats.org/drawingml/2006/table">
            <a:tbl>
              <a:tblPr/>
              <a:tblGrid>
                <a:gridCol w="727116"/>
                <a:gridCol w="7985852"/>
              </a:tblGrid>
              <a:tr h="323623">
                <a:tc>
                  <a:txBody>
                    <a:bodyPr/>
                    <a:lstStyle/>
                    <a:p>
                      <a:pPr marL="347345" indent="-347345" algn="ctr" fontAlgn="b">
                        <a:lnSpc>
                          <a:spcPct val="115000"/>
                        </a:lnSpc>
                        <a:spcAft>
                          <a:spcPts val="0"/>
                        </a:spcAft>
                      </a:pPr>
                      <a:r>
                        <a:rPr lang="sk-SK" sz="1200" b="1" kern="1200" dirty="0">
                          <a:solidFill>
                            <a:srgbClr val="0000FF"/>
                          </a:solidFill>
                          <a:latin typeface="Arial Black" pitchFamily="34" charset="0"/>
                          <a:ea typeface="Times New Roman"/>
                          <a:cs typeface="Times New Roman"/>
                        </a:rPr>
                        <a:t>LEKCE</a:t>
                      </a:r>
                      <a:endParaRPr lang="cs-CZ" sz="1050" dirty="0">
                        <a:solidFill>
                          <a:srgbClr val="0000FF"/>
                        </a:solidFill>
                        <a:latin typeface="Arial Black" pitchFamily="34" charset="0"/>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7345" indent="-347345" algn="ctr" fontAlgn="b">
                        <a:lnSpc>
                          <a:spcPct val="115000"/>
                        </a:lnSpc>
                        <a:spcAft>
                          <a:spcPts val="0"/>
                        </a:spcAft>
                      </a:pPr>
                      <a:r>
                        <a:rPr lang="sk-SK" sz="1800" kern="1200" dirty="0">
                          <a:solidFill>
                            <a:srgbClr val="0000FF"/>
                          </a:solidFill>
                          <a:latin typeface="Arial Black"/>
                          <a:ea typeface="Times New Roman"/>
                          <a:cs typeface="Arial"/>
                        </a:rPr>
                        <a:t>téma </a:t>
                      </a:r>
                      <a:endParaRPr lang="cs-CZ" sz="900" dirty="0">
                        <a:solidFill>
                          <a:srgbClr val="0000FF"/>
                        </a:solidFill>
                        <a:latin typeface="Calibri"/>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6016">
                <a:tc>
                  <a:txBody>
                    <a:bodyPr/>
                    <a:lstStyle/>
                    <a:p>
                      <a:pPr marL="347345" indent="-347345" algn="ctr" fontAlgn="b">
                        <a:lnSpc>
                          <a:spcPct val="115000"/>
                        </a:lnSpc>
                        <a:spcAft>
                          <a:spcPts val="0"/>
                        </a:spcAft>
                      </a:pPr>
                      <a:r>
                        <a:rPr lang="sk-SK" sz="1200" b="1" kern="1200" dirty="0">
                          <a:solidFill>
                            <a:srgbClr val="008000"/>
                          </a:solidFill>
                          <a:latin typeface="Arial"/>
                          <a:ea typeface="Times New Roman"/>
                          <a:cs typeface="Times New Roman"/>
                        </a:rPr>
                        <a:t>1</a:t>
                      </a:r>
                      <a:endParaRPr lang="cs-CZ" sz="1050" b="1" dirty="0">
                        <a:solidFill>
                          <a:srgbClr val="008000"/>
                        </a:solidFill>
                        <a:latin typeface="Calibri"/>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347345" indent="-347345" fontAlgn="b">
                        <a:lnSpc>
                          <a:spcPct val="115000"/>
                        </a:lnSpc>
                        <a:spcAft>
                          <a:spcPts val="0"/>
                        </a:spcAft>
                      </a:pPr>
                      <a:r>
                        <a:rPr lang="sk-SK" sz="1600" b="1" kern="1200" dirty="0">
                          <a:solidFill>
                            <a:srgbClr val="008000"/>
                          </a:solidFill>
                          <a:latin typeface="Arial"/>
                          <a:ea typeface="Times New Roman"/>
                          <a:cs typeface="Times New Roman"/>
                        </a:rPr>
                        <a:t>Úvod do </a:t>
                      </a:r>
                      <a:r>
                        <a:rPr lang="sk-SK" sz="1600" b="1" kern="1200" dirty="0" err="1">
                          <a:solidFill>
                            <a:srgbClr val="008000"/>
                          </a:solidFill>
                          <a:latin typeface="Arial"/>
                          <a:ea typeface="Times New Roman"/>
                          <a:cs typeface="Times New Roman"/>
                        </a:rPr>
                        <a:t>předmětu</a:t>
                      </a:r>
                      <a:r>
                        <a:rPr lang="sk-SK" sz="1600" b="1" kern="1200" dirty="0">
                          <a:solidFill>
                            <a:srgbClr val="008000"/>
                          </a:solidFill>
                          <a:latin typeface="Arial"/>
                          <a:ea typeface="Times New Roman"/>
                          <a:cs typeface="Times New Roman"/>
                        </a:rPr>
                        <a:t> - </a:t>
                      </a:r>
                      <a:r>
                        <a:rPr lang="cs-CZ" sz="1600" b="1" kern="1200" dirty="0">
                          <a:solidFill>
                            <a:srgbClr val="008000"/>
                          </a:solidFill>
                          <a:latin typeface="Arial"/>
                          <a:ea typeface="Times New Roman"/>
                          <a:cs typeface="Times New Roman"/>
                        </a:rPr>
                        <a:t>Struktura a názvosloví přírodních polymerů, literatura </a:t>
                      </a:r>
                      <a:endParaRPr lang="cs-CZ" sz="1200" b="1" dirty="0">
                        <a:solidFill>
                          <a:srgbClr val="008000"/>
                        </a:solidFill>
                        <a:latin typeface="Calibri"/>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380593">
                <a:tc>
                  <a:txBody>
                    <a:bodyPr/>
                    <a:lstStyle/>
                    <a:p>
                      <a:pPr marL="347345" indent="-347345" algn="ctr" fontAlgn="b">
                        <a:lnSpc>
                          <a:spcPct val="115000"/>
                        </a:lnSpc>
                        <a:spcAft>
                          <a:spcPts val="0"/>
                        </a:spcAft>
                      </a:pPr>
                      <a:r>
                        <a:rPr lang="sk-SK" sz="1200" kern="1200" dirty="0">
                          <a:solidFill>
                            <a:srgbClr val="008000"/>
                          </a:solidFill>
                          <a:latin typeface="Arial"/>
                          <a:ea typeface="Times New Roman"/>
                          <a:cs typeface="Times New Roman"/>
                        </a:rPr>
                        <a:t>2</a:t>
                      </a:r>
                      <a:endParaRPr lang="cs-CZ" sz="1050" dirty="0">
                        <a:solidFill>
                          <a:srgbClr val="008000"/>
                        </a:solidFill>
                        <a:latin typeface="Calibri"/>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347345" indent="-347345" fontAlgn="b">
                        <a:lnSpc>
                          <a:spcPct val="115000"/>
                        </a:lnSpc>
                        <a:spcAft>
                          <a:spcPts val="0"/>
                        </a:spcAft>
                      </a:pPr>
                      <a:r>
                        <a:rPr lang="sk-SK" sz="1600" b="1" kern="1200" dirty="0">
                          <a:solidFill>
                            <a:srgbClr val="008000"/>
                          </a:solidFill>
                          <a:latin typeface="Arial"/>
                          <a:ea typeface="Times New Roman"/>
                          <a:cs typeface="Times New Roman"/>
                        </a:rPr>
                        <a:t>Deriváty </a:t>
                      </a:r>
                      <a:r>
                        <a:rPr lang="sk-SK" sz="1600" b="1" kern="1200" dirty="0" err="1">
                          <a:solidFill>
                            <a:srgbClr val="008000"/>
                          </a:solidFill>
                          <a:latin typeface="Arial"/>
                          <a:ea typeface="Times New Roman"/>
                          <a:cs typeface="Times New Roman"/>
                        </a:rPr>
                        <a:t>kyselin</a:t>
                      </a:r>
                      <a:r>
                        <a:rPr lang="sk-SK" sz="1600" b="1" kern="1200" dirty="0">
                          <a:solidFill>
                            <a:srgbClr val="008000"/>
                          </a:solidFill>
                          <a:latin typeface="Arial"/>
                          <a:ea typeface="Times New Roman"/>
                          <a:cs typeface="Times New Roman"/>
                        </a:rPr>
                        <a:t>, - </a:t>
                      </a:r>
                      <a:r>
                        <a:rPr lang="sk-SK" sz="1600" b="1" kern="1200" dirty="0" err="1">
                          <a:solidFill>
                            <a:srgbClr val="008000"/>
                          </a:solidFill>
                          <a:latin typeface="Arial"/>
                          <a:ea typeface="Times New Roman"/>
                          <a:cs typeface="Times New Roman"/>
                        </a:rPr>
                        <a:t>přírodní</a:t>
                      </a:r>
                      <a:r>
                        <a:rPr lang="sk-SK" sz="1600" b="1" kern="1200" dirty="0">
                          <a:solidFill>
                            <a:srgbClr val="008000"/>
                          </a:solidFill>
                          <a:latin typeface="Arial"/>
                          <a:ea typeface="Times New Roman"/>
                          <a:cs typeface="Times New Roman"/>
                        </a:rPr>
                        <a:t> </a:t>
                      </a:r>
                      <a:r>
                        <a:rPr lang="sk-SK" sz="1600" b="1" kern="1200" dirty="0" err="1">
                          <a:solidFill>
                            <a:srgbClr val="008000"/>
                          </a:solidFill>
                          <a:latin typeface="Arial"/>
                          <a:ea typeface="Times New Roman"/>
                          <a:cs typeface="Times New Roman"/>
                        </a:rPr>
                        <a:t>pryskyřice</a:t>
                      </a:r>
                      <a:r>
                        <a:rPr lang="sk-SK" sz="1600" b="1" kern="1200" dirty="0">
                          <a:solidFill>
                            <a:srgbClr val="008000"/>
                          </a:solidFill>
                          <a:latin typeface="Arial"/>
                          <a:ea typeface="Times New Roman"/>
                          <a:cs typeface="Times New Roman"/>
                        </a:rPr>
                        <a:t>, </a:t>
                      </a:r>
                      <a:r>
                        <a:rPr lang="sk-SK" sz="1600" b="1" kern="1200" dirty="0" err="1">
                          <a:solidFill>
                            <a:srgbClr val="008000"/>
                          </a:solidFill>
                          <a:latin typeface="Arial"/>
                          <a:ea typeface="Times New Roman"/>
                          <a:cs typeface="Times New Roman"/>
                        </a:rPr>
                        <a:t>vysýchavé</a:t>
                      </a:r>
                      <a:r>
                        <a:rPr lang="sk-SK" sz="1600" b="1" kern="1200" dirty="0">
                          <a:solidFill>
                            <a:srgbClr val="008000"/>
                          </a:solidFill>
                          <a:latin typeface="Arial"/>
                          <a:ea typeface="Times New Roman"/>
                          <a:cs typeface="Times New Roman"/>
                        </a:rPr>
                        <a:t> oleje, šelak</a:t>
                      </a:r>
                      <a:endParaRPr lang="cs-CZ" sz="1200" dirty="0">
                        <a:solidFill>
                          <a:srgbClr val="008000"/>
                        </a:solidFill>
                        <a:latin typeface="Calibri"/>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336810">
                <a:tc>
                  <a:txBody>
                    <a:bodyPr/>
                    <a:lstStyle/>
                    <a:p>
                      <a:pPr marL="347345" indent="-347345" algn="ctr" fontAlgn="b">
                        <a:lnSpc>
                          <a:spcPct val="115000"/>
                        </a:lnSpc>
                        <a:spcAft>
                          <a:spcPts val="0"/>
                        </a:spcAft>
                      </a:pPr>
                      <a:r>
                        <a:rPr lang="sk-SK" sz="3600" b="1" kern="1200" dirty="0">
                          <a:solidFill>
                            <a:srgbClr val="FF0000"/>
                          </a:solidFill>
                          <a:latin typeface="Arial Black" pitchFamily="34" charset="0"/>
                          <a:ea typeface="Times New Roman"/>
                          <a:cs typeface="Times New Roman"/>
                        </a:rPr>
                        <a:t>3</a:t>
                      </a:r>
                      <a:endParaRPr lang="cs-CZ" sz="3600" b="1" dirty="0">
                        <a:solidFill>
                          <a:srgbClr val="FF0000"/>
                        </a:solidFill>
                        <a:latin typeface="Arial Black" pitchFamily="34" charset="0"/>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cs-CZ" sz="3600" b="1" kern="1200" dirty="0" smtClean="0">
                          <a:solidFill>
                            <a:srgbClr val="FF0000"/>
                          </a:solidFill>
                          <a:latin typeface="Arial Black" pitchFamily="34" charset="0"/>
                          <a:ea typeface="Times New Roman"/>
                          <a:cs typeface="Times New Roman"/>
                        </a:rPr>
                        <a:t>Vosky</a:t>
                      </a:r>
                      <a:endParaRPr lang="cs-CZ" sz="2000" b="1" dirty="0">
                        <a:solidFill>
                          <a:srgbClr val="FF0000"/>
                        </a:solidFill>
                        <a:latin typeface="Arial Black" pitchFamily="34" charset="0"/>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336810">
                <a:tc>
                  <a:txBody>
                    <a:bodyPr/>
                    <a:lstStyle/>
                    <a:p>
                      <a:pPr marL="347345" indent="-347345" algn="ctr" fontAlgn="b">
                        <a:lnSpc>
                          <a:spcPct val="115000"/>
                        </a:lnSpc>
                        <a:spcAft>
                          <a:spcPts val="0"/>
                        </a:spcAft>
                      </a:pPr>
                      <a:r>
                        <a:rPr lang="sk-SK" sz="1200" kern="1200">
                          <a:solidFill>
                            <a:srgbClr val="000000"/>
                          </a:solidFill>
                          <a:latin typeface="Arial"/>
                          <a:ea typeface="Times New Roman"/>
                          <a:cs typeface="Times New Roman"/>
                        </a:rPr>
                        <a:t>4</a:t>
                      </a:r>
                      <a:endParaRPr lang="cs-CZ" sz="1050">
                        <a:latin typeface="Calibri"/>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cs-CZ" sz="1600" b="1" kern="1200" dirty="0" err="1">
                          <a:solidFill>
                            <a:srgbClr val="000000"/>
                          </a:solidFill>
                          <a:latin typeface="Arial"/>
                          <a:ea typeface="Times New Roman"/>
                          <a:cs typeface="Times New Roman"/>
                        </a:rPr>
                        <a:t>Polyterpeny</a:t>
                      </a:r>
                      <a:r>
                        <a:rPr lang="cs-CZ" sz="1600" b="1" kern="1200" dirty="0">
                          <a:solidFill>
                            <a:srgbClr val="000000"/>
                          </a:solidFill>
                          <a:latin typeface="Arial"/>
                          <a:ea typeface="Times New Roman"/>
                          <a:cs typeface="Times New Roman"/>
                        </a:rPr>
                        <a:t> – přírodní kaučuk, získávání, zpracování a modifikace </a:t>
                      </a:r>
                      <a:endParaRPr lang="cs-CZ" sz="1200" dirty="0">
                        <a:latin typeface="Calibri"/>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6810">
                <a:tc>
                  <a:txBody>
                    <a:bodyPr/>
                    <a:lstStyle/>
                    <a:p>
                      <a:pPr marL="347345" indent="-347345" algn="ctr" fontAlgn="b">
                        <a:lnSpc>
                          <a:spcPct val="115000"/>
                        </a:lnSpc>
                        <a:spcAft>
                          <a:spcPts val="0"/>
                        </a:spcAft>
                      </a:pPr>
                      <a:r>
                        <a:rPr lang="sk-SK" sz="1200" kern="1200">
                          <a:solidFill>
                            <a:srgbClr val="000000"/>
                          </a:solidFill>
                          <a:latin typeface="Arial"/>
                          <a:ea typeface="Times New Roman"/>
                          <a:cs typeface="Times New Roman"/>
                        </a:rPr>
                        <a:t>5</a:t>
                      </a:r>
                      <a:endParaRPr lang="cs-CZ" sz="1050">
                        <a:latin typeface="Calibri"/>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cs-CZ" sz="1600" b="1" kern="1200" dirty="0" err="1">
                          <a:solidFill>
                            <a:srgbClr val="000000"/>
                          </a:solidFill>
                          <a:latin typeface="Arial"/>
                          <a:ea typeface="Times New Roman"/>
                          <a:cs typeface="Times New Roman"/>
                        </a:rPr>
                        <a:t>Polyyfenoly</a:t>
                      </a:r>
                      <a:r>
                        <a:rPr lang="cs-CZ" sz="1600" b="1" kern="1200" dirty="0">
                          <a:solidFill>
                            <a:srgbClr val="000000"/>
                          </a:solidFill>
                          <a:latin typeface="Arial"/>
                          <a:ea typeface="Times New Roman"/>
                          <a:cs typeface="Times New Roman"/>
                        </a:rPr>
                        <a:t> – lignin, </a:t>
                      </a:r>
                      <a:r>
                        <a:rPr lang="cs-CZ" sz="1600" b="1" kern="1200" dirty="0" err="1">
                          <a:solidFill>
                            <a:srgbClr val="000000"/>
                          </a:solidFill>
                          <a:latin typeface="Arial"/>
                          <a:ea typeface="Times New Roman"/>
                          <a:cs typeface="Times New Roman"/>
                        </a:rPr>
                        <a:t>huminové</a:t>
                      </a:r>
                      <a:r>
                        <a:rPr lang="cs-CZ" sz="1600" b="1" kern="1200" dirty="0">
                          <a:solidFill>
                            <a:srgbClr val="000000"/>
                          </a:solidFill>
                          <a:latin typeface="Arial"/>
                          <a:ea typeface="Times New Roman"/>
                          <a:cs typeface="Times New Roman"/>
                        </a:rPr>
                        <a:t> kyseliny </a:t>
                      </a:r>
                      <a:endParaRPr lang="cs-CZ" sz="1200" dirty="0">
                        <a:latin typeface="Calibri"/>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6810">
                <a:tc>
                  <a:txBody>
                    <a:bodyPr/>
                    <a:lstStyle/>
                    <a:p>
                      <a:pPr marL="347345" indent="-347345" algn="ctr" fontAlgn="b">
                        <a:lnSpc>
                          <a:spcPct val="115000"/>
                        </a:lnSpc>
                        <a:spcAft>
                          <a:spcPts val="0"/>
                        </a:spcAft>
                      </a:pPr>
                      <a:r>
                        <a:rPr lang="sk-SK" sz="1200" kern="1200">
                          <a:solidFill>
                            <a:srgbClr val="000000"/>
                          </a:solidFill>
                          <a:latin typeface="Arial"/>
                          <a:ea typeface="Times New Roman"/>
                          <a:cs typeface="Times New Roman"/>
                        </a:rPr>
                        <a:t>6</a:t>
                      </a:r>
                      <a:endParaRPr lang="cs-CZ" sz="1050">
                        <a:latin typeface="Calibri"/>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cs-CZ" sz="1600" b="1" kern="1200" dirty="0">
                          <a:solidFill>
                            <a:srgbClr val="000000"/>
                          </a:solidFill>
                          <a:latin typeface="Arial"/>
                          <a:ea typeface="Times New Roman"/>
                          <a:cs typeface="Times New Roman"/>
                        </a:rPr>
                        <a:t>Polysacharidy I – škrob </a:t>
                      </a:r>
                      <a:endParaRPr lang="cs-CZ" sz="1200" dirty="0">
                        <a:latin typeface="Calibri"/>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6810">
                <a:tc>
                  <a:txBody>
                    <a:bodyPr/>
                    <a:lstStyle/>
                    <a:p>
                      <a:pPr marL="347345" indent="-347345" algn="ctr" fontAlgn="b">
                        <a:lnSpc>
                          <a:spcPct val="115000"/>
                        </a:lnSpc>
                        <a:spcAft>
                          <a:spcPts val="0"/>
                        </a:spcAft>
                      </a:pPr>
                      <a:r>
                        <a:rPr lang="sk-SK" sz="1200" kern="1200">
                          <a:solidFill>
                            <a:srgbClr val="008000"/>
                          </a:solidFill>
                          <a:latin typeface="Arial"/>
                          <a:ea typeface="Times New Roman"/>
                          <a:cs typeface="Times New Roman"/>
                        </a:rPr>
                        <a:t>7</a:t>
                      </a:r>
                      <a:endParaRPr lang="cs-CZ" sz="1050">
                        <a:latin typeface="Calibri"/>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cs-CZ" sz="1600" b="1" kern="1200" dirty="0">
                          <a:solidFill>
                            <a:srgbClr val="000000"/>
                          </a:solidFill>
                          <a:latin typeface="Arial"/>
                          <a:ea typeface="Times New Roman"/>
                          <a:cs typeface="Times New Roman"/>
                        </a:rPr>
                        <a:t>Polysacharidy II –  celulóza </a:t>
                      </a:r>
                      <a:endParaRPr lang="cs-CZ" sz="1200" dirty="0">
                        <a:latin typeface="Calibri"/>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6810">
                <a:tc>
                  <a:txBody>
                    <a:bodyPr/>
                    <a:lstStyle/>
                    <a:p>
                      <a:pPr marL="347345" indent="-347345" algn="ctr" fontAlgn="b">
                        <a:lnSpc>
                          <a:spcPct val="115000"/>
                        </a:lnSpc>
                        <a:spcAft>
                          <a:spcPts val="0"/>
                        </a:spcAft>
                      </a:pPr>
                      <a:r>
                        <a:rPr lang="sk-SK" sz="1200" kern="1200">
                          <a:solidFill>
                            <a:srgbClr val="000000"/>
                          </a:solidFill>
                          <a:latin typeface="Arial"/>
                          <a:ea typeface="Times New Roman"/>
                          <a:cs typeface="Times New Roman"/>
                        </a:rPr>
                        <a:t>8</a:t>
                      </a:r>
                      <a:endParaRPr lang="cs-CZ" sz="1050">
                        <a:latin typeface="Calibri"/>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cs-CZ" sz="1600" b="1" kern="1200" dirty="0">
                          <a:solidFill>
                            <a:srgbClr val="000000"/>
                          </a:solidFill>
                          <a:latin typeface="Arial"/>
                          <a:ea typeface="Times New Roman"/>
                          <a:cs typeface="Times New Roman"/>
                        </a:rPr>
                        <a:t>Bílkovinná vlákna I </a:t>
                      </a:r>
                      <a:endParaRPr lang="cs-CZ" sz="1200" dirty="0">
                        <a:latin typeface="Calibri"/>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6810">
                <a:tc>
                  <a:txBody>
                    <a:bodyPr/>
                    <a:lstStyle/>
                    <a:p>
                      <a:pPr marL="347345" indent="-347345" algn="ctr" fontAlgn="b">
                        <a:lnSpc>
                          <a:spcPct val="115000"/>
                        </a:lnSpc>
                        <a:spcAft>
                          <a:spcPts val="0"/>
                        </a:spcAft>
                      </a:pPr>
                      <a:r>
                        <a:rPr lang="sk-SK" sz="1200" kern="1200">
                          <a:solidFill>
                            <a:srgbClr val="000000"/>
                          </a:solidFill>
                          <a:latin typeface="Arial"/>
                          <a:ea typeface="Times New Roman"/>
                          <a:cs typeface="Times New Roman"/>
                        </a:rPr>
                        <a:t>9</a:t>
                      </a:r>
                      <a:endParaRPr lang="cs-CZ" sz="1050">
                        <a:latin typeface="Calibri"/>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cs-CZ" sz="1600" b="1" kern="1200" dirty="0">
                          <a:solidFill>
                            <a:srgbClr val="000000"/>
                          </a:solidFill>
                          <a:latin typeface="Arial"/>
                          <a:ea typeface="Times New Roman"/>
                          <a:cs typeface="Times New Roman"/>
                        </a:rPr>
                        <a:t>Bílkovinná vlákna II </a:t>
                      </a:r>
                      <a:endParaRPr lang="cs-CZ" sz="1200" dirty="0">
                        <a:latin typeface="Calibri"/>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6810">
                <a:tc>
                  <a:txBody>
                    <a:bodyPr/>
                    <a:lstStyle/>
                    <a:p>
                      <a:pPr marL="347345" indent="-347345" algn="ctr" fontAlgn="b">
                        <a:lnSpc>
                          <a:spcPct val="115000"/>
                        </a:lnSpc>
                        <a:spcAft>
                          <a:spcPts val="0"/>
                        </a:spcAft>
                      </a:pPr>
                      <a:r>
                        <a:rPr lang="sk-SK" sz="1200" kern="1200">
                          <a:solidFill>
                            <a:srgbClr val="000000"/>
                          </a:solidFill>
                          <a:latin typeface="Arial"/>
                          <a:ea typeface="Times New Roman"/>
                          <a:cs typeface="Times New Roman"/>
                        </a:rPr>
                        <a:t>10</a:t>
                      </a:r>
                      <a:endParaRPr lang="cs-CZ" sz="1050">
                        <a:latin typeface="Calibri"/>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7345" indent="-347345" fontAlgn="b">
                        <a:lnSpc>
                          <a:spcPct val="115000"/>
                        </a:lnSpc>
                        <a:spcAft>
                          <a:spcPts val="0"/>
                        </a:spcAft>
                      </a:pPr>
                      <a:r>
                        <a:rPr lang="sk-SK" sz="1600" b="1" kern="1200" dirty="0" err="1">
                          <a:solidFill>
                            <a:srgbClr val="000000"/>
                          </a:solidFill>
                          <a:latin typeface="Arial"/>
                          <a:ea typeface="Times New Roman"/>
                          <a:cs typeface="Times New Roman"/>
                        </a:rPr>
                        <a:t>Kasein</a:t>
                      </a:r>
                      <a:r>
                        <a:rPr lang="sk-SK" sz="1600" b="1" kern="1200" dirty="0">
                          <a:solidFill>
                            <a:srgbClr val="000000"/>
                          </a:solidFill>
                          <a:latin typeface="Arial"/>
                          <a:ea typeface="Times New Roman"/>
                          <a:cs typeface="Times New Roman"/>
                        </a:rPr>
                        <a:t>, </a:t>
                      </a:r>
                      <a:r>
                        <a:rPr lang="sk-SK" sz="1600" b="1" kern="1200" dirty="0" err="1">
                          <a:solidFill>
                            <a:srgbClr val="000000"/>
                          </a:solidFill>
                          <a:latin typeface="Arial"/>
                          <a:ea typeface="Times New Roman"/>
                          <a:cs typeface="Times New Roman"/>
                        </a:rPr>
                        <a:t>syrovátka</a:t>
                      </a:r>
                      <a:r>
                        <a:rPr lang="sk-SK" sz="1600" b="1" kern="1200" dirty="0">
                          <a:solidFill>
                            <a:srgbClr val="000000"/>
                          </a:solidFill>
                          <a:latin typeface="Arial"/>
                          <a:ea typeface="Times New Roman"/>
                          <a:cs typeface="Times New Roman"/>
                        </a:rPr>
                        <a:t>, vaječné </a:t>
                      </a:r>
                      <a:r>
                        <a:rPr lang="sk-SK" sz="1600" b="1" kern="1200" dirty="0" err="1">
                          <a:solidFill>
                            <a:srgbClr val="000000"/>
                          </a:solidFill>
                          <a:latin typeface="Arial"/>
                          <a:ea typeface="Times New Roman"/>
                          <a:cs typeface="Times New Roman"/>
                        </a:rPr>
                        <a:t>proteiny</a:t>
                      </a:r>
                      <a:r>
                        <a:rPr lang="sk-SK" sz="1600" b="1" kern="1200" dirty="0">
                          <a:solidFill>
                            <a:srgbClr val="000000"/>
                          </a:solidFill>
                          <a:latin typeface="Arial"/>
                          <a:ea typeface="Times New Roman"/>
                          <a:cs typeface="Times New Roman"/>
                        </a:rPr>
                        <a:t> </a:t>
                      </a:r>
                      <a:endParaRPr lang="cs-CZ" sz="1200" dirty="0">
                        <a:latin typeface="Calibri"/>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6810">
                <a:tc>
                  <a:txBody>
                    <a:bodyPr/>
                    <a:lstStyle/>
                    <a:p>
                      <a:pPr marL="347345" indent="-347345" algn="ctr" fontAlgn="b">
                        <a:lnSpc>
                          <a:spcPct val="115000"/>
                        </a:lnSpc>
                        <a:spcAft>
                          <a:spcPts val="0"/>
                        </a:spcAft>
                      </a:pPr>
                      <a:r>
                        <a:rPr lang="sk-SK" sz="1200" kern="1200">
                          <a:solidFill>
                            <a:srgbClr val="000000"/>
                          </a:solidFill>
                          <a:latin typeface="Arial"/>
                          <a:ea typeface="Times New Roman"/>
                          <a:cs typeface="Times New Roman"/>
                        </a:rPr>
                        <a:t>11</a:t>
                      </a:r>
                      <a:endParaRPr lang="cs-CZ" sz="1050">
                        <a:latin typeface="Calibri"/>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7345" indent="-347345" fontAlgn="b">
                        <a:lnSpc>
                          <a:spcPct val="115000"/>
                        </a:lnSpc>
                        <a:spcAft>
                          <a:spcPts val="0"/>
                        </a:spcAft>
                      </a:pPr>
                      <a:r>
                        <a:rPr lang="sk-SK" sz="1600" b="1" kern="1200" dirty="0" err="1">
                          <a:solidFill>
                            <a:srgbClr val="000000"/>
                          </a:solidFill>
                          <a:latin typeface="Arial"/>
                          <a:ea typeface="Times New Roman"/>
                          <a:cs typeface="Times New Roman"/>
                        </a:rPr>
                        <a:t>Identifikace</a:t>
                      </a:r>
                      <a:r>
                        <a:rPr lang="sk-SK" sz="1600" b="1" kern="1200" dirty="0">
                          <a:solidFill>
                            <a:srgbClr val="000000"/>
                          </a:solidFill>
                          <a:latin typeface="Arial"/>
                          <a:ea typeface="Times New Roman"/>
                          <a:cs typeface="Times New Roman"/>
                        </a:rPr>
                        <a:t> </a:t>
                      </a:r>
                      <a:r>
                        <a:rPr lang="sk-SK" sz="1600" b="1" kern="1200" dirty="0" err="1">
                          <a:solidFill>
                            <a:srgbClr val="000000"/>
                          </a:solidFill>
                          <a:latin typeface="Arial"/>
                          <a:ea typeface="Times New Roman"/>
                          <a:cs typeface="Times New Roman"/>
                        </a:rPr>
                        <a:t>přírodních</a:t>
                      </a:r>
                      <a:r>
                        <a:rPr lang="sk-SK" sz="1600" b="1" kern="1200" dirty="0">
                          <a:solidFill>
                            <a:srgbClr val="000000"/>
                          </a:solidFill>
                          <a:latin typeface="Arial"/>
                          <a:ea typeface="Times New Roman"/>
                          <a:cs typeface="Times New Roman"/>
                        </a:rPr>
                        <a:t> </a:t>
                      </a:r>
                      <a:r>
                        <a:rPr lang="sk-SK" sz="1600" b="1" kern="1200" dirty="0" err="1">
                          <a:solidFill>
                            <a:srgbClr val="000000"/>
                          </a:solidFill>
                          <a:latin typeface="Arial"/>
                          <a:ea typeface="Times New Roman"/>
                          <a:cs typeface="Times New Roman"/>
                        </a:rPr>
                        <a:t>látek</a:t>
                      </a:r>
                      <a:r>
                        <a:rPr lang="sk-SK" sz="1600" b="1" kern="1200" dirty="0">
                          <a:solidFill>
                            <a:srgbClr val="000000"/>
                          </a:solidFill>
                          <a:latin typeface="Arial"/>
                          <a:ea typeface="Times New Roman"/>
                          <a:cs typeface="Times New Roman"/>
                        </a:rPr>
                        <a:t> </a:t>
                      </a:r>
                      <a:endParaRPr lang="cs-CZ" sz="1200" dirty="0">
                        <a:latin typeface="Calibri"/>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6810">
                <a:tc>
                  <a:txBody>
                    <a:bodyPr/>
                    <a:lstStyle/>
                    <a:p>
                      <a:pPr marL="347345" indent="-347345" algn="ctr" fontAlgn="b">
                        <a:lnSpc>
                          <a:spcPct val="115000"/>
                        </a:lnSpc>
                        <a:spcAft>
                          <a:spcPts val="0"/>
                        </a:spcAft>
                      </a:pPr>
                      <a:r>
                        <a:rPr lang="sk-SK" sz="1200" kern="1200">
                          <a:solidFill>
                            <a:srgbClr val="000000"/>
                          </a:solidFill>
                          <a:latin typeface="Arial"/>
                          <a:ea typeface="Times New Roman"/>
                          <a:cs typeface="Times New Roman"/>
                        </a:rPr>
                        <a:t>12</a:t>
                      </a:r>
                      <a:endParaRPr lang="cs-CZ" sz="1050">
                        <a:latin typeface="Calibri"/>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7345" indent="-347345" fontAlgn="b">
                        <a:lnSpc>
                          <a:spcPct val="115000"/>
                        </a:lnSpc>
                        <a:spcAft>
                          <a:spcPts val="0"/>
                        </a:spcAft>
                      </a:pPr>
                      <a:r>
                        <a:rPr lang="sk-SK" sz="1600" b="1" kern="1200" dirty="0" err="1">
                          <a:solidFill>
                            <a:srgbClr val="000000"/>
                          </a:solidFill>
                          <a:latin typeface="Arial"/>
                          <a:ea typeface="Times New Roman"/>
                          <a:cs typeface="Times New Roman"/>
                        </a:rPr>
                        <a:t>Laboratorní</a:t>
                      </a:r>
                      <a:r>
                        <a:rPr lang="sk-SK" sz="1600" b="1" kern="1200" dirty="0">
                          <a:solidFill>
                            <a:srgbClr val="000000"/>
                          </a:solidFill>
                          <a:latin typeface="Arial"/>
                          <a:ea typeface="Times New Roman"/>
                          <a:cs typeface="Times New Roman"/>
                        </a:rPr>
                        <a:t> </a:t>
                      </a:r>
                      <a:r>
                        <a:rPr lang="sk-SK" sz="1600" b="1" kern="1200" dirty="0" err="1">
                          <a:solidFill>
                            <a:srgbClr val="000000"/>
                          </a:solidFill>
                          <a:latin typeface="Arial"/>
                          <a:ea typeface="Times New Roman"/>
                          <a:cs typeface="Times New Roman"/>
                        </a:rPr>
                        <a:t>metody</a:t>
                      </a:r>
                      <a:r>
                        <a:rPr lang="sk-SK" sz="1600" b="1" kern="1200" dirty="0">
                          <a:solidFill>
                            <a:srgbClr val="000000"/>
                          </a:solidFill>
                          <a:latin typeface="Arial"/>
                          <a:ea typeface="Times New Roman"/>
                          <a:cs typeface="Times New Roman"/>
                        </a:rPr>
                        <a:t> </a:t>
                      </a:r>
                      <a:r>
                        <a:rPr lang="sk-SK" sz="1600" b="1" kern="1200" dirty="0" err="1">
                          <a:solidFill>
                            <a:srgbClr val="000000"/>
                          </a:solidFill>
                          <a:latin typeface="Arial"/>
                          <a:ea typeface="Times New Roman"/>
                          <a:cs typeface="Times New Roman"/>
                        </a:rPr>
                        <a:t>hodnocení</a:t>
                      </a:r>
                      <a:r>
                        <a:rPr lang="sk-SK" sz="1600" b="1" kern="1200" dirty="0">
                          <a:solidFill>
                            <a:srgbClr val="000000"/>
                          </a:solidFill>
                          <a:latin typeface="Arial"/>
                          <a:ea typeface="Times New Roman"/>
                          <a:cs typeface="Times New Roman"/>
                        </a:rPr>
                        <a:t> </a:t>
                      </a:r>
                      <a:r>
                        <a:rPr lang="sk-SK" sz="1600" b="1" kern="1200" dirty="0" err="1">
                          <a:solidFill>
                            <a:srgbClr val="000000"/>
                          </a:solidFill>
                          <a:latin typeface="Arial"/>
                          <a:ea typeface="Times New Roman"/>
                          <a:cs typeface="Times New Roman"/>
                        </a:rPr>
                        <a:t>přírodních</a:t>
                      </a:r>
                      <a:r>
                        <a:rPr lang="sk-SK" sz="1600" b="1" kern="1200" dirty="0">
                          <a:solidFill>
                            <a:srgbClr val="000000"/>
                          </a:solidFill>
                          <a:latin typeface="Arial"/>
                          <a:ea typeface="Times New Roman"/>
                          <a:cs typeface="Times New Roman"/>
                        </a:rPr>
                        <a:t> </a:t>
                      </a:r>
                      <a:r>
                        <a:rPr lang="sk-SK" sz="1600" b="1" kern="1200" dirty="0" err="1">
                          <a:solidFill>
                            <a:srgbClr val="000000"/>
                          </a:solidFill>
                          <a:latin typeface="Arial"/>
                          <a:ea typeface="Times New Roman"/>
                          <a:cs typeface="Times New Roman"/>
                        </a:rPr>
                        <a:t>polymerů</a:t>
                      </a:r>
                      <a:r>
                        <a:rPr lang="sk-SK" sz="1600" b="1" kern="1200" dirty="0">
                          <a:solidFill>
                            <a:srgbClr val="000000"/>
                          </a:solidFill>
                          <a:latin typeface="Arial"/>
                          <a:ea typeface="Times New Roman"/>
                          <a:cs typeface="Times New Roman"/>
                        </a:rPr>
                        <a:t> </a:t>
                      </a:r>
                      <a:endParaRPr lang="cs-CZ" sz="1200" dirty="0">
                        <a:latin typeface="Calibri"/>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0880">
                <a:tc>
                  <a:txBody>
                    <a:bodyPr/>
                    <a:lstStyle/>
                    <a:p>
                      <a:pPr marL="347345" indent="-347345" algn="ctr" fontAlgn="b">
                        <a:lnSpc>
                          <a:spcPct val="115000"/>
                        </a:lnSpc>
                        <a:spcAft>
                          <a:spcPts val="0"/>
                        </a:spcAft>
                      </a:pPr>
                      <a:r>
                        <a:rPr lang="sk-SK" sz="1200" kern="1200">
                          <a:solidFill>
                            <a:srgbClr val="000000"/>
                          </a:solidFill>
                          <a:latin typeface="Arial"/>
                          <a:ea typeface="Times New Roman"/>
                          <a:cs typeface="Times New Roman"/>
                        </a:rPr>
                        <a:t>13</a:t>
                      </a:r>
                      <a:endParaRPr lang="cs-CZ" sz="1050">
                        <a:latin typeface="Calibri"/>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7345" indent="-347345" fontAlgn="b">
                        <a:lnSpc>
                          <a:spcPct val="115000"/>
                        </a:lnSpc>
                        <a:spcAft>
                          <a:spcPts val="0"/>
                        </a:spcAft>
                      </a:pPr>
                      <a:r>
                        <a:rPr lang="sk-SK" sz="1800" b="1" kern="1200" dirty="0">
                          <a:solidFill>
                            <a:srgbClr val="008000"/>
                          </a:solidFill>
                          <a:latin typeface="Arial Black" pitchFamily="34" charset="0"/>
                          <a:ea typeface="Times New Roman"/>
                          <a:cs typeface="Aharoni" pitchFamily="2" charset="-79"/>
                        </a:rPr>
                        <a:t>EXKURZE </a:t>
                      </a:r>
                      <a:r>
                        <a:rPr lang="sk-SK" sz="1800" b="1" kern="1200" dirty="0" smtClean="0">
                          <a:solidFill>
                            <a:srgbClr val="008000"/>
                          </a:solidFill>
                          <a:latin typeface="Arial Black" pitchFamily="34" charset="0"/>
                          <a:ea typeface="Times New Roman"/>
                          <a:cs typeface="Aharoni" pitchFamily="2" charset="-79"/>
                        </a:rPr>
                        <a:t>–  ŠKROBÁRNA</a:t>
                      </a:r>
                      <a:r>
                        <a:rPr lang="sk-SK" sz="1800" b="1" kern="1200" dirty="0">
                          <a:solidFill>
                            <a:srgbClr val="008000"/>
                          </a:solidFill>
                          <a:latin typeface="Arial Black" pitchFamily="34" charset="0"/>
                          <a:ea typeface="Times New Roman"/>
                          <a:cs typeface="Aharoni" pitchFamily="2" charset="-79"/>
                        </a:rPr>
                        <a:t>, VÝROBA </a:t>
                      </a:r>
                      <a:r>
                        <a:rPr lang="sk-SK" sz="1800" b="1" kern="1200" dirty="0" smtClean="0">
                          <a:solidFill>
                            <a:srgbClr val="008000"/>
                          </a:solidFill>
                          <a:latin typeface="Arial Black" pitchFamily="34" charset="0"/>
                          <a:ea typeface="Times New Roman"/>
                          <a:cs typeface="Aharoni" pitchFamily="2" charset="-79"/>
                        </a:rPr>
                        <a:t> A </a:t>
                      </a:r>
                      <a:r>
                        <a:rPr lang="sk-SK" sz="1800" b="1" kern="1200" dirty="0">
                          <a:solidFill>
                            <a:srgbClr val="008000"/>
                          </a:solidFill>
                          <a:latin typeface="Arial Black" pitchFamily="34" charset="0"/>
                          <a:ea typeface="Times New Roman"/>
                          <a:cs typeface="Aharoni" pitchFamily="2" charset="-79"/>
                        </a:rPr>
                        <a:t>ZPRACOVÁNÍ </a:t>
                      </a:r>
                      <a:r>
                        <a:rPr lang="sk-SK" sz="1800" b="1" kern="1200" dirty="0" smtClean="0">
                          <a:solidFill>
                            <a:srgbClr val="008000"/>
                          </a:solidFill>
                          <a:latin typeface="Arial Black" pitchFamily="34" charset="0"/>
                          <a:ea typeface="Times New Roman"/>
                          <a:cs typeface="Aharoni" pitchFamily="2" charset="-79"/>
                        </a:rPr>
                        <a:t>ŠKROBŮ</a:t>
                      </a:r>
                      <a:endParaRPr lang="cs-CZ" sz="1400" dirty="0">
                        <a:solidFill>
                          <a:srgbClr val="008000"/>
                        </a:solidFill>
                        <a:latin typeface="Arial Black" pitchFamily="34" charset="0"/>
                        <a:ea typeface="Calibri"/>
                        <a:cs typeface="Aharoni" pitchFamily="2" charset="-79"/>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29387">
                <a:tc>
                  <a:txBody>
                    <a:bodyPr/>
                    <a:lstStyle/>
                    <a:p>
                      <a:pPr marL="347345" indent="-347345" algn="ctr" fontAlgn="b">
                        <a:lnSpc>
                          <a:spcPct val="115000"/>
                        </a:lnSpc>
                        <a:spcAft>
                          <a:spcPts val="0"/>
                        </a:spcAft>
                      </a:pPr>
                      <a:r>
                        <a:rPr lang="sk-SK" sz="1200" kern="1200" dirty="0">
                          <a:solidFill>
                            <a:srgbClr val="000000"/>
                          </a:solidFill>
                          <a:latin typeface="Arial"/>
                          <a:ea typeface="Times New Roman"/>
                          <a:cs typeface="Times New Roman"/>
                        </a:rPr>
                        <a:t>14</a:t>
                      </a:r>
                      <a:endParaRPr lang="cs-CZ" sz="1050" dirty="0">
                        <a:latin typeface="Calibri"/>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7345" indent="-347345" fontAlgn="b">
                        <a:lnSpc>
                          <a:spcPct val="115000"/>
                        </a:lnSpc>
                        <a:spcAft>
                          <a:spcPts val="0"/>
                        </a:spcAft>
                      </a:pPr>
                      <a:r>
                        <a:rPr lang="sk-SK" sz="1800" b="1" kern="1200" dirty="0">
                          <a:solidFill>
                            <a:srgbClr val="008000"/>
                          </a:solidFill>
                          <a:latin typeface="Arial Black" pitchFamily="34" charset="0"/>
                          <a:ea typeface="Times New Roman"/>
                          <a:cs typeface="Aharoni" pitchFamily="2" charset="-79"/>
                        </a:rPr>
                        <a:t>EXKURZE – KOŽELUŽNA, VÝROBA KLIHU A </a:t>
                      </a:r>
                      <a:r>
                        <a:rPr lang="sk-SK" sz="1800" b="1" kern="1200" dirty="0" smtClean="0">
                          <a:solidFill>
                            <a:srgbClr val="008000"/>
                          </a:solidFill>
                          <a:latin typeface="Arial Black" pitchFamily="34" charset="0"/>
                          <a:ea typeface="Times New Roman"/>
                          <a:cs typeface="Aharoni" pitchFamily="2" charset="-79"/>
                        </a:rPr>
                        <a:t>ŽELATINY</a:t>
                      </a:r>
                      <a:endParaRPr lang="cs-CZ" sz="1400" dirty="0">
                        <a:solidFill>
                          <a:srgbClr val="008000"/>
                        </a:solidFill>
                        <a:latin typeface="Arial Black" pitchFamily="34" charset="0"/>
                        <a:ea typeface="Calibri"/>
                        <a:cs typeface="Aharoni" pitchFamily="2" charset="-79"/>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z="3200" dirty="0" smtClean="0">
                <a:solidFill>
                  <a:srgbClr val="FF0000"/>
                </a:solidFill>
                <a:latin typeface="Arial Black" pitchFamily="34" charset="0"/>
              </a:rPr>
              <a:t>VČELÍ</a:t>
            </a:r>
            <a:r>
              <a:rPr lang="cs-CZ" sz="3600" dirty="0" smtClean="0">
                <a:solidFill>
                  <a:srgbClr val="FF0000"/>
                </a:solidFill>
                <a:latin typeface="Arial Black" pitchFamily="34" charset="0"/>
              </a:rPr>
              <a:t> VOSK  VLASTNOSTI</a:t>
            </a:r>
            <a:endParaRPr lang="cs-CZ" sz="3600" dirty="0"/>
          </a:p>
        </p:txBody>
      </p:sp>
      <p:sp>
        <p:nvSpPr>
          <p:cNvPr id="3" name="Zástupný symbol pro datum 2"/>
          <p:cNvSpPr>
            <a:spLocks noGrp="1"/>
          </p:cNvSpPr>
          <p:nvPr>
            <p:ph type="dt" sz="half" idx="10"/>
          </p:nvPr>
        </p:nvSpPr>
        <p:spPr/>
        <p:txBody>
          <a:bodyPr/>
          <a:lstStyle/>
          <a:p>
            <a:pPr>
              <a:defRPr/>
            </a:pPr>
            <a:r>
              <a:rPr lang="cs-CZ" smtClean="0"/>
              <a:t>12. 10. 2016</a:t>
            </a:r>
            <a:endParaRPr lang="sk-SK"/>
          </a:p>
        </p:txBody>
      </p:sp>
      <p:sp>
        <p:nvSpPr>
          <p:cNvPr id="4" name="Zástupný symbol pro zápatí 3"/>
          <p:cNvSpPr>
            <a:spLocks noGrp="1"/>
          </p:cNvSpPr>
          <p:nvPr>
            <p:ph type="ftr" sz="quarter" idx="11"/>
          </p:nvPr>
        </p:nvSpPr>
        <p:spPr/>
        <p:txBody>
          <a:bodyPr/>
          <a:lstStyle/>
          <a:p>
            <a:pPr>
              <a:defRPr/>
            </a:pPr>
            <a:r>
              <a:rPr lang="pl-PL" smtClean="0"/>
              <a:t>PŘÍRODNÍ POLYMERY PŘF MU  VOSKY 3 2016</a:t>
            </a:r>
            <a:endParaRPr lang="sk-SK"/>
          </a:p>
        </p:txBody>
      </p:sp>
      <p:sp>
        <p:nvSpPr>
          <p:cNvPr id="5" name="Zástupný symbol pro číslo snímku 4"/>
          <p:cNvSpPr>
            <a:spLocks noGrp="1"/>
          </p:cNvSpPr>
          <p:nvPr>
            <p:ph type="sldNum" sz="quarter" idx="12"/>
          </p:nvPr>
        </p:nvSpPr>
        <p:spPr/>
        <p:txBody>
          <a:bodyPr/>
          <a:lstStyle/>
          <a:p>
            <a:pPr>
              <a:defRPr/>
            </a:pPr>
            <a:fld id="{BD7865BE-C659-4ABD-A817-DED046766B31}" type="slidenum">
              <a:rPr lang="sk-SK" smtClean="0"/>
              <a:pPr>
                <a:defRPr/>
              </a:pPr>
              <a:t>20</a:t>
            </a:fld>
            <a:endParaRPr lang="sk-SK"/>
          </a:p>
        </p:txBody>
      </p:sp>
      <p:sp>
        <p:nvSpPr>
          <p:cNvPr id="7" name="Zástupný symbol pro obsah 6"/>
          <p:cNvSpPr>
            <a:spLocks noGrp="1"/>
          </p:cNvSpPr>
          <p:nvPr>
            <p:ph idx="1"/>
          </p:nvPr>
        </p:nvSpPr>
        <p:spPr>
          <a:xfrm>
            <a:off x="457200" y="1268760"/>
            <a:ext cx="8229600" cy="4857403"/>
          </a:xfrm>
        </p:spPr>
        <p:txBody>
          <a:bodyPr/>
          <a:lstStyle/>
          <a:p>
            <a:r>
              <a:rPr lang="cs-CZ" dirty="0" smtClean="0">
                <a:latin typeface="Arial Black" pitchFamily="34" charset="0"/>
              </a:rPr>
              <a:t>Bod tání 61 – 70 °C</a:t>
            </a:r>
          </a:p>
          <a:p>
            <a:r>
              <a:rPr lang="cs-CZ" b="1" dirty="0" smtClean="0">
                <a:solidFill>
                  <a:srgbClr val="0000FF"/>
                </a:solidFill>
              </a:rPr>
              <a:t>Rozpustnost</a:t>
            </a:r>
            <a:r>
              <a:rPr lang="cs-CZ" dirty="0" smtClean="0"/>
              <a:t>:</a:t>
            </a:r>
          </a:p>
          <a:p>
            <a:pPr lvl="1"/>
            <a:r>
              <a:rPr lang="cs-CZ" dirty="0" smtClean="0">
                <a:solidFill>
                  <a:srgbClr val="0000FF"/>
                </a:solidFill>
              </a:rPr>
              <a:t>Terpentýn,</a:t>
            </a:r>
          </a:p>
          <a:p>
            <a:pPr lvl="1"/>
            <a:r>
              <a:rPr lang="cs-CZ" dirty="0" smtClean="0">
                <a:solidFill>
                  <a:srgbClr val="0000FF"/>
                </a:solidFill>
              </a:rPr>
              <a:t>Amylalkohol,</a:t>
            </a:r>
          </a:p>
          <a:p>
            <a:pPr lvl="1"/>
            <a:r>
              <a:rPr lang="cs-CZ" dirty="0" smtClean="0">
                <a:solidFill>
                  <a:srgbClr val="0000FF"/>
                </a:solidFill>
              </a:rPr>
              <a:t>Toluen,</a:t>
            </a:r>
          </a:p>
          <a:p>
            <a:pPr lvl="1"/>
            <a:r>
              <a:rPr lang="cs-CZ" dirty="0" smtClean="0">
                <a:solidFill>
                  <a:srgbClr val="0000FF"/>
                </a:solidFill>
              </a:rPr>
              <a:t>Benzin,</a:t>
            </a:r>
          </a:p>
          <a:p>
            <a:pPr lvl="1"/>
            <a:r>
              <a:rPr lang="cs-CZ" dirty="0" smtClean="0">
                <a:solidFill>
                  <a:srgbClr val="0000FF"/>
                </a:solidFill>
              </a:rPr>
              <a:t>Chloroform,  </a:t>
            </a:r>
          </a:p>
          <a:p>
            <a:r>
              <a:rPr lang="cs-CZ" dirty="0" smtClean="0">
                <a:solidFill>
                  <a:srgbClr val="008000"/>
                </a:solidFill>
              </a:rPr>
              <a:t>Za normální teploty plastický, po ochlazení tvrdý a křehký</a:t>
            </a:r>
            <a:endParaRPr lang="cs-CZ" dirty="0">
              <a:solidFill>
                <a:srgbClr val="008000"/>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850106"/>
          </a:xfrm>
        </p:spPr>
        <p:txBody>
          <a:bodyPr/>
          <a:lstStyle/>
          <a:p>
            <a:r>
              <a:rPr lang="cs-CZ" sz="3200" dirty="0" smtClean="0">
                <a:solidFill>
                  <a:srgbClr val="FF0000"/>
                </a:solidFill>
                <a:latin typeface="Arial Black" pitchFamily="34" charset="0"/>
              </a:rPr>
              <a:t>VČELÍ</a:t>
            </a:r>
            <a:r>
              <a:rPr lang="cs-CZ" sz="3600" dirty="0" smtClean="0">
                <a:solidFill>
                  <a:srgbClr val="FF0000"/>
                </a:solidFill>
                <a:latin typeface="Arial Black" pitchFamily="34" charset="0"/>
              </a:rPr>
              <a:t> VOSK modifikace</a:t>
            </a:r>
            <a:endParaRPr lang="cs-CZ" sz="3600" dirty="0"/>
          </a:p>
        </p:txBody>
      </p:sp>
      <p:sp>
        <p:nvSpPr>
          <p:cNvPr id="3" name="Zástupný symbol pro datum 2"/>
          <p:cNvSpPr>
            <a:spLocks noGrp="1"/>
          </p:cNvSpPr>
          <p:nvPr>
            <p:ph type="dt" sz="half" idx="10"/>
          </p:nvPr>
        </p:nvSpPr>
        <p:spPr/>
        <p:txBody>
          <a:bodyPr/>
          <a:lstStyle/>
          <a:p>
            <a:pPr>
              <a:defRPr/>
            </a:pPr>
            <a:r>
              <a:rPr lang="cs-CZ" smtClean="0"/>
              <a:t>12. 10. 2016</a:t>
            </a:r>
            <a:endParaRPr lang="sk-SK"/>
          </a:p>
        </p:txBody>
      </p:sp>
      <p:sp>
        <p:nvSpPr>
          <p:cNvPr id="4" name="Zástupný symbol pro zápatí 3"/>
          <p:cNvSpPr>
            <a:spLocks noGrp="1"/>
          </p:cNvSpPr>
          <p:nvPr>
            <p:ph type="ftr" sz="quarter" idx="11"/>
          </p:nvPr>
        </p:nvSpPr>
        <p:spPr/>
        <p:txBody>
          <a:bodyPr/>
          <a:lstStyle/>
          <a:p>
            <a:pPr>
              <a:defRPr/>
            </a:pPr>
            <a:r>
              <a:rPr lang="pl-PL" smtClean="0"/>
              <a:t>PŘÍRODNÍ POLYMERY PŘF MU  VOSKY 3 2016</a:t>
            </a:r>
            <a:endParaRPr lang="sk-SK"/>
          </a:p>
        </p:txBody>
      </p:sp>
      <p:sp>
        <p:nvSpPr>
          <p:cNvPr id="5" name="Zástupný symbol pro číslo snímku 4"/>
          <p:cNvSpPr>
            <a:spLocks noGrp="1"/>
          </p:cNvSpPr>
          <p:nvPr>
            <p:ph type="sldNum" sz="quarter" idx="12"/>
          </p:nvPr>
        </p:nvSpPr>
        <p:spPr/>
        <p:txBody>
          <a:bodyPr/>
          <a:lstStyle/>
          <a:p>
            <a:pPr>
              <a:defRPr/>
            </a:pPr>
            <a:fld id="{BD7865BE-C659-4ABD-A817-DED046766B31}" type="slidenum">
              <a:rPr lang="sk-SK" smtClean="0"/>
              <a:pPr>
                <a:defRPr/>
              </a:pPr>
              <a:t>21</a:t>
            </a:fld>
            <a:endParaRPr lang="sk-SK"/>
          </a:p>
        </p:txBody>
      </p:sp>
      <p:sp>
        <p:nvSpPr>
          <p:cNvPr id="8" name="Zástupný symbol pro obsah 7"/>
          <p:cNvSpPr>
            <a:spLocks noGrp="1"/>
          </p:cNvSpPr>
          <p:nvPr>
            <p:ph idx="1"/>
          </p:nvPr>
        </p:nvSpPr>
        <p:spPr>
          <a:xfrm>
            <a:off x="457200" y="1052736"/>
            <a:ext cx="8229600" cy="5073427"/>
          </a:xfrm>
        </p:spPr>
        <p:txBody>
          <a:bodyPr/>
          <a:lstStyle/>
          <a:p>
            <a:r>
              <a:rPr lang="cs-CZ" b="1" dirty="0" smtClean="0"/>
              <a:t>FALŠOVÁNÍ</a:t>
            </a:r>
            <a:r>
              <a:rPr lang="cs-CZ" dirty="0" smtClean="0"/>
              <a:t> – přídavek parafínů, </a:t>
            </a:r>
            <a:r>
              <a:rPr lang="cs-CZ" dirty="0" err="1" smtClean="0"/>
              <a:t>kys</a:t>
            </a:r>
            <a:r>
              <a:rPr lang="cs-CZ" dirty="0" smtClean="0"/>
              <a:t>. Stearové, …</a:t>
            </a:r>
          </a:p>
          <a:p>
            <a:r>
              <a:rPr lang="cs-CZ" b="1" dirty="0" smtClean="0"/>
              <a:t>ČIŠTĚNÍ</a:t>
            </a:r>
            <a:r>
              <a:rPr lang="cs-CZ" dirty="0" smtClean="0"/>
              <a:t> – přetavení v horké vodě, oxidace, ………..</a:t>
            </a:r>
          </a:p>
          <a:p>
            <a:r>
              <a:rPr lang="cs-CZ" b="1" dirty="0" smtClean="0"/>
              <a:t>Zvýšení lepivosti </a:t>
            </a:r>
            <a:r>
              <a:rPr lang="cs-CZ" dirty="0" smtClean="0"/>
              <a:t>&gt; + pryskyřice, např. kalafuna</a:t>
            </a:r>
          </a:p>
          <a:p>
            <a:r>
              <a:rPr lang="cs-CZ" b="1" dirty="0" smtClean="0"/>
              <a:t>Zvýšení tuhosti &gt; </a:t>
            </a:r>
            <a:r>
              <a:rPr lang="cs-CZ" dirty="0" smtClean="0"/>
              <a:t>+ tvrdší vosky</a:t>
            </a:r>
          </a:p>
          <a:p>
            <a:r>
              <a:rPr lang="cs-CZ" dirty="0" smtClean="0"/>
              <a:t> </a:t>
            </a:r>
            <a:r>
              <a:rPr lang="cs-CZ" b="1" dirty="0" smtClean="0"/>
              <a:t>Vaření s roztoky alkálií </a:t>
            </a:r>
            <a:r>
              <a:rPr lang="cs-CZ" dirty="0" smtClean="0"/>
              <a:t>&gt; </a:t>
            </a:r>
            <a:r>
              <a:rPr lang="cs-CZ" b="1" dirty="0" smtClean="0"/>
              <a:t>PUNSKÝ VOSK </a:t>
            </a:r>
            <a:r>
              <a:rPr lang="cs-CZ" dirty="0" smtClean="0"/>
              <a:t>(mýdla Na</a:t>
            </a:r>
            <a:r>
              <a:rPr lang="cs-CZ" baseline="30000" dirty="0" smtClean="0"/>
              <a:t>+</a:t>
            </a:r>
            <a:r>
              <a:rPr lang="cs-CZ" dirty="0" smtClean="0"/>
              <a:t>, K</a:t>
            </a:r>
            <a:r>
              <a:rPr lang="cs-CZ" baseline="30000" dirty="0" smtClean="0"/>
              <a:t>+</a:t>
            </a:r>
            <a:r>
              <a:rPr lang="cs-CZ" dirty="0" smtClean="0"/>
              <a:t>) s vyšším bodem tání</a:t>
            </a:r>
          </a:p>
          <a:p>
            <a:endParaRPr lang="cs-CZ" dirty="0" smtClean="0"/>
          </a:p>
          <a:p>
            <a:endParaRPr lang="cs-CZ"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z="3200" dirty="0" smtClean="0">
                <a:solidFill>
                  <a:srgbClr val="FF0000"/>
                </a:solidFill>
                <a:latin typeface="Arial Black" pitchFamily="34" charset="0"/>
              </a:rPr>
              <a:t>VČELÍ</a:t>
            </a:r>
            <a:r>
              <a:rPr lang="cs-CZ" sz="3600" dirty="0" smtClean="0">
                <a:solidFill>
                  <a:srgbClr val="FF0000"/>
                </a:solidFill>
                <a:latin typeface="Arial Black" pitchFamily="34" charset="0"/>
              </a:rPr>
              <a:t> VOSK  v historii</a:t>
            </a:r>
            <a:endParaRPr lang="cs-CZ" sz="3600" dirty="0"/>
          </a:p>
        </p:txBody>
      </p:sp>
      <p:sp>
        <p:nvSpPr>
          <p:cNvPr id="6" name="Zástupný symbol pro obsah 5"/>
          <p:cNvSpPr>
            <a:spLocks noGrp="1"/>
          </p:cNvSpPr>
          <p:nvPr>
            <p:ph idx="1"/>
          </p:nvPr>
        </p:nvSpPr>
        <p:spPr>
          <a:xfrm>
            <a:off x="457200" y="1268760"/>
            <a:ext cx="8229600" cy="4857403"/>
          </a:xfrm>
        </p:spPr>
        <p:txBody>
          <a:bodyPr/>
          <a:lstStyle/>
          <a:p>
            <a:r>
              <a:rPr lang="cs-CZ" b="1" dirty="0" smtClean="0"/>
              <a:t>Odlévání  kovů „na ztracený vosk“</a:t>
            </a:r>
          </a:p>
          <a:p>
            <a:r>
              <a:rPr lang="cs-CZ" b="1" dirty="0" smtClean="0"/>
              <a:t>Svíčky – </a:t>
            </a:r>
            <a:r>
              <a:rPr lang="cs-CZ" dirty="0" smtClean="0"/>
              <a:t>dnes snad jen u východních křesťanů</a:t>
            </a:r>
          </a:p>
          <a:p>
            <a:r>
              <a:rPr lang="cs-CZ" b="1" dirty="0" smtClean="0">
                <a:solidFill>
                  <a:srgbClr val="008000"/>
                </a:solidFill>
              </a:rPr>
              <a:t>Impregnace – </a:t>
            </a:r>
            <a:r>
              <a:rPr lang="cs-CZ" dirty="0" smtClean="0">
                <a:solidFill>
                  <a:srgbClr val="008000"/>
                </a:solidFill>
              </a:rPr>
              <a:t>díky nasycenosti kyselin neoxiduje</a:t>
            </a:r>
          </a:p>
          <a:p>
            <a:r>
              <a:rPr lang="cs-CZ" b="1" dirty="0" smtClean="0"/>
              <a:t>Pečetě</a:t>
            </a:r>
          </a:p>
          <a:p>
            <a:r>
              <a:rPr lang="cs-CZ" b="1" dirty="0" smtClean="0"/>
              <a:t>………..</a:t>
            </a:r>
          </a:p>
          <a:p>
            <a:endParaRPr lang="cs-CZ" b="1" dirty="0"/>
          </a:p>
        </p:txBody>
      </p:sp>
      <p:sp>
        <p:nvSpPr>
          <p:cNvPr id="3" name="Zástupný symbol pro datum 2"/>
          <p:cNvSpPr>
            <a:spLocks noGrp="1"/>
          </p:cNvSpPr>
          <p:nvPr>
            <p:ph type="dt" sz="half" idx="10"/>
          </p:nvPr>
        </p:nvSpPr>
        <p:spPr/>
        <p:txBody>
          <a:bodyPr/>
          <a:lstStyle/>
          <a:p>
            <a:pPr>
              <a:defRPr/>
            </a:pPr>
            <a:r>
              <a:rPr lang="cs-CZ" smtClean="0"/>
              <a:t>12. 10. 2016</a:t>
            </a:r>
            <a:endParaRPr lang="sk-SK"/>
          </a:p>
        </p:txBody>
      </p:sp>
      <p:sp>
        <p:nvSpPr>
          <p:cNvPr id="4" name="Zástupný symbol pro zápatí 3"/>
          <p:cNvSpPr>
            <a:spLocks noGrp="1"/>
          </p:cNvSpPr>
          <p:nvPr>
            <p:ph type="ftr" sz="quarter" idx="11"/>
          </p:nvPr>
        </p:nvSpPr>
        <p:spPr/>
        <p:txBody>
          <a:bodyPr/>
          <a:lstStyle/>
          <a:p>
            <a:pPr>
              <a:defRPr/>
            </a:pPr>
            <a:r>
              <a:rPr lang="pl-PL" smtClean="0"/>
              <a:t>PŘÍRODNÍ POLYMERY PŘF MU  VOSKY 3 2016</a:t>
            </a:r>
            <a:endParaRPr lang="sk-SK"/>
          </a:p>
        </p:txBody>
      </p:sp>
      <p:sp>
        <p:nvSpPr>
          <p:cNvPr id="5" name="Zástupný symbol pro číslo snímku 4"/>
          <p:cNvSpPr>
            <a:spLocks noGrp="1"/>
          </p:cNvSpPr>
          <p:nvPr>
            <p:ph type="sldNum" sz="quarter" idx="12"/>
          </p:nvPr>
        </p:nvSpPr>
        <p:spPr/>
        <p:txBody>
          <a:bodyPr/>
          <a:lstStyle/>
          <a:p>
            <a:pPr>
              <a:defRPr/>
            </a:pPr>
            <a:fld id="{BD7865BE-C659-4ABD-A817-DED046766B31}" type="slidenum">
              <a:rPr lang="sk-SK" smtClean="0"/>
              <a:pPr>
                <a:defRPr/>
              </a:pPr>
              <a:t>22</a:t>
            </a:fld>
            <a:endParaRPr lang="sk-SK"/>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79512" y="274638"/>
            <a:ext cx="8784976" cy="562074"/>
          </a:xfrm>
        </p:spPr>
        <p:txBody>
          <a:bodyPr/>
          <a:lstStyle/>
          <a:p>
            <a:r>
              <a:rPr lang="cs-CZ" sz="3200" dirty="0" smtClean="0">
                <a:solidFill>
                  <a:srgbClr val="FF0000"/>
                </a:solidFill>
                <a:latin typeface="Arial Black" pitchFamily="34" charset="0"/>
              </a:rPr>
              <a:t>Odlévání  kovů „na ztracený vosk“ 1</a:t>
            </a:r>
            <a:endParaRPr lang="cs-CZ" sz="3200" dirty="0">
              <a:solidFill>
                <a:srgbClr val="FF0000"/>
              </a:solidFill>
              <a:latin typeface="Arial Black" pitchFamily="34" charset="0"/>
            </a:endParaRPr>
          </a:p>
        </p:txBody>
      </p:sp>
      <p:sp>
        <p:nvSpPr>
          <p:cNvPr id="3" name="Zástupný symbol pro datum 2"/>
          <p:cNvSpPr>
            <a:spLocks noGrp="1"/>
          </p:cNvSpPr>
          <p:nvPr>
            <p:ph type="dt" sz="half" idx="10"/>
          </p:nvPr>
        </p:nvSpPr>
        <p:spPr/>
        <p:txBody>
          <a:bodyPr/>
          <a:lstStyle/>
          <a:p>
            <a:pPr>
              <a:defRPr/>
            </a:pPr>
            <a:r>
              <a:rPr lang="cs-CZ" smtClean="0"/>
              <a:t>12. 10. 2016</a:t>
            </a:r>
            <a:endParaRPr lang="sk-SK"/>
          </a:p>
        </p:txBody>
      </p:sp>
      <p:sp>
        <p:nvSpPr>
          <p:cNvPr id="4" name="Zástupný symbol pro zápatí 3"/>
          <p:cNvSpPr>
            <a:spLocks noGrp="1"/>
          </p:cNvSpPr>
          <p:nvPr>
            <p:ph type="ftr" sz="quarter" idx="11"/>
          </p:nvPr>
        </p:nvSpPr>
        <p:spPr/>
        <p:txBody>
          <a:bodyPr/>
          <a:lstStyle/>
          <a:p>
            <a:pPr>
              <a:defRPr/>
            </a:pPr>
            <a:r>
              <a:rPr lang="pl-PL" smtClean="0"/>
              <a:t>PŘÍRODNÍ POLYMERY PŘF MU  VOSKY 3 2016</a:t>
            </a:r>
            <a:endParaRPr lang="sk-SK"/>
          </a:p>
        </p:txBody>
      </p:sp>
      <p:sp>
        <p:nvSpPr>
          <p:cNvPr id="5" name="Zástupný symbol pro číslo snímku 4"/>
          <p:cNvSpPr>
            <a:spLocks noGrp="1"/>
          </p:cNvSpPr>
          <p:nvPr>
            <p:ph type="sldNum" sz="quarter" idx="12"/>
          </p:nvPr>
        </p:nvSpPr>
        <p:spPr/>
        <p:txBody>
          <a:bodyPr/>
          <a:lstStyle/>
          <a:p>
            <a:pPr>
              <a:defRPr/>
            </a:pPr>
            <a:fld id="{BD7865BE-C659-4ABD-A817-DED046766B31}" type="slidenum">
              <a:rPr lang="sk-SK" smtClean="0"/>
              <a:pPr>
                <a:defRPr/>
              </a:pPr>
              <a:t>23</a:t>
            </a:fld>
            <a:endParaRPr lang="sk-SK"/>
          </a:p>
        </p:txBody>
      </p:sp>
      <p:sp>
        <p:nvSpPr>
          <p:cNvPr id="16" name="TextovéPole 15"/>
          <p:cNvSpPr txBox="1"/>
          <p:nvPr/>
        </p:nvSpPr>
        <p:spPr>
          <a:xfrm>
            <a:off x="323528" y="908720"/>
            <a:ext cx="8568952" cy="5262979"/>
          </a:xfrm>
          <a:prstGeom prst="rect">
            <a:avLst/>
          </a:prstGeom>
          <a:noFill/>
        </p:spPr>
        <p:txBody>
          <a:bodyPr wrap="square" rtlCol="0">
            <a:spAutoFit/>
          </a:bodyPr>
          <a:lstStyle/>
          <a:p>
            <a:r>
              <a:rPr lang="cs-CZ" sz="2400" b="1" dirty="0" smtClean="0"/>
              <a:t>Postup:</a:t>
            </a:r>
          </a:p>
          <a:p>
            <a:pPr>
              <a:buFont typeface="Arial" pitchFamily="34" charset="0"/>
              <a:buChar char="•"/>
            </a:pPr>
            <a:r>
              <a:rPr lang="cs-CZ" sz="2400" b="1" dirty="0" smtClean="0"/>
              <a:t>Z tvrdého </a:t>
            </a:r>
            <a:r>
              <a:rPr lang="cs-CZ" sz="2400" b="1" u="sng" dirty="0" smtClean="0">
                <a:hlinkClick r:id="rId2" tooltip="Vosk"/>
              </a:rPr>
              <a:t>vosku</a:t>
            </a:r>
            <a:r>
              <a:rPr lang="cs-CZ" sz="2400" b="1" dirty="0" smtClean="0"/>
              <a:t> se vyrobí trojrozměrný </a:t>
            </a:r>
            <a:r>
              <a:rPr lang="cs-CZ" sz="2400" b="1" u="sng" dirty="0" smtClean="0">
                <a:hlinkClick r:id="rId3" tooltip="Pozitiv"/>
              </a:rPr>
              <a:t>pozitiv</a:t>
            </a:r>
            <a:r>
              <a:rPr lang="cs-CZ" sz="2400" b="1" dirty="0" smtClean="0"/>
              <a:t> odlévaného předmětu.</a:t>
            </a:r>
          </a:p>
          <a:p>
            <a:pPr lvl="0">
              <a:buFont typeface="Arial" pitchFamily="34" charset="0"/>
              <a:buChar char="•"/>
            </a:pPr>
            <a:r>
              <a:rPr lang="cs-CZ" sz="2400" b="1" dirty="0" smtClean="0"/>
              <a:t>Pozitiv se pak nastříká tenkou </a:t>
            </a:r>
            <a:r>
              <a:rPr lang="cs-CZ" sz="2400" b="1" u="sng" dirty="0" smtClean="0">
                <a:hlinkClick r:id="rId4" tooltip="Cementace"/>
              </a:rPr>
              <a:t>cementační</a:t>
            </a:r>
            <a:r>
              <a:rPr lang="cs-CZ" sz="2400" b="1" dirty="0" smtClean="0"/>
              <a:t> vrstvou a poté několikrát namáčí ve speciální keramice a nechá se zaschnout, dokud nevznikne masivní forma.</a:t>
            </a:r>
          </a:p>
          <a:p>
            <a:pPr lvl="0">
              <a:buFont typeface="Arial" pitchFamily="34" charset="0"/>
              <a:buChar char="•"/>
            </a:pPr>
            <a:r>
              <a:rPr lang="cs-CZ" sz="2400" b="1" dirty="0" smtClean="0"/>
              <a:t>Potom se nechá vosk roztát a vylije se z formy. Nevadí když něco zůstane uvnitř.</a:t>
            </a:r>
          </a:p>
          <a:p>
            <a:pPr lvl="0">
              <a:buFont typeface="Arial" pitchFamily="34" charset="0"/>
              <a:buChar char="•"/>
            </a:pPr>
            <a:r>
              <a:rPr lang="cs-CZ" sz="2400" b="1" dirty="0" smtClean="0"/>
              <a:t>Potom se forma pomalu nažhaví na tavnou teplotu. </a:t>
            </a:r>
            <a:endParaRPr lang="cs-CZ" sz="2400" b="1" dirty="0" smtClean="0"/>
          </a:p>
          <a:p>
            <a:pPr lvl="0">
              <a:buFont typeface="Arial" pitchFamily="34" charset="0"/>
              <a:buChar char="•"/>
            </a:pPr>
            <a:r>
              <a:rPr lang="cs-CZ" sz="2400" b="1" dirty="0" smtClean="0"/>
              <a:t>Někdy </a:t>
            </a:r>
            <a:r>
              <a:rPr lang="cs-CZ" sz="2400" b="1" dirty="0" smtClean="0"/>
              <a:t>v téže peci jako tavenina. Zbytky vosku se jednoduše vypaří.</a:t>
            </a:r>
          </a:p>
          <a:p>
            <a:pPr lvl="0">
              <a:buFont typeface="Arial" pitchFamily="34" charset="0"/>
              <a:buChar char="•"/>
            </a:pPr>
            <a:r>
              <a:rPr lang="cs-CZ" sz="2400" b="1" dirty="0" smtClean="0"/>
              <a:t>Potom se do formy nalije tavenina.</a:t>
            </a:r>
          </a:p>
          <a:p>
            <a:pPr lvl="0">
              <a:buFont typeface="Arial" pitchFamily="34" charset="0"/>
              <a:buChar char="•"/>
            </a:pPr>
            <a:r>
              <a:rPr lang="cs-CZ" sz="2400" b="1" dirty="0" smtClean="0"/>
              <a:t>Tavenina (odlitek) se nechá ztuhnout.</a:t>
            </a:r>
          </a:p>
          <a:p>
            <a:pPr lvl="0">
              <a:buFont typeface="Arial" pitchFamily="34" charset="0"/>
              <a:buChar char="•"/>
            </a:pPr>
            <a:r>
              <a:rPr lang="cs-CZ" sz="2400" b="1" dirty="0" smtClean="0"/>
              <a:t>Když je odlitek ztuhlý, forma se rozbije a práce je hotová.</a:t>
            </a:r>
            <a:endParaRPr lang="cs-CZ" sz="2400" b="1"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79512" y="274638"/>
            <a:ext cx="8784976" cy="562074"/>
          </a:xfrm>
        </p:spPr>
        <p:txBody>
          <a:bodyPr/>
          <a:lstStyle/>
          <a:p>
            <a:r>
              <a:rPr lang="cs-CZ" sz="3200" dirty="0" smtClean="0">
                <a:solidFill>
                  <a:srgbClr val="FF0000"/>
                </a:solidFill>
                <a:latin typeface="Arial Black" pitchFamily="34" charset="0"/>
              </a:rPr>
              <a:t>Odlévání  kovů „na ztracený vosk“ 2</a:t>
            </a:r>
            <a:endParaRPr lang="cs-CZ" sz="3200" dirty="0">
              <a:solidFill>
                <a:srgbClr val="FF0000"/>
              </a:solidFill>
              <a:latin typeface="Arial Black" pitchFamily="34" charset="0"/>
            </a:endParaRPr>
          </a:p>
        </p:txBody>
      </p:sp>
      <p:sp>
        <p:nvSpPr>
          <p:cNvPr id="3" name="Zástupný symbol pro datum 2"/>
          <p:cNvSpPr>
            <a:spLocks noGrp="1"/>
          </p:cNvSpPr>
          <p:nvPr>
            <p:ph type="dt" sz="half" idx="10"/>
          </p:nvPr>
        </p:nvSpPr>
        <p:spPr/>
        <p:txBody>
          <a:bodyPr/>
          <a:lstStyle/>
          <a:p>
            <a:pPr>
              <a:defRPr/>
            </a:pPr>
            <a:r>
              <a:rPr lang="cs-CZ" smtClean="0"/>
              <a:t>12. 10. 2016</a:t>
            </a:r>
            <a:endParaRPr lang="sk-SK"/>
          </a:p>
        </p:txBody>
      </p:sp>
      <p:sp>
        <p:nvSpPr>
          <p:cNvPr id="4" name="Zástupný symbol pro zápatí 3"/>
          <p:cNvSpPr>
            <a:spLocks noGrp="1"/>
          </p:cNvSpPr>
          <p:nvPr>
            <p:ph type="ftr" sz="quarter" idx="11"/>
          </p:nvPr>
        </p:nvSpPr>
        <p:spPr/>
        <p:txBody>
          <a:bodyPr/>
          <a:lstStyle/>
          <a:p>
            <a:pPr>
              <a:defRPr/>
            </a:pPr>
            <a:r>
              <a:rPr lang="pl-PL" smtClean="0"/>
              <a:t>PŘÍRODNÍ POLYMERY PŘF MU  VOSKY 3 2016</a:t>
            </a:r>
            <a:endParaRPr lang="sk-SK"/>
          </a:p>
        </p:txBody>
      </p:sp>
      <p:sp>
        <p:nvSpPr>
          <p:cNvPr id="5" name="Zástupný symbol pro číslo snímku 4"/>
          <p:cNvSpPr>
            <a:spLocks noGrp="1"/>
          </p:cNvSpPr>
          <p:nvPr>
            <p:ph type="sldNum" sz="quarter" idx="12"/>
          </p:nvPr>
        </p:nvSpPr>
        <p:spPr/>
        <p:txBody>
          <a:bodyPr/>
          <a:lstStyle/>
          <a:p>
            <a:pPr>
              <a:defRPr/>
            </a:pPr>
            <a:fld id="{BD7865BE-C659-4ABD-A817-DED046766B31}" type="slidenum">
              <a:rPr lang="sk-SK" smtClean="0"/>
              <a:pPr>
                <a:defRPr/>
              </a:pPr>
              <a:t>24</a:t>
            </a:fld>
            <a:endParaRPr lang="sk-SK"/>
          </a:p>
        </p:txBody>
      </p:sp>
      <p:pic>
        <p:nvPicPr>
          <p:cNvPr id="7" name="Obrázek 6" descr="https://upload.wikimedia.org/wikipedia/commons/thumb/f/f1/Lost_Wax-Model_of_apple_in_wax.jpg/120px-Lost_Wax-Model_of_apple_in_wax.jpg">
            <a:hlinkClick r:id="rId2"/>
          </p:cNvPr>
          <p:cNvPicPr/>
          <p:nvPr/>
        </p:nvPicPr>
        <p:blipFill>
          <a:blip r:embed="rId3" cstate="print"/>
          <a:srcRect/>
          <a:stretch>
            <a:fillRect/>
          </a:stretch>
        </p:blipFill>
        <p:spPr bwMode="auto">
          <a:xfrm>
            <a:off x="467544" y="1124744"/>
            <a:ext cx="1147445" cy="1147445"/>
          </a:xfrm>
          <a:prstGeom prst="rect">
            <a:avLst/>
          </a:prstGeom>
          <a:noFill/>
          <a:ln w="9525">
            <a:noFill/>
            <a:miter lim="800000"/>
            <a:headEnd/>
            <a:tailEnd/>
          </a:ln>
        </p:spPr>
      </p:pic>
      <p:pic>
        <p:nvPicPr>
          <p:cNvPr id="8" name="Obrázek 7" descr="https://upload.wikimedia.org/wikipedia/commons/thumb/9/9f/Lost_Wax-Model_of_apple_in_plaster.jpg/120px-Lost_Wax-Model_of_apple_in_plaster.jpg">
            <a:hlinkClick r:id="rId4"/>
          </p:cNvPr>
          <p:cNvPicPr/>
          <p:nvPr/>
        </p:nvPicPr>
        <p:blipFill>
          <a:blip r:embed="rId5" cstate="print"/>
          <a:srcRect/>
          <a:stretch>
            <a:fillRect/>
          </a:stretch>
        </p:blipFill>
        <p:spPr bwMode="auto">
          <a:xfrm>
            <a:off x="1763688" y="2348880"/>
            <a:ext cx="1147445" cy="1147445"/>
          </a:xfrm>
          <a:prstGeom prst="rect">
            <a:avLst/>
          </a:prstGeom>
          <a:noFill/>
          <a:ln w="9525">
            <a:noFill/>
            <a:miter lim="800000"/>
            <a:headEnd/>
            <a:tailEnd/>
          </a:ln>
        </p:spPr>
      </p:pic>
      <p:pic>
        <p:nvPicPr>
          <p:cNvPr id="9" name="Obrázek 8" descr="https://upload.wikimedia.org/wikipedia/commons/thumb/f/fc/Lost_Wax-Model_of_apple_in_paraffine.jpg/120px-Lost_Wax-Model_of_apple_in_paraffine.jpg">
            <a:hlinkClick r:id="rId6"/>
          </p:cNvPr>
          <p:cNvPicPr/>
          <p:nvPr/>
        </p:nvPicPr>
        <p:blipFill>
          <a:blip r:embed="rId7" cstate="print"/>
          <a:srcRect/>
          <a:stretch>
            <a:fillRect/>
          </a:stretch>
        </p:blipFill>
        <p:spPr bwMode="auto">
          <a:xfrm>
            <a:off x="4211960" y="4869160"/>
            <a:ext cx="1147445" cy="1147445"/>
          </a:xfrm>
          <a:prstGeom prst="rect">
            <a:avLst/>
          </a:prstGeom>
          <a:noFill/>
          <a:ln w="9525">
            <a:noFill/>
            <a:miter lim="800000"/>
            <a:headEnd/>
            <a:tailEnd/>
          </a:ln>
        </p:spPr>
      </p:pic>
      <p:pic>
        <p:nvPicPr>
          <p:cNvPr id="10" name="Obrázek 9" descr="https://upload.wikimedia.org/wikipedia/commons/thumb/f/fa/Lost_Wax-Moldmaking_of_an_apple.jpg/120px-Lost_Wax-Moldmaking_of_an_apple.jpg">
            <a:hlinkClick r:id="rId8"/>
          </p:cNvPr>
          <p:cNvPicPr/>
          <p:nvPr/>
        </p:nvPicPr>
        <p:blipFill>
          <a:blip r:embed="rId9" cstate="print"/>
          <a:srcRect/>
          <a:stretch>
            <a:fillRect/>
          </a:stretch>
        </p:blipFill>
        <p:spPr bwMode="auto">
          <a:xfrm>
            <a:off x="2987824" y="3573016"/>
            <a:ext cx="1147445" cy="1147445"/>
          </a:xfrm>
          <a:prstGeom prst="rect">
            <a:avLst/>
          </a:prstGeom>
          <a:noFill/>
          <a:ln w="9525">
            <a:noFill/>
            <a:miter lim="800000"/>
            <a:headEnd/>
            <a:tailEnd/>
          </a:ln>
        </p:spPr>
      </p:pic>
      <p:pic>
        <p:nvPicPr>
          <p:cNvPr id="11" name="Obrázek 10" descr="https://upload.wikimedia.org/wikipedia/commons/thumb/a/a2/Lost_Wax-Apple_in_bronze.jpg/120px-Lost_Wax-Apple_in_bronze.jpg">
            <a:hlinkClick r:id="rId10"/>
          </p:cNvPr>
          <p:cNvPicPr/>
          <p:nvPr/>
        </p:nvPicPr>
        <p:blipFill>
          <a:blip r:embed="rId11" cstate="print"/>
          <a:srcRect/>
          <a:stretch>
            <a:fillRect/>
          </a:stretch>
        </p:blipFill>
        <p:spPr bwMode="auto">
          <a:xfrm>
            <a:off x="5940152" y="4869160"/>
            <a:ext cx="1147445" cy="1147445"/>
          </a:xfrm>
          <a:prstGeom prst="rect">
            <a:avLst/>
          </a:prstGeom>
          <a:noFill/>
          <a:ln w="9525">
            <a:noFill/>
            <a:miter lim="800000"/>
            <a:headEnd/>
            <a:tailEnd/>
          </a:ln>
        </p:spPr>
      </p:pic>
      <p:sp>
        <p:nvSpPr>
          <p:cNvPr id="12" name="TextovéPole 11"/>
          <p:cNvSpPr txBox="1"/>
          <p:nvPr/>
        </p:nvSpPr>
        <p:spPr>
          <a:xfrm>
            <a:off x="1763688" y="1124744"/>
            <a:ext cx="2232248" cy="369332"/>
          </a:xfrm>
          <a:prstGeom prst="rect">
            <a:avLst/>
          </a:prstGeom>
          <a:noFill/>
        </p:spPr>
        <p:txBody>
          <a:bodyPr wrap="square" rtlCol="0">
            <a:spAutoFit/>
          </a:bodyPr>
          <a:lstStyle/>
          <a:p>
            <a:r>
              <a:rPr lang="cs-CZ" dirty="0" smtClean="0"/>
              <a:t>Model = pozitiv </a:t>
            </a:r>
            <a:endParaRPr lang="cs-CZ" dirty="0"/>
          </a:p>
        </p:txBody>
      </p:sp>
      <p:sp>
        <p:nvSpPr>
          <p:cNvPr id="14" name="TextovéPole 13"/>
          <p:cNvSpPr txBox="1"/>
          <p:nvPr/>
        </p:nvSpPr>
        <p:spPr>
          <a:xfrm>
            <a:off x="3059832" y="2348880"/>
            <a:ext cx="2160240" cy="369332"/>
          </a:xfrm>
          <a:prstGeom prst="rect">
            <a:avLst/>
          </a:prstGeom>
          <a:noFill/>
        </p:spPr>
        <p:txBody>
          <a:bodyPr wrap="square" rtlCol="0">
            <a:spAutoFit/>
          </a:bodyPr>
          <a:lstStyle/>
          <a:p>
            <a:r>
              <a:rPr lang="cs-CZ" dirty="0" smtClean="0"/>
              <a:t>Forma </a:t>
            </a:r>
            <a:endParaRPr lang="cs-CZ" dirty="0"/>
          </a:p>
        </p:txBody>
      </p:sp>
      <p:sp>
        <p:nvSpPr>
          <p:cNvPr id="15" name="TextovéPole 14"/>
          <p:cNvSpPr txBox="1"/>
          <p:nvPr/>
        </p:nvSpPr>
        <p:spPr>
          <a:xfrm>
            <a:off x="1979712" y="5085184"/>
            <a:ext cx="2088232" cy="646331"/>
          </a:xfrm>
          <a:prstGeom prst="rect">
            <a:avLst/>
          </a:prstGeom>
          <a:noFill/>
        </p:spPr>
        <p:txBody>
          <a:bodyPr wrap="square" rtlCol="0">
            <a:spAutoFit/>
          </a:bodyPr>
          <a:lstStyle/>
          <a:p>
            <a:r>
              <a:rPr lang="cs-CZ" dirty="0" smtClean="0"/>
              <a:t>Zkušební voskový odlitek</a:t>
            </a:r>
            <a:endParaRPr lang="cs-CZ" dirty="0"/>
          </a:p>
        </p:txBody>
      </p:sp>
      <p:sp>
        <p:nvSpPr>
          <p:cNvPr id="17" name="TextovéPole 16"/>
          <p:cNvSpPr txBox="1"/>
          <p:nvPr/>
        </p:nvSpPr>
        <p:spPr>
          <a:xfrm>
            <a:off x="4211960" y="3645024"/>
            <a:ext cx="1728192" cy="646331"/>
          </a:xfrm>
          <a:prstGeom prst="rect">
            <a:avLst/>
          </a:prstGeom>
          <a:noFill/>
        </p:spPr>
        <p:txBody>
          <a:bodyPr wrap="square" rtlCol="0">
            <a:spAutoFit/>
          </a:bodyPr>
          <a:lstStyle/>
          <a:p>
            <a:r>
              <a:rPr lang="cs-CZ" dirty="0" smtClean="0"/>
              <a:t>Forma i s několika vtoky</a:t>
            </a:r>
            <a:endParaRPr lang="cs-CZ" dirty="0"/>
          </a:p>
        </p:txBody>
      </p:sp>
      <p:sp>
        <p:nvSpPr>
          <p:cNvPr id="18" name="TextovéPole 17"/>
          <p:cNvSpPr txBox="1"/>
          <p:nvPr/>
        </p:nvSpPr>
        <p:spPr>
          <a:xfrm>
            <a:off x="7164288" y="4653136"/>
            <a:ext cx="1872208" cy="1200329"/>
          </a:xfrm>
          <a:prstGeom prst="rect">
            <a:avLst/>
          </a:prstGeom>
          <a:noFill/>
        </p:spPr>
        <p:txBody>
          <a:bodyPr wrap="square" rtlCol="0">
            <a:spAutoFit/>
          </a:bodyPr>
          <a:lstStyle/>
          <a:p>
            <a:r>
              <a:rPr lang="cs-CZ" dirty="0" smtClean="0"/>
              <a:t>Kovový odlitek před začištěním dělící roviny a stop po vtocích</a:t>
            </a:r>
            <a:endParaRPr lang="cs-CZ"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79512" y="116632"/>
            <a:ext cx="8784976" cy="504056"/>
          </a:xfrm>
        </p:spPr>
        <p:txBody>
          <a:bodyPr/>
          <a:lstStyle/>
          <a:p>
            <a:r>
              <a:rPr lang="cs-CZ" sz="3200" dirty="0" smtClean="0">
                <a:solidFill>
                  <a:srgbClr val="FF0000"/>
                </a:solidFill>
                <a:latin typeface="Arial Black" pitchFamily="34" charset="0"/>
              </a:rPr>
              <a:t>Odlévání  kovů „na ztracený vosk“ 3</a:t>
            </a:r>
            <a:endParaRPr lang="cs-CZ" sz="3200" dirty="0">
              <a:solidFill>
                <a:srgbClr val="FF0000"/>
              </a:solidFill>
              <a:latin typeface="Arial Black" pitchFamily="34" charset="0"/>
            </a:endParaRPr>
          </a:p>
        </p:txBody>
      </p:sp>
      <p:sp>
        <p:nvSpPr>
          <p:cNvPr id="3" name="Zástupný symbol pro datum 2"/>
          <p:cNvSpPr>
            <a:spLocks noGrp="1"/>
          </p:cNvSpPr>
          <p:nvPr>
            <p:ph type="dt" sz="half" idx="10"/>
          </p:nvPr>
        </p:nvSpPr>
        <p:spPr/>
        <p:txBody>
          <a:bodyPr/>
          <a:lstStyle/>
          <a:p>
            <a:pPr>
              <a:defRPr/>
            </a:pPr>
            <a:r>
              <a:rPr lang="cs-CZ" smtClean="0"/>
              <a:t>12. 10. 2016</a:t>
            </a:r>
            <a:endParaRPr lang="sk-SK"/>
          </a:p>
        </p:txBody>
      </p:sp>
      <p:sp>
        <p:nvSpPr>
          <p:cNvPr id="4" name="Zástupný symbol pro zápatí 3"/>
          <p:cNvSpPr>
            <a:spLocks noGrp="1"/>
          </p:cNvSpPr>
          <p:nvPr>
            <p:ph type="ftr" sz="quarter" idx="11"/>
          </p:nvPr>
        </p:nvSpPr>
        <p:spPr/>
        <p:txBody>
          <a:bodyPr/>
          <a:lstStyle/>
          <a:p>
            <a:pPr>
              <a:defRPr/>
            </a:pPr>
            <a:r>
              <a:rPr lang="pl-PL" smtClean="0"/>
              <a:t>PŘÍRODNÍ POLYMERY PŘF MU  VOSKY 3 2016</a:t>
            </a:r>
            <a:endParaRPr lang="sk-SK"/>
          </a:p>
        </p:txBody>
      </p:sp>
      <p:sp>
        <p:nvSpPr>
          <p:cNvPr id="5" name="Zástupný symbol pro číslo snímku 4"/>
          <p:cNvSpPr>
            <a:spLocks noGrp="1"/>
          </p:cNvSpPr>
          <p:nvPr>
            <p:ph type="sldNum" sz="quarter" idx="12"/>
          </p:nvPr>
        </p:nvSpPr>
        <p:spPr/>
        <p:txBody>
          <a:bodyPr/>
          <a:lstStyle/>
          <a:p>
            <a:pPr>
              <a:defRPr/>
            </a:pPr>
            <a:fld id="{BD7865BE-C659-4ABD-A817-DED046766B31}" type="slidenum">
              <a:rPr lang="sk-SK" smtClean="0"/>
              <a:pPr>
                <a:defRPr/>
              </a:pPr>
              <a:t>25</a:t>
            </a:fld>
            <a:endParaRPr lang="sk-SK"/>
          </a:p>
        </p:txBody>
      </p:sp>
      <p:pic>
        <p:nvPicPr>
          <p:cNvPr id="8" name="Obrázek 7" descr="img642.jpg"/>
          <p:cNvPicPr>
            <a:picLocks noChangeAspect="1"/>
          </p:cNvPicPr>
          <p:nvPr/>
        </p:nvPicPr>
        <p:blipFill>
          <a:blip r:embed="rId2" cstate="print"/>
          <a:stretch>
            <a:fillRect/>
          </a:stretch>
        </p:blipFill>
        <p:spPr>
          <a:xfrm rot="10800000">
            <a:off x="323528" y="836712"/>
            <a:ext cx="8424936" cy="5171168"/>
          </a:xfrm>
          <a:prstGeom prst="rect">
            <a:avLst/>
          </a:prstGeo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79512" y="116632"/>
            <a:ext cx="8784976" cy="504056"/>
          </a:xfrm>
        </p:spPr>
        <p:txBody>
          <a:bodyPr/>
          <a:lstStyle/>
          <a:p>
            <a:r>
              <a:rPr lang="cs-CZ" sz="3200" dirty="0" smtClean="0">
                <a:solidFill>
                  <a:srgbClr val="FF0000"/>
                </a:solidFill>
                <a:latin typeface="Arial Black" pitchFamily="34" charset="0"/>
              </a:rPr>
              <a:t>Odlévání  kovů „na ztracený vosk“ 4</a:t>
            </a:r>
            <a:endParaRPr lang="cs-CZ" sz="3200" dirty="0">
              <a:solidFill>
                <a:srgbClr val="FF0000"/>
              </a:solidFill>
              <a:latin typeface="Arial Black" pitchFamily="34" charset="0"/>
            </a:endParaRPr>
          </a:p>
        </p:txBody>
      </p:sp>
      <p:sp>
        <p:nvSpPr>
          <p:cNvPr id="3" name="Zástupný symbol pro datum 2"/>
          <p:cNvSpPr>
            <a:spLocks noGrp="1"/>
          </p:cNvSpPr>
          <p:nvPr>
            <p:ph type="dt" sz="half" idx="10"/>
          </p:nvPr>
        </p:nvSpPr>
        <p:spPr/>
        <p:txBody>
          <a:bodyPr/>
          <a:lstStyle/>
          <a:p>
            <a:pPr>
              <a:defRPr/>
            </a:pPr>
            <a:r>
              <a:rPr lang="cs-CZ" smtClean="0"/>
              <a:t>12. 10. 2016</a:t>
            </a:r>
            <a:endParaRPr lang="sk-SK"/>
          </a:p>
        </p:txBody>
      </p:sp>
      <p:sp>
        <p:nvSpPr>
          <p:cNvPr id="4" name="Zástupný symbol pro zápatí 3"/>
          <p:cNvSpPr>
            <a:spLocks noGrp="1"/>
          </p:cNvSpPr>
          <p:nvPr>
            <p:ph type="ftr" sz="quarter" idx="11"/>
          </p:nvPr>
        </p:nvSpPr>
        <p:spPr/>
        <p:txBody>
          <a:bodyPr/>
          <a:lstStyle/>
          <a:p>
            <a:pPr>
              <a:defRPr/>
            </a:pPr>
            <a:r>
              <a:rPr lang="pl-PL" smtClean="0"/>
              <a:t>PŘÍRODNÍ POLYMERY PŘF MU  VOSKY 3 2016</a:t>
            </a:r>
            <a:endParaRPr lang="sk-SK"/>
          </a:p>
        </p:txBody>
      </p:sp>
      <p:sp>
        <p:nvSpPr>
          <p:cNvPr id="5" name="Zástupný symbol pro číslo snímku 4"/>
          <p:cNvSpPr>
            <a:spLocks noGrp="1"/>
          </p:cNvSpPr>
          <p:nvPr>
            <p:ph type="sldNum" sz="quarter" idx="12"/>
          </p:nvPr>
        </p:nvSpPr>
        <p:spPr/>
        <p:txBody>
          <a:bodyPr/>
          <a:lstStyle/>
          <a:p>
            <a:pPr>
              <a:defRPr/>
            </a:pPr>
            <a:fld id="{BD7865BE-C659-4ABD-A817-DED046766B31}" type="slidenum">
              <a:rPr lang="sk-SK" smtClean="0"/>
              <a:pPr>
                <a:defRPr/>
              </a:pPr>
              <a:t>26</a:t>
            </a:fld>
            <a:endParaRPr lang="sk-SK"/>
          </a:p>
        </p:txBody>
      </p:sp>
      <p:pic>
        <p:nvPicPr>
          <p:cNvPr id="7" name="Obrázek 6" descr="img643.jpg"/>
          <p:cNvPicPr>
            <a:picLocks noChangeAspect="1"/>
          </p:cNvPicPr>
          <p:nvPr/>
        </p:nvPicPr>
        <p:blipFill>
          <a:blip r:embed="rId2" cstate="print"/>
          <a:stretch>
            <a:fillRect/>
          </a:stretch>
        </p:blipFill>
        <p:spPr>
          <a:xfrm rot="10800000">
            <a:off x="318851" y="980728"/>
            <a:ext cx="8624209" cy="4176464"/>
          </a:xfrm>
          <a:prstGeom prst="rect">
            <a:avLst/>
          </a:prstGeo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79512" y="116632"/>
            <a:ext cx="8784976" cy="504056"/>
          </a:xfrm>
        </p:spPr>
        <p:txBody>
          <a:bodyPr/>
          <a:lstStyle/>
          <a:p>
            <a:r>
              <a:rPr lang="cs-CZ" sz="3200" dirty="0" smtClean="0">
                <a:solidFill>
                  <a:srgbClr val="FF0000"/>
                </a:solidFill>
                <a:latin typeface="Arial Black" pitchFamily="34" charset="0"/>
              </a:rPr>
              <a:t>Odlévání  kovů „na ztracený vosk“ 5</a:t>
            </a:r>
            <a:endParaRPr lang="cs-CZ" sz="3200" dirty="0">
              <a:solidFill>
                <a:srgbClr val="FF0000"/>
              </a:solidFill>
              <a:latin typeface="Arial Black" pitchFamily="34" charset="0"/>
            </a:endParaRPr>
          </a:p>
        </p:txBody>
      </p:sp>
      <p:sp>
        <p:nvSpPr>
          <p:cNvPr id="3" name="Zástupný symbol pro datum 2"/>
          <p:cNvSpPr>
            <a:spLocks noGrp="1"/>
          </p:cNvSpPr>
          <p:nvPr>
            <p:ph type="dt" sz="half" idx="10"/>
          </p:nvPr>
        </p:nvSpPr>
        <p:spPr/>
        <p:txBody>
          <a:bodyPr/>
          <a:lstStyle/>
          <a:p>
            <a:pPr>
              <a:defRPr/>
            </a:pPr>
            <a:r>
              <a:rPr lang="cs-CZ" smtClean="0"/>
              <a:t>12. 10. 2016</a:t>
            </a:r>
            <a:endParaRPr lang="sk-SK"/>
          </a:p>
        </p:txBody>
      </p:sp>
      <p:sp>
        <p:nvSpPr>
          <p:cNvPr id="4" name="Zástupný symbol pro zápatí 3"/>
          <p:cNvSpPr>
            <a:spLocks noGrp="1"/>
          </p:cNvSpPr>
          <p:nvPr>
            <p:ph type="ftr" sz="quarter" idx="11"/>
          </p:nvPr>
        </p:nvSpPr>
        <p:spPr/>
        <p:txBody>
          <a:bodyPr/>
          <a:lstStyle/>
          <a:p>
            <a:pPr>
              <a:defRPr/>
            </a:pPr>
            <a:r>
              <a:rPr lang="pl-PL" smtClean="0"/>
              <a:t>PŘÍRODNÍ POLYMERY PŘF MU  VOSKY 3 2016</a:t>
            </a:r>
            <a:endParaRPr lang="sk-SK"/>
          </a:p>
        </p:txBody>
      </p:sp>
      <p:sp>
        <p:nvSpPr>
          <p:cNvPr id="5" name="Zástupný symbol pro číslo snímku 4"/>
          <p:cNvSpPr>
            <a:spLocks noGrp="1"/>
          </p:cNvSpPr>
          <p:nvPr>
            <p:ph type="sldNum" sz="quarter" idx="12"/>
          </p:nvPr>
        </p:nvSpPr>
        <p:spPr/>
        <p:txBody>
          <a:bodyPr/>
          <a:lstStyle/>
          <a:p>
            <a:pPr>
              <a:defRPr/>
            </a:pPr>
            <a:fld id="{BD7865BE-C659-4ABD-A817-DED046766B31}" type="slidenum">
              <a:rPr lang="sk-SK" smtClean="0"/>
              <a:pPr>
                <a:defRPr/>
              </a:pPr>
              <a:t>27</a:t>
            </a:fld>
            <a:endParaRPr lang="sk-SK"/>
          </a:p>
        </p:txBody>
      </p:sp>
      <p:pic>
        <p:nvPicPr>
          <p:cNvPr id="8" name="Obrázek 7" descr="img644.jpg"/>
          <p:cNvPicPr>
            <a:picLocks noChangeAspect="1"/>
          </p:cNvPicPr>
          <p:nvPr/>
        </p:nvPicPr>
        <p:blipFill>
          <a:blip r:embed="rId2" cstate="print"/>
          <a:stretch>
            <a:fillRect/>
          </a:stretch>
        </p:blipFill>
        <p:spPr>
          <a:xfrm rot="10800000">
            <a:off x="179512" y="908720"/>
            <a:ext cx="8772902" cy="4248472"/>
          </a:xfrm>
          <a:prstGeom prst="rect">
            <a:avLst/>
          </a:prstGeo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datum 2"/>
          <p:cNvSpPr>
            <a:spLocks noGrp="1"/>
          </p:cNvSpPr>
          <p:nvPr>
            <p:ph type="dt" sz="half" idx="10"/>
          </p:nvPr>
        </p:nvSpPr>
        <p:spPr/>
        <p:txBody>
          <a:bodyPr/>
          <a:lstStyle/>
          <a:p>
            <a:pPr>
              <a:defRPr/>
            </a:pPr>
            <a:r>
              <a:rPr lang="cs-CZ" smtClean="0"/>
              <a:t>12. 10. 2016</a:t>
            </a:r>
            <a:endParaRPr lang="sk-SK"/>
          </a:p>
        </p:txBody>
      </p:sp>
      <p:sp>
        <p:nvSpPr>
          <p:cNvPr id="4" name="Zástupný symbol pro zápatí 3"/>
          <p:cNvSpPr>
            <a:spLocks noGrp="1"/>
          </p:cNvSpPr>
          <p:nvPr>
            <p:ph type="ftr" sz="quarter" idx="11"/>
          </p:nvPr>
        </p:nvSpPr>
        <p:spPr/>
        <p:txBody>
          <a:bodyPr/>
          <a:lstStyle/>
          <a:p>
            <a:pPr>
              <a:defRPr/>
            </a:pPr>
            <a:r>
              <a:rPr lang="pl-PL" smtClean="0"/>
              <a:t>PŘÍRODNÍ POLYMERY PŘF MU  VOSKY 3 2016</a:t>
            </a:r>
            <a:endParaRPr lang="sk-SK"/>
          </a:p>
        </p:txBody>
      </p:sp>
      <p:sp>
        <p:nvSpPr>
          <p:cNvPr id="5" name="Zástupný symbol pro číslo snímku 4"/>
          <p:cNvSpPr>
            <a:spLocks noGrp="1"/>
          </p:cNvSpPr>
          <p:nvPr>
            <p:ph type="sldNum" sz="quarter" idx="12"/>
          </p:nvPr>
        </p:nvSpPr>
        <p:spPr/>
        <p:txBody>
          <a:bodyPr/>
          <a:lstStyle/>
          <a:p>
            <a:pPr>
              <a:defRPr/>
            </a:pPr>
            <a:fld id="{BD7865BE-C659-4ABD-A817-DED046766B31}" type="slidenum">
              <a:rPr lang="sk-SK" smtClean="0"/>
              <a:pPr>
                <a:defRPr/>
              </a:pPr>
              <a:t>28</a:t>
            </a:fld>
            <a:endParaRPr lang="sk-SK"/>
          </a:p>
        </p:txBody>
      </p:sp>
      <p:pic>
        <p:nvPicPr>
          <p:cNvPr id="29698" name="Picture 2"/>
          <p:cNvPicPr>
            <a:picLocks noChangeAspect="1" noChangeArrowheads="1"/>
          </p:cNvPicPr>
          <p:nvPr/>
        </p:nvPicPr>
        <p:blipFill>
          <a:blip r:embed="rId2" cstate="print"/>
          <a:srcRect/>
          <a:stretch>
            <a:fillRect/>
          </a:stretch>
        </p:blipFill>
        <p:spPr bwMode="auto">
          <a:xfrm>
            <a:off x="395536" y="836712"/>
            <a:ext cx="5226119" cy="2592288"/>
          </a:xfrm>
          <a:prstGeom prst="rect">
            <a:avLst/>
          </a:prstGeom>
          <a:noFill/>
          <a:ln w="9525">
            <a:noFill/>
            <a:miter lim="800000"/>
            <a:headEnd/>
            <a:tailEnd/>
          </a:ln>
        </p:spPr>
      </p:pic>
      <p:sp>
        <p:nvSpPr>
          <p:cNvPr id="10" name="TextovéPole 9"/>
          <p:cNvSpPr txBox="1"/>
          <p:nvPr/>
        </p:nvSpPr>
        <p:spPr>
          <a:xfrm>
            <a:off x="467544" y="3501008"/>
            <a:ext cx="5256584" cy="2585323"/>
          </a:xfrm>
          <a:prstGeom prst="rect">
            <a:avLst/>
          </a:prstGeom>
          <a:noFill/>
        </p:spPr>
        <p:txBody>
          <a:bodyPr wrap="square" rtlCol="0">
            <a:spAutoFit/>
          </a:bodyPr>
          <a:lstStyle/>
          <a:p>
            <a:pPr algn="just"/>
            <a:r>
              <a:rPr lang="en-US" dirty="0" smtClean="0"/>
              <a:t>From the 16th century it was</a:t>
            </a:r>
            <a:r>
              <a:rPr lang="cs-CZ" dirty="0" smtClean="0"/>
              <a:t> </a:t>
            </a:r>
            <a:r>
              <a:rPr lang="en-US" dirty="0" smtClean="0"/>
              <a:t>compounded of various proportions </a:t>
            </a:r>
            <a:r>
              <a:rPr lang="en-US" b="1" dirty="0" smtClean="0">
                <a:solidFill>
                  <a:srgbClr val="FF0000"/>
                </a:solidFill>
              </a:rPr>
              <a:t>of shellac, turpentine,</a:t>
            </a:r>
          </a:p>
          <a:p>
            <a:pPr algn="just"/>
            <a:r>
              <a:rPr lang="en-US" b="1" dirty="0" smtClean="0">
                <a:solidFill>
                  <a:srgbClr val="FF0000"/>
                </a:solidFill>
              </a:rPr>
              <a:t>resin, chalk or plaster, and coloring matter </a:t>
            </a:r>
            <a:r>
              <a:rPr lang="en-US" dirty="0" smtClean="0"/>
              <a:t>(often vermilion, or</a:t>
            </a:r>
            <a:r>
              <a:rPr lang="cs-CZ" dirty="0" smtClean="0"/>
              <a:t> </a:t>
            </a:r>
            <a:r>
              <a:rPr lang="en-US" dirty="0" smtClean="0"/>
              <a:t>red lead), but not necessarily beeswax. The proportion of</a:t>
            </a:r>
            <a:r>
              <a:rPr lang="cs-CZ" dirty="0" smtClean="0"/>
              <a:t> </a:t>
            </a:r>
            <a:r>
              <a:rPr lang="en-US" dirty="0" smtClean="0"/>
              <a:t>chalk varied; coarser grades are used to seal wine bottles and</a:t>
            </a:r>
            <a:r>
              <a:rPr lang="cs-CZ" dirty="0" smtClean="0"/>
              <a:t> </a:t>
            </a:r>
            <a:r>
              <a:rPr lang="cs-CZ" dirty="0" err="1" smtClean="0"/>
              <a:t>fruit</a:t>
            </a:r>
            <a:r>
              <a:rPr lang="cs-CZ" dirty="0" smtClean="0"/>
              <a:t> </a:t>
            </a:r>
            <a:r>
              <a:rPr lang="cs-CZ" dirty="0" err="1" smtClean="0"/>
              <a:t>preserves</a:t>
            </a:r>
            <a:r>
              <a:rPr lang="cs-CZ" dirty="0" smtClean="0"/>
              <a:t>, </a:t>
            </a:r>
            <a:r>
              <a:rPr lang="cs-CZ" dirty="0" err="1" smtClean="0"/>
              <a:t>finer</a:t>
            </a:r>
            <a:r>
              <a:rPr lang="cs-CZ" dirty="0" smtClean="0"/>
              <a:t> </a:t>
            </a:r>
            <a:r>
              <a:rPr lang="cs-CZ" dirty="0" err="1" smtClean="0"/>
              <a:t>grades</a:t>
            </a:r>
            <a:r>
              <a:rPr lang="cs-CZ" dirty="0" smtClean="0"/>
              <a:t> </a:t>
            </a:r>
            <a:r>
              <a:rPr lang="cs-CZ" dirty="0" err="1" smtClean="0"/>
              <a:t>for</a:t>
            </a:r>
            <a:r>
              <a:rPr lang="cs-CZ" dirty="0" smtClean="0"/>
              <a:t> </a:t>
            </a:r>
            <a:r>
              <a:rPr lang="cs-CZ" dirty="0" err="1" smtClean="0"/>
              <a:t>documents</a:t>
            </a:r>
            <a:r>
              <a:rPr lang="cs-CZ" dirty="0" smtClean="0"/>
              <a:t>. </a:t>
            </a:r>
            <a:r>
              <a:rPr lang="cs-CZ" b="1" dirty="0" smtClean="0">
                <a:solidFill>
                  <a:srgbClr val="008000"/>
                </a:solidFill>
              </a:rPr>
              <a:t>In</a:t>
            </a:r>
            <a:r>
              <a:rPr lang="cs-CZ" dirty="0" smtClean="0"/>
              <a:t> </a:t>
            </a:r>
            <a:r>
              <a:rPr lang="cs-CZ" b="1" dirty="0" err="1" smtClean="0">
                <a:solidFill>
                  <a:srgbClr val="008000"/>
                </a:solidFill>
              </a:rPr>
              <a:t>some</a:t>
            </a:r>
            <a:r>
              <a:rPr lang="cs-CZ" b="1" dirty="0" smtClean="0">
                <a:solidFill>
                  <a:srgbClr val="008000"/>
                </a:solidFill>
              </a:rPr>
              <a:t> </a:t>
            </a:r>
            <a:r>
              <a:rPr lang="cs-CZ" b="1" dirty="0" err="1" smtClean="0">
                <a:solidFill>
                  <a:srgbClr val="008000"/>
                </a:solidFill>
              </a:rPr>
              <a:t>situations</a:t>
            </a:r>
            <a:r>
              <a:rPr lang="cs-CZ" b="1" dirty="0" smtClean="0">
                <a:solidFill>
                  <a:srgbClr val="008000"/>
                </a:solidFill>
              </a:rPr>
              <a:t>, </a:t>
            </a:r>
            <a:r>
              <a:rPr lang="en-US" b="1" dirty="0" smtClean="0">
                <a:solidFill>
                  <a:srgbClr val="008000"/>
                </a:solidFill>
              </a:rPr>
              <a:t>such as large seals on public documents, beeswax was used.</a:t>
            </a:r>
            <a:endParaRPr lang="cs-CZ" b="1" dirty="0">
              <a:solidFill>
                <a:srgbClr val="008000"/>
              </a:solidFill>
            </a:endParaRPr>
          </a:p>
        </p:txBody>
      </p:sp>
      <p:sp>
        <p:nvSpPr>
          <p:cNvPr id="11" name="TextovéPole 10"/>
          <p:cNvSpPr txBox="1"/>
          <p:nvPr/>
        </p:nvSpPr>
        <p:spPr>
          <a:xfrm>
            <a:off x="5796136" y="404664"/>
            <a:ext cx="3168352" cy="3970318"/>
          </a:xfrm>
          <a:prstGeom prst="rect">
            <a:avLst/>
          </a:prstGeom>
          <a:noFill/>
        </p:spPr>
        <p:txBody>
          <a:bodyPr wrap="square" rtlCol="0">
            <a:spAutoFit/>
          </a:bodyPr>
          <a:lstStyle/>
          <a:p>
            <a:r>
              <a:rPr lang="cs-CZ" sz="2800" b="1" u="sng" dirty="0" smtClean="0">
                <a:solidFill>
                  <a:srgbClr val="0000FF"/>
                </a:solidFill>
              </a:rPr>
              <a:t>JINÉ SLOŽENÍ</a:t>
            </a:r>
            <a:r>
              <a:rPr lang="cs-CZ" sz="2800" b="1" dirty="0" smtClean="0">
                <a:solidFill>
                  <a:srgbClr val="0000FF"/>
                </a:solidFill>
              </a:rPr>
              <a:t>:</a:t>
            </a:r>
          </a:p>
          <a:p>
            <a:pPr>
              <a:buFont typeface="Arial" pitchFamily="34" charset="0"/>
              <a:buChar char="•"/>
            </a:pPr>
            <a:r>
              <a:rPr lang="cs-CZ" sz="2800" b="1" dirty="0" smtClean="0">
                <a:solidFill>
                  <a:srgbClr val="0000FF"/>
                </a:solidFill>
              </a:rPr>
              <a:t> VČELÍ VOSK, </a:t>
            </a:r>
          </a:p>
          <a:p>
            <a:pPr>
              <a:buFont typeface="Arial" pitchFamily="34" charset="0"/>
              <a:buChar char="•"/>
            </a:pPr>
            <a:r>
              <a:rPr lang="cs-CZ" sz="2800" b="1" dirty="0" smtClean="0">
                <a:solidFill>
                  <a:srgbClr val="0000FF"/>
                </a:solidFill>
              </a:rPr>
              <a:t> KARNAUBSKÝ VOSK,</a:t>
            </a:r>
          </a:p>
          <a:p>
            <a:pPr>
              <a:buFont typeface="Arial" pitchFamily="34" charset="0"/>
              <a:buChar char="•"/>
            </a:pPr>
            <a:r>
              <a:rPr lang="cs-CZ" sz="2800" b="1" dirty="0" smtClean="0">
                <a:solidFill>
                  <a:srgbClr val="0000FF"/>
                </a:solidFill>
              </a:rPr>
              <a:t> KALAFUNA,</a:t>
            </a:r>
          </a:p>
          <a:p>
            <a:pPr>
              <a:buFont typeface="Arial" pitchFamily="34" charset="0"/>
              <a:buChar char="•"/>
            </a:pPr>
            <a:r>
              <a:rPr lang="cs-CZ" sz="2800" b="1" dirty="0" smtClean="0">
                <a:solidFill>
                  <a:srgbClr val="0000FF"/>
                </a:solidFill>
              </a:rPr>
              <a:t> KŘÍDA,</a:t>
            </a:r>
          </a:p>
          <a:p>
            <a:pPr>
              <a:buFont typeface="Arial" pitchFamily="34" charset="0"/>
              <a:buChar char="•"/>
            </a:pPr>
            <a:r>
              <a:rPr lang="cs-CZ" sz="2800" b="1" dirty="0" smtClean="0">
                <a:solidFill>
                  <a:srgbClr val="0000FF"/>
                </a:solidFill>
              </a:rPr>
              <a:t> Pigmenty anorganické </a:t>
            </a:r>
            <a:r>
              <a:rPr lang="cs-CZ" sz="2800" b="1" dirty="0" smtClean="0">
                <a:solidFill>
                  <a:srgbClr val="FF0000"/>
                </a:solidFill>
              </a:rPr>
              <a:t>(</a:t>
            </a:r>
            <a:r>
              <a:rPr lang="cs-CZ" sz="2800" b="1" u="sng" dirty="0" smtClean="0">
                <a:solidFill>
                  <a:srgbClr val="FF0000"/>
                </a:solidFill>
              </a:rPr>
              <a:t>PROČ?</a:t>
            </a:r>
            <a:r>
              <a:rPr lang="cs-CZ" sz="2800" b="1" dirty="0" smtClean="0">
                <a:solidFill>
                  <a:srgbClr val="FF0000"/>
                </a:solidFill>
              </a:rPr>
              <a:t>)</a:t>
            </a:r>
            <a:endParaRPr lang="cs-CZ" sz="2800" b="1" dirty="0">
              <a:solidFill>
                <a:srgbClr val="FF0000"/>
              </a:solidFill>
            </a:endParaRPr>
          </a:p>
        </p:txBody>
      </p:sp>
      <p:pic>
        <p:nvPicPr>
          <p:cNvPr id="29699" name="Picture 3"/>
          <p:cNvPicPr>
            <a:picLocks noChangeAspect="1" noChangeArrowheads="1"/>
          </p:cNvPicPr>
          <p:nvPr/>
        </p:nvPicPr>
        <p:blipFill>
          <a:blip r:embed="rId3" cstate="print"/>
          <a:srcRect/>
          <a:stretch>
            <a:fillRect/>
          </a:stretch>
        </p:blipFill>
        <p:spPr bwMode="auto">
          <a:xfrm>
            <a:off x="6084168" y="4437112"/>
            <a:ext cx="2160240" cy="2187356"/>
          </a:xfrm>
          <a:prstGeom prst="rect">
            <a:avLst/>
          </a:prstGeom>
          <a:noFill/>
          <a:ln w="9525">
            <a:noFill/>
            <a:miter lim="800000"/>
            <a:headEnd/>
            <a:tailEnd/>
          </a:ln>
        </p:spPr>
      </p:pic>
      <p:sp>
        <p:nvSpPr>
          <p:cNvPr id="14" name="TextovéPole 13"/>
          <p:cNvSpPr txBox="1"/>
          <p:nvPr/>
        </p:nvSpPr>
        <p:spPr>
          <a:xfrm>
            <a:off x="467544" y="188640"/>
            <a:ext cx="4176464" cy="707886"/>
          </a:xfrm>
          <a:prstGeom prst="rect">
            <a:avLst/>
          </a:prstGeom>
          <a:noFill/>
        </p:spPr>
        <p:txBody>
          <a:bodyPr wrap="square" rtlCol="0">
            <a:spAutoFit/>
          </a:bodyPr>
          <a:lstStyle/>
          <a:p>
            <a:pPr algn="ctr"/>
            <a:r>
              <a:rPr lang="cs-CZ" sz="4000" b="1" dirty="0" smtClean="0"/>
              <a:t>Pečetě</a:t>
            </a:r>
            <a:endParaRPr lang="cs-CZ" sz="4000"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706090"/>
          </a:xfrm>
        </p:spPr>
        <p:txBody>
          <a:bodyPr/>
          <a:lstStyle/>
          <a:p>
            <a:r>
              <a:rPr lang="cs-CZ" sz="3200" dirty="0" smtClean="0">
                <a:solidFill>
                  <a:srgbClr val="FF0000"/>
                </a:solidFill>
                <a:latin typeface="Arial Black" pitchFamily="34" charset="0"/>
              </a:rPr>
              <a:t>VČELÍ</a:t>
            </a:r>
            <a:r>
              <a:rPr lang="cs-CZ" sz="3600" dirty="0" smtClean="0">
                <a:solidFill>
                  <a:srgbClr val="FF0000"/>
                </a:solidFill>
                <a:latin typeface="Arial Black" pitchFamily="34" charset="0"/>
              </a:rPr>
              <a:t> VOSK  v moderním světě</a:t>
            </a:r>
            <a:endParaRPr lang="cs-CZ" sz="3600" dirty="0"/>
          </a:p>
        </p:txBody>
      </p:sp>
      <p:sp>
        <p:nvSpPr>
          <p:cNvPr id="6" name="Zástupný symbol pro obsah 5"/>
          <p:cNvSpPr>
            <a:spLocks noGrp="1"/>
          </p:cNvSpPr>
          <p:nvPr>
            <p:ph idx="1"/>
          </p:nvPr>
        </p:nvSpPr>
        <p:spPr>
          <a:xfrm>
            <a:off x="467544" y="908720"/>
            <a:ext cx="8229600" cy="5256584"/>
          </a:xfrm>
        </p:spPr>
        <p:txBody>
          <a:bodyPr/>
          <a:lstStyle/>
          <a:p>
            <a:r>
              <a:rPr lang="cs-CZ" sz="2800" b="1" dirty="0" smtClean="0">
                <a:solidFill>
                  <a:srgbClr val="7030A0"/>
                </a:solidFill>
              </a:rPr>
              <a:t>Odlévání  kovů </a:t>
            </a:r>
            <a:r>
              <a:rPr lang="cs-CZ" sz="2800" dirty="0" smtClean="0"/>
              <a:t>„na ztracený vosk“</a:t>
            </a:r>
          </a:p>
          <a:p>
            <a:r>
              <a:rPr lang="cs-CZ" sz="2800" b="1" dirty="0" smtClean="0">
                <a:solidFill>
                  <a:srgbClr val="008000"/>
                </a:solidFill>
              </a:rPr>
              <a:t>Impregnace – díky nasycenosti kyselin neoxiduje</a:t>
            </a:r>
            <a:endParaRPr lang="cs-CZ" sz="2800" dirty="0" smtClean="0"/>
          </a:p>
          <a:p>
            <a:r>
              <a:rPr lang="cs-CZ" sz="2800" b="1" dirty="0" smtClean="0"/>
              <a:t>Leštidla</a:t>
            </a:r>
          </a:p>
          <a:p>
            <a:r>
              <a:rPr lang="cs-CZ" sz="2800" b="1" dirty="0" smtClean="0">
                <a:solidFill>
                  <a:srgbClr val="0000FF"/>
                </a:solidFill>
              </a:rPr>
              <a:t>Potravinářství &amp; farmacie </a:t>
            </a:r>
            <a:r>
              <a:rPr lang="cs-CZ" sz="2800" dirty="0" smtClean="0"/>
              <a:t>– lesklý povrch bonbónů a tablet  </a:t>
            </a:r>
          </a:p>
          <a:p>
            <a:r>
              <a:rPr lang="cs-CZ" sz="2800" b="1" dirty="0" smtClean="0"/>
              <a:t>Konzervace kovů a dřeva </a:t>
            </a:r>
            <a:r>
              <a:rPr lang="cs-CZ" sz="2800" dirty="0" smtClean="0"/>
              <a:t>– zůstává rozpustným po staletí, nízká propustnost pro vodní páry &gt; </a:t>
            </a:r>
            <a:r>
              <a:rPr lang="cs-CZ" sz="2800" b="1" dirty="0" smtClean="0">
                <a:latin typeface="Arial Black" pitchFamily="34" charset="0"/>
              </a:rPr>
              <a:t>politury na nábytek &gt; </a:t>
            </a:r>
            <a:r>
              <a:rPr lang="cs-CZ" sz="2800" b="1" u="sng" dirty="0" smtClean="0">
                <a:solidFill>
                  <a:srgbClr val="FFC000"/>
                </a:solidFill>
                <a:latin typeface="Arial Black" pitchFamily="34" charset="0"/>
              </a:rPr>
              <a:t>pošlu jako samostatný soubor</a:t>
            </a:r>
          </a:p>
          <a:p>
            <a:r>
              <a:rPr lang="cs-CZ" sz="2800" b="1" dirty="0" smtClean="0"/>
              <a:t>Rentoaláž </a:t>
            </a:r>
          </a:p>
          <a:p>
            <a:endParaRPr lang="cs-CZ" sz="2800" dirty="0" smtClean="0"/>
          </a:p>
          <a:p>
            <a:endParaRPr lang="cs-CZ" sz="2800" dirty="0" smtClean="0"/>
          </a:p>
          <a:p>
            <a:endParaRPr lang="cs-CZ" sz="2800" dirty="0"/>
          </a:p>
        </p:txBody>
      </p:sp>
      <p:sp>
        <p:nvSpPr>
          <p:cNvPr id="3" name="Zástupný symbol pro datum 2"/>
          <p:cNvSpPr>
            <a:spLocks noGrp="1"/>
          </p:cNvSpPr>
          <p:nvPr>
            <p:ph type="dt" sz="half" idx="10"/>
          </p:nvPr>
        </p:nvSpPr>
        <p:spPr/>
        <p:txBody>
          <a:bodyPr/>
          <a:lstStyle/>
          <a:p>
            <a:pPr>
              <a:defRPr/>
            </a:pPr>
            <a:r>
              <a:rPr lang="cs-CZ" smtClean="0"/>
              <a:t>12. 10. 2016</a:t>
            </a:r>
            <a:endParaRPr lang="sk-SK"/>
          </a:p>
        </p:txBody>
      </p:sp>
      <p:sp>
        <p:nvSpPr>
          <p:cNvPr id="4" name="Zástupný symbol pro zápatí 3"/>
          <p:cNvSpPr>
            <a:spLocks noGrp="1"/>
          </p:cNvSpPr>
          <p:nvPr>
            <p:ph type="ftr" sz="quarter" idx="11"/>
          </p:nvPr>
        </p:nvSpPr>
        <p:spPr/>
        <p:txBody>
          <a:bodyPr/>
          <a:lstStyle/>
          <a:p>
            <a:pPr>
              <a:defRPr/>
            </a:pPr>
            <a:r>
              <a:rPr lang="pl-PL" smtClean="0"/>
              <a:t>PŘÍRODNÍ POLYMERY PŘF MU  VOSKY 3 2016</a:t>
            </a:r>
            <a:endParaRPr lang="sk-SK"/>
          </a:p>
        </p:txBody>
      </p:sp>
      <p:sp>
        <p:nvSpPr>
          <p:cNvPr id="5" name="Zástupný symbol pro číslo snímku 4"/>
          <p:cNvSpPr>
            <a:spLocks noGrp="1"/>
          </p:cNvSpPr>
          <p:nvPr>
            <p:ph type="sldNum" sz="quarter" idx="12"/>
          </p:nvPr>
        </p:nvSpPr>
        <p:spPr/>
        <p:txBody>
          <a:bodyPr/>
          <a:lstStyle/>
          <a:p>
            <a:pPr>
              <a:defRPr/>
            </a:pPr>
            <a:fld id="{BD7865BE-C659-4ABD-A817-DED046766B31}" type="slidenum">
              <a:rPr lang="sk-SK" smtClean="0"/>
              <a:pPr>
                <a:defRPr/>
              </a:pPr>
              <a:t>29</a:t>
            </a:fld>
            <a:endParaRPr lang="sk-SK"/>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Nadpis 9"/>
          <p:cNvSpPr>
            <a:spLocks noGrp="1"/>
          </p:cNvSpPr>
          <p:nvPr>
            <p:ph type="title"/>
          </p:nvPr>
        </p:nvSpPr>
        <p:spPr>
          <a:xfrm>
            <a:off x="457200" y="274638"/>
            <a:ext cx="8229600" cy="994122"/>
          </a:xfrm>
          <a:solidFill>
            <a:srgbClr val="FFFF99"/>
          </a:solidFill>
        </p:spPr>
        <p:txBody>
          <a:bodyPr/>
          <a:lstStyle/>
          <a:p>
            <a:r>
              <a:rPr lang="cs-CZ" sz="4000" b="1" u="sng" dirty="0" smtClean="0">
                <a:solidFill>
                  <a:srgbClr val="FF0000"/>
                </a:solidFill>
                <a:latin typeface="Arial Black" pitchFamily="34" charset="0"/>
              </a:rPr>
              <a:t>Tuky – jen pro oživení paměti z minulé přednášky</a:t>
            </a:r>
            <a:endParaRPr lang="cs-CZ" sz="3600" b="1" u="sng" dirty="0">
              <a:solidFill>
                <a:srgbClr val="FF0000"/>
              </a:solidFill>
              <a:latin typeface="Arial Black" pitchFamily="34" charset="0"/>
            </a:endParaRPr>
          </a:p>
        </p:txBody>
      </p:sp>
      <p:sp>
        <p:nvSpPr>
          <p:cNvPr id="11" name="Zástupný symbol pro obsah 10"/>
          <p:cNvSpPr>
            <a:spLocks noGrp="1"/>
          </p:cNvSpPr>
          <p:nvPr>
            <p:ph idx="1"/>
          </p:nvPr>
        </p:nvSpPr>
        <p:spPr>
          <a:xfrm>
            <a:off x="457200" y="1268760"/>
            <a:ext cx="8229600" cy="4857403"/>
          </a:xfrm>
        </p:spPr>
        <p:txBody>
          <a:bodyPr/>
          <a:lstStyle/>
          <a:p>
            <a:r>
              <a:rPr lang="cs-CZ" sz="4800" b="1" dirty="0" smtClean="0">
                <a:solidFill>
                  <a:srgbClr val="0000FF"/>
                </a:solidFill>
                <a:latin typeface="Arial Black" pitchFamily="34" charset="0"/>
              </a:rPr>
              <a:t>Rostlinné tuky (oleje)</a:t>
            </a:r>
          </a:p>
          <a:p>
            <a:pPr lvl="1"/>
            <a:r>
              <a:rPr lang="cs-CZ" b="1" dirty="0" smtClean="0">
                <a:solidFill>
                  <a:srgbClr val="0000FF"/>
                </a:solidFill>
              </a:rPr>
              <a:t>Glyceridy</a:t>
            </a:r>
          </a:p>
          <a:p>
            <a:pPr lvl="1"/>
            <a:r>
              <a:rPr lang="cs-CZ" b="1" dirty="0" smtClean="0">
                <a:solidFill>
                  <a:srgbClr val="0000FF"/>
                </a:solidFill>
              </a:rPr>
              <a:t>Vyšší mastné kyseliny (&gt; 10 C)</a:t>
            </a:r>
          </a:p>
          <a:p>
            <a:pPr lvl="2"/>
            <a:r>
              <a:rPr lang="cs-CZ" b="1" dirty="0" smtClean="0">
                <a:solidFill>
                  <a:srgbClr val="FF0000"/>
                </a:solidFill>
              </a:rPr>
              <a:t>Nasycené</a:t>
            </a:r>
          </a:p>
          <a:p>
            <a:pPr lvl="2"/>
            <a:r>
              <a:rPr lang="cs-CZ" b="1" u="sng" dirty="0" smtClean="0">
                <a:solidFill>
                  <a:srgbClr val="008000"/>
                </a:solidFill>
              </a:rPr>
              <a:t>Nenasycené</a:t>
            </a:r>
          </a:p>
          <a:p>
            <a:pPr lvl="3"/>
            <a:r>
              <a:rPr lang="cs-CZ" b="1" dirty="0" smtClean="0">
                <a:solidFill>
                  <a:srgbClr val="008000"/>
                </a:solidFill>
              </a:rPr>
              <a:t>Jedna dvojná vazba</a:t>
            </a:r>
          </a:p>
          <a:p>
            <a:pPr lvl="3"/>
            <a:r>
              <a:rPr lang="cs-CZ" b="1" dirty="0" smtClean="0">
                <a:solidFill>
                  <a:srgbClr val="008000"/>
                </a:solidFill>
              </a:rPr>
              <a:t>Více dvojných vazeb</a:t>
            </a:r>
          </a:p>
          <a:p>
            <a:pPr lvl="4"/>
            <a:r>
              <a:rPr lang="cs-CZ" b="1" dirty="0" smtClean="0">
                <a:solidFill>
                  <a:srgbClr val="008000"/>
                </a:solidFill>
              </a:rPr>
              <a:t>Izolované</a:t>
            </a:r>
          </a:p>
          <a:p>
            <a:pPr lvl="4"/>
            <a:r>
              <a:rPr lang="cs-CZ" b="1" dirty="0" smtClean="0">
                <a:solidFill>
                  <a:srgbClr val="008000"/>
                </a:solidFill>
              </a:rPr>
              <a:t>Konjugované</a:t>
            </a:r>
          </a:p>
          <a:p>
            <a:pPr lvl="4"/>
            <a:endParaRPr lang="cs-CZ" b="1" dirty="0">
              <a:solidFill>
                <a:srgbClr val="FF0000"/>
              </a:solidFill>
            </a:endParaRPr>
          </a:p>
        </p:txBody>
      </p:sp>
      <p:sp>
        <p:nvSpPr>
          <p:cNvPr id="7" name="Zástupný symbol pro datum 6"/>
          <p:cNvSpPr>
            <a:spLocks noGrp="1"/>
          </p:cNvSpPr>
          <p:nvPr>
            <p:ph type="dt" sz="half" idx="10"/>
          </p:nvPr>
        </p:nvSpPr>
        <p:spPr/>
        <p:txBody>
          <a:bodyPr/>
          <a:lstStyle/>
          <a:p>
            <a:pPr>
              <a:defRPr/>
            </a:pPr>
            <a:r>
              <a:rPr lang="cs-CZ" smtClean="0"/>
              <a:t>12. 10. 2016</a:t>
            </a:r>
            <a:endParaRPr lang="sk-SK"/>
          </a:p>
        </p:txBody>
      </p:sp>
      <p:sp>
        <p:nvSpPr>
          <p:cNvPr id="8" name="Zástupný symbol pro zápatí 7"/>
          <p:cNvSpPr>
            <a:spLocks noGrp="1"/>
          </p:cNvSpPr>
          <p:nvPr>
            <p:ph type="ftr" sz="quarter" idx="11"/>
          </p:nvPr>
        </p:nvSpPr>
        <p:spPr/>
        <p:txBody>
          <a:bodyPr/>
          <a:lstStyle/>
          <a:p>
            <a:pPr>
              <a:defRPr/>
            </a:pPr>
            <a:r>
              <a:rPr lang="pl-PL" smtClean="0"/>
              <a:t>PŘÍRODNÍ POLYMERY PŘF MU  VOSKY 3 2016</a:t>
            </a:r>
            <a:endParaRPr lang="sk-SK"/>
          </a:p>
        </p:txBody>
      </p:sp>
      <p:sp>
        <p:nvSpPr>
          <p:cNvPr id="9" name="Zástupný symbol pro číslo snímku 8"/>
          <p:cNvSpPr>
            <a:spLocks noGrp="1"/>
          </p:cNvSpPr>
          <p:nvPr>
            <p:ph type="sldNum" sz="quarter" idx="12"/>
          </p:nvPr>
        </p:nvSpPr>
        <p:spPr/>
        <p:txBody>
          <a:bodyPr/>
          <a:lstStyle/>
          <a:p>
            <a:pPr>
              <a:defRPr/>
            </a:pPr>
            <a:fld id="{AA2A1800-BFC7-4E22-8964-B8A4E143B637}" type="slidenum">
              <a:rPr lang="sk-SK" smtClean="0"/>
              <a:pPr>
                <a:defRPr/>
              </a:pPr>
              <a:t>3</a:t>
            </a:fld>
            <a:endParaRPr lang="sk-SK"/>
          </a:p>
        </p:txBody>
      </p:sp>
      <p:pic>
        <p:nvPicPr>
          <p:cNvPr id="13" name="Obrázek 12" descr="img480.jpg"/>
          <p:cNvPicPr>
            <a:picLocks noChangeAspect="1"/>
          </p:cNvPicPr>
          <p:nvPr/>
        </p:nvPicPr>
        <p:blipFill>
          <a:blip r:embed="rId2" cstate="print"/>
          <a:stretch>
            <a:fillRect/>
          </a:stretch>
        </p:blipFill>
        <p:spPr>
          <a:xfrm rot="16200000">
            <a:off x="5616116" y="3104964"/>
            <a:ext cx="3240360" cy="3168352"/>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z="3200" dirty="0" smtClean="0">
                <a:solidFill>
                  <a:srgbClr val="FF0000"/>
                </a:solidFill>
                <a:latin typeface="Arial Black" pitchFamily="34" charset="0"/>
              </a:rPr>
              <a:t>VČELÍ</a:t>
            </a:r>
            <a:r>
              <a:rPr lang="cs-CZ" sz="3600" dirty="0" smtClean="0">
                <a:solidFill>
                  <a:srgbClr val="FF0000"/>
                </a:solidFill>
                <a:latin typeface="Arial Black" pitchFamily="34" charset="0"/>
              </a:rPr>
              <a:t> VOSK - kontrola pravosti</a:t>
            </a:r>
            <a:endParaRPr lang="cs-CZ" sz="3600" dirty="0"/>
          </a:p>
        </p:txBody>
      </p:sp>
      <p:sp>
        <p:nvSpPr>
          <p:cNvPr id="3" name="Zástupný symbol pro datum 2"/>
          <p:cNvSpPr>
            <a:spLocks noGrp="1"/>
          </p:cNvSpPr>
          <p:nvPr>
            <p:ph type="dt" sz="half" idx="10"/>
          </p:nvPr>
        </p:nvSpPr>
        <p:spPr/>
        <p:txBody>
          <a:bodyPr/>
          <a:lstStyle/>
          <a:p>
            <a:pPr>
              <a:defRPr/>
            </a:pPr>
            <a:r>
              <a:rPr lang="cs-CZ" smtClean="0"/>
              <a:t>12. 10. 2016</a:t>
            </a:r>
            <a:endParaRPr lang="sk-SK"/>
          </a:p>
        </p:txBody>
      </p:sp>
      <p:sp>
        <p:nvSpPr>
          <p:cNvPr id="4" name="Zástupný symbol pro zápatí 3"/>
          <p:cNvSpPr>
            <a:spLocks noGrp="1"/>
          </p:cNvSpPr>
          <p:nvPr>
            <p:ph type="ftr" sz="quarter" idx="11"/>
          </p:nvPr>
        </p:nvSpPr>
        <p:spPr/>
        <p:txBody>
          <a:bodyPr/>
          <a:lstStyle/>
          <a:p>
            <a:pPr>
              <a:defRPr/>
            </a:pPr>
            <a:r>
              <a:rPr lang="pl-PL" smtClean="0"/>
              <a:t>PŘÍRODNÍ POLYMERY PŘF MU  VOSKY 3 2016</a:t>
            </a:r>
            <a:endParaRPr lang="sk-SK"/>
          </a:p>
        </p:txBody>
      </p:sp>
      <p:sp>
        <p:nvSpPr>
          <p:cNvPr id="5" name="Zástupný symbol pro číslo snímku 4"/>
          <p:cNvSpPr>
            <a:spLocks noGrp="1"/>
          </p:cNvSpPr>
          <p:nvPr>
            <p:ph type="sldNum" sz="quarter" idx="12"/>
          </p:nvPr>
        </p:nvSpPr>
        <p:spPr/>
        <p:txBody>
          <a:bodyPr/>
          <a:lstStyle/>
          <a:p>
            <a:pPr>
              <a:defRPr/>
            </a:pPr>
            <a:fld id="{BD7865BE-C659-4ABD-A817-DED046766B31}" type="slidenum">
              <a:rPr lang="sk-SK" smtClean="0"/>
              <a:pPr>
                <a:defRPr/>
              </a:pPr>
              <a:t>30</a:t>
            </a:fld>
            <a:endParaRPr lang="sk-SK"/>
          </a:p>
        </p:txBody>
      </p:sp>
      <p:sp>
        <p:nvSpPr>
          <p:cNvPr id="7" name="Zástupný symbol pro obsah 6"/>
          <p:cNvSpPr>
            <a:spLocks noGrp="1"/>
          </p:cNvSpPr>
          <p:nvPr>
            <p:ph idx="1"/>
          </p:nvPr>
        </p:nvSpPr>
        <p:spPr>
          <a:xfrm>
            <a:off x="457200" y="1268760"/>
            <a:ext cx="8229600" cy="4857403"/>
          </a:xfrm>
        </p:spPr>
        <p:txBody>
          <a:bodyPr/>
          <a:lstStyle/>
          <a:p>
            <a:r>
              <a:rPr lang="cs-CZ" b="1" dirty="0" smtClean="0">
                <a:solidFill>
                  <a:srgbClr val="008000"/>
                </a:solidFill>
              </a:rPr>
              <a:t>Poměr esterového čísla a čísla  kyselosti </a:t>
            </a:r>
            <a:r>
              <a:rPr lang="cs-CZ" dirty="0" smtClean="0">
                <a:solidFill>
                  <a:srgbClr val="008000"/>
                </a:solidFill>
              </a:rPr>
              <a:t>má být 3,6 – 4,3 </a:t>
            </a:r>
          </a:p>
          <a:p>
            <a:r>
              <a:rPr lang="cs-CZ" b="1" dirty="0" smtClean="0">
                <a:solidFill>
                  <a:srgbClr val="0000FF"/>
                </a:solidFill>
              </a:rPr>
              <a:t>Poměr hlavních složek </a:t>
            </a:r>
            <a:r>
              <a:rPr lang="cs-CZ" dirty="0" err="1" smtClean="0">
                <a:solidFill>
                  <a:srgbClr val="0000FF"/>
                </a:solidFill>
              </a:rPr>
              <a:t>triacontanyl</a:t>
            </a:r>
            <a:r>
              <a:rPr lang="cs-CZ" dirty="0" smtClean="0">
                <a:solidFill>
                  <a:srgbClr val="0000FF"/>
                </a:solidFill>
              </a:rPr>
              <a:t> </a:t>
            </a:r>
            <a:r>
              <a:rPr lang="en-US" dirty="0" err="1" smtClean="0">
                <a:solidFill>
                  <a:srgbClr val="0000FF"/>
                </a:solidFill>
              </a:rPr>
              <a:t>palmitate</a:t>
            </a:r>
            <a:r>
              <a:rPr lang="en-US" dirty="0" smtClean="0">
                <a:solidFill>
                  <a:srgbClr val="0000FF"/>
                </a:solidFill>
              </a:rPr>
              <a:t> CH3(CH2)29O-CO-(CH2)14CH3 to cerotic acid CH3(CH2)24COOH, the two principal components, being</a:t>
            </a:r>
            <a:r>
              <a:rPr lang="cs-CZ" dirty="0" smtClean="0">
                <a:solidFill>
                  <a:srgbClr val="0000FF"/>
                </a:solidFill>
              </a:rPr>
              <a:t> 6:1 &gt; </a:t>
            </a:r>
            <a:r>
              <a:rPr lang="cs-CZ" b="1" u="sng" dirty="0" smtClean="0">
                <a:solidFill>
                  <a:srgbClr val="0000FF"/>
                </a:solidFill>
              </a:rPr>
              <a:t>METODA?</a:t>
            </a:r>
          </a:p>
          <a:p>
            <a:r>
              <a:rPr lang="cs-CZ" b="1" dirty="0" smtClean="0">
                <a:solidFill>
                  <a:srgbClr val="C00000"/>
                </a:solidFill>
              </a:rPr>
              <a:t>Plynová chromatografie (GC) </a:t>
            </a:r>
            <a:r>
              <a:rPr lang="cs-CZ" dirty="0" smtClean="0">
                <a:solidFill>
                  <a:srgbClr val="C00000"/>
                </a:solidFill>
              </a:rPr>
              <a:t>po převedení na </a:t>
            </a:r>
            <a:r>
              <a:rPr lang="cs-CZ" dirty="0" err="1" smtClean="0">
                <a:solidFill>
                  <a:srgbClr val="C00000"/>
                </a:solidFill>
              </a:rPr>
              <a:t>metylestery</a:t>
            </a:r>
            <a:r>
              <a:rPr lang="cs-CZ" dirty="0" smtClean="0">
                <a:solidFill>
                  <a:srgbClr val="C00000"/>
                </a:solidFill>
              </a:rPr>
              <a:t> kyselin </a:t>
            </a:r>
          </a:p>
          <a:p>
            <a:endParaRPr lang="cs-CZ"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084168" y="188640"/>
            <a:ext cx="2818656" cy="3154362"/>
          </a:xfrm>
        </p:spPr>
        <p:txBody>
          <a:bodyPr/>
          <a:lstStyle/>
          <a:p>
            <a:r>
              <a:rPr lang="cs-CZ" sz="3200" dirty="0" smtClean="0">
                <a:solidFill>
                  <a:srgbClr val="FF0000"/>
                </a:solidFill>
                <a:latin typeface="Arial Black" pitchFamily="34" charset="0"/>
              </a:rPr>
              <a:t>VČELÍ</a:t>
            </a:r>
            <a:r>
              <a:rPr lang="cs-CZ" sz="3600" dirty="0" smtClean="0">
                <a:solidFill>
                  <a:srgbClr val="FF0000"/>
                </a:solidFill>
                <a:latin typeface="Arial Black" pitchFamily="34" charset="0"/>
              </a:rPr>
              <a:t> VOSK  dosti netradiční použití</a:t>
            </a:r>
            <a:endParaRPr lang="cs-CZ" sz="3600" dirty="0"/>
          </a:p>
        </p:txBody>
      </p:sp>
      <p:sp>
        <p:nvSpPr>
          <p:cNvPr id="3" name="Zástupný symbol pro datum 2"/>
          <p:cNvSpPr>
            <a:spLocks noGrp="1"/>
          </p:cNvSpPr>
          <p:nvPr>
            <p:ph type="dt" sz="half" idx="10"/>
          </p:nvPr>
        </p:nvSpPr>
        <p:spPr/>
        <p:txBody>
          <a:bodyPr/>
          <a:lstStyle/>
          <a:p>
            <a:pPr>
              <a:defRPr/>
            </a:pPr>
            <a:r>
              <a:rPr lang="cs-CZ" smtClean="0"/>
              <a:t>12. 10. 2016</a:t>
            </a:r>
            <a:endParaRPr lang="sk-SK"/>
          </a:p>
        </p:txBody>
      </p:sp>
      <p:sp>
        <p:nvSpPr>
          <p:cNvPr id="4" name="Zástupný symbol pro zápatí 3"/>
          <p:cNvSpPr>
            <a:spLocks noGrp="1"/>
          </p:cNvSpPr>
          <p:nvPr>
            <p:ph type="ftr" sz="quarter" idx="11"/>
          </p:nvPr>
        </p:nvSpPr>
        <p:spPr/>
        <p:txBody>
          <a:bodyPr/>
          <a:lstStyle/>
          <a:p>
            <a:pPr>
              <a:defRPr/>
            </a:pPr>
            <a:r>
              <a:rPr lang="pl-PL" smtClean="0"/>
              <a:t>PŘÍRODNÍ POLYMERY PŘF MU  VOSKY 3 2016</a:t>
            </a:r>
            <a:endParaRPr lang="sk-SK"/>
          </a:p>
        </p:txBody>
      </p:sp>
      <p:sp>
        <p:nvSpPr>
          <p:cNvPr id="5" name="Zástupný symbol pro číslo snímku 4"/>
          <p:cNvSpPr>
            <a:spLocks noGrp="1"/>
          </p:cNvSpPr>
          <p:nvPr>
            <p:ph type="sldNum" sz="quarter" idx="12"/>
          </p:nvPr>
        </p:nvSpPr>
        <p:spPr/>
        <p:txBody>
          <a:bodyPr/>
          <a:lstStyle/>
          <a:p>
            <a:pPr>
              <a:defRPr/>
            </a:pPr>
            <a:fld id="{BD7865BE-C659-4ABD-A817-DED046766B31}" type="slidenum">
              <a:rPr lang="sk-SK" smtClean="0"/>
              <a:pPr>
                <a:defRPr/>
              </a:pPr>
              <a:t>31</a:t>
            </a:fld>
            <a:endParaRPr lang="sk-SK"/>
          </a:p>
        </p:txBody>
      </p:sp>
      <p:pic>
        <p:nvPicPr>
          <p:cNvPr id="9" name="Obrázek 8" descr="Včelí vosk obal na rýži 07032016.jpg"/>
          <p:cNvPicPr>
            <a:picLocks noChangeAspect="1"/>
          </p:cNvPicPr>
          <p:nvPr/>
        </p:nvPicPr>
        <p:blipFill>
          <a:blip r:embed="rId2" cstate="print"/>
          <a:stretch>
            <a:fillRect/>
          </a:stretch>
        </p:blipFill>
        <p:spPr>
          <a:xfrm>
            <a:off x="251520" y="260648"/>
            <a:ext cx="5998184" cy="5616624"/>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084168" y="188640"/>
            <a:ext cx="2818656" cy="2520280"/>
          </a:xfrm>
        </p:spPr>
        <p:txBody>
          <a:bodyPr/>
          <a:lstStyle/>
          <a:p>
            <a:r>
              <a:rPr lang="cs-CZ" sz="3600" dirty="0" smtClean="0">
                <a:solidFill>
                  <a:srgbClr val="FF0000"/>
                </a:solidFill>
                <a:latin typeface="Arial Black" pitchFamily="34" charset="0"/>
              </a:rPr>
              <a:t>VOSK  dosti netradiční použití</a:t>
            </a:r>
            <a:endParaRPr lang="cs-CZ" sz="3600" dirty="0"/>
          </a:p>
        </p:txBody>
      </p:sp>
      <p:sp>
        <p:nvSpPr>
          <p:cNvPr id="3" name="Zástupný symbol pro datum 2"/>
          <p:cNvSpPr>
            <a:spLocks noGrp="1"/>
          </p:cNvSpPr>
          <p:nvPr>
            <p:ph type="dt" sz="half" idx="10"/>
          </p:nvPr>
        </p:nvSpPr>
        <p:spPr/>
        <p:txBody>
          <a:bodyPr/>
          <a:lstStyle/>
          <a:p>
            <a:pPr>
              <a:defRPr/>
            </a:pPr>
            <a:r>
              <a:rPr lang="cs-CZ" smtClean="0"/>
              <a:t>12. 10. 2016</a:t>
            </a:r>
            <a:endParaRPr lang="sk-SK"/>
          </a:p>
        </p:txBody>
      </p:sp>
      <p:sp>
        <p:nvSpPr>
          <p:cNvPr id="4" name="Zástupný symbol pro zápatí 3"/>
          <p:cNvSpPr>
            <a:spLocks noGrp="1"/>
          </p:cNvSpPr>
          <p:nvPr>
            <p:ph type="ftr" sz="quarter" idx="11"/>
          </p:nvPr>
        </p:nvSpPr>
        <p:spPr/>
        <p:txBody>
          <a:bodyPr/>
          <a:lstStyle/>
          <a:p>
            <a:pPr>
              <a:defRPr/>
            </a:pPr>
            <a:r>
              <a:rPr lang="pl-PL" smtClean="0"/>
              <a:t>PŘÍRODNÍ POLYMERY PŘF MU  VOSKY 3 2016</a:t>
            </a:r>
            <a:endParaRPr lang="sk-SK"/>
          </a:p>
        </p:txBody>
      </p:sp>
      <p:sp>
        <p:nvSpPr>
          <p:cNvPr id="5" name="Zástupný symbol pro číslo snímku 4"/>
          <p:cNvSpPr>
            <a:spLocks noGrp="1"/>
          </p:cNvSpPr>
          <p:nvPr>
            <p:ph type="sldNum" sz="quarter" idx="12"/>
          </p:nvPr>
        </p:nvSpPr>
        <p:spPr/>
        <p:txBody>
          <a:bodyPr/>
          <a:lstStyle/>
          <a:p>
            <a:pPr>
              <a:defRPr/>
            </a:pPr>
            <a:fld id="{BD7865BE-C659-4ABD-A817-DED046766B31}" type="slidenum">
              <a:rPr lang="sk-SK" smtClean="0"/>
              <a:pPr>
                <a:defRPr/>
              </a:pPr>
              <a:t>32</a:t>
            </a:fld>
            <a:endParaRPr lang="sk-SK"/>
          </a:p>
        </p:txBody>
      </p:sp>
      <p:pic>
        <p:nvPicPr>
          <p:cNvPr id="7" name="Obrázek 6" descr="Obal na olej z karamelu + vosku 07032016.jpg"/>
          <p:cNvPicPr>
            <a:picLocks noChangeAspect="1"/>
          </p:cNvPicPr>
          <p:nvPr/>
        </p:nvPicPr>
        <p:blipFill>
          <a:blip r:embed="rId2" cstate="print"/>
          <a:stretch>
            <a:fillRect/>
          </a:stretch>
        </p:blipFill>
        <p:spPr>
          <a:xfrm>
            <a:off x="395535" y="188640"/>
            <a:ext cx="5712141" cy="5616624"/>
          </a:xfrm>
          <a:prstGeom prst="rect">
            <a:avLst/>
          </a:prstGeom>
        </p:spPr>
      </p:pic>
      <p:sp>
        <p:nvSpPr>
          <p:cNvPr id="8" name="TextovéPole 7"/>
          <p:cNvSpPr txBox="1"/>
          <p:nvPr/>
        </p:nvSpPr>
        <p:spPr>
          <a:xfrm>
            <a:off x="6156176" y="2708920"/>
            <a:ext cx="2664296" cy="2677656"/>
          </a:xfrm>
          <a:prstGeom prst="rect">
            <a:avLst/>
          </a:prstGeom>
          <a:noFill/>
        </p:spPr>
        <p:txBody>
          <a:bodyPr wrap="square" rtlCol="0">
            <a:spAutoFit/>
          </a:bodyPr>
          <a:lstStyle/>
          <a:p>
            <a:r>
              <a:rPr lang="cs-CZ" sz="2400" dirty="0" smtClean="0">
                <a:solidFill>
                  <a:srgbClr val="0000FF"/>
                </a:solidFill>
                <a:latin typeface="Arial Black" pitchFamily="34" charset="0"/>
              </a:rPr>
              <a:t>Není uvedeno o jaký vosk se jedná:</a:t>
            </a:r>
          </a:p>
          <a:p>
            <a:pPr>
              <a:buFont typeface="Arial" pitchFamily="34" charset="0"/>
              <a:buChar char="•"/>
            </a:pPr>
            <a:r>
              <a:rPr lang="cs-CZ" sz="2400" dirty="0" smtClean="0">
                <a:solidFill>
                  <a:srgbClr val="0000FF"/>
                </a:solidFill>
                <a:latin typeface="Arial Black" pitchFamily="34" charset="0"/>
              </a:rPr>
              <a:t> včelí?</a:t>
            </a:r>
          </a:p>
          <a:p>
            <a:pPr>
              <a:buFont typeface="Arial" pitchFamily="34" charset="0"/>
              <a:buChar char="•"/>
            </a:pPr>
            <a:r>
              <a:rPr lang="cs-CZ" sz="2400" dirty="0" smtClean="0">
                <a:solidFill>
                  <a:srgbClr val="0000FF"/>
                </a:solidFill>
                <a:latin typeface="Arial Black" pitchFamily="34" charset="0"/>
              </a:rPr>
              <a:t> parafínový?</a:t>
            </a:r>
          </a:p>
          <a:p>
            <a:pPr>
              <a:buFont typeface="Arial" pitchFamily="34" charset="0"/>
              <a:buChar char="•"/>
            </a:pPr>
            <a:r>
              <a:rPr lang="cs-CZ" sz="2400" dirty="0" smtClean="0">
                <a:solidFill>
                  <a:srgbClr val="0000FF"/>
                </a:solidFill>
                <a:latin typeface="Arial Black" pitchFamily="34" charset="0"/>
              </a:rPr>
              <a:t> jiný přírodní? </a:t>
            </a:r>
          </a:p>
          <a:p>
            <a:endParaRPr lang="cs-CZ" sz="2400" dirty="0">
              <a:solidFill>
                <a:srgbClr val="0000FF"/>
              </a:solidFill>
              <a:latin typeface="Arial Black" pitchFamily="34" charset="0"/>
            </a:endParaRPr>
          </a:p>
        </p:txBody>
      </p:sp>
      <p:sp>
        <p:nvSpPr>
          <p:cNvPr id="10" name="TextovéPole 9"/>
          <p:cNvSpPr txBox="1"/>
          <p:nvPr/>
        </p:nvSpPr>
        <p:spPr>
          <a:xfrm>
            <a:off x="539552" y="5589240"/>
            <a:ext cx="8352928" cy="584775"/>
          </a:xfrm>
          <a:prstGeom prst="rect">
            <a:avLst/>
          </a:prstGeom>
          <a:noFill/>
        </p:spPr>
        <p:txBody>
          <a:bodyPr wrap="square" rtlCol="0">
            <a:spAutoFit/>
          </a:bodyPr>
          <a:lstStyle/>
          <a:p>
            <a:r>
              <a:rPr lang="cs-CZ" sz="3200" dirty="0" smtClean="0">
                <a:solidFill>
                  <a:srgbClr val="008000"/>
                </a:solidFill>
                <a:latin typeface="Arial Black" pitchFamily="34" charset="0"/>
              </a:rPr>
              <a:t>Jaký olej? Co s cukrem a voskem?</a:t>
            </a:r>
            <a:endParaRPr lang="cs-CZ" sz="3200" dirty="0">
              <a:solidFill>
                <a:srgbClr val="008000"/>
              </a:solidFill>
              <a:latin typeface="Arial Black" pitchFamily="34"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706090"/>
          </a:xfrm>
        </p:spPr>
        <p:txBody>
          <a:bodyPr/>
          <a:lstStyle/>
          <a:p>
            <a:r>
              <a:rPr lang="cs-CZ" sz="3600" b="1" dirty="0" smtClean="0">
                <a:solidFill>
                  <a:srgbClr val="FF0000"/>
                </a:solidFill>
              </a:rPr>
              <a:t>Teď prudce změníme směr zájmu!</a:t>
            </a:r>
            <a:endParaRPr lang="cs-CZ" sz="3600" b="1" dirty="0">
              <a:solidFill>
                <a:srgbClr val="FF0000"/>
              </a:solidFill>
            </a:endParaRPr>
          </a:p>
        </p:txBody>
      </p:sp>
      <p:sp>
        <p:nvSpPr>
          <p:cNvPr id="4" name="Zástupný symbol pro datum 3"/>
          <p:cNvSpPr>
            <a:spLocks noGrp="1"/>
          </p:cNvSpPr>
          <p:nvPr>
            <p:ph type="dt" sz="half" idx="10"/>
          </p:nvPr>
        </p:nvSpPr>
        <p:spPr/>
        <p:txBody>
          <a:bodyPr/>
          <a:lstStyle/>
          <a:p>
            <a:pPr>
              <a:defRPr/>
            </a:pPr>
            <a:r>
              <a:rPr lang="cs-CZ" smtClean="0"/>
              <a:t>12. 10. 2016</a:t>
            </a:r>
            <a:endParaRPr lang="sk-SK"/>
          </a:p>
        </p:txBody>
      </p:sp>
      <p:sp>
        <p:nvSpPr>
          <p:cNvPr id="5" name="Zástupný symbol pro zápatí 4"/>
          <p:cNvSpPr>
            <a:spLocks noGrp="1"/>
          </p:cNvSpPr>
          <p:nvPr>
            <p:ph type="ftr" sz="quarter" idx="11"/>
          </p:nvPr>
        </p:nvSpPr>
        <p:spPr/>
        <p:txBody>
          <a:bodyPr/>
          <a:lstStyle/>
          <a:p>
            <a:pPr>
              <a:defRPr/>
            </a:pPr>
            <a:r>
              <a:rPr lang="pl-PL" smtClean="0"/>
              <a:t>PŘÍRODNÍ POLYMERY PŘF MU  VOSKY 3 2016</a:t>
            </a:r>
            <a:endParaRPr lang="sk-SK"/>
          </a:p>
        </p:txBody>
      </p:sp>
      <p:sp>
        <p:nvSpPr>
          <p:cNvPr id="6" name="Zástupný symbol pro číslo snímku 5"/>
          <p:cNvSpPr>
            <a:spLocks noGrp="1"/>
          </p:cNvSpPr>
          <p:nvPr>
            <p:ph type="sldNum" sz="quarter" idx="12"/>
          </p:nvPr>
        </p:nvSpPr>
        <p:spPr/>
        <p:txBody>
          <a:bodyPr/>
          <a:lstStyle/>
          <a:p>
            <a:pPr>
              <a:defRPr/>
            </a:pPr>
            <a:fld id="{3F41B0DE-FA74-4AFF-A5C7-1440790630ED}" type="slidenum">
              <a:rPr lang="sk-SK" smtClean="0"/>
              <a:pPr>
                <a:defRPr/>
              </a:pPr>
              <a:t>33</a:t>
            </a:fld>
            <a:endParaRPr lang="sk-SK"/>
          </a:p>
        </p:txBody>
      </p:sp>
      <p:pic>
        <p:nvPicPr>
          <p:cNvPr id="30722" name="Picture 2"/>
          <p:cNvPicPr>
            <a:picLocks noGrp="1" noChangeAspect="1" noChangeArrowheads="1"/>
          </p:cNvPicPr>
          <p:nvPr>
            <p:ph idx="4294967295"/>
          </p:nvPr>
        </p:nvPicPr>
        <p:blipFill>
          <a:blip r:embed="rId2" cstate="print"/>
          <a:srcRect/>
          <a:stretch>
            <a:fillRect/>
          </a:stretch>
        </p:blipFill>
        <p:spPr bwMode="auto">
          <a:xfrm>
            <a:off x="395536" y="1052736"/>
            <a:ext cx="8229600" cy="3429000"/>
          </a:xfrm>
          <a:prstGeom prst="rect">
            <a:avLst/>
          </a:prstGeom>
          <a:noFill/>
          <a:ln w="9525">
            <a:noFill/>
            <a:miter lim="800000"/>
            <a:headEnd/>
            <a:tailEnd/>
          </a:ln>
        </p:spPr>
      </p:pic>
      <p:sp>
        <p:nvSpPr>
          <p:cNvPr id="9" name="TextovéPole 8"/>
          <p:cNvSpPr txBox="1"/>
          <p:nvPr/>
        </p:nvSpPr>
        <p:spPr>
          <a:xfrm>
            <a:off x="611560" y="4725144"/>
            <a:ext cx="7992888" cy="1384995"/>
          </a:xfrm>
          <a:prstGeom prst="rect">
            <a:avLst/>
          </a:prstGeom>
          <a:noFill/>
        </p:spPr>
        <p:txBody>
          <a:bodyPr wrap="square" rtlCol="0">
            <a:spAutoFit/>
          </a:bodyPr>
          <a:lstStyle/>
          <a:p>
            <a:pPr marL="0" lvl="1"/>
            <a:r>
              <a:rPr lang="cs-CZ" sz="2800" b="1" dirty="0" smtClean="0">
                <a:solidFill>
                  <a:srgbClr val="FF0000"/>
                </a:solidFill>
                <a:latin typeface="Arial Black" pitchFamily="34" charset="0"/>
              </a:rPr>
              <a:t>Přírodní produkty &gt; </a:t>
            </a:r>
            <a:r>
              <a:rPr lang="cs-CZ" sz="2800" b="1" dirty="0" smtClean="0">
                <a:solidFill>
                  <a:srgbClr val="C00000"/>
                </a:solidFill>
              </a:rPr>
              <a:t>NEOBNOVITELNÉ ZDROJE &gt; </a:t>
            </a:r>
            <a:r>
              <a:rPr lang="cs-CZ" sz="2800" b="1" dirty="0" smtClean="0">
                <a:solidFill>
                  <a:srgbClr val="008000"/>
                </a:solidFill>
              </a:rPr>
              <a:t>OZOKERIT (ZEMNÍ VOSK – MINERÁLNÍ VOSK – PŘÍRODNÍ </a:t>
            </a:r>
            <a:r>
              <a:rPr lang="cs-CZ" sz="2800" b="1" u="sng" dirty="0" smtClean="0">
                <a:solidFill>
                  <a:srgbClr val="008000"/>
                </a:solidFill>
              </a:rPr>
              <a:t>PARAFÍN</a:t>
            </a:r>
            <a:r>
              <a:rPr lang="cs-CZ" sz="2800" b="1" dirty="0" smtClean="0">
                <a:solidFill>
                  <a:srgbClr val="008000"/>
                </a:solidFill>
              </a:rPr>
              <a:t>)</a:t>
            </a:r>
            <a:endParaRPr lang="cs-CZ" sz="2800" dirty="0">
              <a:solidFill>
                <a:srgbClr val="008000"/>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778098"/>
          </a:xfrm>
        </p:spPr>
        <p:txBody>
          <a:bodyPr/>
          <a:lstStyle/>
          <a:p>
            <a:r>
              <a:rPr lang="cs-CZ" sz="3600" dirty="0" smtClean="0">
                <a:solidFill>
                  <a:srgbClr val="FF0000"/>
                </a:solidFill>
                <a:latin typeface="Arial Black" pitchFamily="34" charset="0"/>
              </a:rPr>
              <a:t>Ozokerit v historii</a:t>
            </a:r>
            <a:endParaRPr lang="cs-CZ" sz="3600" dirty="0"/>
          </a:p>
        </p:txBody>
      </p:sp>
      <p:sp>
        <p:nvSpPr>
          <p:cNvPr id="3" name="Zástupný symbol pro datum 2"/>
          <p:cNvSpPr>
            <a:spLocks noGrp="1"/>
          </p:cNvSpPr>
          <p:nvPr>
            <p:ph type="dt" sz="half" idx="10"/>
          </p:nvPr>
        </p:nvSpPr>
        <p:spPr/>
        <p:txBody>
          <a:bodyPr/>
          <a:lstStyle/>
          <a:p>
            <a:pPr>
              <a:defRPr/>
            </a:pPr>
            <a:r>
              <a:rPr lang="cs-CZ" smtClean="0"/>
              <a:t>12. 10. 2016</a:t>
            </a:r>
            <a:endParaRPr lang="sk-SK"/>
          </a:p>
        </p:txBody>
      </p:sp>
      <p:sp>
        <p:nvSpPr>
          <p:cNvPr id="4" name="Zástupný symbol pro zápatí 3"/>
          <p:cNvSpPr>
            <a:spLocks noGrp="1"/>
          </p:cNvSpPr>
          <p:nvPr>
            <p:ph type="ftr" sz="quarter" idx="11"/>
          </p:nvPr>
        </p:nvSpPr>
        <p:spPr/>
        <p:txBody>
          <a:bodyPr/>
          <a:lstStyle/>
          <a:p>
            <a:pPr>
              <a:defRPr/>
            </a:pPr>
            <a:r>
              <a:rPr lang="pl-PL" smtClean="0"/>
              <a:t>PŘÍRODNÍ POLYMERY PŘF MU  VOSKY 3 2016</a:t>
            </a:r>
            <a:endParaRPr lang="sk-SK"/>
          </a:p>
        </p:txBody>
      </p:sp>
      <p:sp>
        <p:nvSpPr>
          <p:cNvPr id="5" name="Zástupný symbol pro číslo snímku 4"/>
          <p:cNvSpPr>
            <a:spLocks noGrp="1"/>
          </p:cNvSpPr>
          <p:nvPr>
            <p:ph type="sldNum" sz="quarter" idx="12"/>
          </p:nvPr>
        </p:nvSpPr>
        <p:spPr/>
        <p:txBody>
          <a:bodyPr/>
          <a:lstStyle/>
          <a:p>
            <a:pPr>
              <a:defRPr/>
            </a:pPr>
            <a:fld id="{BD7865BE-C659-4ABD-A817-DED046766B31}" type="slidenum">
              <a:rPr lang="sk-SK" smtClean="0"/>
              <a:pPr>
                <a:defRPr/>
              </a:pPr>
              <a:t>34</a:t>
            </a:fld>
            <a:endParaRPr lang="sk-SK"/>
          </a:p>
        </p:txBody>
      </p:sp>
      <p:sp>
        <p:nvSpPr>
          <p:cNvPr id="7" name="Zástupný symbol pro obsah 6"/>
          <p:cNvSpPr>
            <a:spLocks noGrp="1"/>
          </p:cNvSpPr>
          <p:nvPr>
            <p:ph idx="1"/>
          </p:nvPr>
        </p:nvSpPr>
        <p:spPr>
          <a:xfrm>
            <a:off x="457200" y="1052736"/>
            <a:ext cx="8229600" cy="5073427"/>
          </a:xfrm>
        </p:spPr>
        <p:txBody>
          <a:bodyPr/>
          <a:lstStyle/>
          <a:p>
            <a:r>
              <a:rPr lang="cs-CZ" b="1" dirty="0" smtClean="0">
                <a:solidFill>
                  <a:srgbClr val="0000FF"/>
                </a:solidFill>
              </a:rPr>
              <a:t>Čištění přetavením a filtrací</a:t>
            </a:r>
          </a:p>
          <a:p>
            <a:r>
              <a:rPr lang="cs-CZ" b="1" dirty="0" smtClean="0">
                <a:solidFill>
                  <a:srgbClr val="0000FF"/>
                </a:solidFill>
              </a:rPr>
              <a:t>Čištění H</a:t>
            </a:r>
            <a:r>
              <a:rPr lang="cs-CZ" b="1" baseline="-25000" dirty="0" smtClean="0">
                <a:solidFill>
                  <a:srgbClr val="0000FF"/>
                </a:solidFill>
              </a:rPr>
              <a:t>2</a:t>
            </a:r>
            <a:r>
              <a:rPr lang="cs-CZ" b="1" dirty="0" smtClean="0">
                <a:solidFill>
                  <a:srgbClr val="0000FF"/>
                </a:solidFill>
              </a:rPr>
              <a:t>SO</a:t>
            </a:r>
            <a:r>
              <a:rPr lang="cs-CZ" b="1" baseline="-25000" dirty="0" smtClean="0">
                <a:solidFill>
                  <a:srgbClr val="0000FF"/>
                </a:solidFill>
              </a:rPr>
              <a:t>4</a:t>
            </a:r>
            <a:r>
              <a:rPr lang="cs-CZ" b="1" dirty="0" smtClean="0">
                <a:solidFill>
                  <a:srgbClr val="0000FF"/>
                </a:solidFill>
              </a:rPr>
              <a:t> a pak aktivním uhlím</a:t>
            </a:r>
          </a:p>
          <a:p>
            <a:r>
              <a:rPr lang="cs-CZ" b="1" dirty="0" smtClean="0">
                <a:solidFill>
                  <a:srgbClr val="0000FF"/>
                </a:solidFill>
              </a:rPr>
              <a:t>Zlepšení barvy a odstranění netavitelných příměsí</a:t>
            </a:r>
          </a:p>
          <a:p>
            <a:pPr algn="ctr">
              <a:buNone/>
            </a:pPr>
            <a:r>
              <a:rPr lang="cs-CZ" b="1" dirty="0" smtClean="0">
                <a:solidFill>
                  <a:srgbClr val="008000"/>
                </a:solidFill>
              </a:rPr>
              <a:t>ROZDESTILOVÁNÍ</a:t>
            </a:r>
          </a:p>
          <a:p>
            <a:r>
              <a:rPr lang="cs-CZ" b="1" dirty="0" smtClean="0">
                <a:solidFill>
                  <a:srgbClr val="008000"/>
                </a:solidFill>
              </a:rPr>
              <a:t>CERESIN &gt; svíčky, ŘEDĚNÍ VČELÍHO VOSKU</a:t>
            </a:r>
          </a:p>
          <a:p>
            <a:r>
              <a:rPr lang="cs-CZ" b="1" dirty="0" smtClean="0">
                <a:solidFill>
                  <a:srgbClr val="008000"/>
                </a:solidFill>
              </a:rPr>
              <a:t>VAZELÍNA &gt; mazivo, báze mastí,</a:t>
            </a:r>
          </a:p>
          <a:p>
            <a:endParaRPr lang="cs-CZ" b="1" dirty="0" smtClean="0">
              <a:solidFill>
                <a:srgbClr val="008000"/>
              </a:solidFill>
            </a:endParaRPr>
          </a:p>
          <a:p>
            <a:endParaRPr lang="cs-CZ"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778098"/>
          </a:xfrm>
        </p:spPr>
        <p:txBody>
          <a:bodyPr/>
          <a:lstStyle/>
          <a:p>
            <a:r>
              <a:rPr lang="cs-CZ" sz="3600" dirty="0" smtClean="0">
                <a:solidFill>
                  <a:srgbClr val="FF0000"/>
                </a:solidFill>
                <a:latin typeface="Arial Black" pitchFamily="34" charset="0"/>
              </a:rPr>
              <a:t>Ozokerit v současnosti</a:t>
            </a:r>
            <a:endParaRPr lang="cs-CZ" sz="3600" dirty="0"/>
          </a:p>
        </p:txBody>
      </p:sp>
      <p:sp>
        <p:nvSpPr>
          <p:cNvPr id="3" name="Zástupný symbol pro datum 2"/>
          <p:cNvSpPr>
            <a:spLocks noGrp="1"/>
          </p:cNvSpPr>
          <p:nvPr>
            <p:ph type="dt" sz="half" idx="10"/>
          </p:nvPr>
        </p:nvSpPr>
        <p:spPr/>
        <p:txBody>
          <a:bodyPr/>
          <a:lstStyle/>
          <a:p>
            <a:pPr>
              <a:defRPr/>
            </a:pPr>
            <a:r>
              <a:rPr lang="cs-CZ" smtClean="0"/>
              <a:t>12. 10. 2016</a:t>
            </a:r>
            <a:endParaRPr lang="sk-SK"/>
          </a:p>
        </p:txBody>
      </p:sp>
      <p:sp>
        <p:nvSpPr>
          <p:cNvPr id="4" name="Zástupný symbol pro zápatí 3"/>
          <p:cNvSpPr>
            <a:spLocks noGrp="1"/>
          </p:cNvSpPr>
          <p:nvPr>
            <p:ph type="ftr" sz="quarter" idx="11"/>
          </p:nvPr>
        </p:nvSpPr>
        <p:spPr/>
        <p:txBody>
          <a:bodyPr/>
          <a:lstStyle/>
          <a:p>
            <a:pPr>
              <a:defRPr/>
            </a:pPr>
            <a:r>
              <a:rPr lang="pl-PL" smtClean="0"/>
              <a:t>PŘÍRODNÍ POLYMERY PŘF MU  VOSKY 3 2016</a:t>
            </a:r>
            <a:endParaRPr lang="sk-SK"/>
          </a:p>
        </p:txBody>
      </p:sp>
      <p:sp>
        <p:nvSpPr>
          <p:cNvPr id="5" name="Zástupný symbol pro číslo snímku 4"/>
          <p:cNvSpPr>
            <a:spLocks noGrp="1"/>
          </p:cNvSpPr>
          <p:nvPr>
            <p:ph type="sldNum" sz="quarter" idx="12"/>
          </p:nvPr>
        </p:nvSpPr>
        <p:spPr/>
        <p:txBody>
          <a:bodyPr/>
          <a:lstStyle/>
          <a:p>
            <a:pPr>
              <a:defRPr/>
            </a:pPr>
            <a:fld id="{BD7865BE-C659-4ABD-A817-DED046766B31}" type="slidenum">
              <a:rPr lang="sk-SK" smtClean="0"/>
              <a:pPr>
                <a:defRPr/>
              </a:pPr>
              <a:t>35</a:t>
            </a:fld>
            <a:endParaRPr lang="sk-SK"/>
          </a:p>
        </p:txBody>
      </p:sp>
      <p:sp>
        <p:nvSpPr>
          <p:cNvPr id="8" name="Zástupný symbol pro obsah 7"/>
          <p:cNvSpPr>
            <a:spLocks noGrp="1"/>
          </p:cNvSpPr>
          <p:nvPr>
            <p:ph idx="1"/>
          </p:nvPr>
        </p:nvSpPr>
        <p:spPr/>
        <p:txBody>
          <a:bodyPr/>
          <a:lstStyle/>
          <a:p>
            <a:r>
              <a:rPr lang="cs-CZ" b="1" dirty="0" smtClean="0"/>
              <a:t>Spíše mineralogická kuriozita</a:t>
            </a:r>
          </a:p>
          <a:p>
            <a:r>
              <a:rPr lang="cs-CZ" b="1" dirty="0" smtClean="0">
                <a:solidFill>
                  <a:srgbClr val="0000FF"/>
                </a:solidFill>
              </a:rPr>
              <a:t>Nahrazen většinou výrobky z ropy  - levné</a:t>
            </a:r>
          </a:p>
          <a:p>
            <a:r>
              <a:rPr lang="cs-CZ" b="1" dirty="0" smtClean="0">
                <a:solidFill>
                  <a:srgbClr val="008000"/>
                </a:solidFill>
              </a:rPr>
              <a:t>Nahrazen </a:t>
            </a:r>
            <a:r>
              <a:rPr lang="cs-CZ" b="1" dirty="0" err="1" smtClean="0">
                <a:solidFill>
                  <a:srgbClr val="008000"/>
                </a:solidFill>
              </a:rPr>
              <a:t>metallocenovými</a:t>
            </a:r>
            <a:r>
              <a:rPr lang="cs-CZ" b="1" dirty="0" smtClean="0">
                <a:solidFill>
                  <a:srgbClr val="008000"/>
                </a:solidFill>
              </a:rPr>
              <a:t> vosky – možnost přesného nastavení vlastností, ale dražší </a:t>
            </a:r>
            <a:endParaRPr lang="cs-CZ" b="1" dirty="0">
              <a:solidFill>
                <a:srgbClr val="008000"/>
              </a:solidFil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778098"/>
          </a:xfrm>
        </p:spPr>
        <p:txBody>
          <a:bodyPr/>
          <a:lstStyle/>
          <a:p>
            <a:r>
              <a:rPr lang="cs-CZ" sz="3600" b="1" dirty="0" smtClean="0">
                <a:solidFill>
                  <a:srgbClr val="FF0000"/>
                </a:solidFill>
                <a:latin typeface="Arial Black" pitchFamily="34" charset="0"/>
              </a:rPr>
              <a:t>CERESIN 1</a:t>
            </a:r>
            <a:endParaRPr lang="cs-CZ" sz="3600" dirty="0">
              <a:solidFill>
                <a:srgbClr val="FF0000"/>
              </a:solidFill>
              <a:latin typeface="Arial Black" pitchFamily="34" charset="0"/>
            </a:endParaRPr>
          </a:p>
        </p:txBody>
      </p:sp>
      <p:sp>
        <p:nvSpPr>
          <p:cNvPr id="3" name="Zástupný symbol pro datum 2"/>
          <p:cNvSpPr>
            <a:spLocks noGrp="1"/>
          </p:cNvSpPr>
          <p:nvPr>
            <p:ph type="dt" sz="half" idx="10"/>
          </p:nvPr>
        </p:nvSpPr>
        <p:spPr/>
        <p:txBody>
          <a:bodyPr/>
          <a:lstStyle/>
          <a:p>
            <a:pPr>
              <a:defRPr/>
            </a:pPr>
            <a:r>
              <a:rPr lang="cs-CZ" smtClean="0"/>
              <a:t>12. 10. 2016</a:t>
            </a:r>
            <a:endParaRPr lang="sk-SK"/>
          </a:p>
        </p:txBody>
      </p:sp>
      <p:sp>
        <p:nvSpPr>
          <p:cNvPr id="4" name="Zástupný symbol pro zápatí 3"/>
          <p:cNvSpPr>
            <a:spLocks noGrp="1"/>
          </p:cNvSpPr>
          <p:nvPr>
            <p:ph type="ftr" sz="quarter" idx="11"/>
          </p:nvPr>
        </p:nvSpPr>
        <p:spPr/>
        <p:txBody>
          <a:bodyPr/>
          <a:lstStyle/>
          <a:p>
            <a:pPr>
              <a:defRPr/>
            </a:pPr>
            <a:r>
              <a:rPr lang="pl-PL" smtClean="0"/>
              <a:t>PŘÍRODNÍ POLYMERY PŘF MU  VOSKY 3 2016</a:t>
            </a:r>
            <a:endParaRPr lang="sk-SK"/>
          </a:p>
        </p:txBody>
      </p:sp>
      <p:sp>
        <p:nvSpPr>
          <p:cNvPr id="5" name="Zástupný symbol pro číslo snímku 4"/>
          <p:cNvSpPr>
            <a:spLocks noGrp="1"/>
          </p:cNvSpPr>
          <p:nvPr>
            <p:ph type="sldNum" sz="quarter" idx="12"/>
          </p:nvPr>
        </p:nvSpPr>
        <p:spPr/>
        <p:txBody>
          <a:bodyPr/>
          <a:lstStyle/>
          <a:p>
            <a:pPr>
              <a:defRPr/>
            </a:pPr>
            <a:fld id="{BD7865BE-C659-4ABD-A817-DED046766B31}" type="slidenum">
              <a:rPr lang="sk-SK" smtClean="0"/>
              <a:pPr>
                <a:defRPr/>
              </a:pPr>
              <a:t>36</a:t>
            </a:fld>
            <a:endParaRPr lang="sk-SK"/>
          </a:p>
        </p:txBody>
      </p:sp>
      <p:sp>
        <p:nvSpPr>
          <p:cNvPr id="8" name="Zástupný symbol pro obsah 7"/>
          <p:cNvSpPr>
            <a:spLocks noGrp="1"/>
          </p:cNvSpPr>
          <p:nvPr>
            <p:ph idx="1"/>
          </p:nvPr>
        </p:nvSpPr>
        <p:spPr>
          <a:xfrm>
            <a:off x="457200" y="1124744"/>
            <a:ext cx="8229600" cy="5001419"/>
          </a:xfrm>
        </p:spPr>
        <p:txBody>
          <a:bodyPr/>
          <a:lstStyle/>
          <a:p>
            <a:r>
              <a:rPr lang="cs-CZ" b="1" dirty="0" smtClean="0"/>
              <a:t>Původně vyráběn přečištěním (chemické &amp; fyzikální) OZOKERITU</a:t>
            </a:r>
          </a:p>
          <a:p>
            <a:r>
              <a:rPr lang="cs-CZ" b="1" dirty="0" smtClean="0">
                <a:solidFill>
                  <a:srgbClr val="0000FF"/>
                </a:solidFill>
              </a:rPr>
              <a:t>NYNÍ hlavně mísením různých produktů z ropy &gt;levné</a:t>
            </a:r>
          </a:p>
          <a:p>
            <a:r>
              <a:rPr lang="cs-CZ" b="1" dirty="0" smtClean="0">
                <a:solidFill>
                  <a:srgbClr val="008000"/>
                </a:solidFill>
              </a:rPr>
              <a:t>Na rozdíl od parafínu obsahuje rozvětvené a cyklické struktury &gt; plasticita </a:t>
            </a:r>
            <a:r>
              <a:rPr lang="cs-CZ" b="1" u="sng" dirty="0" smtClean="0">
                <a:solidFill>
                  <a:srgbClr val="008000"/>
                </a:solidFill>
              </a:rPr>
              <a:t>za zvýšené teploty</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778098"/>
          </a:xfrm>
        </p:spPr>
        <p:txBody>
          <a:bodyPr/>
          <a:lstStyle/>
          <a:p>
            <a:r>
              <a:rPr lang="cs-CZ" sz="3600" b="1" dirty="0" smtClean="0">
                <a:solidFill>
                  <a:srgbClr val="FF0000"/>
                </a:solidFill>
                <a:latin typeface="Arial Black" pitchFamily="34" charset="0"/>
              </a:rPr>
              <a:t>CERESIN 2</a:t>
            </a:r>
            <a:endParaRPr lang="cs-CZ" sz="3600" dirty="0">
              <a:solidFill>
                <a:srgbClr val="FF0000"/>
              </a:solidFill>
              <a:latin typeface="Arial Black" pitchFamily="34" charset="0"/>
            </a:endParaRPr>
          </a:p>
        </p:txBody>
      </p:sp>
      <p:sp>
        <p:nvSpPr>
          <p:cNvPr id="3" name="Zástupný symbol pro datum 2"/>
          <p:cNvSpPr>
            <a:spLocks noGrp="1"/>
          </p:cNvSpPr>
          <p:nvPr>
            <p:ph type="dt" sz="half" idx="10"/>
          </p:nvPr>
        </p:nvSpPr>
        <p:spPr/>
        <p:txBody>
          <a:bodyPr/>
          <a:lstStyle/>
          <a:p>
            <a:pPr>
              <a:defRPr/>
            </a:pPr>
            <a:r>
              <a:rPr lang="cs-CZ" smtClean="0"/>
              <a:t>12. 10. 2016</a:t>
            </a:r>
            <a:endParaRPr lang="sk-SK"/>
          </a:p>
        </p:txBody>
      </p:sp>
      <p:sp>
        <p:nvSpPr>
          <p:cNvPr id="4" name="Zástupný symbol pro zápatí 3"/>
          <p:cNvSpPr>
            <a:spLocks noGrp="1"/>
          </p:cNvSpPr>
          <p:nvPr>
            <p:ph type="ftr" sz="quarter" idx="11"/>
          </p:nvPr>
        </p:nvSpPr>
        <p:spPr/>
        <p:txBody>
          <a:bodyPr/>
          <a:lstStyle/>
          <a:p>
            <a:pPr>
              <a:defRPr/>
            </a:pPr>
            <a:r>
              <a:rPr lang="pl-PL" smtClean="0"/>
              <a:t>PŘÍRODNÍ POLYMERY PŘF MU  VOSKY 3 2016</a:t>
            </a:r>
            <a:endParaRPr lang="sk-SK"/>
          </a:p>
        </p:txBody>
      </p:sp>
      <p:sp>
        <p:nvSpPr>
          <p:cNvPr id="5" name="Zástupný symbol pro číslo snímku 4"/>
          <p:cNvSpPr>
            <a:spLocks noGrp="1"/>
          </p:cNvSpPr>
          <p:nvPr>
            <p:ph type="sldNum" sz="quarter" idx="12"/>
          </p:nvPr>
        </p:nvSpPr>
        <p:spPr/>
        <p:txBody>
          <a:bodyPr/>
          <a:lstStyle/>
          <a:p>
            <a:pPr>
              <a:defRPr/>
            </a:pPr>
            <a:fld id="{BD7865BE-C659-4ABD-A817-DED046766B31}" type="slidenum">
              <a:rPr lang="sk-SK" smtClean="0"/>
              <a:pPr>
                <a:defRPr/>
              </a:pPr>
              <a:t>37</a:t>
            </a:fld>
            <a:endParaRPr lang="sk-SK"/>
          </a:p>
        </p:txBody>
      </p:sp>
      <p:sp>
        <p:nvSpPr>
          <p:cNvPr id="7" name="Zástupný symbol pro obsah 6"/>
          <p:cNvSpPr>
            <a:spLocks noGrp="1"/>
          </p:cNvSpPr>
          <p:nvPr>
            <p:ph idx="1"/>
          </p:nvPr>
        </p:nvSpPr>
        <p:spPr>
          <a:xfrm>
            <a:off x="467544" y="980728"/>
            <a:ext cx="8229600" cy="5256584"/>
          </a:xfrm>
        </p:spPr>
        <p:txBody>
          <a:bodyPr/>
          <a:lstStyle/>
          <a:p>
            <a:r>
              <a:rPr lang="cs-CZ" sz="3000" b="1" dirty="0" smtClean="0"/>
              <a:t>Bobtnání v rozpouštědlech a olejích &gt;  VOSKOVÉ PASTY</a:t>
            </a:r>
          </a:p>
          <a:p>
            <a:r>
              <a:rPr lang="cs-CZ" sz="3000" b="1" dirty="0" smtClean="0"/>
              <a:t>BOD TÁNÍ cca. 60 – 70 °C</a:t>
            </a:r>
          </a:p>
          <a:p>
            <a:pPr algn="ctr">
              <a:buNone/>
            </a:pPr>
            <a:r>
              <a:rPr lang="cs-CZ" sz="3600" b="1" dirty="0" smtClean="0">
                <a:solidFill>
                  <a:srgbClr val="FF0000"/>
                </a:solidFill>
                <a:latin typeface="Arial Black" pitchFamily="34" charset="0"/>
              </a:rPr>
              <a:t>ROZPUSTNOST</a:t>
            </a:r>
            <a:endParaRPr lang="cs-CZ" sz="3000" b="1" dirty="0" smtClean="0">
              <a:solidFill>
                <a:srgbClr val="FF0000"/>
              </a:solidFill>
              <a:latin typeface="Arial Black" pitchFamily="34" charset="0"/>
            </a:endParaRPr>
          </a:p>
          <a:p>
            <a:r>
              <a:rPr lang="cs-CZ" sz="3000" b="1" dirty="0" smtClean="0">
                <a:solidFill>
                  <a:srgbClr val="FF0000"/>
                </a:solidFill>
              </a:rPr>
              <a:t>Terpentýn,</a:t>
            </a:r>
          </a:p>
          <a:p>
            <a:r>
              <a:rPr lang="cs-CZ" sz="3000" b="1" dirty="0" smtClean="0">
                <a:solidFill>
                  <a:srgbClr val="FF0000"/>
                </a:solidFill>
              </a:rPr>
              <a:t>Benzen (nyní „na indexu“), </a:t>
            </a:r>
            <a:r>
              <a:rPr lang="cs-CZ" sz="3000" b="1" u="sng" dirty="0" smtClean="0">
                <a:solidFill>
                  <a:srgbClr val="FF0000"/>
                </a:solidFill>
              </a:rPr>
              <a:t>snad</a:t>
            </a:r>
            <a:r>
              <a:rPr lang="cs-CZ" sz="3000" b="1" dirty="0" smtClean="0">
                <a:solidFill>
                  <a:srgbClr val="FF0000"/>
                </a:solidFill>
              </a:rPr>
              <a:t> i toluen</a:t>
            </a:r>
          </a:p>
          <a:p>
            <a:r>
              <a:rPr lang="cs-CZ" sz="3000" b="1" dirty="0" smtClean="0">
                <a:solidFill>
                  <a:srgbClr val="FF0000"/>
                </a:solidFill>
              </a:rPr>
              <a:t>Chloroform,</a:t>
            </a:r>
          </a:p>
          <a:p>
            <a:r>
              <a:rPr lang="cs-CZ" sz="3000" b="1" dirty="0" smtClean="0">
                <a:solidFill>
                  <a:srgbClr val="FF0000"/>
                </a:solidFill>
              </a:rPr>
              <a:t>Benzín,</a:t>
            </a:r>
          </a:p>
          <a:p>
            <a:r>
              <a:rPr lang="cs-CZ" sz="3000" b="1" u="sng" dirty="0" err="1" smtClean="0">
                <a:solidFill>
                  <a:srgbClr val="0000FF"/>
                </a:solidFill>
              </a:rPr>
              <a:t>Petroléter</a:t>
            </a:r>
            <a:r>
              <a:rPr lang="cs-CZ" sz="3000" b="1" dirty="0" smtClean="0">
                <a:solidFill>
                  <a:srgbClr val="0000FF"/>
                </a:solidFill>
              </a:rPr>
              <a:t> (</a:t>
            </a:r>
            <a:r>
              <a:rPr lang="cs-CZ" sz="2800" b="1" dirty="0" smtClean="0">
                <a:solidFill>
                  <a:srgbClr val="0000FF"/>
                </a:solidFill>
              </a:rPr>
              <a:t>uhlovodíky s délkou řetězce C</a:t>
            </a:r>
            <a:r>
              <a:rPr lang="cs-CZ" sz="2800" b="1" baseline="-25000" dirty="0" smtClean="0">
                <a:solidFill>
                  <a:srgbClr val="0000FF"/>
                </a:solidFill>
              </a:rPr>
              <a:t>5–7</a:t>
            </a:r>
            <a:r>
              <a:rPr lang="cs-CZ" sz="2800" b="1" dirty="0" smtClean="0">
                <a:solidFill>
                  <a:srgbClr val="0000FF"/>
                </a:solidFill>
              </a:rPr>
              <a:t> (</a:t>
            </a:r>
            <a:r>
              <a:rPr lang="cs-CZ" sz="2800" b="1" i="1" dirty="0" err="1" smtClean="0">
                <a:solidFill>
                  <a:srgbClr val="0000FF"/>
                </a:solidFill>
              </a:rPr>
              <a:t>t</a:t>
            </a:r>
            <a:r>
              <a:rPr lang="cs-CZ" sz="2800" b="1" i="1" baseline="-25000" dirty="0" err="1" smtClean="0">
                <a:solidFill>
                  <a:srgbClr val="0000FF"/>
                </a:solidFill>
              </a:rPr>
              <a:t>v</a:t>
            </a:r>
            <a:r>
              <a:rPr lang="cs-CZ" sz="2800" b="1" dirty="0" smtClean="0">
                <a:solidFill>
                  <a:srgbClr val="0000FF"/>
                </a:solidFill>
              </a:rPr>
              <a:t> asi 30–70 °C)</a:t>
            </a:r>
            <a:endParaRPr lang="cs-CZ" sz="3000" b="1" dirty="0">
              <a:solidFill>
                <a:srgbClr val="0000FF"/>
              </a:solidFil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778098"/>
          </a:xfrm>
        </p:spPr>
        <p:txBody>
          <a:bodyPr/>
          <a:lstStyle/>
          <a:p>
            <a:r>
              <a:rPr lang="cs-CZ" sz="3600" b="1" dirty="0" smtClean="0">
                <a:solidFill>
                  <a:srgbClr val="FF0000"/>
                </a:solidFill>
                <a:latin typeface="Arial Black" pitchFamily="34" charset="0"/>
              </a:rPr>
              <a:t>CERESIN 3 - použití</a:t>
            </a:r>
            <a:endParaRPr lang="cs-CZ" sz="3600" dirty="0">
              <a:solidFill>
                <a:srgbClr val="FF0000"/>
              </a:solidFill>
              <a:latin typeface="Arial Black" pitchFamily="34" charset="0"/>
            </a:endParaRPr>
          </a:p>
        </p:txBody>
      </p:sp>
      <p:sp>
        <p:nvSpPr>
          <p:cNvPr id="3" name="Zástupný symbol pro datum 2"/>
          <p:cNvSpPr>
            <a:spLocks noGrp="1"/>
          </p:cNvSpPr>
          <p:nvPr>
            <p:ph type="dt" sz="half" idx="10"/>
          </p:nvPr>
        </p:nvSpPr>
        <p:spPr/>
        <p:txBody>
          <a:bodyPr/>
          <a:lstStyle/>
          <a:p>
            <a:pPr>
              <a:defRPr/>
            </a:pPr>
            <a:r>
              <a:rPr lang="cs-CZ" smtClean="0"/>
              <a:t>12. 10. 2016</a:t>
            </a:r>
            <a:endParaRPr lang="sk-SK"/>
          </a:p>
        </p:txBody>
      </p:sp>
      <p:sp>
        <p:nvSpPr>
          <p:cNvPr id="4" name="Zástupný symbol pro zápatí 3"/>
          <p:cNvSpPr>
            <a:spLocks noGrp="1"/>
          </p:cNvSpPr>
          <p:nvPr>
            <p:ph type="ftr" sz="quarter" idx="11"/>
          </p:nvPr>
        </p:nvSpPr>
        <p:spPr/>
        <p:txBody>
          <a:bodyPr/>
          <a:lstStyle/>
          <a:p>
            <a:pPr>
              <a:defRPr/>
            </a:pPr>
            <a:r>
              <a:rPr lang="pl-PL" smtClean="0"/>
              <a:t>PŘÍRODNÍ POLYMERY PŘF MU  VOSKY 3 2016</a:t>
            </a:r>
            <a:endParaRPr lang="sk-SK"/>
          </a:p>
        </p:txBody>
      </p:sp>
      <p:sp>
        <p:nvSpPr>
          <p:cNvPr id="5" name="Zástupný symbol pro číslo snímku 4"/>
          <p:cNvSpPr>
            <a:spLocks noGrp="1"/>
          </p:cNvSpPr>
          <p:nvPr>
            <p:ph type="sldNum" sz="quarter" idx="12"/>
          </p:nvPr>
        </p:nvSpPr>
        <p:spPr/>
        <p:txBody>
          <a:bodyPr/>
          <a:lstStyle/>
          <a:p>
            <a:pPr>
              <a:defRPr/>
            </a:pPr>
            <a:fld id="{BD7865BE-C659-4ABD-A817-DED046766B31}" type="slidenum">
              <a:rPr lang="sk-SK" smtClean="0"/>
              <a:pPr>
                <a:defRPr/>
              </a:pPr>
              <a:t>38</a:t>
            </a:fld>
            <a:endParaRPr lang="sk-SK"/>
          </a:p>
        </p:txBody>
      </p:sp>
      <p:sp>
        <p:nvSpPr>
          <p:cNvPr id="8" name="Zástupný symbol pro obsah 7"/>
          <p:cNvSpPr>
            <a:spLocks noGrp="1"/>
          </p:cNvSpPr>
          <p:nvPr>
            <p:ph idx="1"/>
          </p:nvPr>
        </p:nvSpPr>
        <p:spPr/>
        <p:txBody>
          <a:bodyPr/>
          <a:lstStyle/>
          <a:p>
            <a:r>
              <a:rPr lang="cs-CZ" b="1" dirty="0" smtClean="0"/>
              <a:t>Konzervování (</a:t>
            </a:r>
            <a:r>
              <a:rPr lang="cs-CZ" b="1" dirty="0" err="1" smtClean="0"/>
              <a:t>tukování</a:t>
            </a:r>
            <a:r>
              <a:rPr lang="cs-CZ" b="1" dirty="0" smtClean="0"/>
              <a:t>) usní</a:t>
            </a:r>
          </a:p>
          <a:p>
            <a:r>
              <a:rPr lang="cs-CZ" b="1" dirty="0" smtClean="0">
                <a:solidFill>
                  <a:srgbClr val="0000FF"/>
                </a:solidFill>
              </a:rPr>
              <a:t>Všeobecně jako prostředek povrchové ochrany, a to nejen kovů</a:t>
            </a:r>
          </a:p>
          <a:p>
            <a:r>
              <a:rPr lang="cs-CZ" b="1" dirty="0" smtClean="0">
                <a:solidFill>
                  <a:srgbClr val="C00000"/>
                </a:solidFill>
              </a:rPr>
              <a:t>Voskové pasty na modelování atd.</a:t>
            </a:r>
          </a:p>
          <a:p>
            <a:r>
              <a:rPr lang="cs-CZ" b="1" dirty="0" smtClean="0">
                <a:solidFill>
                  <a:srgbClr val="008000"/>
                </a:solidFill>
              </a:rPr>
              <a:t>Náhrada včelího vosku nebo jeho ředění</a:t>
            </a:r>
          </a:p>
          <a:p>
            <a:endParaRPr lang="cs-CZ" b="1"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z="3600" b="1" dirty="0" smtClean="0">
                <a:solidFill>
                  <a:srgbClr val="FF0000"/>
                </a:solidFill>
                <a:latin typeface="Arial Black" pitchFamily="34" charset="0"/>
              </a:rPr>
              <a:t>PARAFÍN </a:t>
            </a:r>
            <a:endParaRPr lang="cs-CZ" sz="3600" dirty="0">
              <a:solidFill>
                <a:srgbClr val="FF0000"/>
              </a:solidFill>
              <a:latin typeface="Arial Black" pitchFamily="34" charset="0"/>
            </a:endParaRPr>
          </a:p>
        </p:txBody>
      </p:sp>
      <p:sp>
        <p:nvSpPr>
          <p:cNvPr id="3" name="Zástupný symbol pro datum 2"/>
          <p:cNvSpPr>
            <a:spLocks noGrp="1"/>
          </p:cNvSpPr>
          <p:nvPr>
            <p:ph type="dt" sz="half" idx="10"/>
          </p:nvPr>
        </p:nvSpPr>
        <p:spPr/>
        <p:txBody>
          <a:bodyPr/>
          <a:lstStyle/>
          <a:p>
            <a:pPr>
              <a:defRPr/>
            </a:pPr>
            <a:r>
              <a:rPr lang="cs-CZ" smtClean="0"/>
              <a:t>12. 10. 2016</a:t>
            </a:r>
            <a:endParaRPr lang="sk-SK"/>
          </a:p>
        </p:txBody>
      </p:sp>
      <p:sp>
        <p:nvSpPr>
          <p:cNvPr id="4" name="Zástupný symbol pro zápatí 3"/>
          <p:cNvSpPr>
            <a:spLocks noGrp="1"/>
          </p:cNvSpPr>
          <p:nvPr>
            <p:ph type="ftr" sz="quarter" idx="11"/>
          </p:nvPr>
        </p:nvSpPr>
        <p:spPr/>
        <p:txBody>
          <a:bodyPr/>
          <a:lstStyle/>
          <a:p>
            <a:pPr>
              <a:defRPr/>
            </a:pPr>
            <a:r>
              <a:rPr lang="pl-PL" smtClean="0"/>
              <a:t>PŘÍRODNÍ POLYMERY PŘF MU  VOSKY 3 2016</a:t>
            </a:r>
            <a:endParaRPr lang="sk-SK"/>
          </a:p>
        </p:txBody>
      </p:sp>
      <p:sp>
        <p:nvSpPr>
          <p:cNvPr id="5" name="Zástupný symbol pro číslo snímku 4"/>
          <p:cNvSpPr>
            <a:spLocks noGrp="1"/>
          </p:cNvSpPr>
          <p:nvPr>
            <p:ph type="sldNum" sz="quarter" idx="12"/>
          </p:nvPr>
        </p:nvSpPr>
        <p:spPr/>
        <p:txBody>
          <a:bodyPr/>
          <a:lstStyle/>
          <a:p>
            <a:pPr>
              <a:defRPr/>
            </a:pPr>
            <a:fld id="{BD7865BE-C659-4ABD-A817-DED046766B31}" type="slidenum">
              <a:rPr lang="sk-SK" smtClean="0"/>
              <a:pPr>
                <a:defRPr/>
              </a:pPr>
              <a:t>39</a:t>
            </a:fld>
            <a:endParaRPr lang="sk-SK"/>
          </a:p>
        </p:txBody>
      </p:sp>
      <p:pic>
        <p:nvPicPr>
          <p:cNvPr id="31746" name="Picture 2"/>
          <p:cNvPicPr>
            <a:picLocks noChangeAspect="1" noChangeArrowheads="1"/>
          </p:cNvPicPr>
          <p:nvPr/>
        </p:nvPicPr>
        <p:blipFill>
          <a:blip r:embed="rId2" cstate="print"/>
          <a:srcRect/>
          <a:stretch>
            <a:fillRect/>
          </a:stretch>
        </p:blipFill>
        <p:spPr bwMode="auto">
          <a:xfrm>
            <a:off x="611559" y="1124744"/>
            <a:ext cx="4210823" cy="3456384"/>
          </a:xfrm>
          <a:prstGeom prst="rect">
            <a:avLst/>
          </a:prstGeom>
          <a:noFill/>
          <a:ln w="9525">
            <a:noFill/>
            <a:miter lim="800000"/>
            <a:headEnd/>
            <a:tailEnd/>
          </a:ln>
        </p:spPr>
      </p:pic>
      <p:sp>
        <p:nvSpPr>
          <p:cNvPr id="9" name="TextovéPole 8"/>
          <p:cNvSpPr txBox="1"/>
          <p:nvPr/>
        </p:nvSpPr>
        <p:spPr>
          <a:xfrm>
            <a:off x="539552" y="4581128"/>
            <a:ext cx="8208912" cy="400110"/>
          </a:xfrm>
          <a:prstGeom prst="rect">
            <a:avLst/>
          </a:prstGeom>
          <a:noFill/>
        </p:spPr>
        <p:txBody>
          <a:bodyPr wrap="square" rtlCol="0">
            <a:spAutoFit/>
          </a:bodyPr>
          <a:lstStyle/>
          <a:p>
            <a:r>
              <a:rPr lang="en-US" sz="2000" b="1" dirty="0" smtClean="0">
                <a:solidFill>
                  <a:srgbClr val="FF0000"/>
                </a:solidFill>
              </a:rPr>
              <a:t>The hydrocarbon C31H64 is a typical component of paraffin wax.</a:t>
            </a:r>
            <a:endParaRPr lang="cs-CZ" sz="2000" b="1" dirty="0">
              <a:solidFill>
                <a:srgbClr val="FF0000"/>
              </a:solidFill>
            </a:endParaRPr>
          </a:p>
        </p:txBody>
      </p:sp>
      <p:pic>
        <p:nvPicPr>
          <p:cNvPr id="11" name="Obrázek 10" descr="Paraffin wax 774px-Hentriacontane_svg.png"/>
          <p:cNvPicPr>
            <a:picLocks noChangeAspect="1"/>
          </p:cNvPicPr>
          <p:nvPr/>
        </p:nvPicPr>
        <p:blipFill>
          <a:blip r:embed="rId3" cstate="print"/>
          <a:stretch>
            <a:fillRect/>
          </a:stretch>
        </p:blipFill>
        <p:spPr>
          <a:xfrm>
            <a:off x="611560" y="5013176"/>
            <a:ext cx="7848872" cy="1152525"/>
          </a:xfrm>
          <a:prstGeom prst="rect">
            <a:avLst/>
          </a:prstGeom>
        </p:spPr>
      </p:pic>
      <p:sp>
        <p:nvSpPr>
          <p:cNvPr id="12" name="TextovéPole 11"/>
          <p:cNvSpPr txBox="1"/>
          <p:nvPr/>
        </p:nvSpPr>
        <p:spPr>
          <a:xfrm>
            <a:off x="5076056" y="1412776"/>
            <a:ext cx="3672408" cy="2308324"/>
          </a:xfrm>
          <a:prstGeom prst="rect">
            <a:avLst/>
          </a:prstGeom>
          <a:noFill/>
        </p:spPr>
        <p:txBody>
          <a:bodyPr wrap="square" rtlCol="0">
            <a:spAutoFit/>
          </a:bodyPr>
          <a:lstStyle/>
          <a:p>
            <a:r>
              <a:rPr lang="cs-CZ" sz="3600" b="1" dirty="0" smtClean="0">
                <a:solidFill>
                  <a:srgbClr val="008000"/>
                </a:solidFill>
              </a:rPr>
              <a:t>Podobně ale vypadá i HDPE a LDPE &gt; PROČ?</a:t>
            </a:r>
            <a:endParaRPr lang="cs-CZ" sz="3600" b="1" dirty="0">
              <a:solidFill>
                <a:srgbClr val="008000"/>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Nadpis 9"/>
          <p:cNvSpPr>
            <a:spLocks noGrp="1"/>
          </p:cNvSpPr>
          <p:nvPr>
            <p:ph type="title"/>
          </p:nvPr>
        </p:nvSpPr>
        <p:spPr>
          <a:xfrm>
            <a:off x="457200" y="274638"/>
            <a:ext cx="8229600" cy="634082"/>
          </a:xfrm>
        </p:spPr>
        <p:txBody>
          <a:bodyPr/>
          <a:lstStyle/>
          <a:p>
            <a:r>
              <a:rPr lang="cs-CZ" sz="3200" b="1" dirty="0" smtClean="0">
                <a:solidFill>
                  <a:srgbClr val="FF0000"/>
                </a:solidFill>
              </a:rPr>
              <a:t>Jak liší </a:t>
            </a:r>
            <a:r>
              <a:rPr lang="cs-CZ" sz="3200" b="1" dirty="0" smtClean="0">
                <a:solidFill>
                  <a:srgbClr val="0000FF"/>
                </a:solidFill>
              </a:rPr>
              <a:t>oleje</a:t>
            </a:r>
            <a:r>
              <a:rPr lang="cs-CZ" sz="3200" b="1" dirty="0" smtClean="0">
                <a:solidFill>
                  <a:srgbClr val="FF0000"/>
                </a:solidFill>
              </a:rPr>
              <a:t> a vosky?</a:t>
            </a:r>
            <a:endParaRPr lang="cs-CZ" sz="3200" b="1" dirty="0">
              <a:solidFill>
                <a:srgbClr val="FF0000"/>
              </a:solidFill>
            </a:endParaRPr>
          </a:p>
        </p:txBody>
      </p:sp>
      <p:sp>
        <p:nvSpPr>
          <p:cNvPr id="14" name="Zástupný symbol pro text 13"/>
          <p:cNvSpPr>
            <a:spLocks noGrp="1"/>
          </p:cNvSpPr>
          <p:nvPr>
            <p:ph type="body" idx="1"/>
          </p:nvPr>
        </p:nvSpPr>
        <p:spPr>
          <a:xfrm>
            <a:off x="179512" y="1052736"/>
            <a:ext cx="4040188" cy="639762"/>
          </a:xfrm>
          <a:ln w="38100">
            <a:solidFill>
              <a:srgbClr val="0000FF"/>
            </a:solidFill>
          </a:ln>
        </p:spPr>
        <p:txBody>
          <a:bodyPr/>
          <a:lstStyle/>
          <a:p>
            <a:pPr algn="ctr"/>
            <a:r>
              <a:rPr lang="cs-CZ" sz="3200" dirty="0" smtClean="0">
                <a:solidFill>
                  <a:srgbClr val="0000FF"/>
                </a:solidFill>
              </a:rPr>
              <a:t>Oleje</a:t>
            </a:r>
            <a:endParaRPr lang="cs-CZ" sz="3200" dirty="0">
              <a:solidFill>
                <a:srgbClr val="0000FF"/>
              </a:solidFill>
            </a:endParaRPr>
          </a:p>
        </p:txBody>
      </p:sp>
      <p:sp>
        <p:nvSpPr>
          <p:cNvPr id="15" name="Zástupný symbol pro obsah 14"/>
          <p:cNvSpPr>
            <a:spLocks noGrp="1"/>
          </p:cNvSpPr>
          <p:nvPr>
            <p:ph sz="half" idx="2"/>
          </p:nvPr>
        </p:nvSpPr>
        <p:spPr>
          <a:xfrm>
            <a:off x="179512" y="1700808"/>
            <a:ext cx="4040188" cy="3951288"/>
          </a:xfrm>
          <a:ln w="38100">
            <a:solidFill>
              <a:srgbClr val="0000FF"/>
            </a:solidFill>
          </a:ln>
        </p:spPr>
        <p:txBody>
          <a:bodyPr/>
          <a:lstStyle/>
          <a:p>
            <a:r>
              <a:rPr lang="cs-CZ" sz="3200" b="1" dirty="0" smtClean="0">
                <a:solidFill>
                  <a:srgbClr val="0000FF"/>
                </a:solidFill>
              </a:rPr>
              <a:t>Glyceridy</a:t>
            </a:r>
          </a:p>
          <a:p>
            <a:r>
              <a:rPr lang="cs-CZ" sz="3200" b="1" dirty="0" smtClean="0">
                <a:solidFill>
                  <a:srgbClr val="0000FF"/>
                </a:solidFill>
              </a:rPr>
              <a:t>Vyšší mastné kyseliny (&gt; 10 C)</a:t>
            </a:r>
          </a:p>
          <a:p>
            <a:r>
              <a:rPr lang="cs-CZ" sz="3200" b="1" u="sng" dirty="0" smtClean="0">
                <a:solidFill>
                  <a:srgbClr val="008000"/>
                </a:solidFill>
                <a:latin typeface="Arial Black" pitchFamily="34" charset="0"/>
              </a:rPr>
              <a:t>Nenasycené</a:t>
            </a:r>
            <a:endParaRPr lang="cs-CZ" b="1" u="sng" dirty="0" smtClean="0">
              <a:solidFill>
                <a:srgbClr val="008000"/>
              </a:solidFill>
              <a:latin typeface="Arial Black" pitchFamily="34" charset="0"/>
            </a:endParaRPr>
          </a:p>
          <a:p>
            <a:pPr lvl="1"/>
            <a:r>
              <a:rPr lang="cs-CZ" sz="2400" b="1" dirty="0" smtClean="0">
                <a:solidFill>
                  <a:srgbClr val="008000"/>
                </a:solidFill>
              </a:rPr>
              <a:t>Jedna dvojná vazba</a:t>
            </a:r>
          </a:p>
          <a:p>
            <a:pPr lvl="1"/>
            <a:r>
              <a:rPr lang="cs-CZ" sz="2400" b="1" dirty="0" smtClean="0">
                <a:solidFill>
                  <a:srgbClr val="008000"/>
                </a:solidFill>
              </a:rPr>
              <a:t>Více dvojných vazeb</a:t>
            </a:r>
          </a:p>
          <a:p>
            <a:pPr lvl="2"/>
            <a:r>
              <a:rPr lang="cs-CZ" sz="2400" b="1" dirty="0" smtClean="0">
                <a:solidFill>
                  <a:srgbClr val="008000"/>
                </a:solidFill>
              </a:rPr>
              <a:t>Izolované</a:t>
            </a:r>
          </a:p>
          <a:p>
            <a:pPr lvl="2"/>
            <a:r>
              <a:rPr lang="cs-CZ" sz="2400" b="1" dirty="0" smtClean="0">
                <a:solidFill>
                  <a:srgbClr val="008000"/>
                </a:solidFill>
              </a:rPr>
              <a:t>Konjugované</a:t>
            </a:r>
            <a:endParaRPr lang="cs-CZ" sz="4000" dirty="0"/>
          </a:p>
        </p:txBody>
      </p:sp>
      <p:sp>
        <p:nvSpPr>
          <p:cNvPr id="16" name="Zástupný symbol pro text 15"/>
          <p:cNvSpPr>
            <a:spLocks noGrp="1"/>
          </p:cNvSpPr>
          <p:nvPr>
            <p:ph type="body" sz="quarter" idx="3"/>
          </p:nvPr>
        </p:nvSpPr>
        <p:spPr>
          <a:xfrm>
            <a:off x="4283968" y="1052736"/>
            <a:ext cx="4680520" cy="639762"/>
          </a:xfrm>
          <a:ln w="38100">
            <a:solidFill>
              <a:srgbClr val="FF0000"/>
            </a:solidFill>
          </a:ln>
        </p:spPr>
        <p:txBody>
          <a:bodyPr/>
          <a:lstStyle/>
          <a:p>
            <a:pPr algn="ctr"/>
            <a:r>
              <a:rPr lang="cs-CZ" sz="3200" dirty="0" smtClean="0">
                <a:solidFill>
                  <a:srgbClr val="FF0000"/>
                </a:solidFill>
              </a:rPr>
              <a:t>Vosky </a:t>
            </a:r>
            <a:endParaRPr lang="cs-CZ" sz="3200" dirty="0">
              <a:solidFill>
                <a:srgbClr val="FF0000"/>
              </a:solidFill>
            </a:endParaRPr>
          </a:p>
        </p:txBody>
      </p:sp>
      <p:sp>
        <p:nvSpPr>
          <p:cNvPr id="17" name="Zástupný symbol pro obsah 16"/>
          <p:cNvSpPr>
            <a:spLocks noGrp="1"/>
          </p:cNvSpPr>
          <p:nvPr>
            <p:ph sz="quarter" idx="4"/>
          </p:nvPr>
        </p:nvSpPr>
        <p:spPr>
          <a:xfrm>
            <a:off x="4283969" y="1700808"/>
            <a:ext cx="4680520" cy="4608512"/>
          </a:xfrm>
          <a:ln w="38100">
            <a:solidFill>
              <a:srgbClr val="FF0000"/>
            </a:solidFill>
          </a:ln>
        </p:spPr>
        <p:txBody>
          <a:bodyPr/>
          <a:lstStyle/>
          <a:p>
            <a:r>
              <a:rPr lang="cs-CZ" sz="3200" b="1" dirty="0" smtClean="0">
                <a:solidFill>
                  <a:srgbClr val="FF0000"/>
                </a:solidFill>
              </a:rPr>
              <a:t>Alkoholy s delším alifatickým řetězcem (cca. C &gt; 15)</a:t>
            </a:r>
          </a:p>
          <a:p>
            <a:r>
              <a:rPr lang="cs-CZ" sz="3200" b="1" dirty="0" smtClean="0">
                <a:solidFill>
                  <a:srgbClr val="FF0000"/>
                </a:solidFill>
              </a:rPr>
              <a:t>Vyskytují se i vosky na bázi DIOLŮ</a:t>
            </a:r>
          </a:p>
          <a:p>
            <a:r>
              <a:rPr lang="cs-CZ" sz="3200" b="1" dirty="0" smtClean="0">
                <a:solidFill>
                  <a:srgbClr val="FF0000"/>
                </a:solidFill>
              </a:rPr>
              <a:t>Vyšší mastné kyseliny (cca. &gt; 15 C), většinou </a:t>
            </a:r>
            <a:r>
              <a:rPr lang="cs-CZ" sz="3200" b="1" dirty="0" smtClean="0">
                <a:solidFill>
                  <a:srgbClr val="FF0000"/>
                </a:solidFill>
                <a:latin typeface="Arial Black" pitchFamily="34" charset="0"/>
              </a:rPr>
              <a:t>NASYCENÉ</a:t>
            </a:r>
            <a:endParaRPr lang="cs-CZ" b="1" dirty="0" smtClean="0">
              <a:solidFill>
                <a:srgbClr val="FF0000"/>
              </a:solidFill>
              <a:latin typeface="Arial Black" pitchFamily="34" charset="0"/>
            </a:endParaRPr>
          </a:p>
          <a:p>
            <a:endParaRPr lang="cs-CZ" b="1" dirty="0">
              <a:solidFill>
                <a:srgbClr val="FF0000"/>
              </a:solidFill>
            </a:endParaRPr>
          </a:p>
        </p:txBody>
      </p:sp>
      <p:sp>
        <p:nvSpPr>
          <p:cNvPr id="7" name="Zástupný symbol pro datum 6"/>
          <p:cNvSpPr>
            <a:spLocks noGrp="1"/>
          </p:cNvSpPr>
          <p:nvPr>
            <p:ph type="dt" sz="half" idx="10"/>
          </p:nvPr>
        </p:nvSpPr>
        <p:spPr/>
        <p:txBody>
          <a:bodyPr/>
          <a:lstStyle/>
          <a:p>
            <a:pPr>
              <a:defRPr/>
            </a:pPr>
            <a:r>
              <a:rPr lang="cs-CZ" smtClean="0"/>
              <a:t>12. 10. 2016</a:t>
            </a:r>
            <a:endParaRPr lang="sk-SK"/>
          </a:p>
        </p:txBody>
      </p:sp>
      <p:sp>
        <p:nvSpPr>
          <p:cNvPr id="8" name="Zástupný symbol pro zápatí 7"/>
          <p:cNvSpPr>
            <a:spLocks noGrp="1"/>
          </p:cNvSpPr>
          <p:nvPr>
            <p:ph type="ftr" sz="quarter" idx="11"/>
          </p:nvPr>
        </p:nvSpPr>
        <p:spPr/>
        <p:txBody>
          <a:bodyPr/>
          <a:lstStyle/>
          <a:p>
            <a:pPr>
              <a:defRPr/>
            </a:pPr>
            <a:r>
              <a:rPr lang="pl-PL" smtClean="0"/>
              <a:t>PŘÍRODNÍ POLYMERY PŘF MU  VOSKY 3 2016</a:t>
            </a:r>
            <a:endParaRPr lang="sk-SK"/>
          </a:p>
        </p:txBody>
      </p:sp>
      <p:sp>
        <p:nvSpPr>
          <p:cNvPr id="9" name="Zástupný symbol pro číslo snímku 8"/>
          <p:cNvSpPr>
            <a:spLocks noGrp="1"/>
          </p:cNvSpPr>
          <p:nvPr>
            <p:ph type="sldNum" sz="quarter" idx="12"/>
          </p:nvPr>
        </p:nvSpPr>
        <p:spPr/>
        <p:txBody>
          <a:bodyPr/>
          <a:lstStyle/>
          <a:p>
            <a:pPr>
              <a:defRPr/>
            </a:pPr>
            <a:fld id="{AA2A1800-BFC7-4E22-8964-B8A4E143B637}" type="slidenum">
              <a:rPr lang="sk-SK" smtClean="0"/>
              <a:pPr>
                <a:defRPr/>
              </a:pPr>
              <a:t>4</a:t>
            </a:fld>
            <a:endParaRPr lang="sk-SK"/>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634082"/>
          </a:xfrm>
        </p:spPr>
        <p:txBody>
          <a:bodyPr/>
          <a:lstStyle/>
          <a:p>
            <a:r>
              <a:rPr lang="cs-CZ" sz="3600" b="1" dirty="0" smtClean="0">
                <a:solidFill>
                  <a:srgbClr val="FF0000"/>
                </a:solidFill>
                <a:latin typeface="Arial Black" pitchFamily="34" charset="0"/>
              </a:rPr>
              <a:t>PARAFÍN 2</a:t>
            </a:r>
            <a:endParaRPr lang="cs-CZ" sz="3600" dirty="0">
              <a:solidFill>
                <a:srgbClr val="FF0000"/>
              </a:solidFill>
              <a:latin typeface="Arial Black" pitchFamily="34" charset="0"/>
            </a:endParaRPr>
          </a:p>
        </p:txBody>
      </p:sp>
      <p:sp>
        <p:nvSpPr>
          <p:cNvPr id="3" name="Zástupný symbol pro datum 2"/>
          <p:cNvSpPr>
            <a:spLocks noGrp="1"/>
          </p:cNvSpPr>
          <p:nvPr>
            <p:ph type="dt" sz="half" idx="10"/>
          </p:nvPr>
        </p:nvSpPr>
        <p:spPr/>
        <p:txBody>
          <a:bodyPr/>
          <a:lstStyle/>
          <a:p>
            <a:pPr>
              <a:defRPr/>
            </a:pPr>
            <a:r>
              <a:rPr lang="cs-CZ" smtClean="0"/>
              <a:t>12. 10. 2016</a:t>
            </a:r>
            <a:endParaRPr lang="sk-SK"/>
          </a:p>
        </p:txBody>
      </p:sp>
      <p:sp>
        <p:nvSpPr>
          <p:cNvPr id="4" name="Zástupný symbol pro zápatí 3"/>
          <p:cNvSpPr>
            <a:spLocks noGrp="1"/>
          </p:cNvSpPr>
          <p:nvPr>
            <p:ph type="ftr" sz="quarter" idx="11"/>
          </p:nvPr>
        </p:nvSpPr>
        <p:spPr/>
        <p:txBody>
          <a:bodyPr/>
          <a:lstStyle/>
          <a:p>
            <a:pPr>
              <a:defRPr/>
            </a:pPr>
            <a:r>
              <a:rPr lang="pl-PL" smtClean="0"/>
              <a:t>PŘÍRODNÍ POLYMERY PŘF MU  VOSKY 3 2016</a:t>
            </a:r>
            <a:endParaRPr lang="sk-SK"/>
          </a:p>
        </p:txBody>
      </p:sp>
      <p:sp>
        <p:nvSpPr>
          <p:cNvPr id="5" name="Zástupný symbol pro číslo snímku 4"/>
          <p:cNvSpPr>
            <a:spLocks noGrp="1"/>
          </p:cNvSpPr>
          <p:nvPr>
            <p:ph type="sldNum" sz="quarter" idx="12"/>
          </p:nvPr>
        </p:nvSpPr>
        <p:spPr/>
        <p:txBody>
          <a:bodyPr/>
          <a:lstStyle/>
          <a:p>
            <a:pPr>
              <a:defRPr/>
            </a:pPr>
            <a:fld id="{BD7865BE-C659-4ABD-A817-DED046766B31}" type="slidenum">
              <a:rPr lang="sk-SK" smtClean="0"/>
              <a:pPr>
                <a:defRPr/>
              </a:pPr>
              <a:t>40</a:t>
            </a:fld>
            <a:endParaRPr lang="sk-SK"/>
          </a:p>
        </p:txBody>
      </p:sp>
      <p:sp>
        <p:nvSpPr>
          <p:cNvPr id="8" name="Zástupný symbol pro obsah 7"/>
          <p:cNvSpPr>
            <a:spLocks noGrp="1"/>
          </p:cNvSpPr>
          <p:nvPr>
            <p:ph idx="1"/>
          </p:nvPr>
        </p:nvSpPr>
        <p:spPr>
          <a:xfrm>
            <a:off x="467544" y="908720"/>
            <a:ext cx="8229600" cy="5328592"/>
          </a:xfrm>
        </p:spPr>
        <p:txBody>
          <a:bodyPr/>
          <a:lstStyle/>
          <a:p>
            <a:r>
              <a:rPr lang="cs-CZ" sz="2800" b="1" dirty="0" smtClean="0">
                <a:solidFill>
                  <a:srgbClr val="008000"/>
                </a:solidFill>
              </a:rPr>
              <a:t>Obsahuje hlavně LINEÁRNÍ STRUKTURY</a:t>
            </a:r>
          </a:p>
          <a:p>
            <a:r>
              <a:rPr lang="cs-CZ" sz="2800" b="1" u="sng" dirty="0" smtClean="0">
                <a:solidFill>
                  <a:srgbClr val="008000"/>
                </a:solidFill>
              </a:rPr>
              <a:t>PARAFÍN = vyšší </a:t>
            </a:r>
            <a:r>
              <a:rPr lang="cs-CZ" sz="2800" b="1" u="sng" dirty="0" err="1" smtClean="0">
                <a:solidFill>
                  <a:srgbClr val="008000"/>
                </a:solidFill>
              </a:rPr>
              <a:t>alkan</a:t>
            </a:r>
            <a:r>
              <a:rPr lang="cs-CZ" sz="2800" b="1" u="sng" dirty="0" smtClean="0">
                <a:solidFill>
                  <a:srgbClr val="008000"/>
                </a:solidFill>
              </a:rPr>
              <a:t>, </a:t>
            </a:r>
            <a:r>
              <a:rPr lang="cs-CZ" sz="2800" b="1" dirty="0" smtClean="0">
                <a:solidFill>
                  <a:srgbClr val="008000"/>
                </a:solidFill>
              </a:rPr>
              <a:t>cca. Od C</a:t>
            </a:r>
            <a:r>
              <a:rPr lang="cs-CZ" sz="2800" b="1" baseline="-25000" dirty="0" smtClean="0">
                <a:solidFill>
                  <a:srgbClr val="008000"/>
                </a:solidFill>
              </a:rPr>
              <a:t>26</a:t>
            </a:r>
            <a:r>
              <a:rPr lang="cs-CZ" sz="2800" b="1" dirty="0" smtClean="0">
                <a:solidFill>
                  <a:srgbClr val="008000"/>
                </a:solidFill>
              </a:rPr>
              <a:t> výše </a:t>
            </a:r>
          </a:p>
          <a:p>
            <a:r>
              <a:rPr lang="cs-CZ" sz="2800" b="1" dirty="0" smtClean="0">
                <a:solidFill>
                  <a:srgbClr val="008000"/>
                </a:solidFill>
              </a:rPr>
              <a:t>Body tání jsou cca. 45 – 70 °C</a:t>
            </a:r>
          </a:p>
          <a:p>
            <a:r>
              <a:rPr lang="cs-CZ" sz="2800" b="1" dirty="0" smtClean="0">
                <a:solidFill>
                  <a:srgbClr val="008000"/>
                </a:solidFill>
              </a:rPr>
              <a:t>Body varu okolo 300 °C &gt; vakuová destilace produktů z ropy &gt; krystalizace ze směsi s oleji</a:t>
            </a:r>
          </a:p>
          <a:p>
            <a:r>
              <a:rPr lang="cs-CZ" sz="2800" b="1" dirty="0" smtClean="0">
                <a:solidFill>
                  <a:srgbClr val="008000"/>
                </a:solidFill>
              </a:rPr>
              <a:t>Hustota cca. 900 kg/m</a:t>
            </a:r>
            <a:r>
              <a:rPr lang="cs-CZ" sz="2800" b="1" baseline="-25000" dirty="0" smtClean="0">
                <a:solidFill>
                  <a:srgbClr val="008000"/>
                </a:solidFill>
              </a:rPr>
              <a:t>3</a:t>
            </a:r>
            <a:r>
              <a:rPr lang="cs-CZ" sz="2800" b="1" dirty="0" smtClean="0">
                <a:solidFill>
                  <a:srgbClr val="008000"/>
                </a:solidFill>
              </a:rPr>
              <a:t>, podobně jako HDPE &gt; PROČ?</a:t>
            </a:r>
          </a:p>
          <a:p>
            <a:r>
              <a:rPr lang="cs-CZ" sz="2800" b="1" dirty="0" smtClean="0">
                <a:solidFill>
                  <a:srgbClr val="008000"/>
                </a:solidFill>
              </a:rPr>
              <a:t>VÝBORNÉ ELEKTROIZOLAČNÍ VLASTNOSTI</a:t>
            </a:r>
          </a:p>
          <a:p>
            <a:r>
              <a:rPr lang="cs-CZ" sz="2800" b="1" dirty="0" smtClean="0">
                <a:solidFill>
                  <a:srgbClr val="008000"/>
                </a:solidFill>
              </a:rPr>
              <a:t>Výborná chemická odolnost i proti HF &gt; preparace skleněných lahví na </a:t>
            </a:r>
            <a:r>
              <a:rPr lang="cs-CZ" sz="2800" b="1" dirty="0" err="1" smtClean="0">
                <a:solidFill>
                  <a:srgbClr val="008000"/>
                </a:solidFill>
              </a:rPr>
              <a:t>kys</a:t>
            </a:r>
            <a:r>
              <a:rPr lang="cs-CZ" sz="2800" b="1" dirty="0" smtClean="0">
                <a:solidFill>
                  <a:srgbClr val="008000"/>
                </a:solidFill>
              </a:rPr>
              <a:t>. HF</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634082"/>
          </a:xfrm>
        </p:spPr>
        <p:txBody>
          <a:bodyPr/>
          <a:lstStyle/>
          <a:p>
            <a:r>
              <a:rPr lang="cs-CZ" sz="3600" b="1" dirty="0" smtClean="0">
                <a:solidFill>
                  <a:srgbClr val="FF0000"/>
                </a:solidFill>
                <a:latin typeface="Arial Black" pitchFamily="34" charset="0"/>
              </a:rPr>
              <a:t>PARAFÍN 3</a:t>
            </a:r>
            <a:endParaRPr lang="cs-CZ" sz="3600" dirty="0">
              <a:solidFill>
                <a:srgbClr val="FF0000"/>
              </a:solidFill>
              <a:latin typeface="Arial Black" pitchFamily="34" charset="0"/>
            </a:endParaRPr>
          </a:p>
        </p:txBody>
      </p:sp>
      <p:sp>
        <p:nvSpPr>
          <p:cNvPr id="3" name="Zástupný symbol pro datum 2"/>
          <p:cNvSpPr>
            <a:spLocks noGrp="1"/>
          </p:cNvSpPr>
          <p:nvPr>
            <p:ph type="dt" sz="half" idx="10"/>
          </p:nvPr>
        </p:nvSpPr>
        <p:spPr/>
        <p:txBody>
          <a:bodyPr/>
          <a:lstStyle/>
          <a:p>
            <a:pPr>
              <a:defRPr/>
            </a:pPr>
            <a:r>
              <a:rPr lang="cs-CZ" smtClean="0"/>
              <a:t>12. 10. 2016</a:t>
            </a:r>
            <a:endParaRPr lang="sk-SK"/>
          </a:p>
        </p:txBody>
      </p:sp>
      <p:sp>
        <p:nvSpPr>
          <p:cNvPr id="4" name="Zástupný symbol pro zápatí 3"/>
          <p:cNvSpPr>
            <a:spLocks noGrp="1"/>
          </p:cNvSpPr>
          <p:nvPr>
            <p:ph type="ftr" sz="quarter" idx="11"/>
          </p:nvPr>
        </p:nvSpPr>
        <p:spPr/>
        <p:txBody>
          <a:bodyPr/>
          <a:lstStyle/>
          <a:p>
            <a:pPr>
              <a:defRPr/>
            </a:pPr>
            <a:r>
              <a:rPr lang="pl-PL" smtClean="0"/>
              <a:t>PŘÍRODNÍ POLYMERY PŘF MU  VOSKY 3 2016</a:t>
            </a:r>
            <a:endParaRPr lang="sk-SK"/>
          </a:p>
        </p:txBody>
      </p:sp>
      <p:sp>
        <p:nvSpPr>
          <p:cNvPr id="5" name="Zástupný symbol pro číslo snímku 4"/>
          <p:cNvSpPr>
            <a:spLocks noGrp="1"/>
          </p:cNvSpPr>
          <p:nvPr>
            <p:ph type="sldNum" sz="quarter" idx="12"/>
          </p:nvPr>
        </p:nvSpPr>
        <p:spPr/>
        <p:txBody>
          <a:bodyPr/>
          <a:lstStyle/>
          <a:p>
            <a:pPr>
              <a:defRPr/>
            </a:pPr>
            <a:fld id="{BD7865BE-C659-4ABD-A817-DED046766B31}" type="slidenum">
              <a:rPr lang="sk-SK" smtClean="0"/>
              <a:pPr>
                <a:defRPr/>
              </a:pPr>
              <a:t>41</a:t>
            </a:fld>
            <a:endParaRPr lang="sk-SK"/>
          </a:p>
        </p:txBody>
      </p:sp>
      <p:sp>
        <p:nvSpPr>
          <p:cNvPr id="8" name="Zástupný symbol pro obsah 7"/>
          <p:cNvSpPr>
            <a:spLocks noGrp="1"/>
          </p:cNvSpPr>
          <p:nvPr>
            <p:ph idx="1"/>
          </p:nvPr>
        </p:nvSpPr>
        <p:spPr>
          <a:xfrm>
            <a:off x="467544" y="908720"/>
            <a:ext cx="8229600" cy="5328592"/>
          </a:xfrm>
        </p:spPr>
        <p:txBody>
          <a:bodyPr/>
          <a:lstStyle/>
          <a:p>
            <a:r>
              <a:rPr lang="cs-CZ" sz="2800" b="1" dirty="0" smtClean="0">
                <a:solidFill>
                  <a:srgbClr val="008000"/>
                </a:solidFill>
              </a:rPr>
              <a:t>Výborná chemická odolnost proti povětrnostním vlivům</a:t>
            </a:r>
          </a:p>
          <a:p>
            <a:r>
              <a:rPr lang="cs-CZ" sz="2800" b="1" dirty="0" smtClean="0">
                <a:solidFill>
                  <a:srgbClr val="008000"/>
                </a:solidFill>
              </a:rPr>
              <a:t>Vodoodpudivé nánosy &gt; dříve kelímky na Pribináček, pivo a limo</a:t>
            </a:r>
          </a:p>
          <a:p>
            <a:r>
              <a:rPr lang="cs-CZ" sz="2800" b="1" dirty="0" smtClean="0">
                <a:solidFill>
                  <a:srgbClr val="008000"/>
                </a:solidFill>
              </a:rPr>
              <a:t>Ředění dražších přírodních vosků, ale nebezpečí rozfázování</a:t>
            </a:r>
          </a:p>
          <a:p>
            <a:r>
              <a:rPr lang="cs-CZ" sz="2800" b="1" dirty="0" smtClean="0">
                <a:solidFill>
                  <a:srgbClr val="008000"/>
                </a:solidFill>
              </a:rPr>
              <a:t>Leštící pasty,</a:t>
            </a:r>
          </a:p>
          <a:p>
            <a:r>
              <a:rPr lang="cs-CZ" sz="2800" b="1" dirty="0" smtClean="0">
                <a:solidFill>
                  <a:srgbClr val="008000"/>
                </a:solidFill>
              </a:rPr>
              <a:t>Svíčky</a:t>
            </a:r>
          </a:p>
          <a:p>
            <a:r>
              <a:rPr lang="cs-CZ" sz="2800" b="1" dirty="0" smtClean="0">
                <a:solidFill>
                  <a:srgbClr val="008000"/>
                </a:solidFill>
              </a:rPr>
              <a:t>Lyžařské vosky</a:t>
            </a:r>
          </a:p>
          <a:p>
            <a:r>
              <a:rPr lang="cs-CZ" sz="2800" b="1" dirty="0" smtClean="0">
                <a:solidFill>
                  <a:srgbClr val="008000"/>
                </a:solidFill>
              </a:rPr>
              <a:t>Součást odstraňovačů starých nátěrů &gt; brání rychlému odpaření rozpouštědla</a:t>
            </a:r>
          </a:p>
          <a:p>
            <a:endParaRPr lang="cs-CZ" sz="2800" b="1" dirty="0" smtClean="0">
              <a:solidFill>
                <a:srgbClr val="008000"/>
              </a:solidFil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634082"/>
          </a:xfrm>
        </p:spPr>
        <p:txBody>
          <a:bodyPr/>
          <a:lstStyle/>
          <a:p>
            <a:r>
              <a:rPr lang="cs-CZ" sz="3600" b="1" dirty="0" smtClean="0">
                <a:solidFill>
                  <a:srgbClr val="FF0000"/>
                </a:solidFill>
                <a:latin typeface="Arial Black" pitchFamily="34" charset="0"/>
              </a:rPr>
              <a:t>PARAFÍN 4</a:t>
            </a:r>
            <a:endParaRPr lang="cs-CZ" sz="3600" dirty="0">
              <a:solidFill>
                <a:srgbClr val="FF0000"/>
              </a:solidFill>
              <a:latin typeface="Arial Black" pitchFamily="34" charset="0"/>
            </a:endParaRPr>
          </a:p>
        </p:txBody>
      </p:sp>
      <p:sp>
        <p:nvSpPr>
          <p:cNvPr id="3" name="Zástupný symbol pro datum 2"/>
          <p:cNvSpPr>
            <a:spLocks noGrp="1"/>
          </p:cNvSpPr>
          <p:nvPr>
            <p:ph type="dt" sz="half" idx="10"/>
          </p:nvPr>
        </p:nvSpPr>
        <p:spPr/>
        <p:txBody>
          <a:bodyPr/>
          <a:lstStyle/>
          <a:p>
            <a:pPr>
              <a:defRPr/>
            </a:pPr>
            <a:r>
              <a:rPr lang="cs-CZ" smtClean="0"/>
              <a:t>12. 10. 2016</a:t>
            </a:r>
            <a:endParaRPr lang="sk-SK"/>
          </a:p>
        </p:txBody>
      </p:sp>
      <p:sp>
        <p:nvSpPr>
          <p:cNvPr id="4" name="Zástupný symbol pro zápatí 3"/>
          <p:cNvSpPr>
            <a:spLocks noGrp="1"/>
          </p:cNvSpPr>
          <p:nvPr>
            <p:ph type="ftr" sz="quarter" idx="11"/>
          </p:nvPr>
        </p:nvSpPr>
        <p:spPr/>
        <p:txBody>
          <a:bodyPr/>
          <a:lstStyle/>
          <a:p>
            <a:pPr>
              <a:defRPr/>
            </a:pPr>
            <a:r>
              <a:rPr lang="pl-PL" smtClean="0"/>
              <a:t>PŘÍRODNÍ POLYMERY PŘF MU  VOSKY 3 2016</a:t>
            </a:r>
            <a:endParaRPr lang="sk-SK"/>
          </a:p>
        </p:txBody>
      </p:sp>
      <p:sp>
        <p:nvSpPr>
          <p:cNvPr id="5" name="Zástupný symbol pro číslo snímku 4"/>
          <p:cNvSpPr>
            <a:spLocks noGrp="1"/>
          </p:cNvSpPr>
          <p:nvPr>
            <p:ph type="sldNum" sz="quarter" idx="12"/>
          </p:nvPr>
        </p:nvSpPr>
        <p:spPr/>
        <p:txBody>
          <a:bodyPr/>
          <a:lstStyle/>
          <a:p>
            <a:pPr>
              <a:defRPr/>
            </a:pPr>
            <a:fld id="{BD7865BE-C659-4ABD-A817-DED046766B31}" type="slidenum">
              <a:rPr lang="sk-SK" smtClean="0"/>
              <a:pPr>
                <a:defRPr/>
              </a:pPr>
              <a:t>42</a:t>
            </a:fld>
            <a:endParaRPr lang="sk-SK"/>
          </a:p>
        </p:txBody>
      </p:sp>
      <p:sp>
        <p:nvSpPr>
          <p:cNvPr id="7" name="Zástupný symbol pro obsah 6"/>
          <p:cNvSpPr>
            <a:spLocks noGrp="1"/>
          </p:cNvSpPr>
          <p:nvPr>
            <p:ph idx="1"/>
          </p:nvPr>
        </p:nvSpPr>
        <p:spPr>
          <a:xfrm>
            <a:off x="457200" y="836712"/>
            <a:ext cx="8229600" cy="5289451"/>
          </a:xfrm>
        </p:spPr>
        <p:txBody>
          <a:bodyPr/>
          <a:lstStyle/>
          <a:p>
            <a:r>
              <a:rPr lang="cs-CZ" sz="2300" b="1" dirty="0" smtClean="0"/>
              <a:t>používá se jako přísada do otrávených návnad pro </a:t>
            </a:r>
            <a:r>
              <a:rPr lang="cs-CZ" sz="2300" b="1" dirty="0" smtClean="0">
                <a:hlinkClick r:id="rId2" tooltip="Hlodavci"/>
              </a:rPr>
              <a:t>hlodavce</a:t>
            </a:r>
            <a:r>
              <a:rPr lang="cs-CZ" sz="2300" b="1" dirty="0" smtClean="0"/>
              <a:t> - (návnadu nadnáší ve vodě)</a:t>
            </a:r>
            <a:r>
              <a:rPr lang="cs-CZ" sz="2300" b="1" baseline="30000" dirty="0" smtClean="0">
                <a:hlinkClick r:id="rId3"/>
              </a:rPr>
              <a:t>[3]</a:t>
            </a:r>
            <a:endParaRPr lang="cs-CZ" sz="2300" b="1" dirty="0" smtClean="0"/>
          </a:p>
          <a:p>
            <a:r>
              <a:rPr lang="cs-CZ" sz="2300" b="1" dirty="0" smtClean="0">
                <a:hlinkClick r:id="rId4" tooltip="Kosmetika"/>
              </a:rPr>
              <a:t>kosmetika</a:t>
            </a:r>
            <a:r>
              <a:rPr lang="cs-CZ" sz="2300" b="1" dirty="0" smtClean="0"/>
              <a:t> - krémy, masti, rtěnky, líčidla</a:t>
            </a:r>
          </a:p>
          <a:p>
            <a:r>
              <a:rPr lang="cs-CZ" sz="2300" b="1" dirty="0" smtClean="0">
                <a:hlinkClick r:id="rId5" tooltip="Lázeňství"/>
              </a:rPr>
              <a:t>lázeňství</a:t>
            </a:r>
            <a:r>
              <a:rPr lang="cs-CZ" sz="2300" b="1" dirty="0" smtClean="0"/>
              <a:t> - zábaly</a:t>
            </a:r>
          </a:p>
          <a:p>
            <a:r>
              <a:rPr lang="cs-CZ" sz="2300" b="1" dirty="0" smtClean="0"/>
              <a:t>výroba hydroizolačních či kluzných </a:t>
            </a:r>
            <a:r>
              <a:rPr lang="cs-CZ" sz="2300" b="1" dirty="0" smtClean="0">
                <a:hlinkClick r:id="rId6" tooltip="Vosk"/>
              </a:rPr>
              <a:t>vosků</a:t>
            </a:r>
            <a:r>
              <a:rPr lang="cs-CZ" sz="2300" b="1" dirty="0" smtClean="0"/>
              <a:t> či krémů (</a:t>
            </a:r>
            <a:r>
              <a:rPr lang="cs-CZ" sz="2300" b="1" dirty="0" smtClean="0">
                <a:hlinkClick r:id="rId7" tooltip="Lyžařský vosk (stránka neexistuje)"/>
              </a:rPr>
              <a:t>lyžařských</a:t>
            </a:r>
            <a:r>
              <a:rPr lang="cs-CZ" sz="2300" b="1" dirty="0" smtClean="0"/>
              <a:t>, </a:t>
            </a:r>
            <a:r>
              <a:rPr lang="cs-CZ" sz="2300" b="1" dirty="0" smtClean="0">
                <a:hlinkClick r:id="rId8" tooltip="Automobil"/>
              </a:rPr>
              <a:t>automobilových</a:t>
            </a:r>
            <a:r>
              <a:rPr lang="cs-CZ" sz="2300" b="1" dirty="0" smtClean="0"/>
              <a:t>, na </a:t>
            </a:r>
            <a:r>
              <a:rPr lang="cs-CZ" sz="2300" b="1" dirty="0" smtClean="0">
                <a:hlinkClick r:id="rId9" tooltip="Bota"/>
              </a:rPr>
              <a:t>obuv</a:t>
            </a:r>
            <a:r>
              <a:rPr lang="cs-CZ" sz="2300" b="1" dirty="0" smtClean="0"/>
              <a:t>, </a:t>
            </a:r>
            <a:r>
              <a:rPr lang="cs-CZ" sz="2300" b="1" dirty="0" err="1" smtClean="0"/>
              <a:t>štěpařských</a:t>
            </a:r>
            <a:r>
              <a:rPr lang="cs-CZ" sz="2300" b="1" dirty="0" smtClean="0"/>
              <a:t>,</a:t>
            </a:r>
          </a:p>
          <a:p>
            <a:r>
              <a:rPr lang="cs-CZ" sz="2300" b="1" dirty="0" smtClean="0"/>
              <a:t>přesné odlévání kovů či jiných materiálů</a:t>
            </a:r>
          </a:p>
          <a:p>
            <a:r>
              <a:rPr lang="cs-CZ" sz="2300" b="1" dirty="0" smtClean="0">
                <a:hlinkClick r:id="rId10" tooltip="Impregnace dřeva (stránka neexistuje)"/>
              </a:rPr>
              <a:t>impregnace dřeva</a:t>
            </a:r>
            <a:endParaRPr lang="cs-CZ" sz="2300" b="1" dirty="0" smtClean="0"/>
          </a:p>
          <a:p>
            <a:r>
              <a:rPr lang="cs-CZ" sz="2300" b="1" dirty="0" err="1" smtClean="0">
                <a:hlinkClick r:id="rId11" tooltip="Stavebnicví (stránka neexistuje)"/>
              </a:rPr>
              <a:t>stavebnicví</a:t>
            </a:r>
            <a:r>
              <a:rPr lang="cs-CZ" sz="2300" b="1" dirty="0" smtClean="0"/>
              <a:t> - </a:t>
            </a:r>
            <a:r>
              <a:rPr lang="cs-CZ" sz="2300" b="1" dirty="0" smtClean="0">
                <a:hlinkClick r:id="rId12" tooltip="Injektáž (stránka neexistuje)"/>
              </a:rPr>
              <a:t>injektáže</a:t>
            </a:r>
            <a:r>
              <a:rPr lang="cs-CZ" sz="2300" b="1" dirty="0" smtClean="0"/>
              <a:t> do zdiva, impregnace stavebních prvků</a:t>
            </a:r>
          </a:p>
          <a:p>
            <a:r>
              <a:rPr lang="cs-CZ" sz="2300" b="1" dirty="0" smtClean="0"/>
              <a:t>ochrana </a:t>
            </a:r>
            <a:r>
              <a:rPr lang="cs-CZ" sz="2300" b="1" dirty="0" smtClean="0">
                <a:hlinkClick r:id="rId13" tooltip="Střelivo"/>
              </a:rPr>
              <a:t>střeliva</a:t>
            </a:r>
            <a:r>
              <a:rPr lang="cs-CZ" sz="2300" b="1" dirty="0" smtClean="0"/>
              <a:t> například </a:t>
            </a:r>
            <a:r>
              <a:rPr lang="cs-CZ" sz="2300" b="1" dirty="0" smtClean="0">
                <a:hlinkClick r:id="rId14" tooltip="Dynamit"/>
              </a:rPr>
              <a:t>dynamitových</a:t>
            </a:r>
            <a:r>
              <a:rPr lang="cs-CZ" sz="2300" b="1" dirty="0" smtClean="0"/>
              <a:t> patron před </a:t>
            </a:r>
            <a:r>
              <a:rPr lang="cs-CZ" sz="2300" b="1" dirty="0" smtClean="0">
                <a:hlinkClick r:id="rId15" tooltip="Vlhkost"/>
              </a:rPr>
              <a:t>vlhkostí</a:t>
            </a:r>
            <a:r>
              <a:rPr lang="cs-CZ" sz="2300" b="1" baseline="30000" dirty="0" smtClean="0">
                <a:hlinkClick r:id="rId3"/>
              </a:rPr>
              <a:t>[3]</a:t>
            </a:r>
            <a:endParaRPr lang="cs-CZ" sz="2300" b="1" dirty="0" smtClean="0"/>
          </a:p>
          <a:p>
            <a:r>
              <a:rPr lang="cs-CZ" sz="2300" b="1" dirty="0" smtClean="0"/>
              <a:t>zalévání do tkání při přípravě preparátu v </a:t>
            </a:r>
            <a:r>
              <a:rPr lang="cs-CZ" sz="2300" b="1" dirty="0" smtClean="0">
                <a:hlinkClick r:id="rId16" tooltip="Histologie"/>
              </a:rPr>
              <a:t>histologii</a:t>
            </a:r>
            <a:endParaRPr lang="cs-CZ" sz="2300" b="1" dirty="0" smtClean="0"/>
          </a:p>
          <a:p>
            <a:endParaRPr lang="cs-CZ" sz="2300" b="1"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188640"/>
            <a:ext cx="8229600" cy="634082"/>
          </a:xfrm>
        </p:spPr>
        <p:txBody>
          <a:bodyPr/>
          <a:lstStyle/>
          <a:p>
            <a:r>
              <a:rPr lang="cs-CZ" sz="3600" b="1" dirty="0" smtClean="0">
                <a:solidFill>
                  <a:srgbClr val="FF0000"/>
                </a:solidFill>
                <a:latin typeface="Arial Black" pitchFamily="34" charset="0"/>
              </a:rPr>
              <a:t>PARAFÍN 5</a:t>
            </a:r>
            <a:endParaRPr lang="cs-CZ" sz="3600" dirty="0">
              <a:solidFill>
                <a:srgbClr val="FF0000"/>
              </a:solidFill>
              <a:latin typeface="Arial Black" pitchFamily="34" charset="0"/>
            </a:endParaRPr>
          </a:p>
        </p:txBody>
      </p:sp>
      <p:sp>
        <p:nvSpPr>
          <p:cNvPr id="3" name="Zástupný symbol pro datum 2"/>
          <p:cNvSpPr>
            <a:spLocks noGrp="1"/>
          </p:cNvSpPr>
          <p:nvPr>
            <p:ph type="dt" sz="half" idx="10"/>
          </p:nvPr>
        </p:nvSpPr>
        <p:spPr/>
        <p:txBody>
          <a:bodyPr/>
          <a:lstStyle/>
          <a:p>
            <a:pPr>
              <a:defRPr/>
            </a:pPr>
            <a:r>
              <a:rPr lang="cs-CZ" smtClean="0"/>
              <a:t>12. 10. 2016</a:t>
            </a:r>
            <a:endParaRPr lang="sk-SK"/>
          </a:p>
        </p:txBody>
      </p:sp>
      <p:sp>
        <p:nvSpPr>
          <p:cNvPr id="4" name="Zástupný symbol pro zápatí 3"/>
          <p:cNvSpPr>
            <a:spLocks noGrp="1"/>
          </p:cNvSpPr>
          <p:nvPr>
            <p:ph type="ftr" sz="quarter" idx="11"/>
          </p:nvPr>
        </p:nvSpPr>
        <p:spPr/>
        <p:txBody>
          <a:bodyPr/>
          <a:lstStyle/>
          <a:p>
            <a:pPr>
              <a:defRPr/>
            </a:pPr>
            <a:r>
              <a:rPr lang="pl-PL" smtClean="0"/>
              <a:t>PŘÍRODNÍ POLYMERY PŘF MU  VOSKY 3 2016</a:t>
            </a:r>
            <a:endParaRPr lang="sk-SK"/>
          </a:p>
        </p:txBody>
      </p:sp>
      <p:sp>
        <p:nvSpPr>
          <p:cNvPr id="5" name="Zástupný symbol pro číslo snímku 4"/>
          <p:cNvSpPr>
            <a:spLocks noGrp="1"/>
          </p:cNvSpPr>
          <p:nvPr>
            <p:ph type="sldNum" sz="quarter" idx="12"/>
          </p:nvPr>
        </p:nvSpPr>
        <p:spPr/>
        <p:txBody>
          <a:bodyPr/>
          <a:lstStyle/>
          <a:p>
            <a:pPr>
              <a:defRPr/>
            </a:pPr>
            <a:fld id="{BD7865BE-C659-4ABD-A817-DED046766B31}" type="slidenum">
              <a:rPr lang="sk-SK" smtClean="0"/>
              <a:pPr>
                <a:defRPr/>
              </a:pPr>
              <a:t>43</a:t>
            </a:fld>
            <a:endParaRPr lang="sk-SK"/>
          </a:p>
        </p:txBody>
      </p:sp>
      <p:sp>
        <p:nvSpPr>
          <p:cNvPr id="8" name="Zástupný symbol pro obsah 7"/>
          <p:cNvSpPr>
            <a:spLocks noGrp="1"/>
          </p:cNvSpPr>
          <p:nvPr>
            <p:ph idx="1"/>
          </p:nvPr>
        </p:nvSpPr>
        <p:spPr>
          <a:xfrm>
            <a:off x="539552" y="764704"/>
            <a:ext cx="8229600" cy="5400600"/>
          </a:xfrm>
        </p:spPr>
        <p:txBody>
          <a:bodyPr/>
          <a:lstStyle/>
          <a:p>
            <a:r>
              <a:rPr lang="cs-CZ" sz="2400" b="1" dirty="0" smtClean="0">
                <a:solidFill>
                  <a:srgbClr val="C00000"/>
                </a:solidFill>
              </a:rPr>
              <a:t>Parafín se dodává buď ve formě šupinek, pecek anebo desek. </a:t>
            </a:r>
          </a:p>
          <a:p>
            <a:r>
              <a:rPr lang="cs-CZ" sz="2400" dirty="0" smtClean="0">
                <a:solidFill>
                  <a:srgbClr val="FF0000"/>
                </a:solidFill>
              </a:rPr>
              <a:t>Cena obyčejného parafínu se dlouhodobě pohybuje kolem 30 Kč/kg (</a:t>
            </a:r>
            <a:r>
              <a:rPr lang="cs-CZ" sz="2400" dirty="0" smtClean="0">
                <a:solidFill>
                  <a:srgbClr val="FF0000"/>
                </a:solidFill>
                <a:hlinkClick r:id="rId2" tooltip="2006"/>
              </a:rPr>
              <a:t>2006</a:t>
            </a:r>
            <a:r>
              <a:rPr lang="cs-CZ" sz="2400" dirty="0" smtClean="0">
                <a:solidFill>
                  <a:srgbClr val="FF0000"/>
                </a:solidFill>
              </a:rPr>
              <a:t> - </a:t>
            </a:r>
            <a:r>
              <a:rPr lang="cs-CZ" sz="2400" dirty="0" smtClean="0">
                <a:solidFill>
                  <a:srgbClr val="FF0000"/>
                </a:solidFill>
                <a:hlinkClick r:id="rId3" tooltip="2008"/>
              </a:rPr>
              <a:t>2008</a:t>
            </a:r>
            <a:r>
              <a:rPr lang="cs-CZ" sz="2400" dirty="0" smtClean="0">
                <a:solidFill>
                  <a:srgbClr val="FF0000"/>
                </a:solidFill>
              </a:rPr>
              <a:t>). </a:t>
            </a:r>
            <a:r>
              <a:rPr lang="cs-CZ" sz="2400" b="1" dirty="0" smtClean="0">
                <a:solidFill>
                  <a:srgbClr val="FF0000"/>
                </a:solidFill>
              </a:rPr>
              <a:t>HDPE i LDPE jsou nyní za cca. 35 Kč/kg</a:t>
            </a:r>
          </a:p>
          <a:p>
            <a:r>
              <a:rPr lang="cs-CZ" sz="2400" dirty="0" smtClean="0"/>
              <a:t>Označení parafínu (např. </a:t>
            </a:r>
            <a:r>
              <a:rPr lang="cs-CZ" sz="2400" b="1" dirty="0" smtClean="0">
                <a:solidFill>
                  <a:srgbClr val="0000FF"/>
                </a:solidFill>
              </a:rPr>
              <a:t>60/62</a:t>
            </a:r>
            <a:r>
              <a:rPr lang="cs-CZ" sz="2400" dirty="0" smtClean="0"/>
              <a:t> nebo </a:t>
            </a:r>
            <a:r>
              <a:rPr lang="cs-CZ" sz="2400" b="1" dirty="0" smtClean="0">
                <a:solidFill>
                  <a:srgbClr val="0000FF"/>
                </a:solidFill>
              </a:rPr>
              <a:t>50/52</a:t>
            </a:r>
            <a:r>
              <a:rPr lang="cs-CZ" sz="2400" dirty="0" smtClean="0"/>
              <a:t>) značí teplotu </a:t>
            </a:r>
            <a:r>
              <a:rPr lang="cs-CZ" sz="2400" b="1" dirty="0" smtClean="0">
                <a:solidFill>
                  <a:srgbClr val="0000FF"/>
                </a:solidFill>
              </a:rPr>
              <a:t>TUHNUTÍ</a:t>
            </a:r>
            <a:r>
              <a:rPr lang="cs-CZ" sz="2400" dirty="0" smtClean="0"/>
              <a:t> </a:t>
            </a:r>
            <a:r>
              <a:rPr lang="cs-CZ" sz="2400" b="1" dirty="0" smtClean="0">
                <a:solidFill>
                  <a:srgbClr val="0000FF"/>
                </a:solidFill>
              </a:rPr>
              <a:t>KROUŽEK – KULIČKA</a:t>
            </a:r>
            <a:r>
              <a:rPr lang="cs-CZ" sz="2400" dirty="0" smtClean="0"/>
              <a:t>,  nikoli bod tání!.</a:t>
            </a:r>
          </a:p>
          <a:p>
            <a:pPr algn="ctr">
              <a:buNone/>
            </a:pPr>
            <a:r>
              <a:rPr lang="cs-CZ" sz="2400" b="1" dirty="0" smtClean="0">
                <a:solidFill>
                  <a:srgbClr val="FF0000"/>
                </a:solidFill>
                <a:latin typeface="Arial Black" pitchFamily="34" charset="0"/>
              </a:rPr>
              <a:t>VÝROBCE PARAFÍNŮ V TUZEMSKU</a:t>
            </a:r>
          </a:p>
          <a:p>
            <a:r>
              <a:rPr lang="cs-CZ" sz="2400" dirty="0" smtClean="0"/>
              <a:t> </a:t>
            </a:r>
            <a:r>
              <a:rPr lang="cs-CZ" u="sng" dirty="0" smtClean="0">
                <a:solidFill>
                  <a:srgbClr val="FF0000"/>
                </a:solidFill>
                <a:latin typeface="Arial Black" pitchFamily="34" charset="0"/>
              </a:rPr>
              <a:t>BYLO</a:t>
            </a:r>
            <a:r>
              <a:rPr lang="cs-CZ" dirty="0" smtClean="0"/>
              <a:t> </a:t>
            </a:r>
            <a:r>
              <a:rPr lang="cs-CZ" sz="2400" dirty="0" smtClean="0"/>
              <a:t>PARAMO, a.s., Pardubice </a:t>
            </a:r>
            <a:r>
              <a:rPr lang="cs-CZ" sz="2400" dirty="0" smtClean="0">
                <a:hlinkClick r:id="rId4"/>
              </a:rPr>
              <a:t>www.</a:t>
            </a:r>
            <a:r>
              <a:rPr lang="cs-CZ" sz="2400" dirty="0" err="1" smtClean="0">
                <a:hlinkClick r:id="rId4"/>
              </a:rPr>
              <a:t>paramo.cz</a:t>
            </a:r>
            <a:r>
              <a:rPr lang="cs-CZ" sz="2400" dirty="0" smtClean="0"/>
              <a:t> </a:t>
            </a:r>
          </a:p>
          <a:p>
            <a:r>
              <a:rPr lang="cs-CZ" sz="2400" dirty="0" smtClean="0"/>
              <a:t>Sedm typů s teplotou </a:t>
            </a:r>
            <a:r>
              <a:rPr lang="cs-CZ" sz="2400" b="1" dirty="0" smtClean="0">
                <a:solidFill>
                  <a:srgbClr val="0000FF"/>
                </a:solidFill>
              </a:rPr>
              <a:t>TUHNUTÍ</a:t>
            </a:r>
            <a:r>
              <a:rPr lang="cs-CZ" sz="2400" dirty="0" smtClean="0"/>
              <a:t> </a:t>
            </a:r>
            <a:r>
              <a:rPr lang="cs-CZ" sz="2400" b="1" dirty="0" smtClean="0">
                <a:solidFill>
                  <a:srgbClr val="0000FF"/>
                </a:solidFill>
              </a:rPr>
              <a:t>KROUŽEK – KULIČKA 50/52 až 62/64 °C (ČSN 65 7115)</a:t>
            </a:r>
          </a:p>
          <a:p>
            <a:r>
              <a:rPr lang="cs-CZ" sz="2400" b="1" dirty="0" smtClean="0">
                <a:solidFill>
                  <a:srgbClr val="008000"/>
                </a:solidFill>
              </a:rPr>
              <a:t>Popel cca. 0,02 % hmot. &gt; velmi čisté</a:t>
            </a:r>
            <a:endParaRPr lang="cs-CZ" sz="2400" dirty="0">
              <a:solidFill>
                <a:srgbClr val="008000"/>
              </a:solidFill>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634082"/>
          </a:xfrm>
        </p:spPr>
        <p:txBody>
          <a:bodyPr/>
          <a:lstStyle/>
          <a:p>
            <a:r>
              <a:rPr lang="cs-CZ" sz="3600" b="1" dirty="0" smtClean="0">
                <a:solidFill>
                  <a:srgbClr val="FF0000"/>
                </a:solidFill>
                <a:latin typeface="Arial Black" pitchFamily="34" charset="0"/>
              </a:rPr>
              <a:t>PARAFÍN 6 </a:t>
            </a:r>
            <a:r>
              <a:rPr lang="cs-CZ" sz="3600" b="1" dirty="0" smtClean="0">
                <a:solidFill>
                  <a:srgbClr val="0000FF"/>
                </a:solidFill>
              </a:rPr>
              <a:t>ČSN 65 7115</a:t>
            </a:r>
            <a:endParaRPr lang="cs-CZ" sz="3600" dirty="0">
              <a:solidFill>
                <a:srgbClr val="FF0000"/>
              </a:solidFill>
              <a:latin typeface="Arial Black" pitchFamily="34" charset="0"/>
            </a:endParaRPr>
          </a:p>
        </p:txBody>
      </p:sp>
      <p:sp>
        <p:nvSpPr>
          <p:cNvPr id="3" name="Zástupný symbol pro datum 2"/>
          <p:cNvSpPr>
            <a:spLocks noGrp="1"/>
          </p:cNvSpPr>
          <p:nvPr>
            <p:ph type="dt" sz="half" idx="10"/>
          </p:nvPr>
        </p:nvSpPr>
        <p:spPr/>
        <p:txBody>
          <a:bodyPr/>
          <a:lstStyle/>
          <a:p>
            <a:pPr>
              <a:defRPr/>
            </a:pPr>
            <a:r>
              <a:rPr lang="cs-CZ" smtClean="0"/>
              <a:t>12. 10. 2016</a:t>
            </a:r>
            <a:endParaRPr lang="sk-SK"/>
          </a:p>
        </p:txBody>
      </p:sp>
      <p:sp>
        <p:nvSpPr>
          <p:cNvPr id="4" name="Zástupný symbol pro zápatí 3"/>
          <p:cNvSpPr>
            <a:spLocks noGrp="1"/>
          </p:cNvSpPr>
          <p:nvPr>
            <p:ph type="ftr" sz="quarter" idx="11"/>
          </p:nvPr>
        </p:nvSpPr>
        <p:spPr/>
        <p:txBody>
          <a:bodyPr/>
          <a:lstStyle/>
          <a:p>
            <a:pPr>
              <a:defRPr/>
            </a:pPr>
            <a:r>
              <a:rPr lang="pl-PL" smtClean="0"/>
              <a:t>PŘÍRODNÍ POLYMERY PŘF MU  VOSKY 3 2016</a:t>
            </a:r>
            <a:endParaRPr lang="sk-SK"/>
          </a:p>
        </p:txBody>
      </p:sp>
      <p:sp>
        <p:nvSpPr>
          <p:cNvPr id="5" name="Zástupný symbol pro číslo snímku 4"/>
          <p:cNvSpPr>
            <a:spLocks noGrp="1"/>
          </p:cNvSpPr>
          <p:nvPr>
            <p:ph type="sldNum" sz="quarter" idx="12"/>
          </p:nvPr>
        </p:nvSpPr>
        <p:spPr/>
        <p:txBody>
          <a:bodyPr/>
          <a:lstStyle/>
          <a:p>
            <a:pPr>
              <a:defRPr/>
            </a:pPr>
            <a:fld id="{BD7865BE-C659-4ABD-A817-DED046766B31}" type="slidenum">
              <a:rPr lang="sk-SK" smtClean="0"/>
              <a:pPr>
                <a:defRPr/>
              </a:pPr>
              <a:t>44</a:t>
            </a:fld>
            <a:endParaRPr lang="sk-SK"/>
          </a:p>
        </p:txBody>
      </p:sp>
      <p:sp>
        <p:nvSpPr>
          <p:cNvPr id="7" name="Zástupný symbol pro obsah 6"/>
          <p:cNvSpPr>
            <a:spLocks noGrp="1"/>
          </p:cNvSpPr>
          <p:nvPr>
            <p:ph idx="1"/>
          </p:nvPr>
        </p:nvSpPr>
        <p:spPr>
          <a:xfrm>
            <a:off x="611560" y="980728"/>
            <a:ext cx="8229600" cy="5112568"/>
          </a:xfrm>
        </p:spPr>
        <p:txBody>
          <a:bodyPr/>
          <a:lstStyle/>
          <a:p>
            <a:pPr>
              <a:buNone/>
            </a:pPr>
            <a:r>
              <a:rPr lang="cs-CZ" sz="2800" b="1" dirty="0" smtClean="0">
                <a:solidFill>
                  <a:srgbClr val="0000FF"/>
                </a:solidFill>
              </a:rPr>
              <a:t>Parafiny a </a:t>
            </a:r>
            <a:r>
              <a:rPr lang="cs-CZ" sz="2800" b="1" dirty="0" err="1" smtClean="0">
                <a:solidFill>
                  <a:srgbClr val="0000FF"/>
                </a:solidFill>
              </a:rPr>
              <a:t>cereziny</a:t>
            </a:r>
            <a:r>
              <a:rPr lang="cs-CZ" sz="2800" b="1" dirty="0" smtClean="0">
                <a:solidFill>
                  <a:srgbClr val="0000FF"/>
                </a:solidFill>
              </a:rPr>
              <a:t> - Stanovení teploty tuhnutí na otáčejícím se teploměru</a:t>
            </a:r>
          </a:p>
          <a:p>
            <a:pPr algn="ctr">
              <a:buNone/>
            </a:pPr>
            <a:r>
              <a:rPr lang="cs-CZ" sz="2800" b="1" dirty="0" smtClean="0">
                <a:solidFill>
                  <a:srgbClr val="0000FF"/>
                </a:solidFill>
              </a:rPr>
              <a:t>Anotace obsahu</a:t>
            </a:r>
          </a:p>
          <a:p>
            <a:r>
              <a:rPr lang="cs-CZ" sz="2800" dirty="0" smtClean="0"/>
              <a:t>Tato norma určuje postup pro stanovení teploty tuhnutí pevných uhlovodíků, parafinů, </a:t>
            </a:r>
            <a:r>
              <a:rPr lang="cs-CZ" sz="2800" dirty="0" err="1" smtClean="0"/>
              <a:t>cerezinů</a:t>
            </a:r>
            <a:r>
              <a:rPr lang="cs-CZ" sz="2800" dirty="0" smtClean="0"/>
              <a:t>, vosků a jiných podobných výrobků.</a:t>
            </a:r>
            <a:br>
              <a:rPr lang="cs-CZ" sz="2800" dirty="0" smtClean="0"/>
            </a:br>
            <a:r>
              <a:rPr lang="cs-CZ" sz="2800" b="1" dirty="0" smtClean="0"/>
              <a:t>Z roztaveného vzorku se teploměrovou nádobkou nabere kapka vzorku. Vzorek se ochlazuje na otáčejícím se teploměru a zaznamená se teplota, při které se kapka začne otáčet s teploměrovou nádobkou.</a:t>
            </a:r>
          </a:p>
          <a:p>
            <a:pPr>
              <a:buNone/>
            </a:pPr>
            <a:endParaRPr lang="cs-CZ" sz="2800" b="1" dirty="0" smtClean="0"/>
          </a:p>
          <a:p>
            <a:pPr>
              <a:buNone/>
            </a:pPr>
            <a:endParaRPr lang="cs-CZ" sz="2800"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1714202"/>
          </a:xfrm>
        </p:spPr>
        <p:txBody>
          <a:bodyPr/>
          <a:lstStyle/>
          <a:p>
            <a:r>
              <a:rPr lang="cs-CZ" sz="3600" b="1" dirty="0" smtClean="0">
                <a:solidFill>
                  <a:srgbClr val="FF0000"/>
                </a:solidFill>
                <a:latin typeface="Arial Black" pitchFamily="34" charset="0"/>
              </a:rPr>
              <a:t>Mikrokrystalický vosk</a:t>
            </a:r>
            <a:br>
              <a:rPr lang="cs-CZ" sz="3600" b="1" dirty="0" smtClean="0">
                <a:solidFill>
                  <a:srgbClr val="FF0000"/>
                </a:solidFill>
                <a:latin typeface="Arial Black" pitchFamily="34" charset="0"/>
              </a:rPr>
            </a:br>
            <a:r>
              <a:rPr lang="cs-CZ" sz="3200" b="1" dirty="0" smtClean="0">
                <a:solidFill>
                  <a:srgbClr val="FF0000"/>
                </a:solidFill>
                <a:latin typeface="Arial Black" pitchFamily="34" charset="0"/>
              </a:rPr>
              <a:t>Opět produkt získávaný při destilaci ropy</a:t>
            </a:r>
            <a:r>
              <a:rPr lang="cs-CZ" sz="3600" b="1" dirty="0" smtClean="0">
                <a:solidFill>
                  <a:srgbClr val="FF0000"/>
                </a:solidFill>
                <a:latin typeface="Arial Black" pitchFamily="34" charset="0"/>
              </a:rPr>
              <a:t>  </a:t>
            </a:r>
            <a:endParaRPr lang="cs-CZ" sz="3600" dirty="0">
              <a:solidFill>
                <a:srgbClr val="FF0000"/>
              </a:solidFill>
              <a:latin typeface="Arial Black" pitchFamily="34" charset="0"/>
            </a:endParaRPr>
          </a:p>
        </p:txBody>
      </p:sp>
      <p:sp>
        <p:nvSpPr>
          <p:cNvPr id="13" name="Zástupný symbol pro text 12"/>
          <p:cNvSpPr>
            <a:spLocks noGrp="1"/>
          </p:cNvSpPr>
          <p:nvPr>
            <p:ph type="body" idx="1"/>
          </p:nvPr>
        </p:nvSpPr>
        <p:spPr>
          <a:xfrm>
            <a:off x="539552" y="1988840"/>
            <a:ext cx="4040188" cy="639762"/>
          </a:xfrm>
        </p:spPr>
        <p:txBody>
          <a:bodyPr/>
          <a:lstStyle/>
          <a:p>
            <a:pPr algn="ctr"/>
            <a:r>
              <a:rPr lang="cs-CZ" dirty="0" smtClean="0">
                <a:solidFill>
                  <a:srgbClr val="0000FF"/>
                </a:solidFill>
                <a:latin typeface="Arial Black" pitchFamily="34" charset="0"/>
              </a:rPr>
              <a:t>Parafín</a:t>
            </a:r>
            <a:endParaRPr lang="cs-CZ" dirty="0">
              <a:solidFill>
                <a:srgbClr val="0000FF"/>
              </a:solidFill>
              <a:latin typeface="Arial Black" pitchFamily="34" charset="0"/>
            </a:endParaRPr>
          </a:p>
        </p:txBody>
      </p:sp>
      <p:sp>
        <p:nvSpPr>
          <p:cNvPr id="10" name="Zástupný symbol pro obsah 9"/>
          <p:cNvSpPr>
            <a:spLocks noGrp="1"/>
          </p:cNvSpPr>
          <p:nvPr>
            <p:ph sz="half" idx="2"/>
          </p:nvPr>
        </p:nvSpPr>
        <p:spPr>
          <a:xfrm>
            <a:off x="539552" y="2636912"/>
            <a:ext cx="4040188" cy="3273227"/>
          </a:xfrm>
        </p:spPr>
        <p:txBody>
          <a:bodyPr/>
          <a:lstStyle/>
          <a:p>
            <a:r>
              <a:rPr lang="cs-CZ" b="1" dirty="0" smtClean="0">
                <a:solidFill>
                  <a:srgbClr val="0000FF"/>
                </a:solidFill>
              </a:rPr>
              <a:t>Obsahuje hlavně LINEÁRNÍ STRUKTURY</a:t>
            </a:r>
          </a:p>
          <a:p>
            <a:r>
              <a:rPr lang="cs-CZ" b="1" dirty="0" smtClean="0">
                <a:solidFill>
                  <a:srgbClr val="0000FF"/>
                </a:solidFill>
              </a:rPr>
              <a:t>Bezbarvý</a:t>
            </a:r>
          </a:p>
          <a:p>
            <a:r>
              <a:rPr lang="cs-CZ" b="1" dirty="0" smtClean="0">
                <a:solidFill>
                  <a:srgbClr val="0000FF"/>
                </a:solidFill>
              </a:rPr>
              <a:t>Od C</a:t>
            </a:r>
            <a:r>
              <a:rPr lang="cs-CZ" b="1" baseline="-25000" dirty="0" smtClean="0">
                <a:solidFill>
                  <a:srgbClr val="0000FF"/>
                </a:solidFill>
              </a:rPr>
              <a:t>26</a:t>
            </a:r>
            <a:r>
              <a:rPr lang="cs-CZ" b="1" dirty="0" smtClean="0">
                <a:solidFill>
                  <a:srgbClr val="0000FF"/>
                </a:solidFill>
              </a:rPr>
              <a:t> výše</a:t>
            </a:r>
          </a:p>
          <a:p>
            <a:r>
              <a:rPr lang="cs-CZ" b="1" smtClean="0">
                <a:solidFill>
                  <a:srgbClr val="0000FF"/>
                </a:solidFill>
              </a:rPr>
              <a:t>Téměř transparentní</a:t>
            </a:r>
            <a:endParaRPr lang="cs-CZ" dirty="0" smtClean="0">
              <a:solidFill>
                <a:srgbClr val="0000FF"/>
              </a:solidFill>
            </a:endParaRPr>
          </a:p>
          <a:p>
            <a:endParaRPr lang="cs-CZ" dirty="0"/>
          </a:p>
        </p:txBody>
      </p:sp>
      <p:sp>
        <p:nvSpPr>
          <p:cNvPr id="14" name="Zástupný symbol pro text 13"/>
          <p:cNvSpPr>
            <a:spLocks noGrp="1"/>
          </p:cNvSpPr>
          <p:nvPr>
            <p:ph type="body" sz="quarter" idx="3"/>
          </p:nvPr>
        </p:nvSpPr>
        <p:spPr>
          <a:xfrm>
            <a:off x="4716016" y="1988840"/>
            <a:ext cx="4041775" cy="639762"/>
          </a:xfrm>
        </p:spPr>
        <p:txBody>
          <a:bodyPr/>
          <a:lstStyle/>
          <a:p>
            <a:r>
              <a:rPr lang="cs-CZ" dirty="0" smtClean="0">
                <a:solidFill>
                  <a:srgbClr val="FF0000"/>
                </a:solidFill>
                <a:latin typeface="Arial Black" pitchFamily="34" charset="0"/>
              </a:rPr>
              <a:t>Mikrokrystalický vosk</a:t>
            </a:r>
            <a:endParaRPr lang="cs-CZ" dirty="0"/>
          </a:p>
        </p:txBody>
      </p:sp>
      <p:sp>
        <p:nvSpPr>
          <p:cNvPr id="15" name="Zástupný symbol pro obsah 14"/>
          <p:cNvSpPr>
            <a:spLocks noGrp="1"/>
          </p:cNvSpPr>
          <p:nvPr>
            <p:ph sz="quarter" idx="4"/>
          </p:nvPr>
        </p:nvSpPr>
        <p:spPr>
          <a:xfrm>
            <a:off x="4645025" y="2564905"/>
            <a:ext cx="4041775" cy="3561258"/>
          </a:xfrm>
        </p:spPr>
        <p:txBody>
          <a:bodyPr/>
          <a:lstStyle/>
          <a:p>
            <a:r>
              <a:rPr lang="cs-CZ" b="1" dirty="0" smtClean="0">
                <a:solidFill>
                  <a:srgbClr val="FF0000"/>
                </a:solidFill>
              </a:rPr>
              <a:t>Obsahuje hlavně LINEÁRNÍ, rozvětvené i cyklické STRUKTURY</a:t>
            </a:r>
          </a:p>
          <a:p>
            <a:r>
              <a:rPr lang="cs-CZ" b="1" dirty="0" smtClean="0">
                <a:solidFill>
                  <a:srgbClr val="FF0000"/>
                </a:solidFill>
              </a:rPr>
              <a:t>Většinou nažloutlý až nahnědlý, bezbarvý jen po rafinaci</a:t>
            </a:r>
          </a:p>
          <a:p>
            <a:r>
              <a:rPr lang="cs-CZ" b="1" dirty="0" smtClean="0">
                <a:solidFill>
                  <a:srgbClr val="FF0000"/>
                </a:solidFill>
              </a:rPr>
              <a:t>Od C</a:t>
            </a:r>
            <a:r>
              <a:rPr lang="cs-CZ" b="1" baseline="-25000" dirty="0" smtClean="0">
                <a:solidFill>
                  <a:srgbClr val="FF0000"/>
                </a:solidFill>
              </a:rPr>
              <a:t>50</a:t>
            </a:r>
            <a:r>
              <a:rPr lang="cs-CZ" b="1" dirty="0" smtClean="0">
                <a:solidFill>
                  <a:srgbClr val="FF0000"/>
                </a:solidFill>
              </a:rPr>
              <a:t> výše</a:t>
            </a:r>
          </a:p>
          <a:p>
            <a:r>
              <a:rPr lang="cs-CZ" b="1" dirty="0" err="1" smtClean="0">
                <a:solidFill>
                  <a:srgbClr val="FF0000"/>
                </a:solidFill>
              </a:rPr>
              <a:t>Opalescentní</a:t>
            </a:r>
            <a:endParaRPr lang="cs-CZ" dirty="0">
              <a:solidFill>
                <a:srgbClr val="FF0000"/>
              </a:solidFill>
            </a:endParaRPr>
          </a:p>
        </p:txBody>
      </p:sp>
      <p:sp>
        <p:nvSpPr>
          <p:cNvPr id="3" name="Zástupný symbol pro datum 2"/>
          <p:cNvSpPr>
            <a:spLocks noGrp="1"/>
          </p:cNvSpPr>
          <p:nvPr>
            <p:ph type="dt" sz="half" idx="10"/>
          </p:nvPr>
        </p:nvSpPr>
        <p:spPr/>
        <p:txBody>
          <a:bodyPr/>
          <a:lstStyle/>
          <a:p>
            <a:pPr>
              <a:defRPr/>
            </a:pPr>
            <a:r>
              <a:rPr lang="cs-CZ" smtClean="0"/>
              <a:t>12. 10. 2016</a:t>
            </a:r>
            <a:endParaRPr lang="sk-SK"/>
          </a:p>
        </p:txBody>
      </p:sp>
      <p:sp>
        <p:nvSpPr>
          <p:cNvPr id="4" name="Zástupný symbol pro zápatí 3"/>
          <p:cNvSpPr>
            <a:spLocks noGrp="1"/>
          </p:cNvSpPr>
          <p:nvPr>
            <p:ph type="ftr" sz="quarter" idx="11"/>
          </p:nvPr>
        </p:nvSpPr>
        <p:spPr/>
        <p:txBody>
          <a:bodyPr/>
          <a:lstStyle/>
          <a:p>
            <a:pPr>
              <a:defRPr/>
            </a:pPr>
            <a:r>
              <a:rPr lang="pl-PL" smtClean="0"/>
              <a:t>PŘÍRODNÍ POLYMERY PŘF MU  VOSKY 3 2016</a:t>
            </a:r>
            <a:endParaRPr lang="sk-SK"/>
          </a:p>
        </p:txBody>
      </p:sp>
      <p:sp>
        <p:nvSpPr>
          <p:cNvPr id="5" name="Zástupný symbol pro číslo snímku 4"/>
          <p:cNvSpPr>
            <a:spLocks noGrp="1"/>
          </p:cNvSpPr>
          <p:nvPr>
            <p:ph type="sldNum" sz="quarter" idx="12"/>
          </p:nvPr>
        </p:nvSpPr>
        <p:spPr/>
        <p:txBody>
          <a:bodyPr/>
          <a:lstStyle/>
          <a:p>
            <a:pPr>
              <a:defRPr/>
            </a:pPr>
            <a:fld id="{BD7865BE-C659-4ABD-A817-DED046766B31}" type="slidenum">
              <a:rPr lang="sk-SK" smtClean="0"/>
              <a:pPr>
                <a:defRPr/>
              </a:pPr>
              <a:t>45</a:t>
            </a:fld>
            <a:endParaRPr lang="sk-SK"/>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z="3600" b="1" dirty="0" smtClean="0">
                <a:solidFill>
                  <a:srgbClr val="FF0000"/>
                </a:solidFill>
                <a:latin typeface="Arial Black" pitchFamily="34" charset="0"/>
              </a:rPr>
              <a:t>Mikrokrystalický vosk</a:t>
            </a:r>
            <a:br>
              <a:rPr lang="cs-CZ" sz="3600" b="1" dirty="0" smtClean="0">
                <a:solidFill>
                  <a:srgbClr val="FF0000"/>
                </a:solidFill>
                <a:latin typeface="Arial Black" pitchFamily="34" charset="0"/>
              </a:rPr>
            </a:br>
            <a:r>
              <a:rPr lang="cs-CZ" sz="3600" b="1" dirty="0" smtClean="0">
                <a:solidFill>
                  <a:srgbClr val="FF0000"/>
                </a:solidFill>
                <a:latin typeface="Arial Black" pitchFamily="34" charset="0"/>
              </a:rPr>
              <a:t>použití – podobné jako parafín</a:t>
            </a:r>
            <a:endParaRPr lang="cs-CZ" sz="3600" dirty="0">
              <a:solidFill>
                <a:srgbClr val="FF0000"/>
              </a:solidFill>
              <a:latin typeface="Arial Black" pitchFamily="34" charset="0"/>
            </a:endParaRPr>
          </a:p>
        </p:txBody>
      </p:sp>
      <p:sp>
        <p:nvSpPr>
          <p:cNvPr id="18" name="Zástupný symbol pro obsah 17"/>
          <p:cNvSpPr>
            <a:spLocks noGrp="1"/>
          </p:cNvSpPr>
          <p:nvPr>
            <p:ph idx="1"/>
          </p:nvPr>
        </p:nvSpPr>
        <p:spPr/>
        <p:txBody>
          <a:bodyPr/>
          <a:lstStyle/>
          <a:p>
            <a:r>
              <a:rPr lang="cs-CZ" dirty="0" smtClean="0"/>
              <a:t>Je lepivější &gt; lepší na nánosy</a:t>
            </a:r>
          </a:p>
          <a:p>
            <a:r>
              <a:rPr lang="cs-CZ" dirty="0" smtClean="0"/>
              <a:t>Směsi s jinými vosky, kterým dodává tvárnost</a:t>
            </a:r>
          </a:p>
          <a:p>
            <a:r>
              <a:rPr lang="cs-CZ" dirty="0" smtClean="0"/>
              <a:t>Ostatní podobně jako parafín</a:t>
            </a:r>
          </a:p>
          <a:p>
            <a:endParaRPr lang="cs-CZ" dirty="0" smtClean="0"/>
          </a:p>
          <a:p>
            <a:endParaRPr lang="cs-CZ" dirty="0"/>
          </a:p>
        </p:txBody>
      </p:sp>
      <p:sp>
        <p:nvSpPr>
          <p:cNvPr id="3" name="Zástupný symbol pro datum 2"/>
          <p:cNvSpPr>
            <a:spLocks noGrp="1"/>
          </p:cNvSpPr>
          <p:nvPr>
            <p:ph type="dt" sz="half" idx="10"/>
          </p:nvPr>
        </p:nvSpPr>
        <p:spPr/>
        <p:txBody>
          <a:bodyPr/>
          <a:lstStyle/>
          <a:p>
            <a:pPr>
              <a:defRPr/>
            </a:pPr>
            <a:r>
              <a:rPr lang="cs-CZ" smtClean="0"/>
              <a:t>12. 10. 2016</a:t>
            </a:r>
            <a:endParaRPr lang="sk-SK"/>
          </a:p>
        </p:txBody>
      </p:sp>
      <p:sp>
        <p:nvSpPr>
          <p:cNvPr id="4" name="Zástupný symbol pro zápatí 3"/>
          <p:cNvSpPr>
            <a:spLocks noGrp="1"/>
          </p:cNvSpPr>
          <p:nvPr>
            <p:ph type="ftr" sz="quarter" idx="11"/>
          </p:nvPr>
        </p:nvSpPr>
        <p:spPr/>
        <p:txBody>
          <a:bodyPr/>
          <a:lstStyle/>
          <a:p>
            <a:pPr>
              <a:defRPr/>
            </a:pPr>
            <a:r>
              <a:rPr lang="pl-PL" smtClean="0"/>
              <a:t>PŘÍRODNÍ POLYMERY PŘF MU  VOSKY 3 2016</a:t>
            </a:r>
            <a:endParaRPr lang="sk-SK"/>
          </a:p>
        </p:txBody>
      </p:sp>
      <p:sp>
        <p:nvSpPr>
          <p:cNvPr id="5" name="Zástupný symbol pro číslo snímku 4"/>
          <p:cNvSpPr>
            <a:spLocks noGrp="1"/>
          </p:cNvSpPr>
          <p:nvPr>
            <p:ph type="sldNum" sz="quarter" idx="12"/>
          </p:nvPr>
        </p:nvSpPr>
        <p:spPr/>
        <p:txBody>
          <a:bodyPr/>
          <a:lstStyle/>
          <a:p>
            <a:pPr>
              <a:defRPr/>
            </a:pPr>
            <a:fld id="{BD7865BE-C659-4ABD-A817-DED046766B31}" type="slidenum">
              <a:rPr lang="sk-SK" smtClean="0"/>
              <a:pPr>
                <a:defRPr/>
              </a:pPr>
              <a:t>46</a:t>
            </a:fld>
            <a:endParaRPr lang="sk-SK"/>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1354162"/>
          </a:xfrm>
        </p:spPr>
        <p:txBody>
          <a:bodyPr/>
          <a:lstStyle/>
          <a:p>
            <a:r>
              <a:rPr lang="cs-CZ" sz="4800" b="1" dirty="0" smtClean="0">
                <a:solidFill>
                  <a:srgbClr val="FF0000"/>
                </a:solidFill>
                <a:latin typeface="Arial Black" pitchFamily="34" charset="0"/>
              </a:rPr>
              <a:t>MŮJ OBLÍBENÝ VOSK </a:t>
            </a:r>
            <a:r>
              <a:rPr lang="cs-CZ" sz="3600" b="1" dirty="0" smtClean="0">
                <a:solidFill>
                  <a:srgbClr val="FF0000"/>
                </a:solidFill>
                <a:latin typeface="Arial Black" pitchFamily="34" charset="0"/>
              </a:rPr>
              <a:t/>
            </a:r>
            <a:br>
              <a:rPr lang="cs-CZ" sz="3600" b="1" dirty="0" smtClean="0">
                <a:solidFill>
                  <a:srgbClr val="FF0000"/>
                </a:solidFill>
                <a:latin typeface="Arial Black" pitchFamily="34" charset="0"/>
              </a:rPr>
            </a:br>
            <a:r>
              <a:rPr lang="cs-CZ" sz="6000" b="1" dirty="0" smtClean="0">
                <a:solidFill>
                  <a:srgbClr val="0000FF"/>
                </a:solidFill>
                <a:latin typeface="Arial Black" pitchFamily="34" charset="0"/>
              </a:rPr>
              <a:t>MONTÁNNÍ VOSK</a:t>
            </a:r>
            <a:endParaRPr lang="cs-CZ" sz="3600" dirty="0">
              <a:solidFill>
                <a:srgbClr val="0000FF"/>
              </a:solidFill>
              <a:latin typeface="Arial Black" pitchFamily="34" charset="0"/>
            </a:endParaRPr>
          </a:p>
        </p:txBody>
      </p:sp>
      <p:sp>
        <p:nvSpPr>
          <p:cNvPr id="3" name="Zástupný symbol pro datum 2"/>
          <p:cNvSpPr>
            <a:spLocks noGrp="1"/>
          </p:cNvSpPr>
          <p:nvPr>
            <p:ph type="dt" sz="half" idx="10"/>
          </p:nvPr>
        </p:nvSpPr>
        <p:spPr/>
        <p:txBody>
          <a:bodyPr/>
          <a:lstStyle/>
          <a:p>
            <a:pPr>
              <a:defRPr/>
            </a:pPr>
            <a:r>
              <a:rPr lang="cs-CZ" smtClean="0"/>
              <a:t>12. 10. 2016</a:t>
            </a:r>
            <a:endParaRPr lang="sk-SK"/>
          </a:p>
        </p:txBody>
      </p:sp>
      <p:sp>
        <p:nvSpPr>
          <p:cNvPr id="4" name="Zástupný symbol pro zápatí 3"/>
          <p:cNvSpPr>
            <a:spLocks noGrp="1"/>
          </p:cNvSpPr>
          <p:nvPr>
            <p:ph type="ftr" sz="quarter" idx="11"/>
          </p:nvPr>
        </p:nvSpPr>
        <p:spPr/>
        <p:txBody>
          <a:bodyPr/>
          <a:lstStyle/>
          <a:p>
            <a:pPr>
              <a:defRPr/>
            </a:pPr>
            <a:r>
              <a:rPr lang="pl-PL" smtClean="0"/>
              <a:t>PŘÍRODNÍ POLYMERY PŘF MU  VOSKY 3 2016</a:t>
            </a:r>
            <a:endParaRPr lang="sk-SK"/>
          </a:p>
        </p:txBody>
      </p:sp>
      <p:sp>
        <p:nvSpPr>
          <p:cNvPr id="5" name="Zástupný symbol pro číslo snímku 4"/>
          <p:cNvSpPr>
            <a:spLocks noGrp="1"/>
          </p:cNvSpPr>
          <p:nvPr>
            <p:ph type="sldNum" sz="quarter" idx="12"/>
          </p:nvPr>
        </p:nvSpPr>
        <p:spPr/>
        <p:txBody>
          <a:bodyPr/>
          <a:lstStyle/>
          <a:p>
            <a:pPr>
              <a:defRPr/>
            </a:pPr>
            <a:fld id="{BD7865BE-C659-4ABD-A817-DED046766B31}" type="slidenum">
              <a:rPr lang="sk-SK" smtClean="0"/>
              <a:pPr>
                <a:defRPr/>
              </a:pPr>
              <a:t>47</a:t>
            </a:fld>
            <a:endParaRPr lang="sk-SK"/>
          </a:p>
        </p:txBody>
      </p:sp>
      <p:sp>
        <p:nvSpPr>
          <p:cNvPr id="8" name="Zástupný symbol pro obsah 7"/>
          <p:cNvSpPr>
            <a:spLocks noGrp="1"/>
          </p:cNvSpPr>
          <p:nvPr>
            <p:ph idx="1"/>
          </p:nvPr>
        </p:nvSpPr>
        <p:spPr>
          <a:xfrm>
            <a:off x="457200" y="2060848"/>
            <a:ext cx="8229600" cy="4065315"/>
          </a:xfrm>
        </p:spPr>
        <p:txBody>
          <a:bodyPr/>
          <a:lstStyle/>
          <a:p>
            <a:r>
              <a:rPr lang="cs-CZ" b="1" dirty="0" smtClean="0">
                <a:solidFill>
                  <a:srgbClr val="FF0000"/>
                </a:solidFill>
                <a:latin typeface="Arial Black" pitchFamily="34" charset="0"/>
              </a:rPr>
              <a:t>Přírodní produkty &gt; </a:t>
            </a:r>
            <a:r>
              <a:rPr lang="cs-CZ" b="1" dirty="0" smtClean="0">
                <a:solidFill>
                  <a:srgbClr val="C00000"/>
                </a:solidFill>
              </a:rPr>
              <a:t>NEOBNOVITELNÉ ZDROJE &gt; </a:t>
            </a:r>
            <a:r>
              <a:rPr lang="cs-CZ" b="1" dirty="0" smtClean="0">
                <a:solidFill>
                  <a:srgbClr val="008000"/>
                </a:solidFill>
              </a:rPr>
              <a:t>EXTRAKCE LIGNITU NEBO HNĚDÉHO UHLÍ</a:t>
            </a:r>
          </a:p>
          <a:p>
            <a:r>
              <a:rPr lang="cs-CZ" dirty="0" smtClean="0"/>
              <a:t>Montánní pryskyřice</a:t>
            </a:r>
          </a:p>
          <a:p>
            <a:r>
              <a:rPr lang="cs-CZ" b="1" dirty="0" smtClean="0">
                <a:solidFill>
                  <a:srgbClr val="0000FF"/>
                </a:solidFill>
                <a:latin typeface="Arial Black" pitchFamily="34" charset="0"/>
              </a:rPr>
              <a:t>Montánní vosk</a:t>
            </a:r>
          </a:p>
          <a:p>
            <a:r>
              <a:rPr lang="cs-CZ" dirty="0" smtClean="0"/>
              <a:t>Asfalt </a:t>
            </a:r>
            <a:endParaRPr lang="cs-CZ"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778098"/>
          </a:xfrm>
        </p:spPr>
        <p:txBody>
          <a:bodyPr/>
          <a:lstStyle/>
          <a:p>
            <a:r>
              <a:rPr lang="cs-CZ" sz="3600" b="1" dirty="0" smtClean="0">
                <a:solidFill>
                  <a:srgbClr val="0000FF"/>
                </a:solidFill>
                <a:latin typeface="Arial Black" pitchFamily="34" charset="0"/>
              </a:rPr>
              <a:t>MONTÁNNÍ VOSK 1</a:t>
            </a:r>
            <a:endParaRPr lang="cs-CZ" sz="3600" dirty="0">
              <a:solidFill>
                <a:srgbClr val="0000FF"/>
              </a:solidFill>
              <a:latin typeface="Arial Black" pitchFamily="34" charset="0"/>
            </a:endParaRPr>
          </a:p>
        </p:txBody>
      </p:sp>
      <p:sp>
        <p:nvSpPr>
          <p:cNvPr id="3" name="Zástupný symbol pro datum 2"/>
          <p:cNvSpPr>
            <a:spLocks noGrp="1"/>
          </p:cNvSpPr>
          <p:nvPr>
            <p:ph type="dt" sz="half" idx="10"/>
          </p:nvPr>
        </p:nvSpPr>
        <p:spPr/>
        <p:txBody>
          <a:bodyPr/>
          <a:lstStyle/>
          <a:p>
            <a:pPr>
              <a:defRPr/>
            </a:pPr>
            <a:r>
              <a:rPr lang="cs-CZ" smtClean="0"/>
              <a:t>12. 10. 2016</a:t>
            </a:r>
            <a:endParaRPr lang="sk-SK"/>
          </a:p>
        </p:txBody>
      </p:sp>
      <p:sp>
        <p:nvSpPr>
          <p:cNvPr id="4" name="Zástupný symbol pro zápatí 3"/>
          <p:cNvSpPr>
            <a:spLocks noGrp="1"/>
          </p:cNvSpPr>
          <p:nvPr>
            <p:ph type="ftr" sz="quarter" idx="11"/>
          </p:nvPr>
        </p:nvSpPr>
        <p:spPr/>
        <p:txBody>
          <a:bodyPr/>
          <a:lstStyle/>
          <a:p>
            <a:pPr>
              <a:defRPr/>
            </a:pPr>
            <a:r>
              <a:rPr lang="pl-PL" smtClean="0"/>
              <a:t>PŘÍRODNÍ POLYMERY PŘF MU  VOSKY 3 2016</a:t>
            </a:r>
            <a:endParaRPr lang="sk-SK"/>
          </a:p>
        </p:txBody>
      </p:sp>
      <p:sp>
        <p:nvSpPr>
          <p:cNvPr id="5" name="Zástupný symbol pro číslo snímku 4"/>
          <p:cNvSpPr>
            <a:spLocks noGrp="1"/>
          </p:cNvSpPr>
          <p:nvPr>
            <p:ph type="sldNum" sz="quarter" idx="12"/>
          </p:nvPr>
        </p:nvSpPr>
        <p:spPr/>
        <p:txBody>
          <a:bodyPr/>
          <a:lstStyle/>
          <a:p>
            <a:pPr>
              <a:defRPr/>
            </a:pPr>
            <a:fld id="{BD7865BE-C659-4ABD-A817-DED046766B31}" type="slidenum">
              <a:rPr lang="sk-SK" smtClean="0"/>
              <a:pPr>
                <a:defRPr/>
              </a:pPr>
              <a:t>48</a:t>
            </a:fld>
            <a:endParaRPr lang="sk-SK"/>
          </a:p>
        </p:txBody>
      </p:sp>
      <p:pic>
        <p:nvPicPr>
          <p:cNvPr id="9" name="Obrázek 8" descr="512px-Montanic_acid_svg.png"/>
          <p:cNvPicPr>
            <a:picLocks noChangeAspect="1"/>
          </p:cNvPicPr>
          <p:nvPr/>
        </p:nvPicPr>
        <p:blipFill>
          <a:blip r:embed="rId2" cstate="print"/>
          <a:stretch>
            <a:fillRect/>
          </a:stretch>
        </p:blipFill>
        <p:spPr>
          <a:xfrm>
            <a:off x="395536" y="1052736"/>
            <a:ext cx="8208912" cy="1728192"/>
          </a:xfrm>
          <a:prstGeom prst="rect">
            <a:avLst/>
          </a:prstGeom>
        </p:spPr>
      </p:pic>
      <p:sp>
        <p:nvSpPr>
          <p:cNvPr id="10" name="Obdélník 9"/>
          <p:cNvSpPr/>
          <p:nvPr/>
        </p:nvSpPr>
        <p:spPr>
          <a:xfrm>
            <a:off x="539552" y="2852936"/>
            <a:ext cx="8280920" cy="1384995"/>
          </a:xfrm>
          <a:prstGeom prst="rect">
            <a:avLst/>
          </a:prstGeom>
        </p:spPr>
        <p:txBody>
          <a:bodyPr wrap="square">
            <a:spAutoFit/>
          </a:bodyPr>
          <a:lstStyle/>
          <a:p>
            <a:r>
              <a:rPr lang="cs-CZ" sz="2800" b="1" u="sng" dirty="0" err="1" smtClean="0">
                <a:solidFill>
                  <a:srgbClr val="0000FF"/>
                </a:solidFill>
              </a:rPr>
              <a:t>Montanic</a:t>
            </a:r>
            <a:r>
              <a:rPr lang="cs-CZ" sz="2800" b="1" u="sng" dirty="0" smtClean="0">
                <a:solidFill>
                  <a:srgbClr val="0000FF"/>
                </a:solidFill>
              </a:rPr>
              <a:t> </a:t>
            </a:r>
            <a:r>
              <a:rPr lang="cs-CZ" sz="2800" b="1" u="sng" dirty="0" err="1" smtClean="0">
                <a:solidFill>
                  <a:srgbClr val="0000FF"/>
                </a:solidFill>
              </a:rPr>
              <a:t>acid</a:t>
            </a:r>
            <a:r>
              <a:rPr lang="cs-CZ" sz="2800" b="1" u="sng" dirty="0" smtClean="0">
                <a:solidFill>
                  <a:srgbClr val="0000FF"/>
                </a:solidFill>
              </a:rPr>
              <a:t> </a:t>
            </a:r>
            <a:r>
              <a:rPr lang="cs-CZ" sz="2800" b="1" dirty="0" smtClean="0">
                <a:solidFill>
                  <a:srgbClr val="0000FF"/>
                </a:solidFill>
              </a:rPr>
              <a:t>(C</a:t>
            </a:r>
            <a:r>
              <a:rPr lang="cs-CZ" sz="2800" b="1" baseline="-25000" dirty="0" smtClean="0">
                <a:solidFill>
                  <a:srgbClr val="0000FF"/>
                </a:solidFill>
              </a:rPr>
              <a:t>28</a:t>
            </a:r>
            <a:r>
              <a:rPr lang="cs-CZ" sz="2800" b="1" dirty="0" smtClean="0">
                <a:solidFill>
                  <a:srgbClr val="0000FF"/>
                </a:solidFill>
              </a:rPr>
              <a:t>H</a:t>
            </a:r>
            <a:r>
              <a:rPr lang="cs-CZ" sz="2800" b="1" baseline="-25000" dirty="0" smtClean="0">
                <a:solidFill>
                  <a:srgbClr val="0000FF"/>
                </a:solidFill>
              </a:rPr>
              <a:t>56</a:t>
            </a:r>
            <a:r>
              <a:rPr lang="cs-CZ" sz="2800" b="1" dirty="0" smtClean="0">
                <a:solidFill>
                  <a:srgbClr val="0000FF"/>
                </a:solidFill>
              </a:rPr>
              <a:t>O</a:t>
            </a:r>
            <a:r>
              <a:rPr lang="cs-CZ" sz="2800" b="1" baseline="-25000" dirty="0" smtClean="0">
                <a:solidFill>
                  <a:srgbClr val="0000FF"/>
                </a:solidFill>
              </a:rPr>
              <a:t>2</a:t>
            </a:r>
            <a:r>
              <a:rPr lang="cs-CZ" sz="2800" b="1" dirty="0" smtClean="0">
                <a:solidFill>
                  <a:srgbClr val="0000FF"/>
                </a:solidFill>
              </a:rPr>
              <a:t>)&gt; estery &gt; Montánní vosk</a:t>
            </a:r>
          </a:p>
          <a:p>
            <a:r>
              <a:rPr lang="cs-CZ" sz="2800" b="1" dirty="0" smtClean="0">
                <a:solidFill>
                  <a:srgbClr val="0000FF"/>
                </a:solidFill>
              </a:rPr>
              <a:t>Je udáváno C</a:t>
            </a:r>
            <a:r>
              <a:rPr lang="cs-CZ" sz="2800" b="1" baseline="-25000" dirty="0" smtClean="0">
                <a:solidFill>
                  <a:srgbClr val="0000FF"/>
                </a:solidFill>
              </a:rPr>
              <a:t>24</a:t>
            </a:r>
            <a:r>
              <a:rPr lang="cs-CZ" sz="2800" b="1" dirty="0" smtClean="0">
                <a:solidFill>
                  <a:srgbClr val="0000FF"/>
                </a:solidFill>
              </a:rPr>
              <a:t> – C</a:t>
            </a:r>
            <a:r>
              <a:rPr lang="cs-CZ" sz="2800" b="1" baseline="-25000" dirty="0" smtClean="0">
                <a:solidFill>
                  <a:srgbClr val="0000FF"/>
                </a:solidFill>
              </a:rPr>
              <a:t>30</a:t>
            </a:r>
            <a:r>
              <a:rPr lang="cs-CZ" sz="2800" b="1" dirty="0" smtClean="0">
                <a:solidFill>
                  <a:srgbClr val="0000FF"/>
                </a:solidFill>
              </a:rPr>
              <a:t> pro „</a:t>
            </a:r>
            <a:r>
              <a:rPr lang="cs-CZ" sz="2800" b="1" dirty="0" err="1" smtClean="0">
                <a:solidFill>
                  <a:srgbClr val="0000FF"/>
                </a:solidFill>
              </a:rPr>
              <a:t>Montánové</a:t>
            </a:r>
            <a:r>
              <a:rPr lang="cs-CZ" sz="2800" b="1" dirty="0" smtClean="0">
                <a:solidFill>
                  <a:srgbClr val="0000FF"/>
                </a:solidFill>
              </a:rPr>
              <a:t> kyseliny“</a:t>
            </a:r>
            <a:endParaRPr lang="cs-CZ" sz="2800" dirty="0">
              <a:solidFill>
                <a:srgbClr val="0000FF"/>
              </a:solidFill>
            </a:endParaRPr>
          </a:p>
        </p:txBody>
      </p:sp>
      <p:sp>
        <p:nvSpPr>
          <p:cNvPr id="11" name="TextovéPole 10"/>
          <p:cNvSpPr txBox="1"/>
          <p:nvPr/>
        </p:nvSpPr>
        <p:spPr>
          <a:xfrm>
            <a:off x="755576" y="4221088"/>
            <a:ext cx="7776864" cy="1877437"/>
          </a:xfrm>
          <a:prstGeom prst="rect">
            <a:avLst/>
          </a:prstGeom>
          <a:noFill/>
        </p:spPr>
        <p:txBody>
          <a:bodyPr wrap="square" rtlCol="0">
            <a:spAutoFit/>
          </a:bodyPr>
          <a:lstStyle/>
          <a:p>
            <a:r>
              <a:rPr lang="cs-CZ" sz="3200" b="1" dirty="0" smtClean="0">
                <a:solidFill>
                  <a:srgbClr val="008000"/>
                </a:solidFill>
              </a:rPr>
              <a:t>Obsažena v těchto voscích:</a:t>
            </a:r>
          </a:p>
          <a:p>
            <a:pPr>
              <a:buFont typeface="Arial" pitchFamily="34" charset="0"/>
              <a:buChar char="•"/>
            </a:pPr>
            <a:r>
              <a:rPr lang="cs-CZ" sz="2800" b="1" dirty="0" smtClean="0"/>
              <a:t> </a:t>
            </a:r>
            <a:r>
              <a:rPr lang="cs-CZ" sz="2800" b="1" dirty="0" smtClean="0">
                <a:solidFill>
                  <a:srgbClr val="0000FF"/>
                </a:solidFill>
              </a:rPr>
              <a:t>Montánní vosk</a:t>
            </a:r>
          </a:p>
          <a:p>
            <a:pPr>
              <a:buFont typeface="Arial" pitchFamily="34" charset="0"/>
              <a:buChar char="•"/>
            </a:pPr>
            <a:r>
              <a:rPr lang="cs-CZ" sz="2800" b="1" dirty="0" smtClean="0"/>
              <a:t> Čínský vosk</a:t>
            </a:r>
          </a:p>
          <a:p>
            <a:pPr>
              <a:buFont typeface="Arial" pitchFamily="34" charset="0"/>
              <a:buChar char="•"/>
            </a:pPr>
            <a:r>
              <a:rPr lang="cs-CZ" sz="2800" b="1" dirty="0" smtClean="0"/>
              <a:t> Včelí vosk</a:t>
            </a:r>
            <a:endParaRPr lang="cs-CZ" sz="2800" b="1"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778098"/>
          </a:xfrm>
        </p:spPr>
        <p:txBody>
          <a:bodyPr/>
          <a:lstStyle/>
          <a:p>
            <a:r>
              <a:rPr lang="cs-CZ" sz="3600" b="1" dirty="0" smtClean="0">
                <a:solidFill>
                  <a:srgbClr val="0000FF"/>
                </a:solidFill>
                <a:latin typeface="Arial Black" pitchFamily="34" charset="0"/>
              </a:rPr>
              <a:t>MONTÁNNÍ VOSK 2</a:t>
            </a:r>
            <a:endParaRPr lang="cs-CZ" sz="3600" dirty="0">
              <a:solidFill>
                <a:srgbClr val="0000FF"/>
              </a:solidFill>
              <a:latin typeface="Arial Black" pitchFamily="34" charset="0"/>
            </a:endParaRPr>
          </a:p>
        </p:txBody>
      </p:sp>
      <p:sp>
        <p:nvSpPr>
          <p:cNvPr id="3" name="Zástupný symbol pro datum 2"/>
          <p:cNvSpPr>
            <a:spLocks noGrp="1"/>
          </p:cNvSpPr>
          <p:nvPr>
            <p:ph type="dt" sz="half" idx="10"/>
          </p:nvPr>
        </p:nvSpPr>
        <p:spPr/>
        <p:txBody>
          <a:bodyPr/>
          <a:lstStyle/>
          <a:p>
            <a:pPr>
              <a:defRPr/>
            </a:pPr>
            <a:r>
              <a:rPr lang="cs-CZ" smtClean="0"/>
              <a:t>12. 10. 2016</a:t>
            </a:r>
            <a:endParaRPr lang="sk-SK"/>
          </a:p>
        </p:txBody>
      </p:sp>
      <p:sp>
        <p:nvSpPr>
          <p:cNvPr id="4" name="Zástupný symbol pro zápatí 3"/>
          <p:cNvSpPr>
            <a:spLocks noGrp="1"/>
          </p:cNvSpPr>
          <p:nvPr>
            <p:ph type="ftr" sz="quarter" idx="11"/>
          </p:nvPr>
        </p:nvSpPr>
        <p:spPr/>
        <p:txBody>
          <a:bodyPr/>
          <a:lstStyle/>
          <a:p>
            <a:pPr>
              <a:defRPr/>
            </a:pPr>
            <a:r>
              <a:rPr lang="pl-PL" smtClean="0"/>
              <a:t>PŘÍRODNÍ POLYMERY PŘF MU  VOSKY 3 2016</a:t>
            </a:r>
            <a:endParaRPr lang="sk-SK"/>
          </a:p>
        </p:txBody>
      </p:sp>
      <p:sp>
        <p:nvSpPr>
          <p:cNvPr id="5" name="Zástupný symbol pro číslo snímku 4"/>
          <p:cNvSpPr>
            <a:spLocks noGrp="1"/>
          </p:cNvSpPr>
          <p:nvPr>
            <p:ph type="sldNum" sz="quarter" idx="12"/>
          </p:nvPr>
        </p:nvSpPr>
        <p:spPr/>
        <p:txBody>
          <a:bodyPr/>
          <a:lstStyle/>
          <a:p>
            <a:pPr>
              <a:defRPr/>
            </a:pPr>
            <a:fld id="{BD7865BE-C659-4ABD-A817-DED046766B31}" type="slidenum">
              <a:rPr lang="sk-SK" smtClean="0"/>
              <a:pPr>
                <a:defRPr/>
              </a:pPr>
              <a:t>49</a:t>
            </a:fld>
            <a:endParaRPr lang="sk-SK"/>
          </a:p>
        </p:txBody>
      </p:sp>
      <p:sp>
        <p:nvSpPr>
          <p:cNvPr id="10" name="Obdélník 9"/>
          <p:cNvSpPr/>
          <p:nvPr/>
        </p:nvSpPr>
        <p:spPr>
          <a:xfrm>
            <a:off x="539552" y="1196752"/>
            <a:ext cx="7938115" cy="3046988"/>
          </a:xfrm>
          <a:prstGeom prst="rect">
            <a:avLst/>
          </a:prstGeom>
        </p:spPr>
        <p:txBody>
          <a:bodyPr wrap="square">
            <a:spAutoFit/>
          </a:bodyPr>
          <a:lstStyle/>
          <a:p>
            <a:pPr>
              <a:buFont typeface="Arial" pitchFamily="34" charset="0"/>
              <a:buChar char="•"/>
            </a:pPr>
            <a:r>
              <a:rPr lang="cs-CZ" sz="3200" b="1" dirty="0" smtClean="0">
                <a:solidFill>
                  <a:srgbClr val="0000FF"/>
                </a:solidFill>
              </a:rPr>
              <a:t> Estery – cca. 62- 68 % hmot.</a:t>
            </a:r>
          </a:p>
          <a:p>
            <a:pPr>
              <a:buFont typeface="Arial" pitchFamily="34" charset="0"/>
              <a:buChar char="•"/>
            </a:pPr>
            <a:r>
              <a:rPr lang="cs-CZ" sz="3200" b="1" dirty="0" smtClean="0">
                <a:solidFill>
                  <a:srgbClr val="0000FF"/>
                </a:solidFill>
              </a:rPr>
              <a:t> Volná kyselina </a:t>
            </a:r>
            <a:r>
              <a:rPr lang="cs-CZ" sz="3200" b="1" dirty="0" err="1" smtClean="0">
                <a:solidFill>
                  <a:srgbClr val="0000FF"/>
                </a:solidFill>
              </a:rPr>
              <a:t>montánová</a:t>
            </a:r>
            <a:r>
              <a:rPr lang="cs-CZ" sz="3200" b="1" dirty="0" smtClean="0">
                <a:solidFill>
                  <a:srgbClr val="0000FF"/>
                </a:solidFill>
              </a:rPr>
              <a:t> – cca. 22-26 % hmot.</a:t>
            </a:r>
          </a:p>
          <a:p>
            <a:pPr>
              <a:buFont typeface="Arial" pitchFamily="34" charset="0"/>
              <a:buChar char="•"/>
            </a:pPr>
            <a:r>
              <a:rPr lang="cs-CZ" sz="3200" b="1" dirty="0" smtClean="0">
                <a:solidFill>
                  <a:srgbClr val="0000FF"/>
                </a:solidFill>
              </a:rPr>
              <a:t> Parafíny – 0,5 % hmot.</a:t>
            </a:r>
          </a:p>
          <a:p>
            <a:pPr>
              <a:buFont typeface="Arial" pitchFamily="34" charset="0"/>
              <a:buChar char="•"/>
            </a:pPr>
            <a:r>
              <a:rPr lang="cs-CZ" sz="3200" b="1" dirty="0" smtClean="0">
                <a:solidFill>
                  <a:srgbClr val="0000FF"/>
                </a:solidFill>
              </a:rPr>
              <a:t> </a:t>
            </a:r>
            <a:r>
              <a:rPr lang="cs-CZ" sz="3200" b="1" dirty="0" smtClean="0">
                <a:solidFill>
                  <a:srgbClr val="008000"/>
                </a:solidFill>
              </a:rPr>
              <a:t>Volné vyšší alkoholy, ketony, pryskyřice – zbytek do 100 % hmot.</a:t>
            </a:r>
            <a:endParaRPr lang="cs-CZ" sz="3200" dirty="0">
              <a:solidFill>
                <a:srgbClr val="008000"/>
              </a:solidFill>
            </a:endParaRPr>
          </a:p>
        </p:txBody>
      </p:sp>
      <p:sp>
        <p:nvSpPr>
          <p:cNvPr id="12" name="TextovéPole 11"/>
          <p:cNvSpPr txBox="1"/>
          <p:nvPr/>
        </p:nvSpPr>
        <p:spPr>
          <a:xfrm>
            <a:off x="611560" y="4437112"/>
            <a:ext cx="7920880" cy="1077218"/>
          </a:xfrm>
          <a:prstGeom prst="rect">
            <a:avLst/>
          </a:prstGeom>
          <a:noFill/>
        </p:spPr>
        <p:txBody>
          <a:bodyPr wrap="square" rtlCol="0">
            <a:spAutoFit/>
          </a:bodyPr>
          <a:lstStyle/>
          <a:p>
            <a:r>
              <a:rPr lang="cs-CZ" sz="3200" b="1" dirty="0" smtClean="0">
                <a:solidFill>
                  <a:srgbClr val="FF0000"/>
                </a:solidFill>
              </a:rPr>
              <a:t>Vyšší bod tání – cca. 82 – 95 °C</a:t>
            </a:r>
          </a:p>
          <a:p>
            <a:r>
              <a:rPr lang="cs-CZ" sz="3200" b="1" dirty="0" smtClean="0">
                <a:solidFill>
                  <a:srgbClr val="FF0000"/>
                </a:solidFill>
              </a:rPr>
              <a:t>Dosti tvrdý</a:t>
            </a:r>
            <a:endParaRPr lang="cs-CZ" sz="3200" b="1" dirty="0">
              <a:solidFill>
                <a:srgbClr val="FF0000"/>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Nadpis 9"/>
          <p:cNvSpPr>
            <a:spLocks noGrp="1"/>
          </p:cNvSpPr>
          <p:nvPr>
            <p:ph type="title"/>
          </p:nvPr>
        </p:nvSpPr>
        <p:spPr/>
        <p:txBody>
          <a:bodyPr/>
          <a:lstStyle/>
          <a:p>
            <a:r>
              <a:rPr lang="cs-CZ" sz="3200" b="1" dirty="0" smtClean="0">
                <a:solidFill>
                  <a:schemeClr val="tx1"/>
                </a:solidFill>
              </a:rPr>
              <a:t>Proč jsou asi </a:t>
            </a:r>
            <a:r>
              <a:rPr lang="cs-CZ" sz="3200" b="1" dirty="0" smtClean="0">
                <a:solidFill>
                  <a:srgbClr val="0000FF"/>
                </a:solidFill>
              </a:rPr>
              <a:t>oleje kapalné </a:t>
            </a:r>
            <a:r>
              <a:rPr lang="cs-CZ" sz="3200" b="1" dirty="0" smtClean="0">
                <a:solidFill>
                  <a:srgbClr val="FF0000"/>
                </a:solidFill>
              </a:rPr>
              <a:t>a vosky tuhé </a:t>
            </a:r>
            <a:r>
              <a:rPr lang="cs-CZ" sz="3200" b="1" dirty="0" smtClean="0">
                <a:solidFill>
                  <a:schemeClr val="tx1"/>
                </a:solidFill>
              </a:rPr>
              <a:t>(za normální teploty)?</a:t>
            </a:r>
            <a:endParaRPr lang="cs-CZ" sz="3200" b="1" dirty="0">
              <a:solidFill>
                <a:schemeClr val="tx1"/>
              </a:solidFill>
            </a:endParaRPr>
          </a:p>
        </p:txBody>
      </p:sp>
      <p:sp>
        <p:nvSpPr>
          <p:cNvPr id="14" name="Zástupný symbol pro text 13"/>
          <p:cNvSpPr>
            <a:spLocks noGrp="1"/>
          </p:cNvSpPr>
          <p:nvPr>
            <p:ph type="body" idx="1"/>
          </p:nvPr>
        </p:nvSpPr>
        <p:spPr>
          <a:ln w="38100">
            <a:solidFill>
              <a:srgbClr val="0000FF"/>
            </a:solidFill>
          </a:ln>
        </p:spPr>
        <p:txBody>
          <a:bodyPr/>
          <a:lstStyle/>
          <a:p>
            <a:pPr algn="ctr"/>
            <a:r>
              <a:rPr lang="cs-CZ" sz="3200" dirty="0" smtClean="0">
                <a:solidFill>
                  <a:srgbClr val="0000FF"/>
                </a:solidFill>
              </a:rPr>
              <a:t>Oleje</a:t>
            </a:r>
            <a:endParaRPr lang="cs-CZ" sz="3200" dirty="0">
              <a:solidFill>
                <a:srgbClr val="0000FF"/>
              </a:solidFill>
            </a:endParaRPr>
          </a:p>
        </p:txBody>
      </p:sp>
      <p:sp>
        <p:nvSpPr>
          <p:cNvPr id="15" name="Zástupný symbol pro obsah 14"/>
          <p:cNvSpPr>
            <a:spLocks noGrp="1"/>
          </p:cNvSpPr>
          <p:nvPr>
            <p:ph sz="half" idx="2"/>
          </p:nvPr>
        </p:nvSpPr>
        <p:spPr>
          <a:ln w="38100">
            <a:solidFill>
              <a:srgbClr val="0000FF"/>
            </a:solidFill>
          </a:ln>
        </p:spPr>
        <p:txBody>
          <a:bodyPr/>
          <a:lstStyle/>
          <a:p>
            <a:r>
              <a:rPr lang="cs-CZ" b="1" u="sng" dirty="0" smtClean="0">
                <a:solidFill>
                  <a:srgbClr val="0000FF"/>
                </a:solidFill>
              </a:rPr>
              <a:t>Nenasycené</a:t>
            </a:r>
          </a:p>
          <a:p>
            <a:pPr lvl="1"/>
            <a:r>
              <a:rPr lang="cs-CZ" sz="2400" b="1" dirty="0" smtClean="0">
                <a:solidFill>
                  <a:srgbClr val="0000FF"/>
                </a:solidFill>
              </a:rPr>
              <a:t>Jedna dvojná vazba</a:t>
            </a:r>
          </a:p>
          <a:p>
            <a:pPr lvl="1"/>
            <a:r>
              <a:rPr lang="cs-CZ" sz="2400" b="1" dirty="0" smtClean="0">
                <a:solidFill>
                  <a:srgbClr val="0000FF"/>
                </a:solidFill>
              </a:rPr>
              <a:t>Více dvojných vazeb</a:t>
            </a:r>
          </a:p>
          <a:p>
            <a:pPr lvl="2"/>
            <a:r>
              <a:rPr lang="cs-CZ" sz="2400" b="1" dirty="0" smtClean="0">
                <a:solidFill>
                  <a:srgbClr val="0000FF"/>
                </a:solidFill>
              </a:rPr>
              <a:t>Izolované</a:t>
            </a:r>
          </a:p>
          <a:p>
            <a:pPr lvl="2"/>
            <a:r>
              <a:rPr lang="cs-CZ" sz="2400" b="1" dirty="0" smtClean="0">
                <a:solidFill>
                  <a:srgbClr val="0000FF"/>
                </a:solidFill>
              </a:rPr>
              <a:t>Konjugované</a:t>
            </a:r>
          </a:p>
          <a:p>
            <a:r>
              <a:rPr lang="cs-CZ" b="1" dirty="0" smtClean="0">
                <a:solidFill>
                  <a:srgbClr val="008000"/>
                </a:solidFill>
              </a:rPr>
              <a:t>Jaká je pohyblivost okolo DVOJNÉ vazby?</a:t>
            </a:r>
          </a:p>
          <a:p>
            <a:r>
              <a:rPr lang="cs-CZ" b="1" dirty="0" smtClean="0">
                <a:solidFill>
                  <a:srgbClr val="008000"/>
                </a:solidFill>
              </a:rPr>
              <a:t>Jak toto ovlivní možnost krystalizace?</a:t>
            </a:r>
            <a:endParaRPr lang="cs-CZ" b="1" dirty="0">
              <a:solidFill>
                <a:srgbClr val="008000"/>
              </a:solidFill>
            </a:endParaRPr>
          </a:p>
        </p:txBody>
      </p:sp>
      <p:sp>
        <p:nvSpPr>
          <p:cNvPr id="16" name="Zástupný symbol pro text 15"/>
          <p:cNvSpPr>
            <a:spLocks noGrp="1"/>
          </p:cNvSpPr>
          <p:nvPr>
            <p:ph type="body" sz="quarter" idx="3"/>
          </p:nvPr>
        </p:nvSpPr>
        <p:spPr>
          <a:ln w="38100">
            <a:solidFill>
              <a:srgbClr val="FF0000"/>
            </a:solidFill>
          </a:ln>
        </p:spPr>
        <p:txBody>
          <a:bodyPr/>
          <a:lstStyle/>
          <a:p>
            <a:pPr algn="ctr"/>
            <a:r>
              <a:rPr lang="cs-CZ" sz="3200" dirty="0" smtClean="0">
                <a:solidFill>
                  <a:srgbClr val="FF0000"/>
                </a:solidFill>
              </a:rPr>
              <a:t>Vosky </a:t>
            </a:r>
            <a:endParaRPr lang="cs-CZ" sz="3200" dirty="0">
              <a:solidFill>
                <a:srgbClr val="FF0000"/>
              </a:solidFill>
            </a:endParaRPr>
          </a:p>
        </p:txBody>
      </p:sp>
      <p:sp>
        <p:nvSpPr>
          <p:cNvPr id="17" name="Zástupný symbol pro obsah 16"/>
          <p:cNvSpPr>
            <a:spLocks noGrp="1"/>
          </p:cNvSpPr>
          <p:nvPr>
            <p:ph sz="quarter" idx="4"/>
          </p:nvPr>
        </p:nvSpPr>
        <p:spPr>
          <a:ln w="38100">
            <a:solidFill>
              <a:srgbClr val="FF0000"/>
            </a:solidFill>
          </a:ln>
        </p:spPr>
        <p:txBody>
          <a:bodyPr/>
          <a:lstStyle/>
          <a:p>
            <a:r>
              <a:rPr lang="cs-CZ" b="1" dirty="0" smtClean="0">
                <a:solidFill>
                  <a:srgbClr val="FF0000"/>
                </a:solidFill>
              </a:rPr>
              <a:t>Vyšší mastné kyseliny (cca. &gt; 15 C), většinou NASYCENÉ</a:t>
            </a:r>
          </a:p>
          <a:p>
            <a:r>
              <a:rPr lang="cs-CZ" b="1" dirty="0" smtClean="0">
                <a:solidFill>
                  <a:srgbClr val="C00000"/>
                </a:solidFill>
              </a:rPr>
              <a:t>Jaká je pohyblivost okolo JEDNODUCHÉ vazby?</a:t>
            </a:r>
          </a:p>
          <a:p>
            <a:r>
              <a:rPr lang="cs-CZ" b="1" dirty="0" smtClean="0">
                <a:solidFill>
                  <a:srgbClr val="C00000"/>
                </a:solidFill>
              </a:rPr>
              <a:t>Jak toto ovlivní možnost krystalizace?</a:t>
            </a:r>
          </a:p>
          <a:p>
            <a:r>
              <a:rPr lang="cs-CZ" b="1" dirty="0" smtClean="0">
                <a:solidFill>
                  <a:srgbClr val="C00000"/>
                </a:solidFill>
                <a:latin typeface="Arial Black" pitchFamily="34" charset="0"/>
              </a:rPr>
              <a:t>JAK KRYSTALIZUJÍ POLYOLEFINY ?</a:t>
            </a:r>
          </a:p>
          <a:p>
            <a:endParaRPr lang="cs-CZ" b="1" dirty="0" smtClean="0">
              <a:solidFill>
                <a:srgbClr val="FF0000"/>
              </a:solidFill>
            </a:endParaRPr>
          </a:p>
          <a:p>
            <a:endParaRPr lang="cs-CZ" b="1" dirty="0">
              <a:solidFill>
                <a:srgbClr val="FF0000"/>
              </a:solidFill>
            </a:endParaRPr>
          </a:p>
        </p:txBody>
      </p:sp>
      <p:sp>
        <p:nvSpPr>
          <p:cNvPr id="7" name="Zástupný symbol pro datum 6"/>
          <p:cNvSpPr>
            <a:spLocks noGrp="1"/>
          </p:cNvSpPr>
          <p:nvPr>
            <p:ph type="dt" sz="half" idx="10"/>
          </p:nvPr>
        </p:nvSpPr>
        <p:spPr/>
        <p:txBody>
          <a:bodyPr/>
          <a:lstStyle/>
          <a:p>
            <a:pPr>
              <a:defRPr/>
            </a:pPr>
            <a:r>
              <a:rPr lang="cs-CZ" smtClean="0"/>
              <a:t>12. 10. 2016</a:t>
            </a:r>
            <a:endParaRPr lang="sk-SK"/>
          </a:p>
        </p:txBody>
      </p:sp>
      <p:sp>
        <p:nvSpPr>
          <p:cNvPr id="8" name="Zástupný symbol pro zápatí 7"/>
          <p:cNvSpPr>
            <a:spLocks noGrp="1"/>
          </p:cNvSpPr>
          <p:nvPr>
            <p:ph type="ftr" sz="quarter" idx="11"/>
          </p:nvPr>
        </p:nvSpPr>
        <p:spPr/>
        <p:txBody>
          <a:bodyPr/>
          <a:lstStyle/>
          <a:p>
            <a:pPr>
              <a:defRPr/>
            </a:pPr>
            <a:r>
              <a:rPr lang="pl-PL" smtClean="0"/>
              <a:t>PŘÍRODNÍ POLYMERY PŘF MU  VOSKY 3 2016</a:t>
            </a:r>
            <a:endParaRPr lang="sk-SK"/>
          </a:p>
        </p:txBody>
      </p:sp>
      <p:sp>
        <p:nvSpPr>
          <p:cNvPr id="9" name="Zástupný symbol pro číslo snímku 8"/>
          <p:cNvSpPr>
            <a:spLocks noGrp="1"/>
          </p:cNvSpPr>
          <p:nvPr>
            <p:ph type="sldNum" sz="quarter" idx="12"/>
          </p:nvPr>
        </p:nvSpPr>
        <p:spPr/>
        <p:txBody>
          <a:bodyPr/>
          <a:lstStyle/>
          <a:p>
            <a:pPr>
              <a:defRPr/>
            </a:pPr>
            <a:fld id="{AA2A1800-BFC7-4E22-8964-B8A4E143B637}" type="slidenum">
              <a:rPr lang="sk-SK" smtClean="0"/>
              <a:pPr>
                <a:defRPr/>
              </a:pPr>
              <a:t>5</a:t>
            </a:fld>
            <a:endParaRPr lang="sk-SK"/>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778098"/>
          </a:xfrm>
        </p:spPr>
        <p:txBody>
          <a:bodyPr/>
          <a:lstStyle/>
          <a:p>
            <a:r>
              <a:rPr lang="cs-CZ" sz="3600" b="1" dirty="0" smtClean="0">
                <a:solidFill>
                  <a:srgbClr val="0000FF"/>
                </a:solidFill>
                <a:latin typeface="Arial Black" pitchFamily="34" charset="0"/>
              </a:rPr>
              <a:t>MONTÁNNÍ VOSK 3</a:t>
            </a:r>
            <a:endParaRPr lang="cs-CZ" sz="3600" dirty="0">
              <a:solidFill>
                <a:srgbClr val="0000FF"/>
              </a:solidFill>
              <a:latin typeface="Arial Black" pitchFamily="34" charset="0"/>
            </a:endParaRPr>
          </a:p>
        </p:txBody>
      </p:sp>
      <p:sp>
        <p:nvSpPr>
          <p:cNvPr id="3" name="Zástupný symbol pro datum 2"/>
          <p:cNvSpPr>
            <a:spLocks noGrp="1"/>
          </p:cNvSpPr>
          <p:nvPr>
            <p:ph type="dt" sz="half" idx="10"/>
          </p:nvPr>
        </p:nvSpPr>
        <p:spPr/>
        <p:txBody>
          <a:bodyPr/>
          <a:lstStyle/>
          <a:p>
            <a:pPr>
              <a:defRPr/>
            </a:pPr>
            <a:r>
              <a:rPr lang="cs-CZ" smtClean="0"/>
              <a:t>12. 10. 2016</a:t>
            </a:r>
            <a:endParaRPr lang="sk-SK"/>
          </a:p>
        </p:txBody>
      </p:sp>
      <p:sp>
        <p:nvSpPr>
          <p:cNvPr id="4" name="Zástupný symbol pro zápatí 3"/>
          <p:cNvSpPr>
            <a:spLocks noGrp="1"/>
          </p:cNvSpPr>
          <p:nvPr>
            <p:ph type="ftr" sz="quarter" idx="11"/>
          </p:nvPr>
        </p:nvSpPr>
        <p:spPr/>
        <p:txBody>
          <a:bodyPr/>
          <a:lstStyle/>
          <a:p>
            <a:pPr>
              <a:defRPr/>
            </a:pPr>
            <a:r>
              <a:rPr lang="pl-PL" smtClean="0"/>
              <a:t>PŘÍRODNÍ POLYMERY PŘF MU  VOSKY 3 2016</a:t>
            </a:r>
            <a:endParaRPr lang="sk-SK"/>
          </a:p>
        </p:txBody>
      </p:sp>
      <p:sp>
        <p:nvSpPr>
          <p:cNvPr id="5" name="Zástupný symbol pro číslo snímku 4"/>
          <p:cNvSpPr>
            <a:spLocks noGrp="1"/>
          </p:cNvSpPr>
          <p:nvPr>
            <p:ph type="sldNum" sz="quarter" idx="12"/>
          </p:nvPr>
        </p:nvSpPr>
        <p:spPr/>
        <p:txBody>
          <a:bodyPr/>
          <a:lstStyle/>
          <a:p>
            <a:pPr>
              <a:defRPr/>
            </a:pPr>
            <a:fld id="{BD7865BE-C659-4ABD-A817-DED046766B31}" type="slidenum">
              <a:rPr lang="sk-SK" smtClean="0"/>
              <a:pPr>
                <a:defRPr/>
              </a:pPr>
              <a:t>50</a:t>
            </a:fld>
            <a:endParaRPr lang="sk-SK"/>
          </a:p>
        </p:txBody>
      </p:sp>
      <p:sp>
        <p:nvSpPr>
          <p:cNvPr id="10" name="Obdélník 9"/>
          <p:cNvSpPr/>
          <p:nvPr/>
        </p:nvSpPr>
        <p:spPr>
          <a:xfrm>
            <a:off x="539552" y="1196752"/>
            <a:ext cx="7938115" cy="4524315"/>
          </a:xfrm>
          <a:prstGeom prst="rect">
            <a:avLst/>
          </a:prstGeom>
        </p:spPr>
        <p:txBody>
          <a:bodyPr wrap="square">
            <a:spAutoFit/>
          </a:bodyPr>
          <a:lstStyle/>
          <a:p>
            <a:pPr algn="ctr"/>
            <a:r>
              <a:rPr lang="cs-CZ" sz="3200" b="1" dirty="0" smtClean="0">
                <a:solidFill>
                  <a:srgbClr val="0000FF"/>
                </a:solidFill>
              </a:rPr>
              <a:t> </a:t>
            </a:r>
            <a:r>
              <a:rPr lang="cs-CZ" sz="3200" b="1" dirty="0" smtClean="0">
                <a:solidFill>
                  <a:srgbClr val="FF0000"/>
                </a:solidFill>
              </a:rPr>
              <a:t>Možnosti přípravy MODIFIKOVANÝCH PRODUKTŮ</a:t>
            </a:r>
            <a:endParaRPr lang="cs-CZ" sz="3200" b="1" dirty="0" smtClean="0">
              <a:solidFill>
                <a:srgbClr val="0000FF"/>
              </a:solidFill>
            </a:endParaRPr>
          </a:p>
          <a:p>
            <a:pPr>
              <a:buFont typeface="Arial" pitchFamily="34" charset="0"/>
              <a:buChar char="•"/>
            </a:pPr>
            <a:r>
              <a:rPr lang="cs-CZ" sz="3200" b="1" dirty="0" smtClean="0">
                <a:solidFill>
                  <a:srgbClr val="0000FF"/>
                </a:solidFill>
              </a:rPr>
              <a:t> Estery – ZMÝDELNĚNÍ  i částečné</a:t>
            </a:r>
          </a:p>
          <a:p>
            <a:pPr>
              <a:buFont typeface="Arial" pitchFamily="34" charset="0"/>
              <a:buChar char="•"/>
            </a:pPr>
            <a:r>
              <a:rPr lang="cs-CZ" sz="3200" b="1" dirty="0" smtClean="0">
                <a:solidFill>
                  <a:srgbClr val="0000FF"/>
                </a:solidFill>
              </a:rPr>
              <a:t> Volná kyselina </a:t>
            </a:r>
            <a:r>
              <a:rPr lang="cs-CZ" sz="3200" b="1" dirty="0" err="1" smtClean="0">
                <a:solidFill>
                  <a:srgbClr val="0000FF"/>
                </a:solidFill>
              </a:rPr>
              <a:t>montánová</a:t>
            </a:r>
            <a:r>
              <a:rPr lang="cs-CZ" sz="3200" b="1" dirty="0" smtClean="0">
                <a:solidFill>
                  <a:srgbClr val="0000FF"/>
                </a:solidFill>
              </a:rPr>
              <a:t> – vznik solí </a:t>
            </a:r>
            <a:r>
              <a:rPr lang="cs-CZ" sz="3200" b="1" dirty="0" err="1" smtClean="0">
                <a:solidFill>
                  <a:srgbClr val="0000FF"/>
                </a:solidFill>
              </a:rPr>
              <a:t>Me</a:t>
            </a:r>
            <a:r>
              <a:rPr lang="cs-CZ" sz="3200" b="1" baseline="30000" dirty="0" smtClean="0">
                <a:solidFill>
                  <a:srgbClr val="0000FF"/>
                </a:solidFill>
              </a:rPr>
              <a:t>+</a:t>
            </a:r>
            <a:r>
              <a:rPr lang="cs-CZ" sz="3200" b="1" dirty="0" smtClean="0">
                <a:solidFill>
                  <a:srgbClr val="0000FF"/>
                </a:solidFill>
              </a:rPr>
              <a:t> či </a:t>
            </a:r>
            <a:r>
              <a:rPr lang="cs-CZ" sz="3200" b="1" dirty="0" err="1" smtClean="0">
                <a:solidFill>
                  <a:srgbClr val="0000FF"/>
                </a:solidFill>
              </a:rPr>
              <a:t>Me</a:t>
            </a:r>
            <a:r>
              <a:rPr lang="cs-CZ" sz="3200" b="1" baseline="30000" dirty="0" smtClean="0">
                <a:solidFill>
                  <a:srgbClr val="0000FF"/>
                </a:solidFill>
              </a:rPr>
              <a:t>+2</a:t>
            </a:r>
          </a:p>
          <a:p>
            <a:pPr>
              <a:buFont typeface="Arial" pitchFamily="34" charset="0"/>
              <a:buChar char="•"/>
            </a:pPr>
            <a:r>
              <a:rPr lang="cs-CZ" sz="3200" b="1" dirty="0" smtClean="0">
                <a:solidFill>
                  <a:srgbClr val="0000FF"/>
                </a:solidFill>
              </a:rPr>
              <a:t> Volná kyselina </a:t>
            </a:r>
            <a:r>
              <a:rPr lang="cs-CZ" sz="3200" b="1" dirty="0" err="1" smtClean="0">
                <a:solidFill>
                  <a:srgbClr val="0000FF"/>
                </a:solidFill>
              </a:rPr>
              <a:t>montánová</a:t>
            </a:r>
            <a:r>
              <a:rPr lang="cs-CZ" sz="3200" b="1" dirty="0" smtClean="0">
                <a:solidFill>
                  <a:srgbClr val="0000FF"/>
                </a:solidFill>
              </a:rPr>
              <a:t> – esterifikace s dioly (</a:t>
            </a:r>
            <a:r>
              <a:rPr lang="cs-CZ" sz="3200" b="1" dirty="0" err="1" smtClean="0">
                <a:solidFill>
                  <a:srgbClr val="0000FF"/>
                </a:solidFill>
              </a:rPr>
              <a:t>etylénglykol</a:t>
            </a:r>
            <a:r>
              <a:rPr lang="cs-CZ" sz="3200" b="1" dirty="0" smtClean="0">
                <a:solidFill>
                  <a:srgbClr val="0000FF"/>
                </a:solidFill>
              </a:rPr>
              <a:t>) a trioly (glycerin)</a:t>
            </a:r>
          </a:p>
          <a:p>
            <a:pPr>
              <a:buFont typeface="Arial" pitchFamily="34" charset="0"/>
              <a:buChar char="•"/>
            </a:pPr>
            <a:r>
              <a:rPr lang="cs-CZ" sz="3200" b="1" dirty="0" smtClean="0">
                <a:solidFill>
                  <a:srgbClr val="0000FF"/>
                </a:solidFill>
              </a:rPr>
              <a:t> </a:t>
            </a:r>
            <a:r>
              <a:rPr lang="cs-CZ" sz="3200" b="1" dirty="0" smtClean="0">
                <a:solidFill>
                  <a:srgbClr val="008000"/>
                </a:solidFill>
              </a:rPr>
              <a:t>Řada vosků LICOWAX  firmy </a:t>
            </a:r>
            <a:r>
              <a:rPr lang="cs-CZ" sz="3200" b="1" dirty="0" err="1" smtClean="0">
                <a:solidFill>
                  <a:srgbClr val="008000"/>
                </a:solidFill>
              </a:rPr>
              <a:t>Clariant</a:t>
            </a:r>
            <a:endParaRPr lang="cs-CZ" sz="3200" dirty="0">
              <a:solidFill>
                <a:srgbClr val="008000"/>
              </a:solidFill>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634082"/>
          </a:xfrm>
        </p:spPr>
        <p:txBody>
          <a:bodyPr/>
          <a:lstStyle/>
          <a:p>
            <a:r>
              <a:rPr lang="cs-CZ" sz="3600" b="1" dirty="0" smtClean="0">
                <a:solidFill>
                  <a:srgbClr val="0000FF"/>
                </a:solidFill>
                <a:latin typeface="Arial Black" pitchFamily="34" charset="0"/>
              </a:rPr>
              <a:t>MONTÁNNÍ VOSK 4</a:t>
            </a:r>
            <a:endParaRPr lang="cs-CZ" sz="3600" dirty="0">
              <a:solidFill>
                <a:srgbClr val="0000FF"/>
              </a:solidFill>
              <a:latin typeface="Arial Black" pitchFamily="34" charset="0"/>
            </a:endParaRPr>
          </a:p>
        </p:txBody>
      </p:sp>
      <p:sp>
        <p:nvSpPr>
          <p:cNvPr id="3" name="Zástupný symbol pro datum 2"/>
          <p:cNvSpPr>
            <a:spLocks noGrp="1"/>
          </p:cNvSpPr>
          <p:nvPr>
            <p:ph type="dt" sz="half" idx="10"/>
          </p:nvPr>
        </p:nvSpPr>
        <p:spPr/>
        <p:txBody>
          <a:bodyPr/>
          <a:lstStyle/>
          <a:p>
            <a:pPr>
              <a:defRPr/>
            </a:pPr>
            <a:r>
              <a:rPr lang="cs-CZ" smtClean="0"/>
              <a:t>12. 10. 2016</a:t>
            </a:r>
            <a:endParaRPr lang="sk-SK"/>
          </a:p>
        </p:txBody>
      </p:sp>
      <p:sp>
        <p:nvSpPr>
          <p:cNvPr id="4" name="Zástupný symbol pro zápatí 3"/>
          <p:cNvSpPr>
            <a:spLocks noGrp="1"/>
          </p:cNvSpPr>
          <p:nvPr>
            <p:ph type="ftr" sz="quarter" idx="11"/>
          </p:nvPr>
        </p:nvSpPr>
        <p:spPr/>
        <p:txBody>
          <a:bodyPr/>
          <a:lstStyle/>
          <a:p>
            <a:pPr>
              <a:defRPr/>
            </a:pPr>
            <a:r>
              <a:rPr lang="pl-PL" smtClean="0"/>
              <a:t>PŘÍRODNÍ POLYMERY PŘF MU  VOSKY 3 2016</a:t>
            </a:r>
            <a:endParaRPr lang="sk-SK"/>
          </a:p>
        </p:txBody>
      </p:sp>
      <p:sp>
        <p:nvSpPr>
          <p:cNvPr id="5" name="Zástupný symbol pro číslo snímku 4"/>
          <p:cNvSpPr>
            <a:spLocks noGrp="1"/>
          </p:cNvSpPr>
          <p:nvPr>
            <p:ph type="sldNum" sz="quarter" idx="12"/>
          </p:nvPr>
        </p:nvSpPr>
        <p:spPr/>
        <p:txBody>
          <a:bodyPr/>
          <a:lstStyle/>
          <a:p>
            <a:pPr>
              <a:defRPr/>
            </a:pPr>
            <a:fld id="{BD7865BE-C659-4ABD-A817-DED046766B31}" type="slidenum">
              <a:rPr lang="sk-SK" smtClean="0"/>
              <a:pPr>
                <a:defRPr/>
              </a:pPr>
              <a:t>51</a:t>
            </a:fld>
            <a:endParaRPr lang="sk-SK"/>
          </a:p>
        </p:txBody>
      </p:sp>
      <p:pic>
        <p:nvPicPr>
          <p:cNvPr id="8" name="Obrázek 7" descr="img504.jpg"/>
          <p:cNvPicPr>
            <a:picLocks noChangeAspect="1"/>
          </p:cNvPicPr>
          <p:nvPr/>
        </p:nvPicPr>
        <p:blipFill>
          <a:blip r:embed="rId2" cstate="print"/>
          <a:stretch>
            <a:fillRect/>
          </a:stretch>
        </p:blipFill>
        <p:spPr>
          <a:xfrm rot="10800000">
            <a:off x="323528" y="836712"/>
            <a:ext cx="8642218" cy="5328592"/>
          </a:xfrm>
          <a:prstGeom prst="rect">
            <a:avLst/>
          </a:prstGeom>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634082"/>
          </a:xfrm>
        </p:spPr>
        <p:txBody>
          <a:bodyPr/>
          <a:lstStyle/>
          <a:p>
            <a:r>
              <a:rPr lang="cs-CZ" sz="3600" b="1" dirty="0" smtClean="0">
                <a:solidFill>
                  <a:srgbClr val="0000FF"/>
                </a:solidFill>
                <a:latin typeface="Arial Black" pitchFamily="34" charset="0"/>
              </a:rPr>
              <a:t>MONTÁNNÍ VOSK 5</a:t>
            </a:r>
            <a:endParaRPr lang="cs-CZ" sz="3600" dirty="0">
              <a:solidFill>
                <a:srgbClr val="0000FF"/>
              </a:solidFill>
              <a:latin typeface="Arial Black" pitchFamily="34" charset="0"/>
            </a:endParaRPr>
          </a:p>
        </p:txBody>
      </p:sp>
      <p:sp>
        <p:nvSpPr>
          <p:cNvPr id="3" name="Zástupný symbol pro datum 2"/>
          <p:cNvSpPr>
            <a:spLocks noGrp="1"/>
          </p:cNvSpPr>
          <p:nvPr>
            <p:ph type="dt" sz="half" idx="10"/>
          </p:nvPr>
        </p:nvSpPr>
        <p:spPr/>
        <p:txBody>
          <a:bodyPr/>
          <a:lstStyle/>
          <a:p>
            <a:pPr>
              <a:defRPr/>
            </a:pPr>
            <a:r>
              <a:rPr lang="cs-CZ" smtClean="0"/>
              <a:t>12. 10. 2016</a:t>
            </a:r>
            <a:endParaRPr lang="sk-SK"/>
          </a:p>
        </p:txBody>
      </p:sp>
      <p:sp>
        <p:nvSpPr>
          <p:cNvPr id="4" name="Zástupný symbol pro zápatí 3"/>
          <p:cNvSpPr>
            <a:spLocks noGrp="1"/>
          </p:cNvSpPr>
          <p:nvPr>
            <p:ph type="ftr" sz="quarter" idx="11"/>
          </p:nvPr>
        </p:nvSpPr>
        <p:spPr/>
        <p:txBody>
          <a:bodyPr/>
          <a:lstStyle/>
          <a:p>
            <a:pPr>
              <a:defRPr/>
            </a:pPr>
            <a:r>
              <a:rPr lang="pl-PL" smtClean="0"/>
              <a:t>PŘÍRODNÍ POLYMERY PŘF MU  VOSKY 3 2016</a:t>
            </a:r>
            <a:endParaRPr lang="sk-SK"/>
          </a:p>
        </p:txBody>
      </p:sp>
      <p:sp>
        <p:nvSpPr>
          <p:cNvPr id="5" name="Zástupný symbol pro číslo snímku 4"/>
          <p:cNvSpPr>
            <a:spLocks noGrp="1"/>
          </p:cNvSpPr>
          <p:nvPr>
            <p:ph type="sldNum" sz="quarter" idx="12"/>
          </p:nvPr>
        </p:nvSpPr>
        <p:spPr/>
        <p:txBody>
          <a:bodyPr/>
          <a:lstStyle/>
          <a:p>
            <a:pPr>
              <a:defRPr/>
            </a:pPr>
            <a:fld id="{BD7865BE-C659-4ABD-A817-DED046766B31}" type="slidenum">
              <a:rPr lang="sk-SK" smtClean="0"/>
              <a:pPr>
                <a:defRPr/>
              </a:pPr>
              <a:t>52</a:t>
            </a:fld>
            <a:endParaRPr lang="sk-SK"/>
          </a:p>
        </p:txBody>
      </p:sp>
      <p:pic>
        <p:nvPicPr>
          <p:cNvPr id="7" name="Obrázek 6" descr="img505.jpg"/>
          <p:cNvPicPr>
            <a:picLocks noChangeAspect="1"/>
          </p:cNvPicPr>
          <p:nvPr/>
        </p:nvPicPr>
        <p:blipFill>
          <a:blip r:embed="rId2" cstate="print"/>
          <a:stretch>
            <a:fillRect/>
          </a:stretch>
        </p:blipFill>
        <p:spPr>
          <a:xfrm rot="10800000">
            <a:off x="370575" y="830826"/>
            <a:ext cx="8449896" cy="5190462"/>
          </a:xfrm>
          <a:prstGeom prst="rect">
            <a:avLst/>
          </a:prstGeom>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634082"/>
          </a:xfrm>
        </p:spPr>
        <p:txBody>
          <a:bodyPr/>
          <a:lstStyle/>
          <a:p>
            <a:r>
              <a:rPr lang="cs-CZ" sz="3600" b="1" dirty="0" smtClean="0">
                <a:solidFill>
                  <a:srgbClr val="0000FF"/>
                </a:solidFill>
                <a:latin typeface="Arial Black" pitchFamily="34" charset="0"/>
              </a:rPr>
              <a:t>MONTÁNNÍ VOSK 6</a:t>
            </a:r>
            <a:endParaRPr lang="cs-CZ" sz="3600" dirty="0">
              <a:solidFill>
                <a:srgbClr val="0000FF"/>
              </a:solidFill>
              <a:latin typeface="Arial Black" pitchFamily="34" charset="0"/>
            </a:endParaRPr>
          </a:p>
        </p:txBody>
      </p:sp>
      <p:sp>
        <p:nvSpPr>
          <p:cNvPr id="8" name="Zástupný symbol pro obsah 7"/>
          <p:cNvSpPr>
            <a:spLocks noGrp="1"/>
          </p:cNvSpPr>
          <p:nvPr>
            <p:ph idx="1"/>
          </p:nvPr>
        </p:nvSpPr>
        <p:spPr>
          <a:xfrm>
            <a:off x="107504" y="1052736"/>
            <a:ext cx="8856984" cy="5073427"/>
          </a:xfrm>
        </p:spPr>
        <p:txBody>
          <a:bodyPr/>
          <a:lstStyle/>
          <a:p>
            <a:r>
              <a:rPr lang="cs-CZ" b="1" dirty="0" smtClean="0"/>
              <a:t>Obecně tam, kde je potřeba lesklý a relativně tvrdý nános (povrch)</a:t>
            </a:r>
          </a:p>
          <a:p>
            <a:pPr lvl="1" algn="just"/>
            <a:r>
              <a:rPr lang="cs-CZ" dirty="0" smtClean="0"/>
              <a:t>Leštěnky na auta – cca. třetina světové spotřeby </a:t>
            </a:r>
          </a:p>
          <a:p>
            <a:pPr lvl="1" algn="just"/>
            <a:r>
              <a:rPr lang="cs-CZ" sz="4000" dirty="0" smtClean="0">
                <a:solidFill>
                  <a:srgbClr val="FF0000"/>
                </a:solidFill>
                <a:latin typeface="Arial Black" pitchFamily="34" charset="0"/>
              </a:rPr>
              <a:t>Krémy na boty</a:t>
            </a:r>
          </a:p>
          <a:p>
            <a:pPr lvl="1" algn="just"/>
            <a:r>
              <a:rPr lang="cs-CZ" sz="4000" dirty="0" smtClean="0">
                <a:solidFill>
                  <a:srgbClr val="008000"/>
                </a:solidFill>
                <a:latin typeface="Arial Black" pitchFamily="34" charset="0"/>
              </a:rPr>
              <a:t>Mazivo při zpracování plastů</a:t>
            </a:r>
          </a:p>
          <a:p>
            <a:pPr lvl="1" algn="just"/>
            <a:r>
              <a:rPr lang="cs-CZ" dirty="0" smtClean="0"/>
              <a:t>Náhrada či modifikace včelího vosku</a:t>
            </a:r>
          </a:p>
          <a:p>
            <a:pPr lvl="1" algn="just"/>
            <a:r>
              <a:rPr lang="cs-CZ" dirty="0" smtClean="0"/>
              <a:t>……………….</a:t>
            </a:r>
            <a:endParaRPr lang="cs-CZ" dirty="0"/>
          </a:p>
        </p:txBody>
      </p:sp>
      <p:sp>
        <p:nvSpPr>
          <p:cNvPr id="3" name="Zástupný symbol pro datum 2"/>
          <p:cNvSpPr>
            <a:spLocks noGrp="1"/>
          </p:cNvSpPr>
          <p:nvPr>
            <p:ph type="dt" sz="half" idx="10"/>
          </p:nvPr>
        </p:nvSpPr>
        <p:spPr/>
        <p:txBody>
          <a:bodyPr/>
          <a:lstStyle/>
          <a:p>
            <a:pPr>
              <a:defRPr/>
            </a:pPr>
            <a:r>
              <a:rPr lang="cs-CZ" smtClean="0"/>
              <a:t>12. 10. 2016</a:t>
            </a:r>
            <a:endParaRPr lang="sk-SK"/>
          </a:p>
        </p:txBody>
      </p:sp>
      <p:sp>
        <p:nvSpPr>
          <p:cNvPr id="4" name="Zástupný symbol pro zápatí 3"/>
          <p:cNvSpPr>
            <a:spLocks noGrp="1"/>
          </p:cNvSpPr>
          <p:nvPr>
            <p:ph type="ftr" sz="quarter" idx="11"/>
          </p:nvPr>
        </p:nvSpPr>
        <p:spPr/>
        <p:txBody>
          <a:bodyPr/>
          <a:lstStyle/>
          <a:p>
            <a:pPr>
              <a:defRPr/>
            </a:pPr>
            <a:r>
              <a:rPr lang="pl-PL" smtClean="0"/>
              <a:t>PŘÍRODNÍ POLYMERY PŘF MU  VOSKY 3 2016</a:t>
            </a:r>
            <a:endParaRPr lang="sk-SK"/>
          </a:p>
        </p:txBody>
      </p:sp>
      <p:sp>
        <p:nvSpPr>
          <p:cNvPr id="5" name="Zástupný symbol pro číslo snímku 4"/>
          <p:cNvSpPr>
            <a:spLocks noGrp="1"/>
          </p:cNvSpPr>
          <p:nvPr>
            <p:ph type="sldNum" sz="quarter" idx="12"/>
          </p:nvPr>
        </p:nvSpPr>
        <p:spPr/>
        <p:txBody>
          <a:bodyPr/>
          <a:lstStyle/>
          <a:p>
            <a:pPr>
              <a:defRPr/>
            </a:pPr>
            <a:fld id="{BD7865BE-C659-4ABD-A817-DED046766B31}" type="slidenum">
              <a:rPr lang="sk-SK" smtClean="0"/>
              <a:pPr>
                <a:defRPr/>
              </a:pPr>
              <a:t>53</a:t>
            </a:fld>
            <a:endParaRPr lang="sk-SK"/>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1138138"/>
          </a:xfrm>
        </p:spPr>
        <p:txBody>
          <a:bodyPr/>
          <a:lstStyle/>
          <a:p>
            <a:r>
              <a:rPr lang="cs-CZ" sz="3600" b="1" dirty="0" smtClean="0">
                <a:solidFill>
                  <a:srgbClr val="FF0000"/>
                </a:solidFill>
                <a:latin typeface="Arial Black" pitchFamily="34" charset="0"/>
              </a:rPr>
              <a:t>ZPÁTKY K ROSTLINÁM!</a:t>
            </a:r>
            <a:br>
              <a:rPr lang="cs-CZ" sz="3600" b="1" dirty="0" smtClean="0">
                <a:solidFill>
                  <a:srgbClr val="FF0000"/>
                </a:solidFill>
                <a:latin typeface="Arial Black" pitchFamily="34" charset="0"/>
              </a:rPr>
            </a:br>
            <a:r>
              <a:rPr lang="cs-CZ" sz="3600" b="1" dirty="0" smtClean="0">
                <a:solidFill>
                  <a:srgbClr val="FF0000"/>
                </a:solidFill>
                <a:latin typeface="Arial Black" pitchFamily="34" charset="0"/>
              </a:rPr>
              <a:t>Karnaubský vosk 1</a:t>
            </a:r>
            <a:endParaRPr lang="cs-CZ" sz="3600" dirty="0">
              <a:solidFill>
                <a:srgbClr val="0000FF"/>
              </a:solidFill>
              <a:latin typeface="Arial Black" pitchFamily="34" charset="0"/>
            </a:endParaRPr>
          </a:p>
        </p:txBody>
      </p:sp>
      <p:sp>
        <p:nvSpPr>
          <p:cNvPr id="3" name="Zástupný symbol pro datum 2"/>
          <p:cNvSpPr>
            <a:spLocks noGrp="1"/>
          </p:cNvSpPr>
          <p:nvPr>
            <p:ph type="dt" sz="half" idx="10"/>
          </p:nvPr>
        </p:nvSpPr>
        <p:spPr/>
        <p:txBody>
          <a:bodyPr/>
          <a:lstStyle/>
          <a:p>
            <a:pPr>
              <a:defRPr/>
            </a:pPr>
            <a:r>
              <a:rPr lang="cs-CZ" smtClean="0"/>
              <a:t>12. 10. 2016</a:t>
            </a:r>
            <a:endParaRPr lang="sk-SK"/>
          </a:p>
        </p:txBody>
      </p:sp>
      <p:sp>
        <p:nvSpPr>
          <p:cNvPr id="4" name="Zástupný symbol pro zápatí 3"/>
          <p:cNvSpPr>
            <a:spLocks noGrp="1"/>
          </p:cNvSpPr>
          <p:nvPr>
            <p:ph type="ftr" sz="quarter" idx="11"/>
          </p:nvPr>
        </p:nvSpPr>
        <p:spPr/>
        <p:txBody>
          <a:bodyPr/>
          <a:lstStyle/>
          <a:p>
            <a:pPr>
              <a:defRPr/>
            </a:pPr>
            <a:r>
              <a:rPr lang="pl-PL" smtClean="0"/>
              <a:t>PŘÍRODNÍ POLYMERY PŘF MU  VOSKY 3 2016</a:t>
            </a:r>
            <a:endParaRPr lang="sk-SK"/>
          </a:p>
        </p:txBody>
      </p:sp>
      <p:sp>
        <p:nvSpPr>
          <p:cNvPr id="5" name="Zástupný symbol pro číslo snímku 4"/>
          <p:cNvSpPr>
            <a:spLocks noGrp="1"/>
          </p:cNvSpPr>
          <p:nvPr>
            <p:ph type="sldNum" sz="quarter" idx="12"/>
          </p:nvPr>
        </p:nvSpPr>
        <p:spPr/>
        <p:txBody>
          <a:bodyPr/>
          <a:lstStyle/>
          <a:p>
            <a:pPr>
              <a:defRPr/>
            </a:pPr>
            <a:fld id="{BD7865BE-C659-4ABD-A817-DED046766B31}" type="slidenum">
              <a:rPr lang="sk-SK" smtClean="0"/>
              <a:pPr>
                <a:defRPr/>
              </a:pPr>
              <a:t>54</a:t>
            </a:fld>
            <a:endParaRPr lang="sk-SK"/>
          </a:p>
        </p:txBody>
      </p:sp>
      <p:sp>
        <p:nvSpPr>
          <p:cNvPr id="8" name="Zástupný symbol pro obsah 7"/>
          <p:cNvSpPr>
            <a:spLocks noGrp="1"/>
          </p:cNvSpPr>
          <p:nvPr>
            <p:ph idx="1"/>
          </p:nvPr>
        </p:nvSpPr>
        <p:spPr>
          <a:xfrm>
            <a:off x="457200" y="1412776"/>
            <a:ext cx="8229600" cy="4824536"/>
          </a:xfrm>
        </p:spPr>
        <p:txBody>
          <a:bodyPr/>
          <a:lstStyle/>
          <a:p>
            <a:r>
              <a:rPr lang="cs-CZ" b="1" dirty="0" smtClean="0">
                <a:solidFill>
                  <a:srgbClr val="FF0000"/>
                </a:solidFill>
                <a:latin typeface="Arial Black" pitchFamily="34" charset="0"/>
              </a:rPr>
              <a:t>Přírodní produkty &gt; </a:t>
            </a:r>
            <a:r>
              <a:rPr lang="cs-CZ" b="1" dirty="0" smtClean="0">
                <a:solidFill>
                  <a:srgbClr val="C00000"/>
                </a:solidFill>
              </a:rPr>
              <a:t>OBNOVITELNÉ ZDROJE &gt; </a:t>
            </a:r>
            <a:r>
              <a:rPr lang="cs-CZ" b="1" dirty="0" smtClean="0">
                <a:solidFill>
                  <a:srgbClr val="008000"/>
                </a:solidFill>
              </a:rPr>
              <a:t>voskovitý povlak na karnaubské palmě, rostoucí v Brazílii</a:t>
            </a:r>
          </a:p>
          <a:p>
            <a:r>
              <a:rPr lang="cs-CZ" b="1" dirty="0" smtClean="0">
                <a:solidFill>
                  <a:srgbClr val="008000"/>
                </a:solidFill>
              </a:rPr>
              <a:t>Usušené listy &gt; mechanické oddělení &gt; přetavení</a:t>
            </a:r>
          </a:p>
          <a:p>
            <a:r>
              <a:rPr lang="cs-CZ" b="1" dirty="0" err="1" smtClean="0">
                <a:solidFill>
                  <a:srgbClr val="0000FF"/>
                </a:solidFill>
              </a:rPr>
              <a:t>Myricil</a:t>
            </a:r>
            <a:r>
              <a:rPr lang="cs-CZ" b="1" dirty="0" err="1" smtClean="0">
                <a:solidFill>
                  <a:srgbClr val="FF0000"/>
                </a:solidFill>
              </a:rPr>
              <a:t>cerotát</a:t>
            </a:r>
            <a:r>
              <a:rPr lang="cs-CZ" b="1" dirty="0" smtClean="0">
                <a:solidFill>
                  <a:srgbClr val="C00000"/>
                </a:solidFill>
              </a:rPr>
              <a:t> – hlavní složka (cca. 80 % hmot.)</a:t>
            </a:r>
          </a:p>
          <a:p>
            <a:r>
              <a:rPr lang="cs-CZ" b="1" dirty="0" smtClean="0">
                <a:solidFill>
                  <a:srgbClr val="0000FF"/>
                </a:solidFill>
              </a:rPr>
              <a:t>C</a:t>
            </a:r>
            <a:r>
              <a:rPr lang="cs-CZ" b="1" baseline="-25000" dirty="0" smtClean="0">
                <a:solidFill>
                  <a:srgbClr val="0000FF"/>
                </a:solidFill>
              </a:rPr>
              <a:t>30</a:t>
            </a:r>
            <a:r>
              <a:rPr lang="cs-CZ" b="1" dirty="0" smtClean="0">
                <a:solidFill>
                  <a:srgbClr val="0000FF"/>
                </a:solidFill>
              </a:rPr>
              <a:t>H</a:t>
            </a:r>
            <a:r>
              <a:rPr lang="cs-CZ" b="1" baseline="-25000" dirty="0" smtClean="0">
                <a:solidFill>
                  <a:srgbClr val="0000FF"/>
                </a:solidFill>
              </a:rPr>
              <a:t>61</a:t>
            </a:r>
            <a:r>
              <a:rPr lang="cs-CZ" b="1" dirty="0" smtClean="0">
                <a:solidFill>
                  <a:srgbClr val="0000FF"/>
                </a:solidFill>
              </a:rPr>
              <a:t>OO</a:t>
            </a:r>
            <a:r>
              <a:rPr lang="cs-CZ" b="1" i="1" dirty="0" smtClean="0">
                <a:solidFill>
                  <a:srgbClr val="FF0000"/>
                </a:solidFill>
              </a:rPr>
              <a:t>C</a:t>
            </a:r>
            <a:r>
              <a:rPr lang="cs-CZ" b="1" i="1" baseline="-25000" dirty="0" smtClean="0">
                <a:solidFill>
                  <a:srgbClr val="FF0000"/>
                </a:solidFill>
              </a:rPr>
              <a:t>25</a:t>
            </a:r>
            <a:r>
              <a:rPr lang="cs-CZ" b="1" i="1" dirty="0" smtClean="0">
                <a:solidFill>
                  <a:srgbClr val="FF0000"/>
                </a:solidFill>
              </a:rPr>
              <a:t>H</a:t>
            </a:r>
            <a:r>
              <a:rPr lang="cs-CZ" b="1" i="1" baseline="-25000" dirty="0" smtClean="0">
                <a:solidFill>
                  <a:srgbClr val="FF0000"/>
                </a:solidFill>
              </a:rPr>
              <a:t>51</a:t>
            </a:r>
            <a:r>
              <a:rPr lang="cs-CZ" b="1" i="1" dirty="0" smtClean="0">
                <a:solidFill>
                  <a:srgbClr val="FF0000"/>
                </a:solidFill>
              </a:rPr>
              <a:t>O </a:t>
            </a:r>
            <a:r>
              <a:rPr lang="cs-CZ" b="1" i="1" u="sng" dirty="0" smtClean="0">
                <a:solidFill>
                  <a:srgbClr val="7030A0"/>
                </a:solidFill>
              </a:rPr>
              <a:t>(ve VČELÍM VOSKU je udávána jak tato kyselina, tak alkohol)</a:t>
            </a:r>
          </a:p>
          <a:p>
            <a:r>
              <a:rPr lang="cs-CZ" b="1" i="1" dirty="0" smtClean="0">
                <a:solidFill>
                  <a:srgbClr val="FF0000"/>
                </a:solidFill>
              </a:rPr>
              <a:t> </a:t>
            </a:r>
            <a:endParaRPr lang="cs-CZ" b="1" dirty="0" smtClean="0">
              <a:solidFill>
                <a:srgbClr val="008000"/>
              </a:solidFill>
            </a:endParaRPr>
          </a:p>
          <a:p>
            <a:endParaRPr lang="cs-CZ" b="1" dirty="0" smtClean="0">
              <a:solidFill>
                <a:srgbClr val="008000"/>
              </a:solidFill>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850106"/>
          </a:xfrm>
        </p:spPr>
        <p:txBody>
          <a:bodyPr/>
          <a:lstStyle/>
          <a:p>
            <a:r>
              <a:rPr lang="cs-CZ" sz="3600" b="1" dirty="0" smtClean="0">
                <a:solidFill>
                  <a:srgbClr val="FF0000"/>
                </a:solidFill>
                <a:latin typeface="Arial Black" pitchFamily="34" charset="0"/>
              </a:rPr>
              <a:t>Karnaubský vosk 2 </a:t>
            </a:r>
            <a:endParaRPr lang="cs-CZ" sz="3600" dirty="0">
              <a:solidFill>
                <a:srgbClr val="0000FF"/>
              </a:solidFill>
              <a:latin typeface="Arial Black" pitchFamily="34" charset="0"/>
            </a:endParaRPr>
          </a:p>
        </p:txBody>
      </p:sp>
      <p:sp>
        <p:nvSpPr>
          <p:cNvPr id="3" name="Zástupný symbol pro datum 2"/>
          <p:cNvSpPr>
            <a:spLocks noGrp="1"/>
          </p:cNvSpPr>
          <p:nvPr>
            <p:ph type="dt" sz="half" idx="10"/>
          </p:nvPr>
        </p:nvSpPr>
        <p:spPr/>
        <p:txBody>
          <a:bodyPr/>
          <a:lstStyle/>
          <a:p>
            <a:pPr>
              <a:defRPr/>
            </a:pPr>
            <a:r>
              <a:rPr lang="cs-CZ" smtClean="0"/>
              <a:t>12. 10. 2016</a:t>
            </a:r>
            <a:endParaRPr lang="sk-SK"/>
          </a:p>
        </p:txBody>
      </p:sp>
      <p:sp>
        <p:nvSpPr>
          <p:cNvPr id="4" name="Zástupný symbol pro zápatí 3"/>
          <p:cNvSpPr>
            <a:spLocks noGrp="1"/>
          </p:cNvSpPr>
          <p:nvPr>
            <p:ph type="ftr" sz="quarter" idx="11"/>
          </p:nvPr>
        </p:nvSpPr>
        <p:spPr/>
        <p:txBody>
          <a:bodyPr/>
          <a:lstStyle/>
          <a:p>
            <a:pPr>
              <a:defRPr/>
            </a:pPr>
            <a:r>
              <a:rPr lang="pl-PL" smtClean="0"/>
              <a:t>PŘÍRODNÍ POLYMERY PŘF MU  VOSKY 3 2016</a:t>
            </a:r>
            <a:endParaRPr lang="sk-SK"/>
          </a:p>
        </p:txBody>
      </p:sp>
      <p:sp>
        <p:nvSpPr>
          <p:cNvPr id="5" name="Zástupný symbol pro číslo snímku 4"/>
          <p:cNvSpPr>
            <a:spLocks noGrp="1"/>
          </p:cNvSpPr>
          <p:nvPr>
            <p:ph type="sldNum" sz="quarter" idx="12"/>
          </p:nvPr>
        </p:nvSpPr>
        <p:spPr/>
        <p:txBody>
          <a:bodyPr/>
          <a:lstStyle/>
          <a:p>
            <a:pPr>
              <a:defRPr/>
            </a:pPr>
            <a:fld id="{BD7865BE-C659-4ABD-A817-DED046766B31}" type="slidenum">
              <a:rPr lang="sk-SK" smtClean="0"/>
              <a:pPr>
                <a:defRPr/>
              </a:pPr>
              <a:t>55</a:t>
            </a:fld>
            <a:endParaRPr lang="sk-SK"/>
          </a:p>
        </p:txBody>
      </p:sp>
      <p:sp>
        <p:nvSpPr>
          <p:cNvPr id="7" name="Zástupný symbol pro obsah 6"/>
          <p:cNvSpPr>
            <a:spLocks noGrp="1"/>
          </p:cNvSpPr>
          <p:nvPr>
            <p:ph idx="1"/>
          </p:nvPr>
        </p:nvSpPr>
        <p:spPr>
          <a:xfrm>
            <a:off x="457200" y="1196752"/>
            <a:ext cx="8229600" cy="4929411"/>
          </a:xfrm>
        </p:spPr>
        <p:txBody>
          <a:bodyPr/>
          <a:lstStyle/>
          <a:p>
            <a:r>
              <a:rPr lang="cs-CZ" sz="2400" b="1" dirty="0" smtClean="0"/>
              <a:t>Vysoký bod tání, cca. 81 – 86 °C</a:t>
            </a:r>
          </a:p>
          <a:p>
            <a:r>
              <a:rPr lang="cs-CZ" sz="2400" b="1" dirty="0" smtClean="0"/>
              <a:t>Přídavek zvyšuje </a:t>
            </a:r>
            <a:r>
              <a:rPr lang="cs-CZ" sz="2400" b="1" dirty="0" err="1" smtClean="0"/>
              <a:t>b.t</a:t>
            </a:r>
            <a:r>
              <a:rPr lang="cs-CZ" sz="2400" b="1" dirty="0" smtClean="0"/>
              <a:t>. a tvrdost jiných vosků, podobně jako montánní vosk</a:t>
            </a:r>
          </a:p>
          <a:p>
            <a:r>
              <a:rPr lang="cs-CZ" sz="2400" b="1" dirty="0" smtClean="0"/>
              <a:t>Za normální teploty rozpustný v </a:t>
            </a:r>
            <a:r>
              <a:rPr lang="cs-CZ" sz="2400" b="1" dirty="0" err="1" smtClean="0"/>
              <a:t>diisopropyléteru</a:t>
            </a:r>
            <a:r>
              <a:rPr lang="cs-CZ" sz="2400" b="1" dirty="0" smtClean="0"/>
              <a:t> a chloroformu, za horka v </a:t>
            </a:r>
            <a:r>
              <a:rPr lang="cs-CZ" sz="2400" b="1" dirty="0" err="1" smtClean="0"/>
              <a:t>EtOH</a:t>
            </a:r>
            <a:r>
              <a:rPr lang="cs-CZ" sz="2400" b="1" dirty="0" smtClean="0"/>
              <a:t>, terpentýnu, ketonech, …</a:t>
            </a:r>
          </a:p>
          <a:p>
            <a:r>
              <a:rPr lang="cs-CZ" sz="2400" b="1" dirty="0" smtClean="0">
                <a:solidFill>
                  <a:srgbClr val="FF0000"/>
                </a:solidFill>
              </a:rPr>
              <a:t>Použití pro zvýšení tvrdosti a tepelné odolnosti jiných vosků, např. včelího</a:t>
            </a:r>
          </a:p>
          <a:p>
            <a:r>
              <a:rPr lang="cs-CZ" sz="2400" b="1" dirty="0" smtClean="0">
                <a:solidFill>
                  <a:srgbClr val="FF0000"/>
                </a:solidFill>
              </a:rPr>
              <a:t>Leštidla </a:t>
            </a:r>
          </a:p>
          <a:p>
            <a:r>
              <a:rPr lang="cs-CZ" sz="2400" b="1" dirty="0" smtClean="0">
                <a:solidFill>
                  <a:srgbClr val="FF0000"/>
                </a:solidFill>
              </a:rPr>
              <a:t>Potahy na léčiva</a:t>
            </a:r>
          </a:p>
          <a:p>
            <a:r>
              <a:rPr lang="cs-CZ" sz="2400" b="1" dirty="0" smtClean="0">
                <a:solidFill>
                  <a:srgbClr val="FF0000"/>
                </a:solidFill>
              </a:rPr>
              <a:t>Separační prostředek při zpracování plastů</a:t>
            </a:r>
          </a:p>
          <a:p>
            <a:endParaRPr lang="cs-CZ" sz="2400" dirty="0" smtClean="0"/>
          </a:p>
          <a:p>
            <a:endParaRPr lang="cs-CZ" sz="2400" dirty="0" smtClean="0"/>
          </a:p>
          <a:p>
            <a:endParaRPr lang="cs-CZ" sz="2400"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z="3600" b="1" dirty="0" smtClean="0">
                <a:solidFill>
                  <a:srgbClr val="FF0000"/>
                </a:solidFill>
                <a:latin typeface="Arial Black" pitchFamily="34" charset="0"/>
              </a:rPr>
              <a:t>Karnaubský vosk 3 </a:t>
            </a:r>
            <a:endParaRPr lang="cs-CZ" sz="3600" dirty="0">
              <a:solidFill>
                <a:srgbClr val="0000FF"/>
              </a:solidFill>
              <a:latin typeface="Arial Black" pitchFamily="34" charset="0"/>
            </a:endParaRPr>
          </a:p>
        </p:txBody>
      </p:sp>
      <p:sp>
        <p:nvSpPr>
          <p:cNvPr id="3" name="Zástupný symbol pro datum 2"/>
          <p:cNvSpPr>
            <a:spLocks noGrp="1"/>
          </p:cNvSpPr>
          <p:nvPr>
            <p:ph type="dt" sz="half" idx="10"/>
          </p:nvPr>
        </p:nvSpPr>
        <p:spPr/>
        <p:txBody>
          <a:bodyPr/>
          <a:lstStyle/>
          <a:p>
            <a:pPr>
              <a:defRPr/>
            </a:pPr>
            <a:r>
              <a:rPr lang="cs-CZ" smtClean="0"/>
              <a:t>12. 10. 2016</a:t>
            </a:r>
            <a:endParaRPr lang="sk-SK"/>
          </a:p>
        </p:txBody>
      </p:sp>
      <p:sp>
        <p:nvSpPr>
          <p:cNvPr id="4" name="Zástupný symbol pro zápatí 3"/>
          <p:cNvSpPr>
            <a:spLocks noGrp="1"/>
          </p:cNvSpPr>
          <p:nvPr>
            <p:ph type="ftr" sz="quarter" idx="11"/>
          </p:nvPr>
        </p:nvSpPr>
        <p:spPr/>
        <p:txBody>
          <a:bodyPr/>
          <a:lstStyle/>
          <a:p>
            <a:pPr>
              <a:defRPr/>
            </a:pPr>
            <a:r>
              <a:rPr lang="pl-PL" smtClean="0"/>
              <a:t>PŘÍRODNÍ POLYMERY PŘF MU  VOSKY 3 2016</a:t>
            </a:r>
            <a:endParaRPr lang="sk-SK"/>
          </a:p>
        </p:txBody>
      </p:sp>
      <p:sp>
        <p:nvSpPr>
          <p:cNvPr id="5" name="Zástupný symbol pro číslo snímku 4"/>
          <p:cNvSpPr>
            <a:spLocks noGrp="1"/>
          </p:cNvSpPr>
          <p:nvPr>
            <p:ph type="sldNum" sz="quarter" idx="12"/>
          </p:nvPr>
        </p:nvSpPr>
        <p:spPr/>
        <p:txBody>
          <a:bodyPr/>
          <a:lstStyle/>
          <a:p>
            <a:pPr>
              <a:defRPr/>
            </a:pPr>
            <a:fld id="{BD7865BE-C659-4ABD-A817-DED046766B31}" type="slidenum">
              <a:rPr lang="sk-SK" smtClean="0"/>
              <a:pPr>
                <a:defRPr/>
              </a:pPr>
              <a:t>56</a:t>
            </a:fld>
            <a:endParaRPr lang="sk-SK"/>
          </a:p>
        </p:txBody>
      </p:sp>
      <p:pic>
        <p:nvPicPr>
          <p:cNvPr id="1026" name="Picture 2"/>
          <p:cNvPicPr>
            <a:picLocks noChangeAspect="1" noChangeArrowheads="1"/>
          </p:cNvPicPr>
          <p:nvPr/>
        </p:nvPicPr>
        <p:blipFill>
          <a:blip r:embed="rId3" cstate="print"/>
          <a:srcRect/>
          <a:stretch>
            <a:fillRect/>
          </a:stretch>
        </p:blipFill>
        <p:spPr bwMode="auto">
          <a:xfrm>
            <a:off x="251520" y="1124744"/>
            <a:ext cx="3173445" cy="3312368"/>
          </a:xfrm>
          <a:prstGeom prst="rect">
            <a:avLst/>
          </a:prstGeom>
          <a:noFill/>
          <a:ln w="9525">
            <a:noFill/>
            <a:miter lim="800000"/>
            <a:headEnd/>
            <a:tailEnd/>
          </a:ln>
        </p:spPr>
      </p:pic>
      <p:pic>
        <p:nvPicPr>
          <p:cNvPr id="1027" name="Picture 3"/>
          <p:cNvPicPr>
            <a:picLocks noChangeAspect="1" noChangeArrowheads="1"/>
          </p:cNvPicPr>
          <p:nvPr/>
        </p:nvPicPr>
        <p:blipFill>
          <a:blip r:embed="rId4" cstate="print"/>
          <a:srcRect/>
          <a:stretch>
            <a:fillRect/>
          </a:stretch>
        </p:blipFill>
        <p:spPr bwMode="auto">
          <a:xfrm>
            <a:off x="3376292" y="1124744"/>
            <a:ext cx="5518334" cy="4824536"/>
          </a:xfrm>
          <a:prstGeom prst="rect">
            <a:avLst/>
          </a:prstGeom>
          <a:noFill/>
          <a:ln w="9525">
            <a:noFill/>
            <a:miter lim="800000"/>
            <a:headEnd/>
            <a:tailEnd/>
          </a:ln>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z="3600" dirty="0" smtClean="0">
                <a:solidFill>
                  <a:srgbClr val="FF0000"/>
                </a:solidFill>
                <a:latin typeface="Arial Black" pitchFamily="34" charset="0"/>
              </a:rPr>
              <a:t>Další látky řazené mezi vosky</a:t>
            </a:r>
            <a:endParaRPr lang="cs-CZ" sz="3600" dirty="0">
              <a:solidFill>
                <a:srgbClr val="FF0000"/>
              </a:solidFill>
              <a:latin typeface="Arial Black" pitchFamily="34" charset="0"/>
            </a:endParaRPr>
          </a:p>
        </p:txBody>
      </p:sp>
      <p:sp>
        <p:nvSpPr>
          <p:cNvPr id="8" name="Zástupný symbol pro obsah 7"/>
          <p:cNvSpPr>
            <a:spLocks noGrp="1"/>
          </p:cNvSpPr>
          <p:nvPr>
            <p:ph idx="1"/>
          </p:nvPr>
        </p:nvSpPr>
        <p:spPr>
          <a:xfrm>
            <a:off x="179512" y="1340768"/>
            <a:ext cx="8784976" cy="4785395"/>
          </a:xfrm>
        </p:spPr>
        <p:txBody>
          <a:bodyPr/>
          <a:lstStyle/>
          <a:p>
            <a:r>
              <a:rPr lang="cs-CZ" b="1" dirty="0" smtClean="0">
                <a:solidFill>
                  <a:srgbClr val="008000"/>
                </a:solidFill>
                <a:latin typeface="Arial Black" pitchFamily="34" charset="0"/>
              </a:rPr>
              <a:t>Lanolín</a:t>
            </a:r>
            <a:r>
              <a:rPr lang="cs-CZ" dirty="0" smtClean="0">
                <a:solidFill>
                  <a:srgbClr val="008000"/>
                </a:solidFill>
                <a:latin typeface="Arial Black" pitchFamily="34" charset="0"/>
              </a:rPr>
              <a:t> – z odpadu po čištění ovčí vlny</a:t>
            </a:r>
          </a:p>
          <a:p>
            <a:r>
              <a:rPr lang="cs-CZ" b="1" dirty="0" smtClean="0"/>
              <a:t>Japonský vosk </a:t>
            </a:r>
            <a:r>
              <a:rPr lang="cs-CZ" dirty="0" smtClean="0"/>
              <a:t>– z plodů stromu</a:t>
            </a:r>
          </a:p>
          <a:p>
            <a:r>
              <a:rPr lang="cs-CZ" b="1" dirty="0" smtClean="0">
                <a:solidFill>
                  <a:srgbClr val="FF0000"/>
                </a:solidFill>
                <a:latin typeface="Arial Black" pitchFamily="34" charset="0"/>
              </a:rPr>
              <a:t>Čínský vosk </a:t>
            </a:r>
            <a:r>
              <a:rPr lang="cs-CZ" dirty="0" smtClean="0">
                <a:solidFill>
                  <a:srgbClr val="FF0000"/>
                </a:solidFill>
                <a:latin typeface="Arial Black" pitchFamily="34" charset="0"/>
              </a:rPr>
              <a:t>– sekret hmyzu</a:t>
            </a:r>
          </a:p>
          <a:p>
            <a:r>
              <a:rPr lang="cs-CZ" b="1" dirty="0" smtClean="0">
                <a:solidFill>
                  <a:srgbClr val="C00000"/>
                </a:solidFill>
              </a:rPr>
              <a:t>Vorvanina</a:t>
            </a:r>
            <a:r>
              <a:rPr lang="cs-CZ" dirty="0" smtClean="0">
                <a:solidFill>
                  <a:srgbClr val="C00000"/>
                </a:solidFill>
              </a:rPr>
              <a:t> – lebeční dutina vorvaně obrovského</a:t>
            </a:r>
          </a:p>
          <a:p>
            <a:r>
              <a:rPr lang="cs-CZ" b="1" dirty="0" err="1" smtClean="0">
                <a:solidFill>
                  <a:srgbClr val="0000FF"/>
                </a:solidFill>
              </a:rPr>
              <a:t>Espartový</a:t>
            </a:r>
            <a:r>
              <a:rPr lang="cs-CZ" b="1" dirty="0" smtClean="0">
                <a:solidFill>
                  <a:srgbClr val="0000FF"/>
                </a:solidFill>
              </a:rPr>
              <a:t> vosk </a:t>
            </a:r>
            <a:r>
              <a:rPr lang="cs-CZ" dirty="0" smtClean="0">
                <a:solidFill>
                  <a:srgbClr val="0000FF"/>
                </a:solidFill>
              </a:rPr>
              <a:t>– ochranný povlak na trávě </a:t>
            </a:r>
            <a:r>
              <a:rPr lang="cs-CZ" dirty="0" err="1" smtClean="0">
                <a:solidFill>
                  <a:srgbClr val="0000FF"/>
                </a:solidFill>
              </a:rPr>
              <a:t>espartové</a:t>
            </a:r>
            <a:endParaRPr lang="cs-CZ" dirty="0" smtClean="0">
              <a:solidFill>
                <a:srgbClr val="0000FF"/>
              </a:solidFill>
            </a:endParaRPr>
          </a:p>
          <a:p>
            <a:r>
              <a:rPr lang="cs-CZ" dirty="0" smtClean="0"/>
              <a:t>………………..</a:t>
            </a:r>
          </a:p>
          <a:p>
            <a:endParaRPr lang="cs-CZ" dirty="0" smtClean="0"/>
          </a:p>
          <a:p>
            <a:endParaRPr lang="cs-CZ" dirty="0" smtClean="0"/>
          </a:p>
          <a:p>
            <a:endParaRPr lang="cs-CZ" dirty="0"/>
          </a:p>
        </p:txBody>
      </p:sp>
      <p:sp>
        <p:nvSpPr>
          <p:cNvPr id="3" name="Zástupný symbol pro datum 2"/>
          <p:cNvSpPr>
            <a:spLocks noGrp="1"/>
          </p:cNvSpPr>
          <p:nvPr>
            <p:ph type="dt" sz="half" idx="10"/>
          </p:nvPr>
        </p:nvSpPr>
        <p:spPr/>
        <p:txBody>
          <a:bodyPr/>
          <a:lstStyle/>
          <a:p>
            <a:pPr>
              <a:defRPr/>
            </a:pPr>
            <a:r>
              <a:rPr lang="cs-CZ" smtClean="0"/>
              <a:t>12. 10. 2016</a:t>
            </a:r>
            <a:endParaRPr lang="sk-SK"/>
          </a:p>
        </p:txBody>
      </p:sp>
      <p:sp>
        <p:nvSpPr>
          <p:cNvPr id="4" name="Zástupný symbol pro zápatí 3"/>
          <p:cNvSpPr>
            <a:spLocks noGrp="1"/>
          </p:cNvSpPr>
          <p:nvPr>
            <p:ph type="ftr" sz="quarter" idx="11"/>
          </p:nvPr>
        </p:nvSpPr>
        <p:spPr/>
        <p:txBody>
          <a:bodyPr/>
          <a:lstStyle/>
          <a:p>
            <a:pPr>
              <a:defRPr/>
            </a:pPr>
            <a:r>
              <a:rPr lang="pl-PL" smtClean="0"/>
              <a:t>PŘÍRODNÍ POLYMERY PŘF MU  VOSKY 3 2016</a:t>
            </a:r>
            <a:endParaRPr lang="sk-SK"/>
          </a:p>
        </p:txBody>
      </p:sp>
      <p:sp>
        <p:nvSpPr>
          <p:cNvPr id="5" name="Zástupný symbol pro číslo snímku 4"/>
          <p:cNvSpPr>
            <a:spLocks noGrp="1"/>
          </p:cNvSpPr>
          <p:nvPr>
            <p:ph type="sldNum" sz="quarter" idx="12"/>
          </p:nvPr>
        </p:nvSpPr>
        <p:spPr/>
        <p:txBody>
          <a:bodyPr/>
          <a:lstStyle/>
          <a:p>
            <a:pPr>
              <a:defRPr/>
            </a:pPr>
            <a:fld id="{BD7865BE-C659-4ABD-A817-DED046766B31}" type="slidenum">
              <a:rPr lang="sk-SK" smtClean="0"/>
              <a:pPr>
                <a:defRPr/>
              </a:pPr>
              <a:t>57</a:t>
            </a:fld>
            <a:endParaRPr lang="sk-SK"/>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Nadpis 9"/>
          <p:cNvSpPr>
            <a:spLocks noGrp="1"/>
          </p:cNvSpPr>
          <p:nvPr>
            <p:ph type="title"/>
          </p:nvPr>
        </p:nvSpPr>
        <p:spPr/>
        <p:txBody>
          <a:bodyPr/>
          <a:lstStyle/>
          <a:p>
            <a:r>
              <a:rPr lang="cs-CZ" sz="3200" b="1" dirty="0" smtClean="0">
                <a:solidFill>
                  <a:srgbClr val="FF0000"/>
                </a:solidFill>
              </a:rPr>
              <a:t>Od </a:t>
            </a:r>
            <a:r>
              <a:rPr lang="cs-CZ" sz="3200" b="1" dirty="0" smtClean="0">
                <a:solidFill>
                  <a:srgbClr val="0000FF"/>
                </a:solidFill>
              </a:rPr>
              <a:t>OLEJE</a:t>
            </a:r>
            <a:r>
              <a:rPr lang="cs-CZ" sz="3200" b="1" dirty="0" smtClean="0">
                <a:solidFill>
                  <a:srgbClr val="FF0000"/>
                </a:solidFill>
              </a:rPr>
              <a:t> k </a:t>
            </a:r>
            <a:r>
              <a:rPr lang="cs-CZ" sz="3200" b="1" dirty="0" smtClean="0">
                <a:solidFill>
                  <a:srgbClr val="C00000"/>
                </a:solidFill>
              </a:rPr>
              <a:t>VOSKU</a:t>
            </a:r>
            <a:r>
              <a:rPr lang="cs-CZ" sz="3200" b="1" dirty="0" smtClean="0">
                <a:solidFill>
                  <a:srgbClr val="FF0000"/>
                </a:solidFill>
              </a:rPr>
              <a:t/>
            </a:r>
            <a:br>
              <a:rPr lang="cs-CZ" sz="3200" b="1" dirty="0" smtClean="0">
                <a:solidFill>
                  <a:srgbClr val="FF0000"/>
                </a:solidFill>
              </a:rPr>
            </a:br>
            <a:r>
              <a:rPr lang="cs-CZ" sz="3200" b="1" dirty="0" smtClean="0">
                <a:solidFill>
                  <a:srgbClr val="FF0000"/>
                </a:solidFill>
              </a:rPr>
              <a:t>RICINOVÝ OLEJ </a:t>
            </a:r>
            <a:r>
              <a:rPr lang="cs-CZ" sz="2800" b="1" dirty="0" smtClean="0">
                <a:solidFill>
                  <a:srgbClr val="FF0000"/>
                </a:solidFill>
              </a:rPr>
              <a:t>(</a:t>
            </a:r>
            <a:r>
              <a:rPr lang="sk-SK" sz="2800" b="1" i="1" kern="1200" dirty="0" err="1" smtClean="0">
                <a:solidFill>
                  <a:srgbClr val="0000FF"/>
                </a:solidFill>
                <a:ea typeface="Times New Roman"/>
                <a:cs typeface="Times New Roman"/>
              </a:rPr>
              <a:t>eng</a:t>
            </a:r>
            <a:r>
              <a:rPr lang="sk-SK" sz="2800" b="1" i="1" kern="1200" dirty="0" smtClean="0">
                <a:solidFill>
                  <a:srgbClr val="0000FF"/>
                </a:solidFill>
                <a:ea typeface="Times New Roman"/>
                <a:cs typeface="Times New Roman"/>
              </a:rPr>
              <a:t>. </a:t>
            </a:r>
            <a:r>
              <a:rPr lang="sk-SK" sz="2800" b="1" i="1" kern="1200" dirty="0" err="1" smtClean="0">
                <a:solidFill>
                  <a:srgbClr val="0000FF"/>
                </a:solidFill>
                <a:ea typeface="Times New Roman"/>
                <a:cs typeface="Times New Roman"/>
              </a:rPr>
              <a:t>Castor</a:t>
            </a:r>
            <a:r>
              <a:rPr lang="sk-SK" sz="2800" b="1" i="1" kern="1200" dirty="0" smtClean="0">
                <a:solidFill>
                  <a:srgbClr val="0000FF"/>
                </a:solidFill>
                <a:ea typeface="Times New Roman"/>
                <a:cs typeface="Times New Roman"/>
              </a:rPr>
              <a:t> </a:t>
            </a:r>
            <a:r>
              <a:rPr lang="sk-SK" sz="2800" b="1" i="1" kern="1200" dirty="0" err="1" smtClean="0">
                <a:solidFill>
                  <a:srgbClr val="0000FF"/>
                </a:solidFill>
                <a:ea typeface="Times New Roman"/>
                <a:cs typeface="Times New Roman"/>
              </a:rPr>
              <a:t>Oil</a:t>
            </a:r>
            <a:r>
              <a:rPr lang="sk-SK" sz="2800" b="1" kern="1200" dirty="0" smtClean="0">
                <a:solidFill>
                  <a:srgbClr val="FF0000"/>
                </a:solidFill>
                <a:ea typeface="Times New Roman"/>
                <a:cs typeface="Times New Roman"/>
              </a:rPr>
              <a:t>)</a:t>
            </a:r>
            <a:endParaRPr lang="cs-CZ" sz="2800" b="1" dirty="0">
              <a:solidFill>
                <a:srgbClr val="FF0000"/>
              </a:solidFill>
            </a:endParaRPr>
          </a:p>
        </p:txBody>
      </p:sp>
      <p:sp>
        <p:nvSpPr>
          <p:cNvPr id="7" name="Zástupný symbol pro datum 6"/>
          <p:cNvSpPr>
            <a:spLocks noGrp="1"/>
          </p:cNvSpPr>
          <p:nvPr>
            <p:ph type="dt" sz="half" idx="10"/>
          </p:nvPr>
        </p:nvSpPr>
        <p:spPr/>
        <p:txBody>
          <a:bodyPr/>
          <a:lstStyle/>
          <a:p>
            <a:pPr>
              <a:defRPr/>
            </a:pPr>
            <a:r>
              <a:rPr lang="cs-CZ" smtClean="0"/>
              <a:t>12. 10. 2016</a:t>
            </a:r>
            <a:endParaRPr lang="sk-SK"/>
          </a:p>
        </p:txBody>
      </p:sp>
      <p:sp>
        <p:nvSpPr>
          <p:cNvPr id="8" name="Zástupný symbol pro zápatí 7"/>
          <p:cNvSpPr>
            <a:spLocks noGrp="1"/>
          </p:cNvSpPr>
          <p:nvPr>
            <p:ph type="ftr" sz="quarter" idx="11"/>
          </p:nvPr>
        </p:nvSpPr>
        <p:spPr/>
        <p:txBody>
          <a:bodyPr/>
          <a:lstStyle/>
          <a:p>
            <a:pPr>
              <a:defRPr/>
            </a:pPr>
            <a:r>
              <a:rPr lang="pl-PL" smtClean="0"/>
              <a:t>PŘÍRODNÍ POLYMERY PŘF MU  VOSKY 3 2016</a:t>
            </a:r>
            <a:endParaRPr lang="sk-SK"/>
          </a:p>
        </p:txBody>
      </p:sp>
      <p:sp>
        <p:nvSpPr>
          <p:cNvPr id="9" name="Zástupný symbol pro číslo snímku 8"/>
          <p:cNvSpPr>
            <a:spLocks noGrp="1"/>
          </p:cNvSpPr>
          <p:nvPr>
            <p:ph type="sldNum" sz="quarter" idx="12"/>
          </p:nvPr>
        </p:nvSpPr>
        <p:spPr/>
        <p:txBody>
          <a:bodyPr/>
          <a:lstStyle/>
          <a:p>
            <a:pPr>
              <a:defRPr/>
            </a:pPr>
            <a:fld id="{AA2A1800-BFC7-4E22-8964-B8A4E143B637}" type="slidenum">
              <a:rPr lang="sk-SK" smtClean="0"/>
              <a:pPr>
                <a:defRPr/>
              </a:pPr>
              <a:t>6</a:t>
            </a:fld>
            <a:endParaRPr lang="sk-SK"/>
          </a:p>
        </p:txBody>
      </p:sp>
      <p:pic>
        <p:nvPicPr>
          <p:cNvPr id="2050" name="Picture 2"/>
          <p:cNvPicPr>
            <a:picLocks noChangeAspect="1" noChangeArrowheads="1"/>
          </p:cNvPicPr>
          <p:nvPr/>
        </p:nvPicPr>
        <p:blipFill>
          <a:blip r:embed="rId2" cstate="print"/>
          <a:srcRect/>
          <a:stretch>
            <a:fillRect/>
          </a:stretch>
        </p:blipFill>
        <p:spPr bwMode="auto">
          <a:xfrm rot="16200000">
            <a:off x="1487824" y="176473"/>
            <a:ext cx="2063709" cy="4536316"/>
          </a:xfrm>
          <a:prstGeom prst="rect">
            <a:avLst/>
          </a:prstGeom>
          <a:noFill/>
          <a:ln w="9525">
            <a:noFill/>
            <a:miter lim="800000"/>
            <a:headEnd/>
            <a:tailEnd/>
          </a:ln>
        </p:spPr>
      </p:pic>
      <p:sp>
        <p:nvSpPr>
          <p:cNvPr id="11" name="TextovéPole 10"/>
          <p:cNvSpPr txBox="1"/>
          <p:nvPr/>
        </p:nvSpPr>
        <p:spPr>
          <a:xfrm>
            <a:off x="5076056" y="1412776"/>
            <a:ext cx="3744416" cy="523220"/>
          </a:xfrm>
          <a:prstGeom prst="rect">
            <a:avLst/>
          </a:prstGeom>
          <a:noFill/>
        </p:spPr>
        <p:txBody>
          <a:bodyPr wrap="square" rtlCol="0">
            <a:spAutoFit/>
          </a:bodyPr>
          <a:lstStyle/>
          <a:p>
            <a:r>
              <a:rPr lang="cs-CZ" sz="2800" b="1" dirty="0" smtClean="0">
                <a:solidFill>
                  <a:srgbClr val="0000FF"/>
                </a:solidFill>
              </a:rPr>
              <a:t>TŘI DVOJNÉ VAZBY</a:t>
            </a:r>
            <a:endParaRPr lang="cs-CZ" sz="2800" b="1" dirty="0">
              <a:solidFill>
                <a:srgbClr val="0000FF"/>
              </a:solidFill>
            </a:endParaRPr>
          </a:p>
        </p:txBody>
      </p:sp>
      <p:cxnSp>
        <p:nvCxnSpPr>
          <p:cNvPr id="13" name="Přímá spojovací šipka 12"/>
          <p:cNvCxnSpPr/>
          <p:nvPr/>
        </p:nvCxnSpPr>
        <p:spPr>
          <a:xfrm>
            <a:off x="6804248" y="1988840"/>
            <a:ext cx="0" cy="115212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4" name="TextovéPole 13"/>
          <p:cNvSpPr txBox="1"/>
          <p:nvPr/>
        </p:nvSpPr>
        <p:spPr>
          <a:xfrm>
            <a:off x="5292080" y="3284984"/>
            <a:ext cx="3672408" cy="523220"/>
          </a:xfrm>
          <a:prstGeom prst="rect">
            <a:avLst/>
          </a:prstGeom>
          <a:noFill/>
        </p:spPr>
        <p:txBody>
          <a:bodyPr wrap="square" rtlCol="0">
            <a:spAutoFit/>
          </a:bodyPr>
          <a:lstStyle/>
          <a:p>
            <a:r>
              <a:rPr lang="cs-CZ" sz="2800" b="1" dirty="0" smtClean="0">
                <a:solidFill>
                  <a:srgbClr val="008000"/>
                </a:solidFill>
              </a:rPr>
              <a:t>HYDROGENACE</a:t>
            </a:r>
            <a:endParaRPr lang="cs-CZ" sz="3200" b="1" dirty="0">
              <a:solidFill>
                <a:srgbClr val="008000"/>
              </a:solidFill>
            </a:endParaRPr>
          </a:p>
        </p:txBody>
      </p:sp>
      <p:cxnSp>
        <p:nvCxnSpPr>
          <p:cNvPr id="16" name="Přímá spojovací šipka 15"/>
          <p:cNvCxnSpPr/>
          <p:nvPr/>
        </p:nvCxnSpPr>
        <p:spPr>
          <a:xfrm>
            <a:off x="6804248" y="3789040"/>
            <a:ext cx="0" cy="115212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7" name="TextovéPole 16"/>
          <p:cNvSpPr txBox="1"/>
          <p:nvPr/>
        </p:nvSpPr>
        <p:spPr>
          <a:xfrm>
            <a:off x="3275856" y="5013176"/>
            <a:ext cx="5688632" cy="646331"/>
          </a:xfrm>
          <a:prstGeom prst="rect">
            <a:avLst/>
          </a:prstGeom>
          <a:noFill/>
        </p:spPr>
        <p:txBody>
          <a:bodyPr wrap="square" rtlCol="0">
            <a:spAutoFit/>
          </a:bodyPr>
          <a:lstStyle/>
          <a:p>
            <a:r>
              <a:rPr lang="cs-CZ" sz="3600" b="1" dirty="0" smtClean="0">
                <a:solidFill>
                  <a:srgbClr val="C00000"/>
                </a:solidFill>
                <a:latin typeface="Arial Black" pitchFamily="34" charset="0"/>
              </a:rPr>
              <a:t>VOSK</a:t>
            </a:r>
            <a:r>
              <a:rPr lang="cs-CZ" sz="3600" b="1" dirty="0" smtClean="0">
                <a:solidFill>
                  <a:srgbClr val="C00000"/>
                </a:solidFill>
              </a:rPr>
              <a:t> </a:t>
            </a:r>
            <a:r>
              <a:rPr lang="sk-SK" sz="3600" b="1" i="1" dirty="0" err="1" smtClean="0">
                <a:solidFill>
                  <a:srgbClr val="0000FF"/>
                </a:solidFill>
                <a:ea typeface="Times New Roman"/>
                <a:cs typeface="Times New Roman"/>
              </a:rPr>
              <a:t>eng</a:t>
            </a:r>
            <a:r>
              <a:rPr lang="sk-SK" sz="3600" b="1" i="1" dirty="0" smtClean="0">
                <a:solidFill>
                  <a:srgbClr val="0000FF"/>
                </a:solidFill>
                <a:ea typeface="Times New Roman"/>
                <a:cs typeface="Times New Roman"/>
              </a:rPr>
              <a:t>. </a:t>
            </a:r>
            <a:r>
              <a:rPr lang="sk-SK" sz="3600" b="1" i="1" dirty="0" err="1" smtClean="0">
                <a:solidFill>
                  <a:srgbClr val="0000FF"/>
                </a:solidFill>
                <a:ea typeface="Times New Roman"/>
                <a:cs typeface="Times New Roman"/>
              </a:rPr>
              <a:t>Castor</a:t>
            </a:r>
            <a:r>
              <a:rPr lang="sk-SK" sz="3600" b="1" i="1" dirty="0" smtClean="0">
                <a:solidFill>
                  <a:srgbClr val="0000FF"/>
                </a:solidFill>
                <a:ea typeface="Times New Roman"/>
                <a:cs typeface="Times New Roman"/>
              </a:rPr>
              <a:t>  </a:t>
            </a:r>
            <a:r>
              <a:rPr lang="sk-SK" sz="3600" b="1" i="1" dirty="0" err="1" smtClean="0">
                <a:solidFill>
                  <a:srgbClr val="0000FF"/>
                </a:solidFill>
                <a:ea typeface="Times New Roman"/>
                <a:cs typeface="Times New Roman"/>
              </a:rPr>
              <a:t>Wax</a:t>
            </a:r>
            <a:r>
              <a:rPr lang="cs-CZ" sz="3600" b="1" dirty="0" smtClean="0">
                <a:solidFill>
                  <a:srgbClr val="C00000"/>
                </a:solidFill>
              </a:rPr>
              <a:t> </a:t>
            </a:r>
            <a:endParaRPr lang="cs-CZ" sz="3600" dirty="0"/>
          </a:p>
        </p:txBody>
      </p:sp>
      <p:sp>
        <p:nvSpPr>
          <p:cNvPr id="18" name="TextovéPole 17"/>
          <p:cNvSpPr txBox="1"/>
          <p:nvPr/>
        </p:nvSpPr>
        <p:spPr>
          <a:xfrm>
            <a:off x="683568" y="3789040"/>
            <a:ext cx="4104456" cy="400110"/>
          </a:xfrm>
          <a:prstGeom prst="rect">
            <a:avLst/>
          </a:prstGeom>
          <a:noFill/>
        </p:spPr>
        <p:txBody>
          <a:bodyPr wrap="square" rtlCol="0">
            <a:spAutoFit/>
          </a:bodyPr>
          <a:lstStyle/>
          <a:p>
            <a:r>
              <a:rPr lang="cs-CZ" sz="2000" b="1" dirty="0" smtClean="0">
                <a:solidFill>
                  <a:srgbClr val="008000"/>
                </a:solidFill>
              </a:rPr>
              <a:t>Volné –OH skupiny zůstávají </a:t>
            </a:r>
            <a:endParaRPr lang="cs-CZ" sz="2000" b="1" dirty="0">
              <a:solidFill>
                <a:srgbClr val="008000"/>
              </a:solidFill>
            </a:endParaRPr>
          </a:p>
        </p:txBody>
      </p:sp>
      <p:cxnSp>
        <p:nvCxnSpPr>
          <p:cNvPr id="19" name="Přímá spojovací šipka 18"/>
          <p:cNvCxnSpPr/>
          <p:nvPr/>
        </p:nvCxnSpPr>
        <p:spPr>
          <a:xfrm flipV="1">
            <a:off x="4355976" y="3717032"/>
            <a:ext cx="936104" cy="36004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Nadpis 9"/>
          <p:cNvSpPr>
            <a:spLocks noGrp="1"/>
          </p:cNvSpPr>
          <p:nvPr>
            <p:ph type="title"/>
          </p:nvPr>
        </p:nvSpPr>
        <p:spPr/>
        <p:txBody>
          <a:bodyPr/>
          <a:lstStyle/>
          <a:p>
            <a:r>
              <a:rPr lang="cs-CZ" sz="3200" b="1" dirty="0" smtClean="0">
                <a:solidFill>
                  <a:srgbClr val="FF0000"/>
                </a:solidFill>
              </a:rPr>
              <a:t>Něco mezi  </a:t>
            </a:r>
            <a:r>
              <a:rPr lang="cs-CZ" sz="3200" b="1" dirty="0" smtClean="0">
                <a:solidFill>
                  <a:srgbClr val="0000FF"/>
                </a:solidFill>
              </a:rPr>
              <a:t>OLEJEM</a:t>
            </a:r>
            <a:r>
              <a:rPr lang="cs-CZ" sz="3200" b="1" dirty="0" smtClean="0">
                <a:solidFill>
                  <a:srgbClr val="FF0000"/>
                </a:solidFill>
              </a:rPr>
              <a:t> a </a:t>
            </a:r>
            <a:r>
              <a:rPr lang="cs-CZ" sz="3200" b="1" dirty="0" smtClean="0">
                <a:solidFill>
                  <a:srgbClr val="C00000"/>
                </a:solidFill>
              </a:rPr>
              <a:t>VOSKEM</a:t>
            </a:r>
            <a:r>
              <a:rPr lang="cs-CZ" sz="3200" b="1" dirty="0" smtClean="0">
                <a:solidFill>
                  <a:srgbClr val="FF0000"/>
                </a:solidFill>
              </a:rPr>
              <a:t/>
            </a:r>
            <a:br>
              <a:rPr lang="cs-CZ" sz="3200" b="1" dirty="0" smtClean="0">
                <a:solidFill>
                  <a:srgbClr val="FF0000"/>
                </a:solidFill>
              </a:rPr>
            </a:br>
            <a:r>
              <a:rPr lang="cs-CZ" sz="3200" b="1" dirty="0" smtClean="0">
                <a:solidFill>
                  <a:srgbClr val="FF0000"/>
                </a:solidFill>
              </a:rPr>
              <a:t>LŮJ </a:t>
            </a:r>
            <a:r>
              <a:rPr lang="cs-CZ" sz="2800" b="1" dirty="0" smtClean="0">
                <a:solidFill>
                  <a:srgbClr val="FF0000"/>
                </a:solidFill>
              </a:rPr>
              <a:t>(</a:t>
            </a:r>
            <a:r>
              <a:rPr lang="sk-SK" sz="2800" b="1" i="1" kern="1200" dirty="0" err="1" smtClean="0">
                <a:solidFill>
                  <a:srgbClr val="0000FF"/>
                </a:solidFill>
                <a:ea typeface="Times New Roman"/>
                <a:cs typeface="Times New Roman"/>
              </a:rPr>
              <a:t>eng.Tallow</a:t>
            </a:r>
            <a:r>
              <a:rPr lang="sk-SK" sz="2800" b="1" i="1" kern="1200" dirty="0" smtClean="0">
                <a:solidFill>
                  <a:srgbClr val="0000FF"/>
                </a:solidFill>
                <a:ea typeface="Times New Roman"/>
                <a:cs typeface="Times New Roman"/>
              </a:rPr>
              <a:t>, </a:t>
            </a:r>
            <a:r>
              <a:rPr lang="sk-SK" sz="2800" b="1" i="1" kern="1200" dirty="0" err="1" smtClean="0">
                <a:solidFill>
                  <a:srgbClr val="0000FF"/>
                </a:solidFill>
                <a:ea typeface="Times New Roman"/>
                <a:cs typeface="Times New Roman"/>
              </a:rPr>
              <a:t>Suit</a:t>
            </a:r>
            <a:r>
              <a:rPr lang="sk-SK" sz="2800" b="1" kern="1200" dirty="0" smtClean="0">
                <a:solidFill>
                  <a:srgbClr val="FF0000"/>
                </a:solidFill>
                <a:ea typeface="Times New Roman"/>
                <a:cs typeface="Times New Roman"/>
              </a:rPr>
              <a:t>)</a:t>
            </a:r>
            <a:endParaRPr lang="cs-CZ" sz="2800" b="1" dirty="0">
              <a:solidFill>
                <a:srgbClr val="FF0000"/>
              </a:solidFill>
            </a:endParaRPr>
          </a:p>
        </p:txBody>
      </p:sp>
      <p:sp>
        <p:nvSpPr>
          <p:cNvPr id="7" name="Zástupný symbol pro datum 6"/>
          <p:cNvSpPr>
            <a:spLocks noGrp="1"/>
          </p:cNvSpPr>
          <p:nvPr>
            <p:ph type="dt" sz="half" idx="10"/>
          </p:nvPr>
        </p:nvSpPr>
        <p:spPr/>
        <p:txBody>
          <a:bodyPr/>
          <a:lstStyle/>
          <a:p>
            <a:pPr>
              <a:defRPr/>
            </a:pPr>
            <a:r>
              <a:rPr lang="cs-CZ" smtClean="0"/>
              <a:t>12. 10. 2016</a:t>
            </a:r>
            <a:endParaRPr lang="sk-SK"/>
          </a:p>
        </p:txBody>
      </p:sp>
      <p:sp>
        <p:nvSpPr>
          <p:cNvPr id="8" name="Zástupný symbol pro zápatí 7"/>
          <p:cNvSpPr>
            <a:spLocks noGrp="1"/>
          </p:cNvSpPr>
          <p:nvPr>
            <p:ph type="ftr" sz="quarter" idx="11"/>
          </p:nvPr>
        </p:nvSpPr>
        <p:spPr/>
        <p:txBody>
          <a:bodyPr/>
          <a:lstStyle/>
          <a:p>
            <a:pPr>
              <a:defRPr/>
            </a:pPr>
            <a:r>
              <a:rPr lang="pl-PL" smtClean="0"/>
              <a:t>PŘÍRODNÍ POLYMERY PŘF MU  VOSKY 3 2016</a:t>
            </a:r>
            <a:endParaRPr lang="sk-SK"/>
          </a:p>
        </p:txBody>
      </p:sp>
      <p:sp>
        <p:nvSpPr>
          <p:cNvPr id="9" name="Zástupný symbol pro číslo snímku 8"/>
          <p:cNvSpPr>
            <a:spLocks noGrp="1"/>
          </p:cNvSpPr>
          <p:nvPr>
            <p:ph type="sldNum" sz="quarter" idx="12"/>
          </p:nvPr>
        </p:nvSpPr>
        <p:spPr/>
        <p:txBody>
          <a:bodyPr/>
          <a:lstStyle/>
          <a:p>
            <a:pPr>
              <a:defRPr/>
            </a:pPr>
            <a:fld id="{AA2A1800-BFC7-4E22-8964-B8A4E143B637}" type="slidenum">
              <a:rPr lang="sk-SK" smtClean="0"/>
              <a:pPr>
                <a:defRPr/>
              </a:pPr>
              <a:t>7</a:t>
            </a:fld>
            <a:endParaRPr lang="sk-SK"/>
          </a:p>
        </p:txBody>
      </p:sp>
      <p:sp>
        <p:nvSpPr>
          <p:cNvPr id="11" name="TextovéPole 10"/>
          <p:cNvSpPr txBox="1"/>
          <p:nvPr/>
        </p:nvSpPr>
        <p:spPr>
          <a:xfrm>
            <a:off x="395536" y="1412776"/>
            <a:ext cx="8424936" cy="954107"/>
          </a:xfrm>
          <a:prstGeom prst="rect">
            <a:avLst/>
          </a:prstGeom>
          <a:noFill/>
        </p:spPr>
        <p:txBody>
          <a:bodyPr wrap="square" rtlCol="0">
            <a:spAutoFit/>
          </a:bodyPr>
          <a:lstStyle/>
          <a:p>
            <a:r>
              <a:rPr lang="cs-CZ" sz="2800" b="1" dirty="0" smtClean="0">
                <a:solidFill>
                  <a:srgbClr val="0000FF"/>
                </a:solidFill>
              </a:rPr>
              <a:t>JEDNA DVOJNÁ VAZBA ( </a:t>
            </a:r>
            <a:r>
              <a:rPr lang="cs-CZ" sz="2800" b="1" dirty="0" err="1" smtClean="0">
                <a:solidFill>
                  <a:srgbClr val="0000FF"/>
                </a:solidFill>
              </a:rPr>
              <a:t>kys</a:t>
            </a:r>
            <a:r>
              <a:rPr lang="cs-CZ" sz="2800" b="1" dirty="0" smtClean="0">
                <a:solidFill>
                  <a:srgbClr val="0000FF"/>
                </a:solidFill>
              </a:rPr>
              <a:t>. Olejová) + dvě nasycené mastné kyseliny (</a:t>
            </a:r>
            <a:r>
              <a:rPr lang="cs-CZ" sz="2800" b="1" dirty="0" err="1" smtClean="0">
                <a:solidFill>
                  <a:srgbClr val="0000FF"/>
                </a:solidFill>
              </a:rPr>
              <a:t>kys</a:t>
            </a:r>
            <a:r>
              <a:rPr lang="cs-CZ" sz="2800" b="1" dirty="0" smtClean="0">
                <a:solidFill>
                  <a:srgbClr val="0000FF"/>
                </a:solidFill>
              </a:rPr>
              <a:t>. Stearová)</a:t>
            </a:r>
            <a:endParaRPr lang="cs-CZ" sz="2800" b="1" dirty="0">
              <a:solidFill>
                <a:srgbClr val="0000FF"/>
              </a:solidFill>
            </a:endParaRPr>
          </a:p>
        </p:txBody>
      </p:sp>
      <p:pic>
        <p:nvPicPr>
          <p:cNvPr id="1026" name="Picture 2"/>
          <p:cNvPicPr>
            <a:picLocks noChangeAspect="1" noChangeArrowheads="1"/>
          </p:cNvPicPr>
          <p:nvPr/>
        </p:nvPicPr>
        <p:blipFill>
          <a:blip r:embed="rId2" cstate="print"/>
          <a:srcRect/>
          <a:stretch>
            <a:fillRect/>
          </a:stretch>
        </p:blipFill>
        <p:spPr bwMode="auto">
          <a:xfrm>
            <a:off x="755576" y="2348880"/>
            <a:ext cx="7128792" cy="2916864"/>
          </a:xfrm>
          <a:prstGeom prst="rect">
            <a:avLst/>
          </a:prstGeom>
          <a:noFill/>
          <a:ln w="9525">
            <a:noFill/>
            <a:miter lim="800000"/>
            <a:headEnd/>
            <a:tailEnd/>
          </a:ln>
        </p:spPr>
      </p:pic>
      <p:sp>
        <p:nvSpPr>
          <p:cNvPr id="15" name="TextovéPole 14"/>
          <p:cNvSpPr txBox="1"/>
          <p:nvPr/>
        </p:nvSpPr>
        <p:spPr>
          <a:xfrm>
            <a:off x="395536" y="5301208"/>
            <a:ext cx="8496944" cy="954107"/>
          </a:xfrm>
          <a:prstGeom prst="rect">
            <a:avLst/>
          </a:prstGeom>
          <a:solidFill>
            <a:schemeClr val="bg1">
              <a:lumMod val="85000"/>
            </a:schemeClr>
          </a:solidFill>
        </p:spPr>
        <p:txBody>
          <a:bodyPr wrap="square" rtlCol="0">
            <a:spAutoFit/>
          </a:bodyPr>
          <a:lstStyle/>
          <a:p>
            <a:pPr algn="ctr"/>
            <a:r>
              <a:rPr lang="cs-CZ" sz="2800" b="1" dirty="0" smtClean="0">
                <a:solidFill>
                  <a:srgbClr val="008000"/>
                </a:solidFill>
                <a:latin typeface="Arial Black" pitchFamily="34" charset="0"/>
              </a:rPr>
              <a:t>Na co byl používán v minulosti a na co lze použít dnes?</a:t>
            </a:r>
            <a:endParaRPr lang="cs-CZ" sz="2800" b="1" dirty="0">
              <a:solidFill>
                <a:srgbClr val="008000"/>
              </a:solidFill>
              <a:latin typeface="Arial Black"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Nadpis 9"/>
          <p:cNvSpPr>
            <a:spLocks noGrp="1"/>
          </p:cNvSpPr>
          <p:nvPr>
            <p:ph type="title"/>
          </p:nvPr>
        </p:nvSpPr>
        <p:spPr>
          <a:xfrm>
            <a:off x="467544" y="188640"/>
            <a:ext cx="8229600" cy="778098"/>
          </a:xfrm>
        </p:spPr>
        <p:txBody>
          <a:bodyPr/>
          <a:lstStyle/>
          <a:p>
            <a:r>
              <a:rPr lang="cs-CZ" sz="4800" b="1" dirty="0" smtClean="0">
                <a:solidFill>
                  <a:srgbClr val="FF0000"/>
                </a:solidFill>
                <a:latin typeface="Arial Black" pitchFamily="34" charset="0"/>
              </a:rPr>
              <a:t>Produkty</a:t>
            </a:r>
            <a:endParaRPr lang="cs-CZ" sz="1600" b="1" dirty="0">
              <a:solidFill>
                <a:srgbClr val="FF0000"/>
              </a:solidFill>
              <a:latin typeface="Arial Black" pitchFamily="34" charset="0"/>
            </a:endParaRPr>
          </a:p>
        </p:txBody>
      </p:sp>
      <p:sp>
        <p:nvSpPr>
          <p:cNvPr id="11" name="Zástupný symbol pro obsah 10"/>
          <p:cNvSpPr>
            <a:spLocks noGrp="1"/>
          </p:cNvSpPr>
          <p:nvPr>
            <p:ph idx="1"/>
          </p:nvPr>
        </p:nvSpPr>
        <p:spPr>
          <a:xfrm>
            <a:off x="467544" y="836712"/>
            <a:ext cx="8496944" cy="5400600"/>
          </a:xfrm>
        </p:spPr>
        <p:txBody>
          <a:bodyPr/>
          <a:lstStyle/>
          <a:p>
            <a:pPr algn="ctr">
              <a:buNone/>
            </a:pPr>
            <a:r>
              <a:rPr lang="cs-CZ" b="1" dirty="0" smtClean="0">
                <a:solidFill>
                  <a:srgbClr val="FF0000"/>
                </a:solidFill>
                <a:latin typeface="Arial Black" pitchFamily="34" charset="0"/>
              </a:rPr>
              <a:t>Přírodní produkty </a:t>
            </a:r>
          </a:p>
          <a:p>
            <a:pPr lvl="1"/>
            <a:r>
              <a:rPr lang="cs-CZ" b="1" dirty="0" smtClean="0">
                <a:solidFill>
                  <a:srgbClr val="FF0000"/>
                </a:solidFill>
              </a:rPr>
              <a:t>Obnovitelné zdroje</a:t>
            </a:r>
          </a:p>
          <a:p>
            <a:pPr lvl="2"/>
            <a:r>
              <a:rPr lang="cs-CZ" b="1" i="1" dirty="0" smtClean="0">
                <a:solidFill>
                  <a:srgbClr val="FF0000"/>
                </a:solidFill>
              </a:rPr>
              <a:t>Živočišný původ (výjimečně) </a:t>
            </a:r>
          </a:p>
          <a:p>
            <a:pPr lvl="2"/>
            <a:r>
              <a:rPr lang="cs-CZ" b="1" u="sng" dirty="0" smtClean="0">
                <a:solidFill>
                  <a:srgbClr val="FF0000"/>
                </a:solidFill>
              </a:rPr>
              <a:t>Rostlinný původ (převažuje)</a:t>
            </a:r>
          </a:p>
          <a:p>
            <a:pPr lvl="1"/>
            <a:r>
              <a:rPr lang="cs-CZ" b="1" dirty="0" smtClean="0">
                <a:solidFill>
                  <a:srgbClr val="7030A0"/>
                </a:solidFill>
              </a:rPr>
              <a:t>NEOBNOVITELNÉ ZDROJE</a:t>
            </a:r>
          </a:p>
          <a:p>
            <a:r>
              <a:rPr lang="cs-CZ" sz="2800" b="1" dirty="0" smtClean="0">
                <a:solidFill>
                  <a:srgbClr val="008000"/>
                </a:solidFill>
              </a:rPr>
              <a:t>Modifikované přírodní produkty</a:t>
            </a:r>
          </a:p>
          <a:p>
            <a:r>
              <a:rPr lang="cs-CZ" sz="2800" b="1" dirty="0" smtClean="0">
                <a:solidFill>
                  <a:srgbClr val="0000FF"/>
                </a:solidFill>
              </a:rPr>
              <a:t>Syntetické produkty</a:t>
            </a:r>
          </a:p>
          <a:p>
            <a:pPr algn="ctr">
              <a:buNone/>
            </a:pPr>
            <a:r>
              <a:rPr lang="cs-CZ" sz="2600" b="1" u="sng" dirty="0" smtClean="0">
                <a:solidFill>
                  <a:srgbClr val="C00000"/>
                </a:solidFill>
              </a:rPr>
              <a:t>Proč zařazujeme i vosky?</a:t>
            </a:r>
          </a:p>
          <a:p>
            <a:pPr algn="ctr">
              <a:buNone/>
            </a:pPr>
            <a:r>
              <a:rPr lang="cs-CZ" sz="2600" b="1" dirty="0" smtClean="0">
                <a:solidFill>
                  <a:srgbClr val="C00000"/>
                </a:solidFill>
              </a:rPr>
              <a:t>Řada z nich má </a:t>
            </a:r>
            <a:r>
              <a:rPr lang="cs-CZ" sz="2600" b="1" u="sng" dirty="0" smtClean="0">
                <a:solidFill>
                  <a:srgbClr val="C00000"/>
                </a:solidFill>
              </a:rPr>
              <a:t>molekulovou hmotnost v oligomerní oblasti </a:t>
            </a:r>
            <a:r>
              <a:rPr lang="cs-CZ" sz="2600" b="1" dirty="0" smtClean="0">
                <a:solidFill>
                  <a:srgbClr val="C00000"/>
                </a:solidFill>
              </a:rPr>
              <a:t>a řadu z nich lze vyrobit </a:t>
            </a:r>
            <a:r>
              <a:rPr lang="cs-CZ" sz="2600" b="1" u="sng" dirty="0" smtClean="0">
                <a:solidFill>
                  <a:srgbClr val="C00000"/>
                </a:solidFill>
              </a:rPr>
              <a:t>polymerací alkenů </a:t>
            </a:r>
            <a:r>
              <a:rPr lang="cs-CZ" sz="2600" b="1" u="sng" dirty="0" smtClean="0">
                <a:solidFill>
                  <a:srgbClr val="C00000"/>
                </a:solidFill>
              </a:rPr>
              <a:t>nebo </a:t>
            </a:r>
            <a:r>
              <a:rPr lang="cs-CZ" sz="2600" b="1" u="sng" cap="all" dirty="0" smtClean="0">
                <a:solidFill>
                  <a:srgbClr val="C00000"/>
                </a:solidFill>
                <a:latin typeface="Arial Black" pitchFamily="34" charset="0"/>
              </a:rPr>
              <a:t>depolymerací</a:t>
            </a:r>
            <a:r>
              <a:rPr lang="cs-CZ" sz="2600" b="1" u="sng" dirty="0" smtClean="0">
                <a:solidFill>
                  <a:srgbClr val="C00000"/>
                </a:solidFill>
                <a:latin typeface="Arial Black" pitchFamily="34" charset="0"/>
              </a:rPr>
              <a:t> POLYOLEFINŮ</a:t>
            </a:r>
            <a:endParaRPr lang="cs-CZ" sz="2600" b="1" u="sng" dirty="0" smtClean="0">
              <a:solidFill>
                <a:srgbClr val="C00000"/>
              </a:solidFill>
              <a:latin typeface="Arial Black" pitchFamily="34" charset="0"/>
            </a:endParaRPr>
          </a:p>
        </p:txBody>
      </p:sp>
      <p:sp>
        <p:nvSpPr>
          <p:cNvPr id="7" name="Zástupný symbol pro datum 6"/>
          <p:cNvSpPr>
            <a:spLocks noGrp="1"/>
          </p:cNvSpPr>
          <p:nvPr>
            <p:ph type="dt" sz="half" idx="10"/>
          </p:nvPr>
        </p:nvSpPr>
        <p:spPr/>
        <p:txBody>
          <a:bodyPr/>
          <a:lstStyle/>
          <a:p>
            <a:pPr>
              <a:defRPr/>
            </a:pPr>
            <a:r>
              <a:rPr lang="cs-CZ" smtClean="0"/>
              <a:t>12. 10. 2016</a:t>
            </a:r>
            <a:endParaRPr lang="sk-SK"/>
          </a:p>
        </p:txBody>
      </p:sp>
      <p:sp>
        <p:nvSpPr>
          <p:cNvPr id="8" name="Zástupný symbol pro zápatí 7"/>
          <p:cNvSpPr>
            <a:spLocks noGrp="1"/>
          </p:cNvSpPr>
          <p:nvPr>
            <p:ph type="ftr" sz="quarter" idx="11"/>
          </p:nvPr>
        </p:nvSpPr>
        <p:spPr/>
        <p:txBody>
          <a:bodyPr/>
          <a:lstStyle/>
          <a:p>
            <a:pPr>
              <a:defRPr/>
            </a:pPr>
            <a:r>
              <a:rPr lang="pl-PL" smtClean="0"/>
              <a:t>PŘÍRODNÍ POLYMERY PŘF MU  VOSKY 3 2016</a:t>
            </a:r>
            <a:endParaRPr lang="sk-SK"/>
          </a:p>
        </p:txBody>
      </p:sp>
      <p:sp>
        <p:nvSpPr>
          <p:cNvPr id="9" name="Zástupný symbol pro číslo snímku 8"/>
          <p:cNvSpPr>
            <a:spLocks noGrp="1"/>
          </p:cNvSpPr>
          <p:nvPr>
            <p:ph type="sldNum" sz="quarter" idx="12"/>
          </p:nvPr>
        </p:nvSpPr>
        <p:spPr/>
        <p:txBody>
          <a:bodyPr/>
          <a:lstStyle/>
          <a:p>
            <a:pPr>
              <a:defRPr/>
            </a:pPr>
            <a:fld id="{AA2A1800-BFC7-4E22-8964-B8A4E143B637}" type="slidenum">
              <a:rPr lang="sk-SK" smtClean="0"/>
              <a:pPr>
                <a:defRPr/>
              </a:pPr>
              <a:t>8</a:t>
            </a:fld>
            <a:endParaRPr lang="sk-SK"/>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Nadpis 15"/>
          <p:cNvSpPr>
            <a:spLocks noGrp="1"/>
          </p:cNvSpPr>
          <p:nvPr>
            <p:ph type="title"/>
          </p:nvPr>
        </p:nvSpPr>
        <p:spPr>
          <a:xfrm>
            <a:off x="467544" y="116632"/>
            <a:ext cx="8229600" cy="576064"/>
          </a:xfrm>
        </p:spPr>
        <p:txBody>
          <a:bodyPr/>
          <a:lstStyle/>
          <a:p>
            <a:r>
              <a:rPr lang="cs-CZ" sz="3200" dirty="0" smtClean="0">
                <a:solidFill>
                  <a:srgbClr val="FF0000"/>
                </a:solidFill>
                <a:latin typeface="Arial Black" pitchFamily="34" charset="0"/>
              </a:rPr>
              <a:t>Srovnání olejů a tuků</a:t>
            </a:r>
            <a:endParaRPr lang="cs-CZ" sz="3200" dirty="0">
              <a:solidFill>
                <a:srgbClr val="FF0000"/>
              </a:solidFill>
              <a:latin typeface="Arial Black" pitchFamily="34" charset="0"/>
            </a:endParaRPr>
          </a:p>
        </p:txBody>
      </p:sp>
      <p:sp>
        <p:nvSpPr>
          <p:cNvPr id="7" name="Zástupný symbol pro datum 6"/>
          <p:cNvSpPr>
            <a:spLocks noGrp="1"/>
          </p:cNvSpPr>
          <p:nvPr>
            <p:ph type="dt" sz="half" idx="10"/>
          </p:nvPr>
        </p:nvSpPr>
        <p:spPr/>
        <p:txBody>
          <a:bodyPr/>
          <a:lstStyle/>
          <a:p>
            <a:pPr>
              <a:defRPr/>
            </a:pPr>
            <a:r>
              <a:rPr lang="cs-CZ" smtClean="0"/>
              <a:t>12. 10. 2016</a:t>
            </a:r>
            <a:endParaRPr lang="sk-SK"/>
          </a:p>
        </p:txBody>
      </p:sp>
      <p:sp>
        <p:nvSpPr>
          <p:cNvPr id="8" name="Zástupný symbol pro zápatí 7"/>
          <p:cNvSpPr>
            <a:spLocks noGrp="1"/>
          </p:cNvSpPr>
          <p:nvPr>
            <p:ph type="ftr" sz="quarter" idx="11"/>
          </p:nvPr>
        </p:nvSpPr>
        <p:spPr/>
        <p:txBody>
          <a:bodyPr/>
          <a:lstStyle/>
          <a:p>
            <a:pPr>
              <a:defRPr/>
            </a:pPr>
            <a:r>
              <a:rPr lang="pl-PL" smtClean="0"/>
              <a:t>PŘÍRODNÍ POLYMERY PŘF MU  VOSKY 3 2016</a:t>
            </a:r>
            <a:endParaRPr lang="sk-SK"/>
          </a:p>
        </p:txBody>
      </p:sp>
      <p:sp>
        <p:nvSpPr>
          <p:cNvPr id="9" name="Zástupný symbol pro číslo snímku 8"/>
          <p:cNvSpPr>
            <a:spLocks noGrp="1"/>
          </p:cNvSpPr>
          <p:nvPr>
            <p:ph type="sldNum" sz="quarter" idx="12"/>
          </p:nvPr>
        </p:nvSpPr>
        <p:spPr/>
        <p:txBody>
          <a:bodyPr/>
          <a:lstStyle/>
          <a:p>
            <a:pPr>
              <a:defRPr/>
            </a:pPr>
            <a:fld id="{AA2A1800-BFC7-4E22-8964-B8A4E143B637}" type="slidenum">
              <a:rPr lang="sk-SK" smtClean="0"/>
              <a:pPr>
                <a:defRPr/>
              </a:pPr>
              <a:t>9</a:t>
            </a:fld>
            <a:endParaRPr lang="sk-SK"/>
          </a:p>
        </p:txBody>
      </p:sp>
      <p:graphicFrame>
        <p:nvGraphicFramePr>
          <p:cNvPr id="14" name="Tabulka 13"/>
          <p:cNvGraphicFramePr>
            <a:graphicFrameLocks noGrp="1"/>
          </p:cNvGraphicFramePr>
          <p:nvPr/>
        </p:nvGraphicFramePr>
        <p:xfrm>
          <a:off x="179512" y="764707"/>
          <a:ext cx="8784978" cy="5416260"/>
        </p:xfrm>
        <a:graphic>
          <a:graphicData uri="http://schemas.openxmlformats.org/drawingml/2006/table">
            <a:tbl>
              <a:tblPr/>
              <a:tblGrid>
                <a:gridCol w="1464163"/>
                <a:gridCol w="1464163"/>
                <a:gridCol w="1464163"/>
                <a:gridCol w="1464163"/>
                <a:gridCol w="1464163"/>
                <a:gridCol w="1464163"/>
              </a:tblGrid>
              <a:tr h="635046">
                <a:tc>
                  <a:txBody>
                    <a:bodyPr/>
                    <a:lstStyle/>
                    <a:p>
                      <a:pPr algn="ctr">
                        <a:lnSpc>
                          <a:spcPct val="115000"/>
                        </a:lnSpc>
                        <a:spcAft>
                          <a:spcPts val="0"/>
                        </a:spcAft>
                      </a:pPr>
                      <a:r>
                        <a:rPr lang="cs-CZ" sz="1800" b="1" dirty="0">
                          <a:latin typeface="+mn-lt"/>
                          <a:ea typeface="Times New Roman"/>
                          <a:cs typeface="Times New Roman"/>
                        </a:rPr>
                        <a:t>Type </a:t>
                      </a:r>
                      <a:r>
                        <a:rPr lang="cs-CZ" sz="1800" b="1" dirty="0" err="1">
                          <a:latin typeface="+mn-lt"/>
                          <a:ea typeface="Times New Roman"/>
                          <a:cs typeface="Times New Roman"/>
                        </a:rPr>
                        <a:t>of</a:t>
                      </a:r>
                      <a:r>
                        <a:rPr lang="cs-CZ" sz="1800" b="1" dirty="0">
                          <a:latin typeface="+mn-lt"/>
                          <a:ea typeface="Times New Roman"/>
                          <a:cs typeface="Times New Roman"/>
                        </a:rPr>
                        <a:t> </a:t>
                      </a:r>
                      <a:r>
                        <a:rPr lang="cs-CZ" sz="1800" b="1" dirty="0" err="1">
                          <a:latin typeface="+mn-lt"/>
                          <a:ea typeface="Times New Roman"/>
                          <a:cs typeface="Times New Roman"/>
                        </a:rPr>
                        <a:t>fat</a:t>
                      </a:r>
                      <a:endParaRPr lang="cs-CZ" sz="1800" dirty="0">
                        <a:latin typeface="+mn-lt"/>
                        <a:ea typeface="Calibri"/>
                        <a:cs typeface="Times New Roman"/>
                      </a:endParaRPr>
                    </a:p>
                  </a:txBody>
                  <a:tcPr marL="6511" marR="6511" marT="6511" marB="6511"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1800" b="1" u="sng" dirty="0" err="1">
                          <a:solidFill>
                            <a:srgbClr val="FF0000"/>
                          </a:solidFill>
                          <a:latin typeface="+mn-lt"/>
                          <a:ea typeface="Times New Roman"/>
                          <a:cs typeface="Times New Roman"/>
                          <a:hlinkClick r:id="rId2" tooltip="Fat"/>
                        </a:rPr>
                        <a:t>Total</a:t>
                      </a:r>
                      <a:r>
                        <a:rPr lang="cs-CZ" sz="1800" b="1" u="sng" dirty="0">
                          <a:solidFill>
                            <a:srgbClr val="FF0000"/>
                          </a:solidFill>
                          <a:latin typeface="+mn-lt"/>
                          <a:ea typeface="Times New Roman"/>
                          <a:cs typeface="Times New Roman"/>
                          <a:hlinkClick r:id="rId2" tooltip="Fat"/>
                        </a:rPr>
                        <a:t> </a:t>
                      </a:r>
                      <a:r>
                        <a:rPr lang="cs-CZ" sz="1800" b="1" u="sng" dirty="0" err="1">
                          <a:solidFill>
                            <a:srgbClr val="FF0000"/>
                          </a:solidFill>
                          <a:latin typeface="+mn-lt"/>
                          <a:ea typeface="Times New Roman"/>
                          <a:cs typeface="Times New Roman"/>
                          <a:hlinkClick r:id="rId2" tooltip="Fat"/>
                        </a:rPr>
                        <a:t>fat</a:t>
                      </a:r>
                      <a:r>
                        <a:rPr lang="cs-CZ" sz="1800" b="1" dirty="0">
                          <a:solidFill>
                            <a:srgbClr val="FF0000"/>
                          </a:solidFill>
                          <a:latin typeface="+mn-lt"/>
                          <a:ea typeface="Times New Roman"/>
                          <a:cs typeface="Times New Roman"/>
                        </a:rPr>
                        <a:t> (g)</a:t>
                      </a:r>
                      <a:endParaRPr lang="cs-CZ" sz="1800" dirty="0">
                        <a:latin typeface="+mn-lt"/>
                        <a:ea typeface="Calibri"/>
                        <a:cs typeface="Times New Roman"/>
                      </a:endParaRPr>
                    </a:p>
                  </a:txBody>
                  <a:tcPr marL="6511" marR="6511" marT="6511" marB="651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1800" b="1" u="sng" dirty="0" err="1">
                          <a:solidFill>
                            <a:schemeClr val="tx1"/>
                          </a:solidFill>
                          <a:latin typeface="Arial Black" pitchFamily="34" charset="0"/>
                          <a:ea typeface="Times New Roman"/>
                          <a:cs typeface="Times New Roman"/>
                          <a:hlinkClick r:id="rId3" tooltip="Saturated fat"/>
                        </a:rPr>
                        <a:t>Saturated</a:t>
                      </a:r>
                      <a:r>
                        <a:rPr lang="cs-CZ" sz="1800" b="1" u="sng" dirty="0">
                          <a:solidFill>
                            <a:schemeClr val="tx1"/>
                          </a:solidFill>
                          <a:latin typeface="Arial Black" pitchFamily="34" charset="0"/>
                          <a:ea typeface="Times New Roman"/>
                          <a:cs typeface="Times New Roman"/>
                          <a:hlinkClick r:id="rId3" tooltip="Saturated fat"/>
                        </a:rPr>
                        <a:t> </a:t>
                      </a:r>
                      <a:r>
                        <a:rPr lang="cs-CZ" sz="1800" b="1" u="sng" dirty="0" err="1">
                          <a:solidFill>
                            <a:schemeClr val="tx1"/>
                          </a:solidFill>
                          <a:latin typeface="Arial Black" pitchFamily="34" charset="0"/>
                          <a:ea typeface="Times New Roman"/>
                          <a:cs typeface="Times New Roman"/>
                          <a:hlinkClick r:id="rId3" tooltip="Saturated fat"/>
                        </a:rPr>
                        <a:t>fat</a:t>
                      </a:r>
                      <a:r>
                        <a:rPr lang="cs-CZ" sz="1800" b="1" dirty="0">
                          <a:solidFill>
                            <a:schemeClr val="tx1"/>
                          </a:solidFill>
                          <a:latin typeface="Arial Black" pitchFamily="34" charset="0"/>
                          <a:ea typeface="Times New Roman"/>
                          <a:cs typeface="Times New Roman"/>
                        </a:rPr>
                        <a:t> (g)</a:t>
                      </a:r>
                      <a:endParaRPr lang="cs-CZ" sz="1800" b="1" dirty="0">
                        <a:solidFill>
                          <a:schemeClr val="tx1"/>
                        </a:solidFill>
                        <a:latin typeface="Arial Black" pitchFamily="34" charset="0"/>
                        <a:ea typeface="Calibri"/>
                        <a:cs typeface="Times New Roman"/>
                      </a:endParaRPr>
                    </a:p>
                  </a:txBody>
                  <a:tcPr marL="6511" marR="6511" marT="6511" marB="651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1800" b="1" u="sng" dirty="0" err="1">
                          <a:solidFill>
                            <a:srgbClr val="0000FF"/>
                          </a:solidFill>
                          <a:latin typeface="+mn-lt"/>
                          <a:ea typeface="Times New Roman"/>
                          <a:cs typeface="Times New Roman"/>
                          <a:hlinkClick r:id="rId4" tooltip="Monounsaturated fat"/>
                        </a:rPr>
                        <a:t>Monounsaturated</a:t>
                      </a:r>
                      <a:r>
                        <a:rPr lang="cs-CZ" sz="1800" b="1" u="sng" dirty="0">
                          <a:solidFill>
                            <a:srgbClr val="0000FF"/>
                          </a:solidFill>
                          <a:latin typeface="+mn-lt"/>
                          <a:ea typeface="Times New Roman"/>
                          <a:cs typeface="Times New Roman"/>
                          <a:hlinkClick r:id="rId4" tooltip="Monounsaturated fat"/>
                        </a:rPr>
                        <a:t> </a:t>
                      </a:r>
                      <a:r>
                        <a:rPr lang="cs-CZ" sz="1800" b="1" u="sng" dirty="0" err="1">
                          <a:solidFill>
                            <a:srgbClr val="0000FF"/>
                          </a:solidFill>
                          <a:latin typeface="+mn-lt"/>
                          <a:ea typeface="Times New Roman"/>
                          <a:cs typeface="Times New Roman"/>
                          <a:hlinkClick r:id="rId4" tooltip="Monounsaturated fat"/>
                        </a:rPr>
                        <a:t>fat</a:t>
                      </a:r>
                      <a:r>
                        <a:rPr lang="cs-CZ" sz="1800" b="1" dirty="0">
                          <a:latin typeface="+mn-lt"/>
                          <a:ea typeface="Times New Roman"/>
                          <a:cs typeface="Times New Roman"/>
                        </a:rPr>
                        <a:t> (g)</a:t>
                      </a:r>
                      <a:endParaRPr lang="cs-CZ" sz="1800" dirty="0">
                        <a:latin typeface="+mn-lt"/>
                        <a:ea typeface="Calibri"/>
                        <a:cs typeface="Times New Roman"/>
                      </a:endParaRPr>
                    </a:p>
                  </a:txBody>
                  <a:tcPr marL="6511" marR="6511" marT="6511" marB="651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1800" b="1" u="sng">
                          <a:solidFill>
                            <a:srgbClr val="0000FF"/>
                          </a:solidFill>
                          <a:latin typeface="+mn-lt"/>
                          <a:ea typeface="Times New Roman"/>
                          <a:cs typeface="Times New Roman"/>
                          <a:hlinkClick r:id="rId5" tooltip="Polyunsaturated fat"/>
                        </a:rPr>
                        <a:t>Polyunsaturated fat</a:t>
                      </a:r>
                      <a:r>
                        <a:rPr lang="cs-CZ" sz="1800" b="1">
                          <a:latin typeface="+mn-lt"/>
                          <a:ea typeface="Times New Roman"/>
                          <a:cs typeface="Times New Roman"/>
                        </a:rPr>
                        <a:t> (g)</a:t>
                      </a:r>
                      <a:endParaRPr lang="cs-CZ" sz="1800">
                        <a:latin typeface="+mn-lt"/>
                        <a:ea typeface="Calibri"/>
                        <a:cs typeface="Times New Roman"/>
                      </a:endParaRPr>
                    </a:p>
                  </a:txBody>
                  <a:tcPr marL="6511" marR="6511" marT="6511" marB="651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1800" b="1" u="sng" dirty="0" err="1">
                          <a:solidFill>
                            <a:srgbClr val="0000FF"/>
                          </a:solidFill>
                          <a:latin typeface="+mn-lt"/>
                          <a:ea typeface="Times New Roman"/>
                          <a:cs typeface="Times New Roman"/>
                          <a:hlinkClick r:id="rId6" tooltip="Smoke point"/>
                        </a:rPr>
                        <a:t>Smoke</a:t>
                      </a:r>
                      <a:r>
                        <a:rPr lang="cs-CZ" sz="1800" b="1" u="sng" dirty="0">
                          <a:solidFill>
                            <a:srgbClr val="0000FF"/>
                          </a:solidFill>
                          <a:latin typeface="+mn-lt"/>
                          <a:ea typeface="Times New Roman"/>
                          <a:cs typeface="Times New Roman"/>
                          <a:hlinkClick r:id="rId6" tooltip="Smoke point"/>
                        </a:rPr>
                        <a:t> point</a:t>
                      </a:r>
                      <a:endParaRPr lang="cs-CZ" sz="1800" dirty="0">
                        <a:latin typeface="+mn-lt"/>
                        <a:ea typeface="Calibri"/>
                        <a:cs typeface="Times New Roman"/>
                      </a:endParaRPr>
                    </a:p>
                  </a:txBody>
                  <a:tcPr marL="6511" marR="6511" marT="6511" marB="6511"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00169">
                <a:tc>
                  <a:txBody>
                    <a:bodyPr/>
                    <a:lstStyle/>
                    <a:p>
                      <a:pPr>
                        <a:lnSpc>
                          <a:spcPct val="115000"/>
                        </a:lnSpc>
                        <a:spcAft>
                          <a:spcPts val="0"/>
                        </a:spcAft>
                      </a:pPr>
                      <a:r>
                        <a:rPr lang="cs-CZ" sz="1800" b="1" u="sng" dirty="0" err="1">
                          <a:solidFill>
                            <a:srgbClr val="0000FF"/>
                          </a:solidFill>
                          <a:latin typeface="+mn-lt"/>
                          <a:ea typeface="Times New Roman"/>
                          <a:cs typeface="Times New Roman"/>
                          <a:hlinkClick r:id="rId7" tooltip="Sunflower oil"/>
                        </a:rPr>
                        <a:t>Sunflower</a:t>
                      </a:r>
                      <a:r>
                        <a:rPr lang="cs-CZ" sz="1800" b="1" u="sng" dirty="0">
                          <a:solidFill>
                            <a:srgbClr val="0000FF"/>
                          </a:solidFill>
                          <a:latin typeface="+mn-lt"/>
                          <a:ea typeface="Times New Roman"/>
                          <a:cs typeface="Times New Roman"/>
                          <a:hlinkClick r:id="rId7" tooltip="Sunflower oil"/>
                        </a:rPr>
                        <a:t> </a:t>
                      </a:r>
                      <a:r>
                        <a:rPr lang="cs-CZ" sz="1800" b="1" u="sng" dirty="0" err="1">
                          <a:solidFill>
                            <a:srgbClr val="0000FF"/>
                          </a:solidFill>
                          <a:latin typeface="+mn-lt"/>
                          <a:ea typeface="Times New Roman"/>
                          <a:cs typeface="Times New Roman"/>
                          <a:hlinkClick r:id="rId7" tooltip="Sunflower oil"/>
                        </a:rPr>
                        <a:t>oil</a:t>
                      </a:r>
                      <a:endParaRPr lang="cs-CZ" sz="1800" b="1" dirty="0">
                        <a:latin typeface="+mn-lt"/>
                        <a:ea typeface="Calibri"/>
                        <a:cs typeface="Times New Roman"/>
                      </a:endParaRPr>
                    </a:p>
                  </a:txBody>
                  <a:tcPr marL="6511" marR="6511" marT="6511" marB="6511"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1800" b="1" dirty="0">
                          <a:solidFill>
                            <a:srgbClr val="FF0000"/>
                          </a:solidFill>
                          <a:latin typeface="+mn-lt"/>
                          <a:ea typeface="Times New Roman"/>
                          <a:cs typeface="Times New Roman"/>
                        </a:rPr>
                        <a:t>100</a:t>
                      </a:r>
                      <a:endParaRPr lang="cs-CZ" sz="1800" dirty="0">
                        <a:latin typeface="+mn-lt"/>
                        <a:ea typeface="Calibri"/>
                        <a:cs typeface="Times New Roman"/>
                      </a:endParaRPr>
                    </a:p>
                  </a:txBody>
                  <a:tcPr marL="6511" marR="6511" marT="6511" marB="651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1800" b="1" dirty="0">
                          <a:solidFill>
                            <a:schemeClr val="tx1"/>
                          </a:solidFill>
                          <a:latin typeface="Arial Black" pitchFamily="34" charset="0"/>
                          <a:ea typeface="Times New Roman"/>
                          <a:cs typeface="Times New Roman"/>
                        </a:rPr>
                        <a:t>11</a:t>
                      </a:r>
                      <a:endParaRPr lang="cs-CZ" sz="1800" b="1" dirty="0">
                        <a:solidFill>
                          <a:schemeClr val="tx1"/>
                        </a:solidFill>
                        <a:latin typeface="Arial Black" pitchFamily="34" charset="0"/>
                        <a:ea typeface="Calibri"/>
                        <a:cs typeface="Times New Roman"/>
                      </a:endParaRPr>
                    </a:p>
                  </a:txBody>
                  <a:tcPr marL="6511" marR="6511" marT="6511" marB="651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1800" dirty="0">
                          <a:latin typeface="+mn-lt"/>
                          <a:ea typeface="Times New Roman"/>
                          <a:cs typeface="Times New Roman"/>
                        </a:rPr>
                        <a:t>20</a:t>
                      </a:r>
                      <a:endParaRPr lang="cs-CZ" sz="1800" dirty="0">
                        <a:latin typeface="+mn-lt"/>
                        <a:ea typeface="Calibri"/>
                        <a:cs typeface="Times New Roman"/>
                      </a:endParaRPr>
                    </a:p>
                  </a:txBody>
                  <a:tcPr marL="6511" marR="6511" marT="6511" marB="651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1800">
                          <a:latin typeface="+mn-lt"/>
                          <a:ea typeface="Times New Roman"/>
                          <a:cs typeface="Times New Roman"/>
                        </a:rPr>
                        <a:t>69</a:t>
                      </a:r>
                      <a:endParaRPr lang="cs-CZ" sz="1800">
                        <a:latin typeface="+mn-lt"/>
                        <a:ea typeface="Calibri"/>
                        <a:cs typeface="Times New Roman"/>
                      </a:endParaRPr>
                    </a:p>
                  </a:txBody>
                  <a:tcPr marL="6511" marR="6511" marT="6511" marB="651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1800" dirty="0">
                          <a:latin typeface="+mn-lt"/>
                          <a:ea typeface="Times New Roman"/>
                          <a:cs typeface="Times New Roman"/>
                        </a:rPr>
                        <a:t>225 °</a:t>
                      </a:r>
                      <a:r>
                        <a:rPr lang="cs-CZ" sz="1800" dirty="0" smtClean="0">
                          <a:latin typeface="+mn-lt"/>
                          <a:ea typeface="Times New Roman"/>
                          <a:cs typeface="Times New Roman"/>
                        </a:rPr>
                        <a:t>C</a:t>
                      </a:r>
                      <a:endParaRPr lang="cs-CZ" sz="1800" dirty="0">
                        <a:latin typeface="+mn-lt"/>
                        <a:ea typeface="Calibri"/>
                        <a:cs typeface="Times New Roman"/>
                      </a:endParaRPr>
                    </a:p>
                  </a:txBody>
                  <a:tcPr marL="6511" marR="6511" marT="6511" marB="6511"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00169">
                <a:tc>
                  <a:txBody>
                    <a:bodyPr/>
                    <a:lstStyle/>
                    <a:p>
                      <a:pPr>
                        <a:lnSpc>
                          <a:spcPct val="115000"/>
                        </a:lnSpc>
                        <a:spcAft>
                          <a:spcPts val="0"/>
                        </a:spcAft>
                      </a:pPr>
                      <a:r>
                        <a:rPr lang="cs-CZ" sz="1800" b="1" u="sng" dirty="0" err="1">
                          <a:solidFill>
                            <a:srgbClr val="0000FF"/>
                          </a:solidFill>
                          <a:latin typeface="+mn-lt"/>
                          <a:ea typeface="Times New Roman"/>
                          <a:cs typeface="Times New Roman"/>
                          <a:hlinkClick r:id="rId8" tooltip="Soybean oil"/>
                        </a:rPr>
                        <a:t>Soybean</a:t>
                      </a:r>
                      <a:r>
                        <a:rPr lang="cs-CZ" sz="1800" b="1" u="sng" dirty="0">
                          <a:solidFill>
                            <a:srgbClr val="0000FF"/>
                          </a:solidFill>
                          <a:latin typeface="+mn-lt"/>
                          <a:ea typeface="Times New Roman"/>
                          <a:cs typeface="Times New Roman"/>
                          <a:hlinkClick r:id="rId8" tooltip="Soybean oil"/>
                        </a:rPr>
                        <a:t> </a:t>
                      </a:r>
                      <a:r>
                        <a:rPr lang="cs-CZ" sz="1800" b="1" u="sng" dirty="0" err="1">
                          <a:solidFill>
                            <a:srgbClr val="0000FF"/>
                          </a:solidFill>
                          <a:latin typeface="+mn-lt"/>
                          <a:ea typeface="Times New Roman"/>
                          <a:cs typeface="Times New Roman"/>
                          <a:hlinkClick r:id="rId8" tooltip="Soybean oil"/>
                        </a:rPr>
                        <a:t>oil</a:t>
                      </a:r>
                      <a:endParaRPr lang="cs-CZ" sz="1800" b="1" dirty="0">
                        <a:latin typeface="+mn-lt"/>
                        <a:ea typeface="Calibri"/>
                        <a:cs typeface="Times New Roman"/>
                      </a:endParaRPr>
                    </a:p>
                  </a:txBody>
                  <a:tcPr marL="6511" marR="6511" marT="6511" marB="6511"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1800" b="1" dirty="0">
                          <a:solidFill>
                            <a:srgbClr val="FF0000"/>
                          </a:solidFill>
                          <a:latin typeface="+mn-lt"/>
                          <a:ea typeface="Times New Roman"/>
                          <a:cs typeface="Times New Roman"/>
                        </a:rPr>
                        <a:t>100</a:t>
                      </a:r>
                      <a:endParaRPr lang="cs-CZ" sz="1800" dirty="0">
                        <a:latin typeface="+mn-lt"/>
                        <a:ea typeface="Calibri"/>
                        <a:cs typeface="Times New Roman"/>
                      </a:endParaRPr>
                    </a:p>
                  </a:txBody>
                  <a:tcPr marL="6511" marR="6511" marT="6511" marB="651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1800" b="1" dirty="0">
                          <a:solidFill>
                            <a:schemeClr val="tx1"/>
                          </a:solidFill>
                          <a:latin typeface="Arial Black" pitchFamily="34" charset="0"/>
                          <a:ea typeface="Times New Roman"/>
                          <a:cs typeface="Times New Roman"/>
                        </a:rPr>
                        <a:t>16</a:t>
                      </a:r>
                      <a:endParaRPr lang="cs-CZ" sz="1800" b="1" dirty="0">
                        <a:solidFill>
                          <a:schemeClr val="tx1"/>
                        </a:solidFill>
                        <a:latin typeface="Arial Black" pitchFamily="34" charset="0"/>
                        <a:ea typeface="Calibri"/>
                        <a:cs typeface="Times New Roman"/>
                      </a:endParaRPr>
                    </a:p>
                  </a:txBody>
                  <a:tcPr marL="6511" marR="6511" marT="6511" marB="651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1800" dirty="0">
                          <a:latin typeface="+mn-lt"/>
                          <a:ea typeface="Times New Roman"/>
                          <a:cs typeface="Times New Roman"/>
                        </a:rPr>
                        <a:t>23</a:t>
                      </a:r>
                      <a:endParaRPr lang="cs-CZ" sz="1800" dirty="0">
                        <a:latin typeface="+mn-lt"/>
                        <a:ea typeface="Calibri"/>
                        <a:cs typeface="Times New Roman"/>
                      </a:endParaRPr>
                    </a:p>
                  </a:txBody>
                  <a:tcPr marL="6511" marR="6511" marT="6511" marB="651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1800">
                          <a:latin typeface="+mn-lt"/>
                          <a:ea typeface="Times New Roman"/>
                          <a:cs typeface="Times New Roman"/>
                        </a:rPr>
                        <a:t>58</a:t>
                      </a:r>
                      <a:endParaRPr lang="cs-CZ" sz="1800">
                        <a:latin typeface="+mn-lt"/>
                        <a:ea typeface="Calibri"/>
                        <a:cs typeface="Times New Roman"/>
                      </a:endParaRPr>
                    </a:p>
                  </a:txBody>
                  <a:tcPr marL="6511" marR="6511" marT="6511" marB="651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1800" dirty="0">
                          <a:latin typeface="+mn-lt"/>
                          <a:ea typeface="Times New Roman"/>
                          <a:cs typeface="Times New Roman"/>
                        </a:rPr>
                        <a:t>257 °</a:t>
                      </a:r>
                      <a:r>
                        <a:rPr lang="cs-CZ" sz="1800" dirty="0" smtClean="0">
                          <a:latin typeface="+mn-lt"/>
                          <a:ea typeface="Times New Roman"/>
                          <a:cs typeface="Times New Roman"/>
                        </a:rPr>
                        <a:t>C</a:t>
                      </a:r>
                      <a:endParaRPr lang="cs-CZ" sz="1800" dirty="0">
                        <a:latin typeface="+mn-lt"/>
                        <a:ea typeface="Calibri"/>
                        <a:cs typeface="Times New Roman"/>
                      </a:endParaRPr>
                    </a:p>
                  </a:txBody>
                  <a:tcPr marL="6511" marR="6511" marT="6511" marB="6511"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14139">
                <a:tc>
                  <a:txBody>
                    <a:bodyPr/>
                    <a:lstStyle/>
                    <a:p>
                      <a:pPr>
                        <a:lnSpc>
                          <a:spcPct val="115000"/>
                        </a:lnSpc>
                        <a:spcAft>
                          <a:spcPts val="0"/>
                        </a:spcAft>
                      </a:pPr>
                      <a:r>
                        <a:rPr lang="cs-CZ" sz="1800" b="1" u="sng" dirty="0" err="1">
                          <a:solidFill>
                            <a:srgbClr val="0000FF"/>
                          </a:solidFill>
                          <a:latin typeface="+mn-lt"/>
                          <a:ea typeface="Times New Roman"/>
                          <a:cs typeface="Times New Roman"/>
                          <a:hlinkClick r:id="rId9" tooltip="Canola oil"/>
                        </a:rPr>
                        <a:t>Canola</a:t>
                      </a:r>
                      <a:r>
                        <a:rPr lang="cs-CZ" sz="1800" b="1" u="sng" dirty="0">
                          <a:solidFill>
                            <a:srgbClr val="0000FF"/>
                          </a:solidFill>
                          <a:latin typeface="+mn-lt"/>
                          <a:ea typeface="Times New Roman"/>
                          <a:cs typeface="Times New Roman"/>
                          <a:hlinkClick r:id="rId9" tooltip="Canola oil"/>
                        </a:rPr>
                        <a:t> </a:t>
                      </a:r>
                      <a:r>
                        <a:rPr lang="cs-CZ" sz="1800" b="1" u="sng" dirty="0" err="1">
                          <a:solidFill>
                            <a:srgbClr val="0000FF"/>
                          </a:solidFill>
                          <a:latin typeface="+mn-lt"/>
                          <a:ea typeface="Times New Roman"/>
                          <a:cs typeface="Times New Roman"/>
                          <a:hlinkClick r:id="rId9" tooltip="Canola oil"/>
                        </a:rPr>
                        <a:t>oil</a:t>
                      </a:r>
                      <a:endParaRPr lang="cs-CZ" sz="1800" b="1" dirty="0">
                        <a:latin typeface="+mn-lt"/>
                        <a:ea typeface="Calibri"/>
                        <a:cs typeface="Times New Roman"/>
                      </a:endParaRPr>
                    </a:p>
                  </a:txBody>
                  <a:tcPr marL="6511" marR="6511" marT="6511" marB="6511"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1800" b="1" dirty="0">
                          <a:solidFill>
                            <a:srgbClr val="008000"/>
                          </a:solidFill>
                          <a:latin typeface="Arial Black" pitchFamily="34" charset="0"/>
                          <a:ea typeface="Times New Roman"/>
                          <a:cs typeface="Times New Roman"/>
                        </a:rPr>
                        <a:t>100</a:t>
                      </a:r>
                      <a:endParaRPr lang="cs-CZ" sz="1800" dirty="0">
                        <a:solidFill>
                          <a:srgbClr val="008000"/>
                        </a:solidFill>
                        <a:latin typeface="Arial Black" pitchFamily="34" charset="0"/>
                        <a:ea typeface="Calibri"/>
                        <a:cs typeface="Times New Roman"/>
                      </a:endParaRPr>
                    </a:p>
                  </a:txBody>
                  <a:tcPr marL="6511" marR="6511" marT="6511" marB="651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1800" b="1" dirty="0">
                          <a:solidFill>
                            <a:srgbClr val="008000"/>
                          </a:solidFill>
                          <a:latin typeface="Arial Black" pitchFamily="34" charset="0"/>
                          <a:ea typeface="Times New Roman"/>
                          <a:cs typeface="Times New Roman"/>
                        </a:rPr>
                        <a:t>7</a:t>
                      </a:r>
                      <a:endParaRPr lang="cs-CZ" sz="1800" b="1" dirty="0">
                        <a:solidFill>
                          <a:srgbClr val="008000"/>
                        </a:solidFill>
                        <a:latin typeface="Arial Black" pitchFamily="34" charset="0"/>
                        <a:ea typeface="Calibri"/>
                        <a:cs typeface="Times New Roman"/>
                      </a:endParaRPr>
                    </a:p>
                  </a:txBody>
                  <a:tcPr marL="6511" marR="6511" marT="6511" marB="651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1800" dirty="0">
                          <a:solidFill>
                            <a:srgbClr val="008000"/>
                          </a:solidFill>
                          <a:latin typeface="Arial Black" pitchFamily="34" charset="0"/>
                          <a:ea typeface="Times New Roman"/>
                          <a:cs typeface="Times New Roman"/>
                        </a:rPr>
                        <a:t>63</a:t>
                      </a:r>
                      <a:endParaRPr lang="cs-CZ" sz="1800" dirty="0">
                        <a:solidFill>
                          <a:srgbClr val="008000"/>
                        </a:solidFill>
                        <a:latin typeface="Arial Black" pitchFamily="34" charset="0"/>
                        <a:ea typeface="Calibri"/>
                        <a:cs typeface="Times New Roman"/>
                      </a:endParaRPr>
                    </a:p>
                  </a:txBody>
                  <a:tcPr marL="6511" marR="6511" marT="6511" marB="651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1800" dirty="0">
                          <a:solidFill>
                            <a:srgbClr val="008000"/>
                          </a:solidFill>
                          <a:latin typeface="Arial Black" pitchFamily="34" charset="0"/>
                          <a:ea typeface="Times New Roman"/>
                          <a:cs typeface="Times New Roman"/>
                        </a:rPr>
                        <a:t>28</a:t>
                      </a:r>
                      <a:endParaRPr lang="cs-CZ" sz="1800" dirty="0">
                        <a:solidFill>
                          <a:srgbClr val="008000"/>
                        </a:solidFill>
                        <a:latin typeface="Arial Black" pitchFamily="34" charset="0"/>
                        <a:ea typeface="Calibri"/>
                        <a:cs typeface="Times New Roman"/>
                      </a:endParaRPr>
                    </a:p>
                  </a:txBody>
                  <a:tcPr marL="6511" marR="6511" marT="6511" marB="651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1800" dirty="0">
                          <a:solidFill>
                            <a:srgbClr val="008000"/>
                          </a:solidFill>
                          <a:latin typeface="Arial Black" pitchFamily="34" charset="0"/>
                          <a:ea typeface="Times New Roman"/>
                          <a:cs typeface="Times New Roman"/>
                        </a:rPr>
                        <a:t>205 °</a:t>
                      </a:r>
                      <a:r>
                        <a:rPr lang="cs-CZ" sz="1800" dirty="0" smtClean="0">
                          <a:solidFill>
                            <a:srgbClr val="008000"/>
                          </a:solidFill>
                          <a:latin typeface="Arial Black" pitchFamily="34" charset="0"/>
                          <a:ea typeface="Times New Roman"/>
                          <a:cs typeface="Times New Roman"/>
                        </a:rPr>
                        <a:t>C</a:t>
                      </a:r>
                      <a:endParaRPr lang="cs-CZ" sz="1800" dirty="0">
                        <a:solidFill>
                          <a:srgbClr val="008000"/>
                        </a:solidFill>
                        <a:latin typeface="Arial Black" pitchFamily="34" charset="0"/>
                        <a:ea typeface="Calibri"/>
                        <a:cs typeface="Times New Roman"/>
                      </a:endParaRPr>
                    </a:p>
                  </a:txBody>
                  <a:tcPr marL="6511" marR="6511" marT="6511" marB="6511"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00169">
                <a:tc>
                  <a:txBody>
                    <a:bodyPr/>
                    <a:lstStyle/>
                    <a:p>
                      <a:pPr>
                        <a:lnSpc>
                          <a:spcPct val="115000"/>
                        </a:lnSpc>
                        <a:spcAft>
                          <a:spcPts val="0"/>
                        </a:spcAft>
                      </a:pPr>
                      <a:r>
                        <a:rPr lang="cs-CZ" sz="1800" b="1" u="sng" dirty="0" err="1">
                          <a:solidFill>
                            <a:srgbClr val="0000FF"/>
                          </a:solidFill>
                          <a:latin typeface="+mn-lt"/>
                          <a:ea typeface="Times New Roman"/>
                          <a:cs typeface="Times New Roman"/>
                          <a:hlinkClick r:id="rId10" tooltip="Olive oil"/>
                        </a:rPr>
                        <a:t>Olive</a:t>
                      </a:r>
                      <a:r>
                        <a:rPr lang="cs-CZ" sz="1800" b="1" u="sng" dirty="0">
                          <a:solidFill>
                            <a:srgbClr val="0000FF"/>
                          </a:solidFill>
                          <a:latin typeface="+mn-lt"/>
                          <a:ea typeface="Times New Roman"/>
                          <a:cs typeface="Times New Roman"/>
                          <a:hlinkClick r:id="rId10" tooltip="Olive oil"/>
                        </a:rPr>
                        <a:t> </a:t>
                      </a:r>
                      <a:r>
                        <a:rPr lang="cs-CZ" sz="1800" b="1" u="sng" dirty="0" err="1">
                          <a:solidFill>
                            <a:srgbClr val="0000FF"/>
                          </a:solidFill>
                          <a:latin typeface="+mn-lt"/>
                          <a:ea typeface="Times New Roman"/>
                          <a:cs typeface="Times New Roman"/>
                          <a:hlinkClick r:id="rId10" tooltip="Olive oil"/>
                        </a:rPr>
                        <a:t>oil</a:t>
                      </a:r>
                      <a:endParaRPr lang="cs-CZ" sz="1800" b="1" dirty="0">
                        <a:latin typeface="+mn-lt"/>
                        <a:ea typeface="Calibri"/>
                        <a:cs typeface="Times New Roman"/>
                      </a:endParaRPr>
                    </a:p>
                  </a:txBody>
                  <a:tcPr marL="6511" marR="6511" marT="6511" marB="6511"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1800" b="1" dirty="0">
                          <a:solidFill>
                            <a:srgbClr val="008000"/>
                          </a:solidFill>
                          <a:latin typeface="Arial Black" pitchFamily="34" charset="0"/>
                          <a:ea typeface="Times New Roman"/>
                          <a:cs typeface="Times New Roman"/>
                        </a:rPr>
                        <a:t>100</a:t>
                      </a:r>
                      <a:endParaRPr lang="cs-CZ" sz="1800" dirty="0">
                        <a:solidFill>
                          <a:srgbClr val="008000"/>
                        </a:solidFill>
                        <a:latin typeface="Arial Black" pitchFamily="34" charset="0"/>
                        <a:ea typeface="Calibri"/>
                        <a:cs typeface="Times New Roman"/>
                      </a:endParaRPr>
                    </a:p>
                  </a:txBody>
                  <a:tcPr marL="6511" marR="6511" marT="6511" marB="651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1800" b="1" dirty="0">
                          <a:solidFill>
                            <a:srgbClr val="008000"/>
                          </a:solidFill>
                          <a:latin typeface="Arial Black" pitchFamily="34" charset="0"/>
                          <a:ea typeface="Times New Roman"/>
                          <a:cs typeface="Times New Roman"/>
                        </a:rPr>
                        <a:t>14</a:t>
                      </a:r>
                      <a:endParaRPr lang="cs-CZ" sz="1800" b="1" dirty="0">
                        <a:solidFill>
                          <a:srgbClr val="008000"/>
                        </a:solidFill>
                        <a:latin typeface="Arial Black" pitchFamily="34" charset="0"/>
                        <a:ea typeface="Calibri"/>
                        <a:cs typeface="Times New Roman"/>
                      </a:endParaRPr>
                    </a:p>
                  </a:txBody>
                  <a:tcPr marL="6511" marR="6511" marT="6511" marB="651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1800" dirty="0">
                          <a:solidFill>
                            <a:srgbClr val="008000"/>
                          </a:solidFill>
                          <a:latin typeface="Arial Black" pitchFamily="34" charset="0"/>
                          <a:ea typeface="Times New Roman"/>
                          <a:cs typeface="Times New Roman"/>
                        </a:rPr>
                        <a:t>73</a:t>
                      </a:r>
                      <a:endParaRPr lang="cs-CZ" sz="1800" dirty="0">
                        <a:solidFill>
                          <a:srgbClr val="008000"/>
                        </a:solidFill>
                        <a:latin typeface="Arial Black" pitchFamily="34" charset="0"/>
                        <a:ea typeface="Calibri"/>
                        <a:cs typeface="Times New Roman"/>
                      </a:endParaRPr>
                    </a:p>
                  </a:txBody>
                  <a:tcPr marL="6511" marR="6511" marT="6511" marB="651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1800" dirty="0">
                          <a:solidFill>
                            <a:srgbClr val="008000"/>
                          </a:solidFill>
                          <a:latin typeface="Arial Black" pitchFamily="34" charset="0"/>
                          <a:ea typeface="Times New Roman"/>
                          <a:cs typeface="Times New Roman"/>
                        </a:rPr>
                        <a:t>11</a:t>
                      </a:r>
                      <a:endParaRPr lang="cs-CZ" sz="1800" dirty="0">
                        <a:solidFill>
                          <a:srgbClr val="008000"/>
                        </a:solidFill>
                        <a:latin typeface="Arial Black" pitchFamily="34" charset="0"/>
                        <a:ea typeface="Calibri"/>
                        <a:cs typeface="Times New Roman"/>
                      </a:endParaRPr>
                    </a:p>
                  </a:txBody>
                  <a:tcPr marL="6511" marR="6511" marT="6511" marB="651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1800" dirty="0">
                          <a:solidFill>
                            <a:srgbClr val="008000"/>
                          </a:solidFill>
                          <a:latin typeface="Arial Black" pitchFamily="34" charset="0"/>
                          <a:ea typeface="Times New Roman"/>
                          <a:cs typeface="Times New Roman"/>
                        </a:rPr>
                        <a:t>190 °</a:t>
                      </a:r>
                      <a:r>
                        <a:rPr lang="cs-CZ" sz="1800" dirty="0" smtClean="0">
                          <a:solidFill>
                            <a:srgbClr val="008000"/>
                          </a:solidFill>
                          <a:latin typeface="Arial Black" pitchFamily="34" charset="0"/>
                          <a:ea typeface="Times New Roman"/>
                          <a:cs typeface="Times New Roman"/>
                        </a:rPr>
                        <a:t>C</a:t>
                      </a:r>
                      <a:endParaRPr lang="cs-CZ" sz="1800" dirty="0">
                        <a:solidFill>
                          <a:srgbClr val="008000"/>
                        </a:solidFill>
                        <a:latin typeface="Arial Black" pitchFamily="34" charset="0"/>
                        <a:ea typeface="Calibri"/>
                        <a:cs typeface="Times New Roman"/>
                      </a:endParaRPr>
                    </a:p>
                  </a:txBody>
                  <a:tcPr marL="6511" marR="6511" marT="6511" marB="6511"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00169">
                <a:tc>
                  <a:txBody>
                    <a:bodyPr/>
                    <a:lstStyle/>
                    <a:p>
                      <a:pPr>
                        <a:lnSpc>
                          <a:spcPct val="115000"/>
                        </a:lnSpc>
                        <a:spcAft>
                          <a:spcPts val="0"/>
                        </a:spcAft>
                      </a:pPr>
                      <a:r>
                        <a:rPr lang="cs-CZ" sz="1800" b="1" u="sng" dirty="0" err="1">
                          <a:solidFill>
                            <a:srgbClr val="0000FF"/>
                          </a:solidFill>
                          <a:latin typeface="+mn-lt"/>
                          <a:ea typeface="Times New Roman"/>
                          <a:cs typeface="Times New Roman"/>
                          <a:hlinkClick r:id="rId11" tooltip="Peanut oil"/>
                        </a:rPr>
                        <a:t>Peanut</a:t>
                      </a:r>
                      <a:r>
                        <a:rPr lang="cs-CZ" sz="1800" b="1" u="sng" dirty="0">
                          <a:solidFill>
                            <a:srgbClr val="0000FF"/>
                          </a:solidFill>
                          <a:latin typeface="+mn-lt"/>
                          <a:ea typeface="Times New Roman"/>
                          <a:cs typeface="Times New Roman"/>
                          <a:hlinkClick r:id="rId11" tooltip="Peanut oil"/>
                        </a:rPr>
                        <a:t> </a:t>
                      </a:r>
                      <a:r>
                        <a:rPr lang="cs-CZ" sz="1800" b="1" u="sng" dirty="0" err="1">
                          <a:solidFill>
                            <a:srgbClr val="0000FF"/>
                          </a:solidFill>
                          <a:latin typeface="+mn-lt"/>
                          <a:ea typeface="Times New Roman"/>
                          <a:cs typeface="Times New Roman"/>
                          <a:hlinkClick r:id="rId11" tooltip="Peanut oil"/>
                        </a:rPr>
                        <a:t>oil</a:t>
                      </a:r>
                      <a:endParaRPr lang="cs-CZ" sz="1800" b="1" dirty="0">
                        <a:latin typeface="+mn-lt"/>
                        <a:ea typeface="Calibri"/>
                        <a:cs typeface="Times New Roman"/>
                      </a:endParaRPr>
                    </a:p>
                  </a:txBody>
                  <a:tcPr marL="6511" marR="6511" marT="6511" marB="6511"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1800" b="1">
                          <a:solidFill>
                            <a:srgbClr val="FF0000"/>
                          </a:solidFill>
                          <a:latin typeface="+mn-lt"/>
                          <a:ea typeface="Times New Roman"/>
                          <a:cs typeface="Times New Roman"/>
                        </a:rPr>
                        <a:t>100</a:t>
                      </a:r>
                      <a:endParaRPr lang="cs-CZ" sz="1800">
                        <a:latin typeface="+mn-lt"/>
                        <a:ea typeface="Calibri"/>
                        <a:cs typeface="Times New Roman"/>
                      </a:endParaRPr>
                    </a:p>
                  </a:txBody>
                  <a:tcPr marL="6511" marR="6511" marT="6511" marB="651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1800" b="1" dirty="0">
                          <a:solidFill>
                            <a:schemeClr val="tx1"/>
                          </a:solidFill>
                          <a:latin typeface="Arial Black" pitchFamily="34" charset="0"/>
                          <a:ea typeface="Times New Roman"/>
                          <a:cs typeface="Times New Roman"/>
                        </a:rPr>
                        <a:t>17</a:t>
                      </a:r>
                      <a:endParaRPr lang="cs-CZ" sz="1800" b="1" dirty="0">
                        <a:solidFill>
                          <a:schemeClr val="tx1"/>
                        </a:solidFill>
                        <a:latin typeface="Arial Black" pitchFamily="34" charset="0"/>
                        <a:ea typeface="Calibri"/>
                        <a:cs typeface="Times New Roman"/>
                      </a:endParaRPr>
                    </a:p>
                  </a:txBody>
                  <a:tcPr marL="6511" marR="6511" marT="6511" marB="651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1800" dirty="0">
                          <a:latin typeface="+mn-lt"/>
                          <a:ea typeface="Times New Roman"/>
                          <a:cs typeface="Times New Roman"/>
                        </a:rPr>
                        <a:t>46</a:t>
                      </a:r>
                      <a:endParaRPr lang="cs-CZ" sz="1800" dirty="0">
                        <a:latin typeface="+mn-lt"/>
                        <a:ea typeface="Calibri"/>
                        <a:cs typeface="Times New Roman"/>
                      </a:endParaRPr>
                    </a:p>
                  </a:txBody>
                  <a:tcPr marL="6511" marR="6511" marT="6511" marB="651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1800" dirty="0">
                          <a:latin typeface="+mn-lt"/>
                          <a:ea typeface="Times New Roman"/>
                          <a:cs typeface="Times New Roman"/>
                        </a:rPr>
                        <a:t>32</a:t>
                      </a:r>
                      <a:endParaRPr lang="cs-CZ" sz="1800" dirty="0">
                        <a:latin typeface="+mn-lt"/>
                        <a:ea typeface="Calibri"/>
                        <a:cs typeface="Times New Roman"/>
                      </a:endParaRPr>
                    </a:p>
                  </a:txBody>
                  <a:tcPr marL="6511" marR="6511" marT="6511" marB="651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1800" dirty="0">
                          <a:latin typeface="+mn-lt"/>
                          <a:ea typeface="Times New Roman"/>
                          <a:cs typeface="Times New Roman"/>
                        </a:rPr>
                        <a:t>225 °</a:t>
                      </a:r>
                      <a:r>
                        <a:rPr lang="cs-CZ" sz="1800" dirty="0" smtClean="0">
                          <a:latin typeface="+mn-lt"/>
                          <a:ea typeface="Times New Roman"/>
                          <a:cs typeface="Times New Roman"/>
                        </a:rPr>
                        <a:t>C</a:t>
                      </a:r>
                      <a:endParaRPr lang="cs-CZ" sz="1800" dirty="0">
                        <a:latin typeface="+mn-lt"/>
                        <a:ea typeface="Calibri"/>
                        <a:cs typeface="Times New Roman"/>
                      </a:endParaRPr>
                    </a:p>
                  </a:txBody>
                  <a:tcPr marL="6511" marR="6511" marT="6511" marB="6511"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00169">
                <a:tc>
                  <a:txBody>
                    <a:bodyPr/>
                    <a:lstStyle/>
                    <a:p>
                      <a:pPr>
                        <a:lnSpc>
                          <a:spcPct val="115000"/>
                        </a:lnSpc>
                        <a:spcAft>
                          <a:spcPts val="0"/>
                        </a:spcAft>
                      </a:pPr>
                      <a:r>
                        <a:rPr lang="cs-CZ" sz="1800" b="1" u="sng" dirty="0" err="1">
                          <a:solidFill>
                            <a:srgbClr val="0000FF"/>
                          </a:solidFill>
                          <a:latin typeface="+mn-lt"/>
                          <a:ea typeface="Times New Roman"/>
                          <a:cs typeface="Times New Roman"/>
                          <a:hlinkClick r:id="rId12" tooltip="Rice bran oil"/>
                        </a:rPr>
                        <a:t>Rice</a:t>
                      </a:r>
                      <a:r>
                        <a:rPr lang="cs-CZ" sz="1800" b="1" u="sng" dirty="0">
                          <a:solidFill>
                            <a:srgbClr val="0000FF"/>
                          </a:solidFill>
                          <a:latin typeface="+mn-lt"/>
                          <a:ea typeface="Times New Roman"/>
                          <a:cs typeface="Times New Roman"/>
                          <a:hlinkClick r:id="rId12" tooltip="Rice bran oil"/>
                        </a:rPr>
                        <a:t> bran </a:t>
                      </a:r>
                      <a:r>
                        <a:rPr lang="cs-CZ" sz="1800" b="1" u="sng" dirty="0" err="1">
                          <a:solidFill>
                            <a:srgbClr val="0000FF"/>
                          </a:solidFill>
                          <a:latin typeface="+mn-lt"/>
                          <a:ea typeface="Times New Roman"/>
                          <a:cs typeface="Times New Roman"/>
                          <a:hlinkClick r:id="rId12" tooltip="Rice bran oil"/>
                        </a:rPr>
                        <a:t>oil</a:t>
                      </a:r>
                      <a:endParaRPr lang="cs-CZ" sz="1800" b="1" dirty="0">
                        <a:latin typeface="+mn-lt"/>
                        <a:ea typeface="Calibri"/>
                        <a:cs typeface="Times New Roman"/>
                      </a:endParaRPr>
                    </a:p>
                  </a:txBody>
                  <a:tcPr marL="6511" marR="6511" marT="6511" marB="6511"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1800" b="1">
                          <a:solidFill>
                            <a:srgbClr val="FF0000"/>
                          </a:solidFill>
                          <a:latin typeface="+mn-lt"/>
                          <a:ea typeface="Times New Roman"/>
                          <a:cs typeface="Times New Roman"/>
                        </a:rPr>
                        <a:t>100</a:t>
                      </a:r>
                      <a:endParaRPr lang="cs-CZ" sz="1800">
                        <a:latin typeface="+mn-lt"/>
                        <a:ea typeface="Calibri"/>
                        <a:cs typeface="Times New Roman"/>
                      </a:endParaRPr>
                    </a:p>
                  </a:txBody>
                  <a:tcPr marL="6511" marR="6511" marT="6511" marB="651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1800" b="1" dirty="0">
                          <a:solidFill>
                            <a:schemeClr val="tx1"/>
                          </a:solidFill>
                          <a:latin typeface="Arial Black" pitchFamily="34" charset="0"/>
                          <a:ea typeface="Times New Roman"/>
                          <a:cs typeface="Times New Roman"/>
                        </a:rPr>
                        <a:t>25</a:t>
                      </a:r>
                      <a:endParaRPr lang="cs-CZ" sz="1800" b="1" dirty="0">
                        <a:solidFill>
                          <a:schemeClr val="tx1"/>
                        </a:solidFill>
                        <a:latin typeface="Arial Black" pitchFamily="34" charset="0"/>
                        <a:ea typeface="Calibri"/>
                        <a:cs typeface="Times New Roman"/>
                      </a:endParaRPr>
                    </a:p>
                  </a:txBody>
                  <a:tcPr marL="6511" marR="6511" marT="6511" marB="651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1800" dirty="0">
                          <a:latin typeface="+mn-lt"/>
                          <a:ea typeface="Times New Roman"/>
                          <a:cs typeface="Times New Roman"/>
                        </a:rPr>
                        <a:t>38</a:t>
                      </a:r>
                      <a:endParaRPr lang="cs-CZ" sz="1800" dirty="0">
                        <a:latin typeface="+mn-lt"/>
                        <a:ea typeface="Calibri"/>
                        <a:cs typeface="Times New Roman"/>
                      </a:endParaRPr>
                    </a:p>
                  </a:txBody>
                  <a:tcPr marL="6511" marR="6511" marT="6511" marB="651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1800" dirty="0">
                          <a:latin typeface="+mn-lt"/>
                          <a:ea typeface="Times New Roman"/>
                          <a:cs typeface="Times New Roman"/>
                        </a:rPr>
                        <a:t>37</a:t>
                      </a:r>
                      <a:endParaRPr lang="cs-CZ" sz="1800" dirty="0">
                        <a:latin typeface="+mn-lt"/>
                        <a:ea typeface="Calibri"/>
                        <a:cs typeface="Times New Roman"/>
                      </a:endParaRPr>
                    </a:p>
                  </a:txBody>
                  <a:tcPr marL="6511" marR="6511" marT="6511" marB="651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1800" dirty="0">
                          <a:latin typeface="+mn-lt"/>
                          <a:ea typeface="Times New Roman"/>
                          <a:cs typeface="Times New Roman"/>
                        </a:rPr>
                        <a:t>250 °</a:t>
                      </a:r>
                      <a:r>
                        <a:rPr lang="cs-CZ" sz="1800" dirty="0" smtClean="0">
                          <a:latin typeface="+mn-lt"/>
                          <a:ea typeface="Times New Roman"/>
                          <a:cs typeface="Times New Roman"/>
                        </a:rPr>
                        <a:t>C</a:t>
                      </a:r>
                      <a:endParaRPr lang="cs-CZ" sz="1800" dirty="0">
                        <a:latin typeface="+mn-lt"/>
                        <a:ea typeface="Calibri"/>
                        <a:cs typeface="Times New Roman"/>
                      </a:endParaRPr>
                    </a:p>
                  </a:txBody>
                  <a:tcPr marL="6511" marR="6511" marT="6511" marB="6511"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00169">
                <a:tc>
                  <a:txBody>
                    <a:bodyPr/>
                    <a:lstStyle/>
                    <a:p>
                      <a:pPr>
                        <a:lnSpc>
                          <a:spcPct val="115000"/>
                        </a:lnSpc>
                        <a:spcAft>
                          <a:spcPts val="0"/>
                        </a:spcAft>
                      </a:pPr>
                      <a:r>
                        <a:rPr lang="cs-CZ" sz="1800" b="1" u="sng" dirty="0" err="1" smtClean="0">
                          <a:solidFill>
                            <a:srgbClr val="0000FF"/>
                          </a:solidFill>
                          <a:latin typeface="+mn-lt"/>
                          <a:ea typeface="Times New Roman"/>
                          <a:cs typeface="Times New Roman"/>
                        </a:rPr>
                        <a:t>Lard</a:t>
                      </a:r>
                      <a:endParaRPr lang="cs-CZ" sz="1800" b="1" dirty="0">
                        <a:solidFill>
                          <a:srgbClr val="0000FF"/>
                        </a:solidFill>
                        <a:latin typeface="+mn-lt"/>
                        <a:ea typeface="Calibri"/>
                        <a:cs typeface="Times New Roman"/>
                      </a:endParaRPr>
                    </a:p>
                  </a:txBody>
                  <a:tcPr marL="6511" marR="6511" marT="6511" marB="6511"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1800" b="1">
                          <a:solidFill>
                            <a:srgbClr val="0000FF"/>
                          </a:solidFill>
                          <a:latin typeface="+mn-lt"/>
                          <a:ea typeface="Times New Roman"/>
                          <a:cs typeface="Times New Roman"/>
                        </a:rPr>
                        <a:t>100</a:t>
                      </a:r>
                      <a:endParaRPr lang="cs-CZ" sz="1800">
                        <a:solidFill>
                          <a:srgbClr val="0000FF"/>
                        </a:solidFill>
                        <a:latin typeface="+mn-lt"/>
                        <a:ea typeface="Calibri"/>
                        <a:cs typeface="Times New Roman"/>
                      </a:endParaRPr>
                    </a:p>
                  </a:txBody>
                  <a:tcPr marL="6511" marR="6511" marT="6511" marB="651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1800" b="1" dirty="0">
                          <a:solidFill>
                            <a:srgbClr val="0000FF"/>
                          </a:solidFill>
                          <a:latin typeface="Arial Black" pitchFamily="34" charset="0"/>
                          <a:ea typeface="Times New Roman"/>
                          <a:cs typeface="Times New Roman"/>
                        </a:rPr>
                        <a:t>39</a:t>
                      </a:r>
                      <a:endParaRPr lang="cs-CZ" sz="1800" b="1" dirty="0">
                        <a:solidFill>
                          <a:srgbClr val="0000FF"/>
                        </a:solidFill>
                        <a:latin typeface="Arial Black" pitchFamily="34" charset="0"/>
                        <a:ea typeface="Calibri"/>
                        <a:cs typeface="Times New Roman"/>
                      </a:endParaRPr>
                    </a:p>
                  </a:txBody>
                  <a:tcPr marL="6511" marR="6511" marT="6511" marB="651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1800" dirty="0">
                          <a:solidFill>
                            <a:srgbClr val="0000FF"/>
                          </a:solidFill>
                          <a:latin typeface="Arial Black" pitchFamily="34" charset="0"/>
                          <a:ea typeface="Times New Roman"/>
                          <a:cs typeface="Times New Roman"/>
                        </a:rPr>
                        <a:t>45</a:t>
                      </a:r>
                      <a:endParaRPr lang="cs-CZ" sz="1800" dirty="0">
                        <a:solidFill>
                          <a:srgbClr val="0000FF"/>
                        </a:solidFill>
                        <a:latin typeface="Arial Black" pitchFamily="34" charset="0"/>
                        <a:ea typeface="Calibri"/>
                        <a:cs typeface="Times New Roman"/>
                      </a:endParaRPr>
                    </a:p>
                  </a:txBody>
                  <a:tcPr marL="6511" marR="6511" marT="6511" marB="651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1800" dirty="0">
                          <a:solidFill>
                            <a:srgbClr val="0000FF"/>
                          </a:solidFill>
                          <a:latin typeface="Arial Black" pitchFamily="34" charset="0"/>
                          <a:ea typeface="Times New Roman"/>
                          <a:cs typeface="Times New Roman"/>
                        </a:rPr>
                        <a:t>11</a:t>
                      </a:r>
                      <a:endParaRPr lang="cs-CZ" sz="1800" dirty="0">
                        <a:solidFill>
                          <a:srgbClr val="0000FF"/>
                        </a:solidFill>
                        <a:latin typeface="Arial Black" pitchFamily="34" charset="0"/>
                        <a:ea typeface="Calibri"/>
                        <a:cs typeface="Times New Roman"/>
                      </a:endParaRPr>
                    </a:p>
                  </a:txBody>
                  <a:tcPr marL="6511" marR="6511" marT="6511" marB="651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1800" dirty="0">
                          <a:solidFill>
                            <a:srgbClr val="0000FF"/>
                          </a:solidFill>
                          <a:latin typeface="Arial Black" pitchFamily="34" charset="0"/>
                          <a:ea typeface="Times New Roman"/>
                          <a:cs typeface="Times New Roman"/>
                        </a:rPr>
                        <a:t>190 °</a:t>
                      </a:r>
                      <a:r>
                        <a:rPr lang="cs-CZ" sz="1800" dirty="0" smtClean="0">
                          <a:solidFill>
                            <a:srgbClr val="0000FF"/>
                          </a:solidFill>
                          <a:latin typeface="Arial Black" pitchFamily="34" charset="0"/>
                          <a:ea typeface="Times New Roman"/>
                          <a:cs typeface="Times New Roman"/>
                        </a:rPr>
                        <a:t>C</a:t>
                      </a:r>
                      <a:endParaRPr lang="cs-CZ" sz="1800" dirty="0">
                        <a:solidFill>
                          <a:srgbClr val="0000FF"/>
                        </a:solidFill>
                        <a:latin typeface="Arial Black" pitchFamily="34" charset="0"/>
                        <a:ea typeface="Calibri"/>
                        <a:cs typeface="Times New Roman"/>
                      </a:endParaRPr>
                    </a:p>
                  </a:txBody>
                  <a:tcPr marL="6511" marR="6511" marT="6511" marB="6511"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2576">
                <a:tc>
                  <a:txBody>
                    <a:bodyPr/>
                    <a:lstStyle/>
                    <a:p>
                      <a:pPr>
                        <a:lnSpc>
                          <a:spcPct val="115000"/>
                        </a:lnSpc>
                        <a:spcAft>
                          <a:spcPts val="0"/>
                        </a:spcAft>
                      </a:pPr>
                      <a:r>
                        <a:rPr lang="cs-CZ" sz="1800" b="1" u="sng" dirty="0" err="1" smtClean="0">
                          <a:solidFill>
                            <a:srgbClr val="0000FF"/>
                          </a:solidFill>
                          <a:latin typeface="+mn-lt"/>
                          <a:ea typeface="Times New Roman"/>
                          <a:cs typeface="Times New Roman"/>
                        </a:rPr>
                        <a:t>Suet</a:t>
                      </a:r>
                      <a:endParaRPr lang="cs-CZ" sz="1800" b="1" dirty="0">
                        <a:solidFill>
                          <a:srgbClr val="0000FF"/>
                        </a:solidFill>
                        <a:latin typeface="+mn-lt"/>
                        <a:ea typeface="Calibri"/>
                        <a:cs typeface="Times New Roman"/>
                      </a:endParaRPr>
                    </a:p>
                  </a:txBody>
                  <a:tcPr marL="6511" marR="6511" marT="6511" marB="6511"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1800" b="1" dirty="0">
                          <a:solidFill>
                            <a:srgbClr val="0000FF"/>
                          </a:solidFill>
                          <a:latin typeface="+mn-lt"/>
                          <a:ea typeface="Times New Roman"/>
                          <a:cs typeface="Times New Roman"/>
                        </a:rPr>
                        <a:t>94</a:t>
                      </a:r>
                      <a:endParaRPr lang="cs-CZ" sz="1800" dirty="0">
                        <a:solidFill>
                          <a:srgbClr val="0000FF"/>
                        </a:solidFill>
                        <a:latin typeface="+mn-lt"/>
                        <a:ea typeface="Calibri"/>
                        <a:cs typeface="Times New Roman"/>
                      </a:endParaRPr>
                    </a:p>
                  </a:txBody>
                  <a:tcPr marL="6511" marR="6511" marT="6511" marB="651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1800" b="1" dirty="0">
                          <a:solidFill>
                            <a:srgbClr val="0000FF"/>
                          </a:solidFill>
                          <a:latin typeface="Arial Black" pitchFamily="34" charset="0"/>
                          <a:ea typeface="Times New Roman"/>
                          <a:cs typeface="Times New Roman"/>
                        </a:rPr>
                        <a:t>52</a:t>
                      </a:r>
                      <a:endParaRPr lang="cs-CZ" sz="1800" b="1" dirty="0">
                        <a:solidFill>
                          <a:srgbClr val="0000FF"/>
                        </a:solidFill>
                        <a:latin typeface="Arial Black" pitchFamily="34" charset="0"/>
                        <a:ea typeface="Calibri"/>
                        <a:cs typeface="Times New Roman"/>
                      </a:endParaRPr>
                    </a:p>
                  </a:txBody>
                  <a:tcPr marL="6511" marR="6511" marT="6511" marB="651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1800" dirty="0">
                          <a:solidFill>
                            <a:srgbClr val="0000FF"/>
                          </a:solidFill>
                          <a:latin typeface="Arial Black" pitchFamily="34" charset="0"/>
                          <a:ea typeface="Times New Roman"/>
                          <a:cs typeface="Times New Roman"/>
                        </a:rPr>
                        <a:t>32</a:t>
                      </a:r>
                      <a:endParaRPr lang="cs-CZ" sz="1800" dirty="0">
                        <a:solidFill>
                          <a:srgbClr val="0000FF"/>
                        </a:solidFill>
                        <a:latin typeface="Arial Black" pitchFamily="34" charset="0"/>
                        <a:ea typeface="Calibri"/>
                        <a:cs typeface="Times New Roman"/>
                      </a:endParaRPr>
                    </a:p>
                  </a:txBody>
                  <a:tcPr marL="6511" marR="6511" marT="6511" marB="651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1800" dirty="0">
                          <a:solidFill>
                            <a:srgbClr val="0000FF"/>
                          </a:solidFill>
                          <a:latin typeface="Arial Black" pitchFamily="34" charset="0"/>
                          <a:ea typeface="Times New Roman"/>
                          <a:cs typeface="Times New Roman"/>
                        </a:rPr>
                        <a:t>3</a:t>
                      </a:r>
                      <a:endParaRPr lang="cs-CZ" sz="1800" dirty="0">
                        <a:solidFill>
                          <a:srgbClr val="0000FF"/>
                        </a:solidFill>
                        <a:latin typeface="Arial Black" pitchFamily="34" charset="0"/>
                        <a:ea typeface="Calibri"/>
                        <a:cs typeface="Times New Roman"/>
                      </a:endParaRPr>
                    </a:p>
                  </a:txBody>
                  <a:tcPr marL="6511" marR="6511" marT="6511" marB="651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1800" dirty="0">
                          <a:solidFill>
                            <a:srgbClr val="0000FF"/>
                          </a:solidFill>
                          <a:latin typeface="Arial Black" pitchFamily="34" charset="0"/>
                          <a:ea typeface="Times New Roman"/>
                          <a:cs typeface="Times New Roman"/>
                        </a:rPr>
                        <a:t>200 °</a:t>
                      </a:r>
                      <a:r>
                        <a:rPr lang="cs-CZ" sz="1800" dirty="0" smtClean="0">
                          <a:solidFill>
                            <a:srgbClr val="0000FF"/>
                          </a:solidFill>
                          <a:latin typeface="Arial Black" pitchFamily="34" charset="0"/>
                          <a:ea typeface="Times New Roman"/>
                          <a:cs typeface="Times New Roman"/>
                        </a:rPr>
                        <a:t>C</a:t>
                      </a:r>
                      <a:endParaRPr lang="cs-CZ" sz="1800" dirty="0">
                        <a:solidFill>
                          <a:srgbClr val="0000FF"/>
                        </a:solidFill>
                        <a:latin typeface="Arial Black" pitchFamily="34" charset="0"/>
                        <a:ea typeface="Calibri"/>
                        <a:cs typeface="Times New Roman"/>
                      </a:endParaRPr>
                    </a:p>
                  </a:txBody>
                  <a:tcPr marL="6511" marR="6511" marT="6511" marB="6511"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00169">
                <a:tc>
                  <a:txBody>
                    <a:bodyPr/>
                    <a:lstStyle/>
                    <a:p>
                      <a:pPr>
                        <a:lnSpc>
                          <a:spcPct val="115000"/>
                        </a:lnSpc>
                        <a:spcAft>
                          <a:spcPts val="0"/>
                        </a:spcAft>
                      </a:pPr>
                      <a:r>
                        <a:rPr lang="cs-CZ" sz="1800" b="1" dirty="0" err="1">
                          <a:solidFill>
                            <a:srgbClr val="0000FF"/>
                          </a:solidFill>
                          <a:latin typeface="+mn-lt"/>
                          <a:ea typeface="Times New Roman"/>
                          <a:cs typeface="Times New Roman"/>
                        </a:rPr>
                        <a:t>Butter</a:t>
                      </a:r>
                      <a:endParaRPr lang="cs-CZ" sz="1800" b="1" dirty="0">
                        <a:solidFill>
                          <a:srgbClr val="0000FF"/>
                        </a:solidFill>
                        <a:latin typeface="+mn-lt"/>
                        <a:ea typeface="Calibri"/>
                        <a:cs typeface="Times New Roman"/>
                      </a:endParaRPr>
                    </a:p>
                  </a:txBody>
                  <a:tcPr marL="6511" marR="6511" marT="6511" marB="6511"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1800" b="1" dirty="0">
                          <a:solidFill>
                            <a:srgbClr val="0000FF"/>
                          </a:solidFill>
                          <a:latin typeface="+mn-lt"/>
                          <a:ea typeface="Times New Roman"/>
                          <a:cs typeface="Times New Roman"/>
                        </a:rPr>
                        <a:t>81</a:t>
                      </a:r>
                      <a:endParaRPr lang="cs-CZ" sz="1800" b="1" dirty="0">
                        <a:solidFill>
                          <a:srgbClr val="0000FF"/>
                        </a:solidFill>
                        <a:latin typeface="+mn-lt"/>
                        <a:ea typeface="Calibri"/>
                        <a:cs typeface="Times New Roman"/>
                      </a:endParaRPr>
                    </a:p>
                  </a:txBody>
                  <a:tcPr marL="6511" marR="6511" marT="6511" marB="651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1800" b="1" dirty="0">
                          <a:solidFill>
                            <a:srgbClr val="0000FF"/>
                          </a:solidFill>
                          <a:latin typeface="Arial Black" pitchFamily="34" charset="0"/>
                          <a:ea typeface="Times New Roman"/>
                          <a:cs typeface="Times New Roman"/>
                        </a:rPr>
                        <a:t>51</a:t>
                      </a:r>
                      <a:endParaRPr lang="cs-CZ" sz="1800" b="1" dirty="0">
                        <a:solidFill>
                          <a:srgbClr val="0000FF"/>
                        </a:solidFill>
                        <a:latin typeface="Arial Black" pitchFamily="34" charset="0"/>
                        <a:ea typeface="Calibri"/>
                        <a:cs typeface="Times New Roman"/>
                      </a:endParaRPr>
                    </a:p>
                  </a:txBody>
                  <a:tcPr marL="6511" marR="6511" marT="6511" marB="651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1800" b="1" dirty="0">
                          <a:solidFill>
                            <a:srgbClr val="0000FF"/>
                          </a:solidFill>
                          <a:latin typeface="Arial Black" pitchFamily="34" charset="0"/>
                          <a:ea typeface="Times New Roman"/>
                          <a:cs typeface="Times New Roman"/>
                        </a:rPr>
                        <a:t>21</a:t>
                      </a:r>
                      <a:endParaRPr lang="cs-CZ" sz="1800" b="1" dirty="0">
                        <a:solidFill>
                          <a:srgbClr val="0000FF"/>
                        </a:solidFill>
                        <a:latin typeface="Arial Black" pitchFamily="34" charset="0"/>
                        <a:ea typeface="Calibri"/>
                        <a:cs typeface="Times New Roman"/>
                      </a:endParaRPr>
                    </a:p>
                  </a:txBody>
                  <a:tcPr marL="6511" marR="6511" marT="6511" marB="651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1800" b="1" dirty="0">
                          <a:solidFill>
                            <a:srgbClr val="0000FF"/>
                          </a:solidFill>
                          <a:latin typeface="Arial Black" pitchFamily="34" charset="0"/>
                          <a:ea typeface="Times New Roman"/>
                          <a:cs typeface="Times New Roman"/>
                        </a:rPr>
                        <a:t>3</a:t>
                      </a:r>
                      <a:endParaRPr lang="cs-CZ" sz="1800" b="1" dirty="0">
                        <a:solidFill>
                          <a:srgbClr val="0000FF"/>
                        </a:solidFill>
                        <a:latin typeface="Arial Black" pitchFamily="34" charset="0"/>
                        <a:ea typeface="Calibri"/>
                        <a:cs typeface="Times New Roman"/>
                      </a:endParaRPr>
                    </a:p>
                  </a:txBody>
                  <a:tcPr marL="6511" marR="6511" marT="6511" marB="651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1800" b="1" dirty="0">
                          <a:solidFill>
                            <a:srgbClr val="0000FF"/>
                          </a:solidFill>
                          <a:latin typeface="Arial Black" pitchFamily="34" charset="0"/>
                          <a:ea typeface="Times New Roman"/>
                          <a:cs typeface="Times New Roman"/>
                        </a:rPr>
                        <a:t>150 °</a:t>
                      </a:r>
                      <a:r>
                        <a:rPr lang="cs-CZ" sz="1800" b="1" dirty="0" smtClean="0">
                          <a:solidFill>
                            <a:srgbClr val="0000FF"/>
                          </a:solidFill>
                          <a:latin typeface="Arial Black" pitchFamily="34" charset="0"/>
                          <a:ea typeface="Times New Roman"/>
                          <a:cs typeface="Times New Roman"/>
                        </a:rPr>
                        <a:t>C</a:t>
                      </a:r>
                      <a:endParaRPr lang="cs-CZ" sz="1800" b="1" dirty="0">
                        <a:solidFill>
                          <a:srgbClr val="0000FF"/>
                        </a:solidFill>
                        <a:latin typeface="Arial Black" pitchFamily="34" charset="0"/>
                        <a:ea typeface="Calibri"/>
                        <a:cs typeface="Times New Roman"/>
                      </a:endParaRPr>
                    </a:p>
                  </a:txBody>
                  <a:tcPr marL="6511" marR="6511" marT="6511" marB="6511"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2576">
                <a:tc>
                  <a:txBody>
                    <a:bodyPr/>
                    <a:lstStyle/>
                    <a:p>
                      <a:pPr>
                        <a:lnSpc>
                          <a:spcPct val="115000"/>
                        </a:lnSpc>
                        <a:spcAft>
                          <a:spcPts val="0"/>
                        </a:spcAft>
                      </a:pPr>
                      <a:r>
                        <a:rPr lang="cs-CZ" sz="1800" b="1" u="sng" dirty="0" err="1">
                          <a:solidFill>
                            <a:srgbClr val="0000FF"/>
                          </a:solidFill>
                          <a:latin typeface="+mn-lt"/>
                          <a:ea typeface="Times New Roman"/>
                          <a:cs typeface="Times New Roman"/>
                          <a:hlinkClick r:id="rId13" tooltip="Coconut oil"/>
                        </a:rPr>
                        <a:t>Coconut</a:t>
                      </a:r>
                      <a:r>
                        <a:rPr lang="cs-CZ" sz="1800" b="1" u="sng" dirty="0">
                          <a:solidFill>
                            <a:srgbClr val="0000FF"/>
                          </a:solidFill>
                          <a:latin typeface="+mn-lt"/>
                          <a:ea typeface="Times New Roman"/>
                          <a:cs typeface="Times New Roman"/>
                          <a:hlinkClick r:id="rId13" tooltip="Coconut oil"/>
                        </a:rPr>
                        <a:t> </a:t>
                      </a:r>
                      <a:r>
                        <a:rPr lang="cs-CZ" sz="1800" b="1" u="sng" dirty="0" err="1">
                          <a:solidFill>
                            <a:srgbClr val="0000FF"/>
                          </a:solidFill>
                          <a:latin typeface="+mn-lt"/>
                          <a:ea typeface="Times New Roman"/>
                          <a:cs typeface="Times New Roman"/>
                          <a:hlinkClick r:id="rId13" tooltip="Coconut oil"/>
                        </a:rPr>
                        <a:t>oil</a:t>
                      </a:r>
                      <a:endParaRPr lang="cs-CZ" sz="1800" b="1" dirty="0">
                        <a:latin typeface="+mn-lt"/>
                        <a:ea typeface="Calibri"/>
                        <a:cs typeface="Times New Roman"/>
                      </a:endParaRPr>
                    </a:p>
                  </a:txBody>
                  <a:tcPr marL="6511" marR="6511" marT="6511" marB="6511"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1800" b="1">
                          <a:solidFill>
                            <a:srgbClr val="FF0000"/>
                          </a:solidFill>
                          <a:latin typeface="+mn-lt"/>
                          <a:ea typeface="Times New Roman"/>
                          <a:cs typeface="Times New Roman"/>
                        </a:rPr>
                        <a:t>100</a:t>
                      </a:r>
                      <a:endParaRPr lang="cs-CZ" sz="1800">
                        <a:latin typeface="+mn-lt"/>
                        <a:ea typeface="Calibri"/>
                        <a:cs typeface="Times New Roman"/>
                      </a:endParaRPr>
                    </a:p>
                  </a:txBody>
                  <a:tcPr marL="6511" marR="6511" marT="6511" marB="651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1800" b="1" dirty="0">
                          <a:solidFill>
                            <a:schemeClr val="tx1"/>
                          </a:solidFill>
                          <a:latin typeface="Arial Black" pitchFamily="34" charset="0"/>
                          <a:ea typeface="Times New Roman"/>
                          <a:cs typeface="Times New Roman"/>
                        </a:rPr>
                        <a:t>86</a:t>
                      </a:r>
                      <a:endParaRPr lang="cs-CZ" sz="1800" b="1" dirty="0">
                        <a:solidFill>
                          <a:schemeClr val="tx1"/>
                        </a:solidFill>
                        <a:latin typeface="Arial Black" pitchFamily="34" charset="0"/>
                        <a:ea typeface="Calibri"/>
                        <a:cs typeface="Times New Roman"/>
                      </a:endParaRPr>
                    </a:p>
                  </a:txBody>
                  <a:tcPr marL="6511" marR="6511" marT="6511" marB="651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1800">
                          <a:latin typeface="+mn-lt"/>
                          <a:ea typeface="Times New Roman"/>
                          <a:cs typeface="Times New Roman"/>
                        </a:rPr>
                        <a:t>6</a:t>
                      </a:r>
                      <a:endParaRPr lang="cs-CZ" sz="1800">
                        <a:latin typeface="+mn-lt"/>
                        <a:ea typeface="Calibri"/>
                        <a:cs typeface="Times New Roman"/>
                      </a:endParaRPr>
                    </a:p>
                  </a:txBody>
                  <a:tcPr marL="6511" marR="6511" marT="6511" marB="651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1800" dirty="0">
                          <a:latin typeface="+mn-lt"/>
                          <a:ea typeface="Times New Roman"/>
                          <a:cs typeface="Times New Roman"/>
                        </a:rPr>
                        <a:t>2</a:t>
                      </a:r>
                      <a:endParaRPr lang="cs-CZ" sz="1800" dirty="0">
                        <a:latin typeface="+mn-lt"/>
                        <a:ea typeface="Calibri"/>
                        <a:cs typeface="Times New Roman"/>
                      </a:endParaRPr>
                    </a:p>
                  </a:txBody>
                  <a:tcPr marL="6511" marR="6511" marT="6511" marB="651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cs-CZ" sz="1800" dirty="0">
                          <a:latin typeface="+mn-lt"/>
                          <a:ea typeface="Times New Roman"/>
                          <a:cs typeface="Times New Roman"/>
                        </a:rPr>
                        <a:t>177 °</a:t>
                      </a:r>
                      <a:r>
                        <a:rPr lang="cs-CZ" sz="1800" dirty="0" smtClean="0">
                          <a:latin typeface="+mn-lt"/>
                          <a:ea typeface="Times New Roman"/>
                          <a:cs typeface="Times New Roman"/>
                        </a:rPr>
                        <a:t>C</a:t>
                      </a:r>
                      <a:endParaRPr lang="cs-CZ" sz="1800" dirty="0">
                        <a:latin typeface="+mn-lt"/>
                        <a:ea typeface="Calibri"/>
                        <a:cs typeface="Times New Roman"/>
                      </a:endParaRPr>
                    </a:p>
                  </a:txBody>
                  <a:tcPr marL="6511" marR="6511" marT="6511" marB="6511"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Motiv sady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2839</TotalTime>
  <Words>3182</Words>
  <Application>Microsoft Office PowerPoint</Application>
  <PresentationFormat>Předvádění na obrazovce (4:3)</PresentationFormat>
  <Paragraphs>621</Paragraphs>
  <Slides>57</Slides>
  <Notes>4</Notes>
  <HiddenSlides>0</HiddenSlides>
  <MMClips>0</MMClips>
  <ScaleCrop>false</ScaleCrop>
  <HeadingPairs>
    <vt:vector size="4" baseType="variant">
      <vt:variant>
        <vt:lpstr>Motiv</vt:lpstr>
      </vt:variant>
      <vt:variant>
        <vt:i4>1</vt:i4>
      </vt:variant>
      <vt:variant>
        <vt:lpstr>Nadpisy snímků</vt:lpstr>
      </vt:variant>
      <vt:variant>
        <vt:i4>57</vt:i4>
      </vt:variant>
    </vt:vector>
  </HeadingPairs>
  <TitlesOfParts>
    <vt:vector size="58" baseType="lpstr">
      <vt:lpstr>Default Design</vt:lpstr>
      <vt:lpstr>PŘÍRODNÍ POLYMERY Vosky </vt:lpstr>
      <vt:lpstr>Snímek 2</vt:lpstr>
      <vt:lpstr>Tuky – jen pro oživení paměti z minulé přednášky</vt:lpstr>
      <vt:lpstr>Jak liší oleje a vosky?</vt:lpstr>
      <vt:lpstr>Proč jsou asi oleje kapalné a vosky tuhé (za normální teploty)?</vt:lpstr>
      <vt:lpstr>Od OLEJE k VOSKU RICINOVÝ OLEJ (eng. Castor Oil)</vt:lpstr>
      <vt:lpstr>Něco mezi  OLEJEM a VOSKEM LŮJ (eng.Tallow, Suit)</vt:lpstr>
      <vt:lpstr>Produkty</vt:lpstr>
      <vt:lpstr>Srovnání olejů a tuků</vt:lpstr>
      <vt:lpstr>Snímek 10</vt:lpstr>
      <vt:lpstr>Snímek 11</vt:lpstr>
      <vt:lpstr>Snímek 12</vt:lpstr>
      <vt:lpstr>VČELÍ VOSK</vt:lpstr>
      <vt:lpstr>Snímek 14</vt:lpstr>
      <vt:lpstr>Snímek 15</vt:lpstr>
      <vt:lpstr>Snímek 16</vt:lpstr>
      <vt:lpstr>VČELÍ VOSK</vt:lpstr>
      <vt:lpstr>Snímek 18</vt:lpstr>
      <vt:lpstr>Snímek 19</vt:lpstr>
      <vt:lpstr>VČELÍ VOSK  VLASTNOSTI</vt:lpstr>
      <vt:lpstr>VČELÍ VOSK modifikace</vt:lpstr>
      <vt:lpstr>VČELÍ VOSK  v historii</vt:lpstr>
      <vt:lpstr>Odlévání  kovů „na ztracený vosk“ 1</vt:lpstr>
      <vt:lpstr>Odlévání  kovů „na ztracený vosk“ 2</vt:lpstr>
      <vt:lpstr>Odlévání  kovů „na ztracený vosk“ 3</vt:lpstr>
      <vt:lpstr>Odlévání  kovů „na ztracený vosk“ 4</vt:lpstr>
      <vt:lpstr>Odlévání  kovů „na ztracený vosk“ 5</vt:lpstr>
      <vt:lpstr>Snímek 28</vt:lpstr>
      <vt:lpstr>VČELÍ VOSK  v moderním světě</vt:lpstr>
      <vt:lpstr>VČELÍ VOSK - kontrola pravosti</vt:lpstr>
      <vt:lpstr>VČELÍ VOSK  dosti netradiční použití</vt:lpstr>
      <vt:lpstr>VOSK  dosti netradiční použití</vt:lpstr>
      <vt:lpstr>Teď prudce změníme směr zájmu!</vt:lpstr>
      <vt:lpstr>Ozokerit v historii</vt:lpstr>
      <vt:lpstr>Ozokerit v současnosti</vt:lpstr>
      <vt:lpstr>CERESIN 1</vt:lpstr>
      <vt:lpstr>CERESIN 2</vt:lpstr>
      <vt:lpstr>CERESIN 3 - použití</vt:lpstr>
      <vt:lpstr>PARAFÍN </vt:lpstr>
      <vt:lpstr>PARAFÍN 2</vt:lpstr>
      <vt:lpstr>PARAFÍN 3</vt:lpstr>
      <vt:lpstr>PARAFÍN 4</vt:lpstr>
      <vt:lpstr>PARAFÍN 5</vt:lpstr>
      <vt:lpstr>PARAFÍN 6 ČSN 65 7115</vt:lpstr>
      <vt:lpstr>Mikrokrystalický vosk Opět produkt získávaný při destilaci ropy  </vt:lpstr>
      <vt:lpstr>Mikrokrystalický vosk použití – podobné jako parafín</vt:lpstr>
      <vt:lpstr>MŮJ OBLÍBENÝ VOSK  MONTÁNNÍ VOSK</vt:lpstr>
      <vt:lpstr>MONTÁNNÍ VOSK 1</vt:lpstr>
      <vt:lpstr>MONTÁNNÍ VOSK 2</vt:lpstr>
      <vt:lpstr>MONTÁNNÍ VOSK 3</vt:lpstr>
      <vt:lpstr>MONTÁNNÍ VOSK 4</vt:lpstr>
      <vt:lpstr>MONTÁNNÍ VOSK 5</vt:lpstr>
      <vt:lpstr>MONTÁNNÍ VOSK 6</vt:lpstr>
      <vt:lpstr>ZPÁTKY K ROSTLINÁM! Karnaubský vosk 1</vt:lpstr>
      <vt:lpstr>Karnaubský vosk 2 </vt:lpstr>
      <vt:lpstr>Karnaubský vosk 3 </vt:lpstr>
      <vt:lpstr>Další látky řazené mezi vosky</vt:lpstr>
    </vt:vector>
  </TitlesOfParts>
  <Company>Home Studio</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NAVRHOVÁNÍ VÝROBKŮ Z PLASTŮ</dc:title>
  <dc:creator>LP</dc:creator>
  <cp:lastModifiedBy>ladapospa</cp:lastModifiedBy>
  <cp:revision>294</cp:revision>
  <dcterms:created xsi:type="dcterms:W3CDTF">2008-02-10T16:41:08Z</dcterms:created>
  <dcterms:modified xsi:type="dcterms:W3CDTF">2016-10-11T14:55:30Z</dcterms:modified>
</cp:coreProperties>
</file>