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98" r:id="rId2"/>
  </p:sldMasterIdLst>
  <p:notesMasterIdLst>
    <p:notesMasterId r:id="rId20"/>
  </p:notesMasterIdLst>
  <p:sldIdLst>
    <p:sldId id="279" r:id="rId3"/>
    <p:sldId id="260" r:id="rId4"/>
    <p:sldId id="261" r:id="rId5"/>
    <p:sldId id="274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2" r:id="rId16"/>
    <p:sldId id="273" r:id="rId17"/>
    <p:sldId id="277" r:id="rId18"/>
    <p:sldId id="278" r:id="rId19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00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600" y="150"/>
      </p:cViewPr>
      <p:guideLst>
        <p:guide orient="horz" pos="213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Category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chart1!$A$7</c:f>
              <c:strCache>
                <c:ptCount val="1"/>
                <c:pt idx="0">
                  <c:v>Category</c:v>
                </c:pt>
              </c:strCache>
            </c:strRef>
          </c:tx>
          <c:invertIfNegative val="0"/>
          <c:cat>
            <c:strRef>
              <c:f>chart1!$A$8:$A$14</c:f>
              <c:strCache>
                <c:ptCount val="7"/>
                <c:pt idx="0">
                  <c:v>Skincare</c:v>
                </c:pt>
                <c:pt idx="1">
                  <c:v>Colour Cosmetics</c:v>
                </c:pt>
                <c:pt idx="2">
                  <c:v>Hair Products</c:v>
                </c:pt>
                <c:pt idx="3">
                  <c:v>Soap &amp; Bath Products</c:v>
                </c:pt>
                <c:pt idx="4">
                  <c:v>Deodorants</c:v>
                </c:pt>
                <c:pt idx="5">
                  <c:v>Shaving &amp;  Depilatories</c:v>
                </c:pt>
                <c:pt idx="6">
                  <c:v>Fragrances</c:v>
                </c:pt>
              </c:strCache>
            </c:strRef>
          </c:cat>
          <c:val>
            <c:numRef>
              <c:f>chart1!$B$8:$B$14</c:f>
              <c:numCache>
                <c:formatCode>0.00%</c:formatCode>
                <c:ptCount val="7"/>
                <c:pt idx="0">
                  <c:v>0.81455399061032896</c:v>
                </c:pt>
                <c:pt idx="1">
                  <c:v>6.6510172143975005E-2</c:v>
                </c:pt>
                <c:pt idx="2">
                  <c:v>5.2947313510693803E-2</c:v>
                </c:pt>
                <c:pt idx="3">
                  <c:v>4.6165884194053201E-2</c:v>
                </c:pt>
                <c:pt idx="4">
                  <c:v>1.4866979655711999E-2</c:v>
                </c:pt>
                <c:pt idx="5">
                  <c:v>3.6515388628064701E-3</c:v>
                </c:pt>
                <c:pt idx="6">
                  <c:v>1.30412102243088E-3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8448"/>
        <c:axId val="4375296"/>
      </c:barChart>
      <c:catAx>
        <c:axId val="432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4375296"/>
        <c:crosses val="autoZero"/>
        <c:auto val="1"/>
        <c:lblAlgn val="ctr"/>
        <c:lblOffset val="100"/>
        <c:noMultiLvlLbl val="0"/>
      </c:catAx>
      <c:valAx>
        <c:axId val="4375296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432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Skin care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19685039370079"/>
          <c:y val="0.19480351414406533"/>
          <c:w val="0.85658092738407698"/>
          <c:h val="0.46649460484106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chart1!$A$7</c:f>
              <c:strCache>
                <c:ptCount val="1"/>
                <c:pt idx="0">
                  <c:v>Sub-Category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chart1!$A$8:$A$17</c:f>
              <c:strCache>
                <c:ptCount val="10"/>
                <c:pt idx="0">
                  <c:v>Face/Neck Care</c:v>
                </c:pt>
                <c:pt idx="1">
                  <c:v>Body Care</c:v>
                </c:pt>
                <c:pt idx="2">
                  <c:v>Hand/Nail Care</c:v>
                </c:pt>
                <c:pt idx="3">
                  <c:v>Sun - Sun/Sunbed Exposure</c:v>
                </c:pt>
                <c:pt idx="4">
                  <c:v>Eye Care</c:v>
                </c:pt>
                <c:pt idx="5">
                  <c:v>Sets</c:v>
                </c:pt>
                <c:pt idx="6">
                  <c:v>Sun - After Sun</c:v>
                </c:pt>
                <c:pt idx="7">
                  <c:v>Foot Care</c:v>
                </c:pt>
                <c:pt idx="8">
                  <c:v>Sun - Self-Tanning</c:v>
                </c:pt>
                <c:pt idx="9">
                  <c:v>Lip Care</c:v>
                </c:pt>
              </c:strCache>
            </c:strRef>
          </c:cat>
          <c:val>
            <c:numRef>
              <c:f>chart1!$B$8:$B$17</c:f>
              <c:numCache>
                <c:formatCode>0.00%</c:formatCode>
                <c:ptCount val="10"/>
                <c:pt idx="0">
                  <c:v>0.41340636411058901</c:v>
                </c:pt>
                <c:pt idx="1">
                  <c:v>0.16849243609806999</c:v>
                </c:pt>
                <c:pt idx="2">
                  <c:v>7.0683359415753794E-2</c:v>
                </c:pt>
                <c:pt idx="3">
                  <c:v>5.5033907146583197E-2</c:v>
                </c:pt>
                <c:pt idx="4">
                  <c:v>5.1904016692749098E-2</c:v>
                </c:pt>
                <c:pt idx="5">
                  <c:v>2.0083463745435601E-2</c:v>
                </c:pt>
                <c:pt idx="6">
                  <c:v>1.25195618153365E-2</c:v>
                </c:pt>
                <c:pt idx="7">
                  <c:v>1.22587376108503E-2</c:v>
                </c:pt>
                <c:pt idx="8">
                  <c:v>5.4773082942097002E-3</c:v>
                </c:pt>
                <c:pt idx="9">
                  <c:v>3.9123630672926396E-3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6304"/>
        <c:axId val="6227840"/>
      </c:barChart>
      <c:catAx>
        <c:axId val="622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6227840"/>
        <c:crosses val="autoZero"/>
        <c:auto val="1"/>
        <c:lblAlgn val="ctr"/>
        <c:lblOffset val="100"/>
        <c:noMultiLvlLbl val="0"/>
      </c:catAx>
      <c:valAx>
        <c:axId val="622784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622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Colour cosmetics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480927384076991"/>
          <c:y val="0.19480351414406533"/>
          <c:w val="0.58189960629921256"/>
          <c:h val="0.4032644356955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chart1!$A$7</c:f>
              <c:strCache>
                <c:ptCount val="1"/>
                <c:pt idx="0">
                  <c:v>Sub-Category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chart1!$A$8:$A$17</c:f>
              <c:strCache>
                <c:ptCount val="10"/>
                <c:pt idx="0">
                  <c:v>Face Colour Cosmetics - Foundations / Fluid Illuminators</c:v>
                </c:pt>
                <c:pt idx="1">
                  <c:v>Eye Colour Cosmetics - Eye Lash</c:v>
                </c:pt>
                <c:pt idx="2">
                  <c:v>Eye Colour Cosmetics - Eye Liner</c:v>
                </c:pt>
                <c:pt idx="3">
                  <c:v>Multi-Use</c:v>
                </c:pt>
                <c:pt idx="4">
                  <c:v>Eye Colour Cosmetics - Eye Shadow</c:v>
                </c:pt>
                <c:pt idx="5">
                  <c:v>Face Colour Cosmetics - Primer</c:v>
                </c:pt>
                <c:pt idx="6">
                  <c:v>Face Colour Cosmetics - Blush</c:v>
                </c:pt>
                <c:pt idx="7">
                  <c:v>Lip Colour Cosmetics - Lip Colour</c:v>
                </c:pt>
                <c:pt idx="8">
                  <c:v>Face Colour Cosmetics - Concealer</c:v>
                </c:pt>
                <c:pt idx="9">
                  <c:v>Face Colour Cosmetics - Bronzer</c:v>
                </c:pt>
              </c:strCache>
            </c:strRef>
          </c:cat>
          <c:val>
            <c:numRef>
              <c:f>chart1!$B$8:$B$17</c:f>
              <c:numCache>
                <c:formatCode>0.00%</c:formatCode>
                <c:ptCount val="10"/>
                <c:pt idx="0">
                  <c:v>1.27803860198226E-2</c:v>
                </c:pt>
                <c:pt idx="1">
                  <c:v>1.1215440792905601E-2</c:v>
                </c:pt>
                <c:pt idx="2">
                  <c:v>1.04329681794471E-2</c:v>
                </c:pt>
                <c:pt idx="3">
                  <c:v>9.3896713615023494E-3</c:v>
                </c:pt>
                <c:pt idx="4">
                  <c:v>5.9989567031820601E-3</c:v>
                </c:pt>
                <c:pt idx="5">
                  <c:v>4.9556598852373498E-3</c:v>
                </c:pt>
                <c:pt idx="6">
                  <c:v>2.6082420448617599E-3</c:v>
                </c:pt>
                <c:pt idx="7">
                  <c:v>2.3474178403755899E-3</c:v>
                </c:pt>
                <c:pt idx="8">
                  <c:v>2.08659363588941E-3</c:v>
                </c:pt>
                <c:pt idx="9">
                  <c:v>2.08659363588941E-3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7184"/>
        <c:axId val="6318720"/>
      </c:barChart>
      <c:catAx>
        <c:axId val="631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318720"/>
        <c:crosses val="autoZero"/>
        <c:auto val="1"/>
        <c:lblAlgn val="ctr"/>
        <c:lblOffset val="100"/>
        <c:noMultiLvlLbl val="0"/>
      </c:catAx>
      <c:valAx>
        <c:axId val="631872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6317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Soap &amp; Bath products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chart1!$A$7</c:f>
              <c:strCache>
                <c:ptCount val="1"/>
                <c:pt idx="0">
                  <c:v>Sub-Category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chart1!$A$8:$A$11</c:f>
              <c:strCache>
                <c:ptCount val="4"/>
                <c:pt idx="0">
                  <c:v>Shower Products</c:v>
                </c:pt>
                <c:pt idx="1">
                  <c:v>Bath Additives</c:v>
                </c:pt>
                <c:pt idx="2">
                  <c:v>Liquid Soap</c:v>
                </c:pt>
                <c:pt idx="3">
                  <c:v>Bar Soap</c:v>
                </c:pt>
              </c:strCache>
            </c:strRef>
          </c:cat>
          <c:val>
            <c:numRef>
              <c:f>chart1!$B$8:$B$11</c:f>
              <c:numCache>
                <c:formatCode>0.00%</c:formatCode>
                <c:ptCount val="4"/>
                <c:pt idx="0">
                  <c:v>3.8341158059467903E-2</c:v>
                </c:pt>
                <c:pt idx="1">
                  <c:v>3.9123630672926396E-3</c:v>
                </c:pt>
                <c:pt idx="2">
                  <c:v>3.1298904538341202E-3</c:v>
                </c:pt>
                <c:pt idx="3">
                  <c:v>7.8247261345852897E-4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2912"/>
        <c:axId val="6348800"/>
      </c:barChart>
      <c:catAx>
        <c:axId val="634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6348800"/>
        <c:crosses val="autoZero"/>
        <c:auto val="1"/>
        <c:lblAlgn val="ctr"/>
        <c:lblOffset val="100"/>
        <c:noMultiLvlLbl val="0"/>
      </c:catAx>
      <c:valAx>
        <c:axId val="634880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634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Hair products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chart1!$A$7</c:f>
              <c:strCache>
                <c:ptCount val="1"/>
                <c:pt idx="0">
                  <c:v>Sub-Category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chart1!$A$8:$A$12</c:f>
              <c:strCache>
                <c:ptCount val="5"/>
                <c:pt idx="0">
                  <c:v>Shampoo</c:v>
                </c:pt>
                <c:pt idx="1">
                  <c:v>Hair Treatments</c:v>
                </c:pt>
                <c:pt idx="2">
                  <c:v>Conditioner</c:v>
                </c:pt>
                <c:pt idx="3">
                  <c:v>Hair Colorants</c:v>
                </c:pt>
                <c:pt idx="4">
                  <c:v>Hair Styling</c:v>
                </c:pt>
              </c:strCache>
            </c:strRef>
          </c:cat>
          <c:val>
            <c:numRef>
              <c:f>chart1!$B$8:$B$12</c:f>
              <c:numCache>
                <c:formatCode>0.00%</c:formatCode>
                <c:ptCount val="5"/>
                <c:pt idx="0">
                  <c:v>2.5821596244131498E-2</c:v>
                </c:pt>
                <c:pt idx="1">
                  <c:v>1.1997913406364099E-2</c:v>
                </c:pt>
                <c:pt idx="2">
                  <c:v>1.1476264997391799E-2</c:v>
                </c:pt>
                <c:pt idx="3">
                  <c:v>1.8257694314032301E-3</c:v>
                </c:pt>
                <c:pt idx="4">
                  <c:v>1.8257694314032301E-3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6576"/>
        <c:axId val="9102464"/>
      </c:barChart>
      <c:catAx>
        <c:axId val="909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9102464"/>
        <c:crosses val="autoZero"/>
        <c:auto val="1"/>
        <c:lblAlgn val="ctr"/>
        <c:lblOffset val="100"/>
        <c:noMultiLvlLbl val="0"/>
      </c:catAx>
      <c:valAx>
        <c:axId val="910246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9096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8F56-ABC8-4563-8668-992C357E1E03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45FC-8F89-4C79-AEAF-DEBD1B090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ADAF-7F70-4F4B-8BB8-A28C48851C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12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affichage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ADAF-7F70-4F4B-8BB8-A28C48851C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2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3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6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7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8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9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10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2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62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6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FA6F6E-14A5-4B11-ABAB-9DFC2E2FFE49}" type="slidenum">
              <a:rPr lang="fr-FR" altLang="fr-FR"/>
              <a:pPr eaLnBrk="1" hangingPunct="1"/>
              <a:t>11</a:t>
            </a:fld>
            <a:endParaRPr lang="fr-FR" altLang="fr-FR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1" y="2130433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87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0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6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8" y="274646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2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70582" y="4779019"/>
            <a:ext cx="5145974" cy="775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100" b="0" cap="all" baseline="0">
                <a:solidFill>
                  <a:srgbClr val="6D6E7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0582" y="3628103"/>
            <a:ext cx="5092792" cy="9154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000" cap="all" baseline="0"/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70" y="279386"/>
            <a:ext cx="3215259" cy="10259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b="3439"/>
          <a:stretch/>
        </p:blipFill>
        <p:spPr>
          <a:xfrm>
            <a:off x="0" y="550214"/>
            <a:ext cx="3802095" cy="629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41546"/>
            <a:ext cx="9903739" cy="215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r>
              <a:rPr lang="fr-FR" dirty="0" smtClean="0"/>
              <a:t>SOMMAIRE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978" y="1706634"/>
            <a:ext cx="7529396" cy="3850056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13B5EA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72285"/>
            <a:ext cx="7282213" cy="0"/>
          </a:xfrm>
          <a:prstGeom prst="line">
            <a:avLst/>
          </a:prstGeom>
          <a:ln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3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40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" y="373"/>
            <a:ext cx="9904376" cy="685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86" y="3580978"/>
            <a:ext cx="7398672" cy="430887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191"/>
            <a:ext cx="9916794" cy="215809"/>
          </a:xfrm>
          <a:prstGeom prst="rect">
            <a:avLst/>
          </a:prstGeom>
        </p:spPr>
      </p:pic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42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vis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0033" y="1833233"/>
            <a:ext cx="4916212" cy="4483346"/>
          </a:xfrm>
        </p:spPr>
        <p:txBody>
          <a:bodyPr lIns="0"/>
          <a:lstStyle>
            <a:lvl2pPr marL="171450" indent="-17145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021698" y="1833233"/>
            <a:ext cx="3355093" cy="17477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ZONE VISUEL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021698" y="3926955"/>
            <a:ext cx="3355093" cy="17477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ZONE VISUEL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80911" y="5690329"/>
            <a:ext cx="2795054" cy="30395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800" b="0">
                <a:solidFill>
                  <a:srgbClr val="6D6E71"/>
                </a:solidFill>
              </a:defRPr>
            </a:lvl1pPr>
            <a:lvl2pPr marL="450850" indent="0">
              <a:buNone/>
              <a:defRPr sz="800" b="0">
                <a:solidFill>
                  <a:srgbClr val="6D6E71"/>
                </a:solidFill>
              </a:defRPr>
            </a:lvl2pPr>
            <a:lvl3pPr marL="914400" indent="0">
              <a:buNone/>
              <a:defRPr sz="800" b="0">
                <a:solidFill>
                  <a:srgbClr val="6D6E71"/>
                </a:solidFill>
              </a:defRPr>
            </a:lvl3pPr>
            <a:lvl4pPr marL="1371600" indent="0">
              <a:buNone/>
              <a:defRPr sz="800" b="0">
                <a:solidFill>
                  <a:srgbClr val="6D6E71"/>
                </a:solidFill>
              </a:defRPr>
            </a:lvl4pPr>
            <a:lvl5pPr marL="1828800" indent="0">
              <a:buNone/>
              <a:defRPr sz="800" b="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 err="1" smtClean="0"/>
              <a:t>Légende</a:t>
            </a:r>
            <a:r>
              <a:rPr lang="en-US" dirty="0" smtClean="0"/>
              <a:t> Verdana 8pt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80911" y="3601636"/>
            <a:ext cx="2795054" cy="30395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800" b="0">
                <a:solidFill>
                  <a:srgbClr val="6D6E71"/>
                </a:solidFill>
              </a:defRPr>
            </a:lvl1pPr>
            <a:lvl2pPr marL="450850" indent="0">
              <a:buNone/>
              <a:defRPr sz="800" b="0">
                <a:solidFill>
                  <a:srgbClr val="6D6E71"/>
                </a:solidFill>
              </a:defRPr>
            </a:lvl2pPr>
            <a:lvl3pPr marL="914400" indent="0">
              <a:buNone/>
              <a:defRPr sz="800" b="0">
                <a:solidFill>
                  <a:srgbClr val="6D6E71"/>
                </a:solidFill>
              </a:defRPr>
            </a:lvl3pPr>
            <a:lvl4pPr marL="1371600" indent="0">
              <a:buNone/>
              <a:defRPr sz="800" b="0">
                <a:solidFill>
                  <a:srgbClr val="6D6E71"/>
                </a:solidFill>
              </a:defRPr>
            </a:lvl4pPr>
            <a:lvl5pPr marL="1828800" indent="0">
              <a:buNone/>
              <a:defRPr sz="800" b="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 err="1" smtClean="0"/>
              <a:t>Légende</a:t>
            </a:r>
            <a:r>
              <a:rPr lang="en-US" dirty="0" smtClean="0"/>
              <a:t> Verdana 8pt</a:t>
            </a:r>
            <a:endParaRPr lang="en-US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28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0033" y="1833233"/>
            <a:ext cx="8845931" cy="4483346"/>
          </a:xfrm>
        </p:spPr>
        <p:txBody>
          <a:bodyPr lIns="0"/>
          <a:lstStyle>
            <a:lvl1pPr>
              <a:defRPr>
                <a:solidFill>
                  <a:srgbClr val="13B5EA"/>
                </a:solidFill>
              </a:defRPr>
            </a:lvl1pPr>
            <a:lvl2pPr marL="538163" indent="-171450">
              <a:buClr>
                <a:srgbClr val="007DC5"/>
              </a:buClr>
              <a:buFont typeface="Verdana" panose="020B0604030504040204" pitchFamily="34" charset="0"/>
              <a:buChar char="●"/>
              <a:defRPr lang="en-US" sz="12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1450">
              <a:defRPr b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38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0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un vis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2361" y="1017619"/>
            <a:ext cx="7053604" cy="339416"/>
          </a:xfrm>
        </p:spPr>
        <p:txBody>
          <a:bodyPr lIns="0" tIns="0" rIns="0" bIns="0"/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0033" y="1833233"/>
            <a:ext cx="5656079" cy="4483346"/>
          </a:xfrm>
        </p:spPr>
        <p:txBody>
          <a:bodyPr lIns="0"/>
          <a:lstStyle>
            <a:lvl1pPr>
              <a:defRPr cap="all" baseline="0">
                <a:solidFill>
                  <a:srgbClr val="13B5EA"/>
                </a:solidFill>
              </a:defRPr>
            </a:lvl1pPr>
            <a:lvl2pPr marL="171450" indent="-17145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843772" y="1833233"/>
            <a:ext cx="2533018" cy="250763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ZONE VISUEL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43772" y="4492845"/>
            <a:ext cx="2712846" cy="1443789"/>
          </a:xfrm>
        </p:spPr>
        <p:txBody>
          <a:bodyPr lIns="0"/>
          <a:lstStyle>
            <a:lvl2pPr marL="171450" indent="-17145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2141" y="769388"/>
            <a:ext cx="1561942" cy="83587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Drapeau</a:t>
            </a:r>
            <a:endParaRPr lang="en-US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50527" y="6316579"/>
            <a:ext cx="3206091" cy="315807"/>
          </a:xfrm>
        </p:spPr>
        <p:txBody>
          <a:bodyPr lIns="0"/>
          <a:lstStyle>
            <a:lvl1pPr marL="0" indent="0" algn="r">
              <a:buFont typeface="Arial" panose="020B0604020202020204" pitchFamily="34" charset="0"/>
              <a:buNone/>
              <a:defRPr sz="1100"/>
            </a:lvl1pPr>
            <a:lvl2pPr marL="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WEB VERDANA 11PT</a:t>
            </a:r>
          </a:p>
        </p:txBody>
      </p:sp>
    </p:spTree>
    <p:extLst>
      <p:ext uri="{BB962C8B-B14F-4D97-AF65-F5344CB8AC3E}">
        <p14:creationId xmlns:p14="http://schemas.microsoft.com/office/powerpoint/2010/main" val="16966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24" y="2458445"/>
            <a:ext cx="6083353" cy="194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1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7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6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1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50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61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0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5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3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8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6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1" y="635635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0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" y="6642191"/>
            <a:ext cx="9904376" cy="2158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033" y="885779"/>
            <a:ext cx="8845931" cy="339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7DC5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1637" y="1825318"/>
            <a:ext cx="8542726" cy="435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7481304" y="6669962"/>
            <a:ext cx="2278380" cy="15346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1141CDC-DAF6-441A-9B4E-6962DAF4FE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72285"/>
            <a:ext cx="7282213" cy="0"/>
          </a:xfrm>
          <a:prstGeom prst="line">
            <a:avLst/>
          </a:prstGeom>
          <a:ln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04" y="194749"/>
            <a:ext cx="2146150" cy="684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/>
          <a:stretch/>
        </p:blipFill>
        <p:spPr>
          <a:xfrm>
            <a:off x="-1" y="3202651"/>
            <a:ext cx="1763281" cy="365535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007042" y="6656076"/>
            <a:ext cx="2137394" cy="181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3265656" y="6652436"/>
            <a:ext cx="2228165" cy="182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D07818-613C-480A-B167-9E585B488E8A}" type="datetimeFigureOut">
              <a:rPr lang="fr-FR" smtClean="0"/>
              <a:t>11/04/2016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358775" indent="-358775" eaLnBrk="1" hangingPunct="1">
        <a:spcAft>
          <a:spcPts val="600"/>
        </a:spcAft>
        <a:buSzPct val="250000"/>
        <a:buFontTx/>
        <a:buBlip>
          <a:blip r:embed="rId13"/>
        </a:buBlip>
        <a:defRPr sz="1300" b="1">
          <a:solidFill>
            <a:srgbClr val="007DC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2300" indent="-171450" eaLnBrk="1" hangingPunct="1">
        <a:spcAft>
          <a:spcPts val="600"/>
        </a:spcAft>
        <a:buClr>
          <a:srgbClr val="6D6E71"/>
        </a:buClr>
        <a:buFont typeface="Verdana" panose="020B0604030504040204" pitchFamily="34" charset="0"/>
        <a:buChar char="-"/>
        <a:defRPr sz="1100">
          <a:solidFill>
            <a:srgbClr val="6D6E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85850" indent="-171450" eaLnBrk="1" hangingPunct="1">
        <a:spcAft>
          <a:spcPts val="600"/>
        </a:spcAft>
        <a:buClr>
          <a:srgbClr val="6D6E71"/>
        </a:buClr>
        <a:buFont typeface="Verdana" panose="020B0604030504040204" pitchFamily="34" charset="0"/>
        <a:buChar char="-"/>
        <a:defRPr sz="1100">
          <a:solidFill>
            <a:srgbClr val="6D6E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43050" indent="-171450" eaLnBrk="1" hangingPunct="1">
        <a:spcAft>
          <a:spcPts val="600"/>
        </a:spcAft>
        <a:buClr>
          <a:srgbClr val="6D6E71"/>
        </a:buClr>
        <a:buFont typeface="Verdana" panose="020B0604030504040204" pitchFamily="34" charset="0"/>
        <a:buChar char="-"/>
        <a:defRPr sz="1100">
          <a:solidFill>
            <a:srgbClr val="6D6E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00250" indent="-171450" eaLnBrk="1" hangingPunct="1">
        <a:spcAft>
          <a:spcPts val="600"/>
        </a:spcAft>
        <a:buClr>
          <a:srgbClr val="6D6E71"/>
        </a:buClr>
        <a:buFont typeface="Verdana" panose="020B0604030504040204" pitchFamily="34" charset="0"/>
        <a:buChar char="-"/>
        <a:defRPr sz="1100">
          <a:solidFill>
            <a:srgbClr val="6D6E7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160526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err="1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92" y="5245088"/>
            <a:ext cx="3067362" cy="979758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696749" y="2204750"/>
            <a:ext cx="1898084" cy="309746"/>
          </a:xfrm>
          <a:prstGeom prst="round2SameRect">
            <a:avLst>
              <a:gd name="adj1" fmla="val 0"/>
              <a:gd name="adj2" fmla="val 27344"/>
            </a:avLst>
          </a:prstGeom>
          <a:solidFill>
            <a:srgbClr val="F8BECA"/>
          </a:solidFill>
        </p:spPr>
        <p:txBody>
          <a:bodyPr wrap="square" lIns="0" tIns="18000" rIns="0" bIns="0" rtlCol="0"/>
          <a:lstStyle/>
          <a:p>
            <a:pPr algn="ctr"/>
            <a:r>
              <a:rPr lang="en-US" sz="1600" b="1" spc="60" dirty="0" smtClea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COSMETIC</a:t>
            </a:r>
            <a:endParaRPr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611689" y="3682971"/>
            <a:ext cx="456423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>
              <a:lnSpc>
                <a:spcPts val="2619"/>
              </a:lnSpc>
            </a:pPr>
            <a:r>
              <a:rPr lang="fr-FR" sz="2000" spc="3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 Name: XANTHAN GUM</a:t>
            </a:r>
            <a:endParaRPr sz="700" spc="3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15" y="34755"/>
            <a:ext cx="4495183" cy="6886593"/>
          </a:xfrm>
          <a:prstGeom prst="rect">
            <a:avLst/>
          </a:prstGeom>
        </p:spPr>
      </p:pic>
      <p:sp>
        <p:nvSpPr>
          <p:cNvPr id="10" name="object 12"/>
          <p:cNvSpPr txBox="1"/>
          <p:nvPr/>
        </p:nvSpPr>
        <p:spPr>
          <a:xfrm>
            <a:off x="401783" y="2824026"/>
            <a:ext cx="3625702" cy="57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algn="ctr">
              <a:lnSpc>
                <a:spcPts val="5138"/>
              </a:lnSpc>
            </a:pPr>
            <a:r>
              <a:rPr lang="fr-FR" sz="3000" spc="40" dirty="0" smtClean="0">
                <a:solidFill>
                  <a:srgbClr val="0075B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SAFAXAN RANGE</a:t>
            </a:r>
            <a:endParaRPr sz="3000" dirty="0">
              <a:solidFill>
                <a:srgbClr val="0075B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www.safic-alcan.com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332460" y="946301"/>
            <a:ext cx="9427223" cy="542261"/>
          </a:xfrm>
          <a:ln w="19050">
            <a:noFill/>
          </a:ln>
        </p:spPr>
        <p:txBody>
          <a:bodyPr>
            <a:noAutofit/>
          </a:bodyPr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PH AND TEMPERATURE STABILITY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341250" y="1948021"/>
            <a:ext cx="9278922" cy="41608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Xanthan is stable over a broad range of pH</a:t>
            </a:r>
            <a:endParaRPr lang="en-US" b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344488" lvl="1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344488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Xanthan </a:t>
            </a:r>
            <a:r>
              <a:rPr kumimoji="1" lang="en-US" altLang="fr-FR" b="1" dirty="0">
                <a:ea typeface="ヒラギノ明朝 Pro W6" pitchFamily="8" charset="-128"/>
                <a:cs typeface="Arial" panose="020B0604020202020204" pitchFamily="34" charset="0"/>
              </a:rPr>
              <a:t>is </a:t>
            </a: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also stable </a:t>
            </a:r>
            <a:r>
              <a:rPr kumimoji="1" lang="en-US" altLang="fr-FR" b="1" dirty="0">
                <a:ea typeface="ヒラギノ明朝 Pro W6" pitchFamily="8" charset="-128"/>
                <a:cs typeface="Arial" panose="020B0604020202020204" pitchFamily="34" charset="0"/>
              </a:rPr>
              <a:t>over a broad range of </a:t>
            </a: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temperature (up to 90</a:t>
            </a:r>
            <a:r>
              <a:rPr kumimoji="1" lang="en-US" altLang="fr-FR" b="1" baseline="40000" dirty="0" smtClean="0">
                <a:ea typeface="ヒラギノ明朝 Pro W6" pitchFamily="8" charset="-128"/>
                <a:cs typeface="Arial" panose="020B0604020202020204" pitchFamily="34" charset="0"/>
              </a:rPr>
              <a:t>o</a:t>
            </a: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C, data not shown here) and in presence of ions </a:t>
            </a:r>
          </a:p>
          <a:p>
            <a:pPr marL="0" indent="0">
              <a:buNone/>
            </a:pPr>
            <a:endParaRPr lang="en-US" sz="1000" dirty="0"/>
          </a:p>
          <a:p>
            <a:pPr marL="0" indent="0" eaLnBrk="1" hangingPunct="1">
              <a:lnSpc>
                <a:spcPct val="140000"/>
              </a:lnSpc>
              <a:spcBef>
                <a:spcPct val="75000"/>
              </a:spcBef>
              <a:buNone/>
            </a:pPr>
            <a:endParaRPr lang="en-US" altLang="fr-FR" dirty="0" smtClean="0"/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10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00" y="2323820"/>
            <a:ext cx="2165463" cy="13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16200000">
            <a:off x="2976974" y="2868376"/>
            <a:ext cx="127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Viscosity </a:t>
            </a: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mPa.s</a:t>
            </a:r>
            <a:r>
              <a:rPr 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18569" y="2852988"/>
            <a:ext cx="1822935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Safaxan</a:t>
            </a:r>
            <a:r>
              <a: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Clear (1%)</a:t>
            </a:r>
            <a:endParaRPr lang="en-U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52" y="4748100"/>
            <a:ext cx="2665817" cy="14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 rot="16200000">
            <a:off x="2839088" y="5274591"/>
            <a:ext cx="140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Viscosity 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mPa.s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52734" y="5192162"/>
            <a:ext cx="1407758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Safaxan</a:t>
            </a:r>
            <a:r>
              <a:rPr lang="en-U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(1%)</a:t>
            </a:r>
            <a:endParaRPr lang="en-U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338765" y="992231"/>
            <a:ext cx="9838279" cy="589257"/>
          </a:xfrm>
          <a:ln w="19050"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SOLUBILISATION AND HYDRATION  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11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Line 2068"/>
          <p:cNvSpPr>
            <a:spLocks noChangeShapeType="1"/>
          </p:cNvSpPr>
          <p:nvPr/>
        </p:nvSpPr>
        <p:spPr bwMode="auto">
          <a:xfrm>
            <a:off x="1573610" y="3434127"/>
            <a:ext cx="660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69"/>
          <p:cNvSpPr>
            <a:spLocks noChangeShapeType="1"/>
          </p:cNvSpPr>
          <p:nvPr/>
        </p:nvSpPr>
        <p:spPr bwMode="auto">
          <a:xfrm>
            <a:off x="1573610" y="4742227"/>
            <a:ext cx="660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70"/>
          <p:cNvSpPr>
            <a:spLocks noChangeShapeType="1"/>
          </p:cNvSpPr>
          <p:nvPr/>
        </p:nvSpPr>
        <p:spPr bwMode="auto">
          <a:xfrm>
            <a:off x="3957244" y="2240327"/>
            <a:ext cx="3440" cy="3784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71"/>
          <p:cNvSpPr>
            <a:spLocks noChangeShapeType="1"/>
          </p:cNvSpPr>
          <p:nvPr/>
        </p:nvSpPr>
        <p:spPr bwMode="auto">
          <a:xfrm>
            <a:off x="6356350" y="2240327"/>
            <a:ext cx="1720" cy="3784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1337770" y="2025399"/>
            <a:ext cx="7794261" cy="3614726"/>
            <a:chOff x="699024" y="1209043"/>
            <a:chExt cx="8677281" cy="4451363"/>
          </a:xfrm>
        </p:grpSpPr>
        <p:grpSp>
          <p:nvGrpSpPr>
            <p:cNvPr id="5" name="Group 2052"/>
            <p:cNvGrpSpPr>
              <a:grpSpLocks/>
            </p:cNvGrpSpPr>
            <p:nvPr/>
          </p:nvGrpSpPr>
          <p:grpSpPr bwMode="auto">
            <a:xfrm>
              <a:off x="1573610" y="1483678"/>
              <a:ext cx="7498292" cy="3429000"/>
              <a:chOff x="240" y="1152"/>
              <a:chExt cx="4752" cy="2592"/>
            </a:xfrm>
          </p:grpSpPr>
          <p:sp>
            <p:nvSpPr>
              <p:cNvPr id="6" name="Line 2053"/>
              <p:cNvSpPr>
                <a:spLocks noChangeShapeType="1"/>
              </p:cNvSpPr>
              <p:nvPr/>
            </p:nvSpPr>
            <p:spPr bwMode="auto">
              <a:xfrm>
                <a:off x="1190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Line 2054"/>
              <p:cNvSpPr>
                <a:spLocks noChangeShapeType="1"/>
              </p:cNvSpPr>
              <p:nvPr/>
            </p:nvSpPr>
            <p:spPr bwMode="auto">
              <a:xfrm>
                <a:off x="240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2055"/>
              <p:cNvSpPr>
                <a:spLocks noChangeShapeType="1"/>
              </p:cNvSpPr>
              <p:nvPr/>
            </p:nvSpPr>
            <p:spPr bwMode="auto">
              <a:xfrm>
                <a:off x="2140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2056"/>
              <p:cNvSpPr>
                <a:spLocks noChangeShapeType="1"/>
              </p:cNvSpPr>
              <p:nvPr/>
            </p:nvSpPr>
            <p:spPr bwMode="auto">
              <a:xfrm>
                <a:off x="3091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057"/>
              <p:cNvSpPr>
                <a:spLocks noChangeShapeType="1"/>
              </p:cNvSpPr>
              <p:nvPr/>
            </p:nvSpPr>
            <p:spPr bwMode="auto">
              <a:xfrm>
                <a:off x="4041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058"/>
              <p:cNvSpPr>
                <a:spLocks noChangeShapeType="1"/>
              </p:cNvSpPr>
              <p:nvPr/>
            </p:nvSpPr>
            <p:spPr bwMode="auto">
              <a:xfrm>
                <a:off x="4992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rgbClr val="393F9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Freeform 2066"/>
            <p:cNvSpPr>
              <a:spLocks/>
            </p:cNvSpPr>
            <p:nvPr/>
          </p:nvSpPr>
          <p:spPr bwMode="auto">
            <a:xfrm>
              <a:off x="1054234" y="1209043"/>
              <a:ext cx="739510" cy="3667125"/>
            </a:xfrm>
            <a:custGeom>
              <a:avLst/>
              <a:gdLst>
                <a:gd name="T0" fmla="*/ 280 w 397"/>
                <a:gd name="T1" fmla="*/ 2310 h 2310"/>
                <a:gd name="T2" fmla="*/ 280 w 397"/>
                <a:gd name="T3" fmla="*/ 171 h 2310"/>
                <a:gd name="T4" fmla="*/ 397 w 397"/>
                <a:gd name="T5" fmla="*/ 173 h 2310"/>
                <a:gd name="T6" fmla="*/ 202 w 397"/>
                <a:gd name="T7" fmla="*/ 0 h 2310"/>
                <a:gd name="T8" fmla="*/ 0 w 397"/>
                <a:gd name="T9" fmla="*/ 165 h 2310"/>
                <a:gd name="T10" fmla="*/ 136 w 397"/>
                <a:gd name="T11" fmla="*/ 171 h 2310"/>
                <a:gd name="T12" fmla="*/ 280 w 397"/>
                <a:gd name="T13" fmla="*/ 231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310">
                  <a:moveTo>
                    <a:pt x="280" y="2310"/>
                  </a:moveTo>
                  <a:lnTo>
                    <a:pt x="280" y="171"/>
                  </a:lnTo>
                  <a:lnTo>
                    <a:pt x="397" y="173"/>
                  </a:lnTo>
                  <a:lnTo>
                    <a:pt x="202" y="0"/>
                  </a:lnTo>
                  <a:lnTo>
                    <a:pt x="0" y="165"/>
                  </a:lnTo>
                  <a:lnTo>
                    <a:pt x="136" y="171"/>
                  </a:lnTo>
                  <a:lnTo>
                    <a:pt x="280" y="231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93F9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067"/>
            <p:cNvSpPr>
              <a:spLocks/>
            </p:cNvSpPr>
            <p:nvPr/>
          </p:nvSpPr>
          <p:spPr bwMode="auto">
            <a:xfrm>
              <a:off x="1573611" y="4672965"/>
              <a:ext cx="7802694" cy="630238"/>
            </a:xfrm>
            <a:custGeom>
              <a:avLst/>
              <a:gdLst>
                <a:gd name="T0" fmla="*/ 0 w 4189"/>
                <a:gd name="T1" fmla="*/ 136 h 397"/>
                <a:gd name="T2" fmla="*/ 4018 w 4189"/>
                <a:gd name="T3" fmla="*/ 280 h 397"/>
                <a:gd name="T4" fmla="*/ 4016 w 4189"/>
                <a:gd name="T5" fmla="*/ 397 h 397"/>
                <a:gd name="T6" fmla="*/ 4189 w 4189"/>
                <a:gd name="T7" fmla="*/ 202 h 397"/>
                <a:gd name="T8" fmla="*/ 4024 w 4189"/>
                <a:gd name="T9" fmla="*/ 0 h 397"/>
                <a:gd name="T10" fmla="*/ 4018 w 4189"/>
                <a:gd name="T11" fmla="*/ 136 h 397"/>
                <a:gd name="T12" fmla="*/ 0 w 4189"/>
                <a:gd name="T13" fmla="*/ 13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9" h="397">
                  <a:moveTo>
                    <a:pt x="0" y="136"/>
                  </a:moveTo>
                  <a:lnTo>
                    <a:pt x="4018" y="280"/>
                  </a:lnTo>
                  <a:lnTo>
                    <a:pt x="4016" y="397"/>
                  </a:lnTo>
                  <a:lnTo>
                    <a:pt x="4189" y="202"/>
                  </a:lnTo>
                  <a:lnTo>
                    <a:pt x="4024" y="0"/>
                  </a:lnTo>
                  <a:lnTo>
                    <a:pt x="4018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93F9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072"/>
            <p:cNvSpPr txBox="1">
              <a:spLocks noChangeArrowheads="1"/>
            </p:cNvSpPr>
            <p:nvPr/>
          </p:nvSpPr>
          <p:spPr bwMode="auto">
            <a:xfrm rot="16213409">
              <a:off x="27711" y="3260084"/>
              <a:ext cx="1753800" cy="41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fr-FR" sz="1800" b="1" dirty="0" err="1">
                  <a:solidFill>
                    <a:srgbClr val="003366"/>
                  </a:solidFill>
                  <a:cs typeface="Arial" panose="020B0604020202020204" pitchFamily="34" charset="0"/>
                </a:rPr>
                <a:t>Dispersibility</a:t>
              </a:r>
              <a:endParaRPr lang="en-US" altLang="fr-FR" sz="1600" b="1" dirty="0">
                <a:cs typeface="Arial" panose="020B0604020202020204" pitchFamily="34" charset="0"/>
              </a:endParaRPr>
            </a:p>
          </p:txBody>
        </p:sp>
        <p:sp>
          <p:nvSpPr>
            <p:cNvPr id="26" name="Text Box 2073"/>
            <p:cNvSpPr txBox="1">
              <a:spLocks noChangeArrowheads="1"/>
            </p:cNvSpPr>
            <p:nvPr/>
          </p:nvSpPr>
          <p:spPr bwMode="auto">
            <a:xfrm>
              <a:off x="6619741" y="5239702"/>
              <a:ext cx="1743349" cy="420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fr-FR" sz="1800" b="1" dirty="0" smtClean="0">
                  <a:solidFill>
                    <a:srgbClr val="003366"/>
                  </a:solidFill>
                  <a:cs typeface="Arial" panose="020B0604020202020204" pitchFamily="34" charset="0"/>
                </a:rPr>
                <a:t>Hydration </a:t>
              </a:r>
              <a:r>
                <a:rPr lang="en-US" altLang="fr-FR" sz="1800" b="1" dirty="0">
                  <a:solidFill>
                    <a:srgbClr val="003366"/>
                  </a:solidFill>
                  <a:cs typeface="Arial" panose="020B0604020202020204" pitchFamily="34" charset="0"/>
                </a:rPr>
                <a:t>rate</a:t>
              </a:r>
              <a:endParaRPr lang="en-US" altLang="fr-FR" sz="1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7" name="Oval 2074"/>
          <p:cNvSpPr>
            <a:spLocks noChangeArrowheads="1"/>
          </p:cNvSpPr>
          <p:nvPr/>
        </p:nvSpPr>
        <p:spPr bwMode="auto">
          <a:xfrm>
            <a:off x="6511400" y="3728940"/>
            <a:ext cx="1161444" cy="515744"/>
          </a:xfrm>
          <a:prstGeom prst="ellipse">
            <a:avLst/>
          </a:prstGeom>
          <a:gradFill rotWithShape="0">
            <a:gsLst>
              <a:gs pos="0">
                <a:srgbClr val="FF9933">
                  <a:gamma/>
                  <a:tint val="49412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006666"/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8" name="Rectangle 2075"/>
          <p:cNvSpPr>
            <a:spLocks noChangeArrowheads="1"/>
          </p:cNvSpPr>
          <p:nvPr/>
        </p:nvSpPr>
        <p:spPr bwMode="auto">
          <a:xfrm>
            <a:off x="6514224" y="3838608"/>
            <a:ext cx="125817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altLang="fr-FR" sz="1400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Safaxan</a:t>
            </a:r>
            <a:r>
              <a:rPr lang="en-US" altLang="fr-FR" sz="1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200</a:t>
            </a:r>
            <a:endParaRPr lang="en-US" altLang="fr-FR" sz="140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30" name="Oval 2077"/>
          <p:cNvSpPr>
            <a:spLocks noChangeArrowheads="1"/>
          </p:cNvSpPr>
          <p:nvPr/>
        </p:nvSpPr>
        <p:spPr bwMode="auto">
          <a:xfrm>
            <a:off x="2723441" y="2829287"/>
            <a:ext cx="1411635" cy="515744"/>
          </a:xfrm>
          <a:prstGeom prst="ellipse">
            <a:avLst/>
          </a:prstGeom>
          <a:gradFill rotWithShape="0">
            <a:gsLst>
              <a:gs pos="0">
                <a:srgbClr val="FF9933">
                  <a:gamma/>
                  <a:tint val="49412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33"/>
            </a:solidFill>
            <a:round/>
            <a:headEnd/>
            <a:tailEnd/>
          </a:ln>
          <a:effectLst>
            <a:outerShdw dist="35921" dir="2700000" algn="ctr" rotWithShape="0">
              <a:srgbClr val="006666"/>
            </a:outerShdw>
          </a:effectLst>
        </p:spPr>
        <p:txBody>
          <a:bodyPr wrap="squar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36" name="Rectangle 2083"/>
          <p:cNvSpPr>
            <a:spLocks noChangeArrowheads="1"/>
          </p:cNvSpPr>
          <p:nvPr/>
        </p:nvSpPr>
        <p:spPr bwMode="auto">
          <a:xfrm>
            <a:off x="2798954" y="2826833"/>
            <a:ext cx="126060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fr-FR" sz="1400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Safaxan</a:t>
            </a:r>
            <a:r>
              <a:rPr lang="en-US" altLang="fr-FR" sz="1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endParaRPr lang="en-US" altLang="fr-FR" sz="1400" b="1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fr-FR" sz="1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80</a:t>
            </a:r>
            <a:endParaRPr lang="en-US" altLang="fr-FR" sz="1400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2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497526" y="824874"/>
            <a:ext cx="9262158" cy="599890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USAGE INSTRUCTIONS</a:t>
            </a:r>
            <a:r>
              <a:rPr lang="en-US" altLang="fr-FR" baseline="30000" dirty="0" smtClean="0">
                <a:solidFill>
                  <a:srgbClr val="005FA0"/>
                </a:solidFill>
                <a:cs typeface="Arial" panose="020B0604020202020204" pitchFamily="34" charset="0"/>
              </a:rPr>
              <a:t> 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582586" y="1613937"/>
            <a:ext cx="9724238" cy="46917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Usage instructions</a:t>
            </a:r>
            <a:endParaRPr lang="en-US" b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Pre-disperse </a:t>
            </a:r>
            <a:r>
              <a:rPr lang="en-US" sz="1100" dirty="0" err="1" smtClean="0">
                <a:cs typeface="Arial" panose="020B0604020202020204" pitchFamily="34" charset="0"/>
              </a:rPr>
              <a:t>Safaxan</a:t>
            </a:r>
            <a:r>
              <a:rPr lang="en-US" sz="1100" dirty="0" smtClean="0">
                <a:cs typeface="Arial" panose="020B0604020202020204" pitchFamily="34" charset="0"/>
              </a:rPr>
              <a:t> in glycerin 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Once the mixture is homogeneous, add it to the water phase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Xanthan can be added at room temperature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It is recommended to use Xanthan in presence of electrolytes (salt stabilizes the helix structure)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Application formulae</a:t>
            </a:r>
            <a:endParaRPr lang="en-US" b="1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Face, neck, body, eye care formulae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Hair care formulae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Sun care, after sun and self-tanning formulae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Recommended usage</a:t>
            </a:r>
            <a:endParaRPr lang="en-US" b="1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0.2 – 1%</a:t>
            </a:r>
          </a:p>
          <a:p>
            <a:pPr marL="0" indent="0" eaLnBrk="1" hangingPunct="1">
              <a:lnSpc>
                <a:spcPct val="140000"/>
              </a:lnSpc>
              <a:spcBef>
                <a:spcPct val="75000"/>
              </a:spcBef>
              <a:buNone/>
            </a:pPr>
            <a:endParaRPr lang="en-US" altLang="fr-FR" dirty="0" smtClean="0"/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12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89711" y="5005162"/>
            <a:ext cx="14021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Formulated in </a:t>
            </a:r>
            <a:endParaRPr lang="en-US" sz="1300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5646962" y="5059023"/>
            <a:ext cx="376116" cy="184666"/>
          </a:xfrm>
          <a:prstGeom prst="rightArrow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063011" y="6119964"/>
            <a:ext cx="2869057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5F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“Detailed application formulae” </a:t>
            </a:r>
            <a:endParaRPr lang="en-US" sz="1100" i="1" dirty="0">
              <a:solidFill>
                <a:srgbClr val="005F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lèche droite 9">
            <a:hlinkClick r:id="rId3" action="ppaction://hlinksldjump"/>
          </p:cNvPr>
          <p:cNvSpPr/>
          <p:nvPr/>
        </p:nvSpPr>
        <p:spPr>
          <a:xfrm>
            <a:off x="6079032" y="6129421"/>
            <a:ext cx="360594" cy="223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6079032" y="4129141"/>
            <a:ext cx="303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 smtClean="0">
                <a:latin typeface="Century Gothic" panose="020B0502020202020204" pitchFamily="34" charset="0"/>
              </a:rPr>
              <a:t>Gloss &amp; </a:t>
            </a:r>
            <a:r>
              <a:rPr lang="fr-FR" sz="4000" spc="300" dirty="0" smtClean="0">
                <a:latin typeface="Freestyle Script" panose="030804020302050B0404" pitchFamily="66" charset="0"/>
              </a:rPr>
              <a:t>Glow</a:t>
            </a:r>
            <a:endParaRPr lang="fr-FR" sz="4000" spc="300" dirty="0">
              <a:latin typeface="Freestyle Script" panose="030804020302050B04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93462" y="4666608"/>
            <a:ext cx="373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pc="300" dirty="0" smtClean="0">
                <a:latin typeface="Century Gothic" panose="020B0502020202020204" pitchFamily="34" charset="0"/>
              </a:rPr>
              <a:t>Golden Blond Hair Leave</a:t>
            </a:r>
            <a:r>
              <a:rPr lang="fr-FR" sz="1400" spc="300" dirty="0">
                <a:latin typeface="Century Gothic" panose="020B0502020202020204" pitchFamily="34" charset="0"/>
              </a:rPr>
              <a:t>-</a:t>
            </a:r>
            <a:r>
              <a:rPr lang="fr-FR" sz="1400" spc="300" dirty="0" smtClean="0">
                <a:latin typeface="Century Gothic" panose="020B0502020202020204" pitchFamily="34" charset="0"/>
              </a:rPr>
              <a:t>on Elixir</a:t>
            </a:r>
            <a:endParaRPr lang="fr-FR" sz="1400" spc="3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79886" y="5005162"/>
            <a:ext cx="280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 smtClean="0">
                <a:latin typeface="Century Gothic" panose="020B0502020202020204" pitchFamily="34" charset="0"/>
              </a:rPr>
              <a:t>Wait &amp; </a:t>
            </a:r>
            <a:r>
              <a:rPr lang="fr-FR" sz="4000" spc="300" dirty="0" smtClean="0">
                <a:latin typeface="Freestyle Script" panose="030804020302050B0404" pitchFamily="66" charset="0"/>
              </a:rPr>
              <a:t>Glow</a:t>
            </a:r>
            <a:endParaRPr lang="fr-FR" sz="4000" spc="300" dirty="0">
              <a:latin typeface="Freestyle Script" panose="030804020302050B04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42607" y="5559159"/>
            <a:ext cx="3797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300" dirty="0" smtClean="0">
                <a:latin typeface="Century Gothic" panose="020B0502020202020204" pitchFamily="34" charset="0"/>
              </a:rPr>
              <a:t>Antioxidant Radiance Mask</a:t>
            </a:r>
            <a:endParaRPr lang="fr-FR" sz="1400" spc="300" dirty="0">
              <a:latin typeface="Century Gothic" panose="020B0502020202020204" pitchFamily="34" charset="0"/>
            </a:endParaRP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693244" y="4088501"/>
            <a:ext cx="5326596" cy="693759"/>
          </a:xfrm>
        </p:spPr>
        <p:txBody>
          <a:bodyPr/>
          <a:lstStyle/>
          <a:p>
            <a:pPr algn="ctr"/>
            <a:r>
              <a:rPr lang="fr-FR" sz="3600" dirty="0" smtClean="0"/>
              <a:t>APPENDICES</a:t>
            </a:r>
            <a:br>
              <a:rPr lang="fr-FR" sz="3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cap="none" spc="300" dirty="0"/>
          </a:p>
        </p:txBody>
      </p:sp>
    </p:spTree>
    <p:extLst>
      <p:ext uri="{BB962C8B-B14F-4D97-AF65-F5344CB8AC3E}">
        <p14:creationId xmlns:p14="http://schemas.microsoft.com/office/powerpoint/2010/main" val="31784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Grp="1" noChangeArrowheads="1"/>
          </p:cNvSpPr>
          <p:nvPr>
            <p:ph type="title"/>
          </p:nvPr>
        </p:nvSpPr>
        <p:spPr>
          <a:xfrm>
            <a:off x="305434" y="999461"/>
            <a:ext cx="9845114" cy="338554"/>
          </a:xfrm>
          <a:ln w="19050">
            <a:noFill/>
          </a:ln>
        </p:spPr>
        <p:txBody>
          <a:bodyPr/>
          <a:lstStyle/>
          <a:p>
            <a:r>
              <a:rPr lang="en-US" cap="small" dirty="0" smtClean="0">
                <a:solidFill>
                  <a:srgbClr val="005FA0"/>
                </a:solidFill>
                <a:cs typeface="Arial" panose="020B0604020202020204" pitchFamily="34" charset="0"/>
              </a:rPr>
              <a:t>GLOSS &amp; GLOW: GOLDEN BLOND HAIR LEAVE-ON ELIXIR</a:t>
            </a:r>
            <a:endParaRPr lang="fr-FR" dirty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A1C780-FF42-4D15-98C6-FD258D74E7C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574636" y="2561554"/>
            <a:ext cx="4326973" cy="220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2"/>
              </a:buBlip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2463" indent="-30797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150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Repairing and moisturizing actives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Blond hair elixir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 and dry touch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strength and vitality to your hair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37" y="1932279"/>
            <a:ext cx="2677653" cy="343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0"/>
          </p:nvPr>
        </p:nvSpPr>
        <p:spPr>
          <a:xfrm>
            <a:off x="5808294" y="3083839"/>
            <a:ext cx="4607145" cy="2615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b="1" dirty="0" smtClean="0"/>
          </a:p>
          <a:p>
            <a:pPr>
              <a:spcBef>
                <a:spcPts val="0"/>
              </a:spcBef>
            </a:pPr>
            <a:r>
              <a:rPr lang="en-US" b="1" dirty="0" smtClean="0">
                <a:cs typeface="Arial" panose="020B0604020202020204" pitchFamily="34" charset="0"/>
              </a:rPr>
              <a:t>Silicone gel</a:t>
            </a:r>
          </a:p>
          <a:p>
            <a:pPr>
              <a:spcBef>
                <a:spcPts val="0"/>
              </a:spcBef>
            </a:pPr>
            <a:endParaRPr lang="en-US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cs typeface="Arial" panose="020B0604020202020204" pitchFamily="34" charset="0"/>
              </a:rPr>
              <a:t>Soft and dry touch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cs typeface="Arial" panose="020B0604020202020204" pitchFamily="34" charset="0"/>
              </a:rPr>
              <a:t>4 repairing and moisturizing actives</a:t>
            </a:r>
          </a:p>
          <a:p>
            <a:pPr>
              <a:spcBef>
                <a:spcPts val="0"/>
              </a:spcBef>
            </a:pPr>
            <a:endParaRPr lang="en-US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cs typeface="Arial" panose="020B0604020202020204" pitchFamily="34" charset="0"/>
              </a:rPr>
              <a:t>Pearlescent pigments</a:t>
            </a:r>
          </a:p>
          <a:p>
            <a:pPr>
              <a:spcBef>
                <a:spcPts val="0"/>
              </a:spcBef>
            </a:pPr>
            <a:endParaRPr lang="en-US" sz="1500" b="1" dirty="0"/>
          </a:p>
          <a:p>
            <a:pPr>
              <a:spcBef>
                <a:spcPts val="0"/>
              </a:spcBef>
            </a:pPr>
            <a:endParaRPr lang="en-US" sz="15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915DCED-2D52-45C3-87D6-26FFBF1E547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01968" y="6038942"/>
            <a:ext cx="2794667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5F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back to “Usage instructions” </a:t>
            </a:r>
            <a:endParaRPr lang="en-US" sz="1100" i="1" dirty="0">
              <a:solidFill>
                <a:srgbClr val="005F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Flèche droite 10">
            <a:hlinkClick r:id="rId2" action="ppaction://hlinksldjump"/>
          </p:cNvPr>
          <p:cNvSpPr/>
          <p:nvPr/>
        </p:nvSpPr>
        <p:spPr>
          <a:xfrm rot="10800000">
            <a:off x="8580468" y="6022351"/>
            <a:ext cx="308269" cy="29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9" y="1497945"/>
            <a:ext cx="5110932" cy="486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à coins arrondis 14"/>
          <p:cNvSpPr/>
          <p:nvPr/>
        </p:nvSpPr>
        <p:spPr>
          <a:xfrm>
            <a:off x="859656" y="2376193"/>
            <a:ext cx="4222707" cy="283339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35" y="1555538"/>
            <a:ext cx="1096962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1"/>
          <p:cNvSpPr>
            <a:spLocks noGrp="1" noChangeArrowheads="1"/>
          </p:cNvSpPr>
          <p:nvPr>
            <p:ph type="title"/>
          </p:nvPr>
        </p:nvSpPr>
        <p:spPr>
          <a:xfrm>
            <a:off x="354760" y="967563"/>
            <a:ext cx="9845114" cy="338554"/>
          </a:xfrm>
          <a:ln w="19050">
            <a:noFill/>
          </a:ln>
        </p:spPr>
        <p:txBody>
          <a:bodyPr/>
          <a:lstStyle/>
          <a:p>
            <a:r>
              <a:rPr lang="en-US" cap="small" dirty="0" smtClean="0">
                <a:solidFill>
                  <a:srgbClr val="005FA0"/>
                </a:solidFill>
                <a:cs typeface="Arial" panose="020B0604020202020204" pitchFamily="34" charset="0"/>
              </a:rPr>
              <a:t>GLOSS &amp; GLOW: GOLDEN BLOND HAIR LEAVE-ON ELIXIR</a:t>
            </a:r>
            <a:endParaRPr lang="fr-FR" dirty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4111" y="913848"/>
            <a:ext cx="9169498" cy="338554"/>
          </a:xfrm>
        </p:spPr>
        <p:txBody>
          <a:bodyPr/>
          <a:lstStyle/>
          <a:p>
            <a:r>
              <a:rPr lang="en-US" cap="small" dirty="0" smtClean="0">
                <a:solidFill>
                  <a:srgbClr val="005FA0"/>
                </a:solidFill>
                <a:cs typeface="Arial" panose="020B0604020202020204" pitchFamily="34" charset="0"/>
              </a:rPr>
              <a:t>WAIT </a:t>
            </a:r>
            <a:r>
              <a:rPr lang="en-US" cap="small" dirty="0">
                <a:solidFill>
                  <a:srgbClr val="005FA0"/>
                </a:solidFill>
                <a:cs typeface="Arial" panose="020B0604020202020204" pitchFamily="34" charset="0"/>
              </a:rPr>
              <a:t>&amp; GLOW: </a:t>
            </a:r>
            <a:r>
              <a:rPr lang="en-US" cap="small" dirty="0" smtClean="0">
                <a:solidFill>
                  <a:srgbClr val="005FA0"/>
                </a:solidFill>
                <a:cs typeface="Arial" panose="020B0604020202020204" pitchFamily="34" charset="0"/>
              </a:rPr>
              <a:t>ANTIOXIDANT RADIANCE MASK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750678" y="2557389"/>
            <a:ext cx="5171657" cy="2349795"/>
          </a:xfrm>
        </p:spPr>
        <p:txBody>
          <a:bodyPr/>
          <a:lstStyle/>
          <a:p>
            <a:r>
              <a:rPr lang="en-US" b="1" dirty="0" smtClean="0"/>
              <a:t>Creamy gel texture</a:t>
            </a:r>
          </a:p>
          <a:p>
            <a:endParaRPr lang="fr-FR" dirty="0" smtClean="0"/>
          </a:p>
          <a:p>
            <a:r>
              <a:rPr lang="en-US" b="1" dirty="0" smtClean="0"/>
              <a:t>Protective, moisturizing, softening and illuminating actives</a:t>
            </a:r>
          </a:p>
          <a:p>
            <a:endParaRPr lang="fr-FR" dirty="0" smtClean="0"/>
          </a:p>
          <a:p>
            <a:r>
              <a:rPr lang="en-US" b="1" dirty="0" smtClean="0"/>
              <a:t>Thanks to CaCl2 solution, emulsion instantaneously becomes a mask that can be easily removed like a « second » skin</a:t>
            </a:r>
            <a:endParaRPr lang="en-US" b="1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915DCED-2D52-45C3-87D6-26FFBF1E547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68" y="2094615"/>
            <a:ext cx="3275344" cy="32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966" y="994589"/>
            <a:ext cx="8679330" cy="338554"/>
          </a:xfrm>
        </p:spPr>
        <p:txBody>
          <a:bodyPr/>
          <a:lstStyle/>
          <a:p>
            <a:r>
              <a:rPr lang="en-US" cap="small" dirty="0">
                <a:solidFill>
                  <a:srgbClr val="005FA0"/>
                </a:solidFill>
                <a:cs typeface="Arial" panose="020B0604020202020204" pitchFamily="34" charset="0"/>
              </a:rPr>
              <a:t>WAIT &amp; GLOW: ANTIOXIDANT RADIANCE MASK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6442509" y="3223126"/>
            <a:ext cx="3764812" cy="2497190"/>
          </a:xfrm>
        </p:spPr>
        <p:txBody>
          <a:bodyPr/>
          <a:lstStyle/>
          <a:p>
            <a:r>
              <a:rPr lang="fr-FR" b="1" dirty="0" smtClean="0"/>
              <a:t>Oil / Water emulsion</a:t>
            </a:r>
          </a:p>
          <a:p>
            <a:endParaRPr lang="fr-FR" sz="800" dirty="0"/>
          </a:p>
          <a:p>
            <a:r>
              <a:rPr lang="fr-FR" b="1" dirty="0" smtClean="0"/>
              <a:t>Low oil phase</a:t>
            </a:r>
          </a:p>
          <a:p>
            <a:endParaRPr lang="fr-FR" sz="800" dirty="0"/>
          </a:p>
          <a:p>
            <a:r>
              <a:rPr lang="fr-FR" b="1" dirty="0" smtClean="0"/>
              <a:t>Association of 3 actives:</a:t>
            </a:r>
          </a:p>
          <a:p>
            <a:pPr lvl="1"/>
            <a:r>
              <a:rPr lang="fr-FR" sz="1100" dirty="0" smtClean="0"/>
              <a:t>Brightning and glowing active</a:t>
            </a:r>
          </a:p>
          <a:p>
            <a:pPr lvl="1"/>
            <a:r>
              <a:rPr lang="fr-FR" sz="1100" dirty="0" smtClean="0"/>
              <a:t>Soothing active</a:t>
            </a:r>
          </a:p>
          <a:p>
            <a:pPr lvl="1"/>
            <a:r>
              <a:rPr lang="fr-FR" sz="1100" dirty="0" smtClean="0"/>
              <a:t>Antioxidant active</a:t>
            </a:r>
          </a:p>
          <a:p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915DCED-2D52-45C3-87D6-26FFBF1E547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2" y="1687549"/>
            <a:ext cx="5034361" cy="419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71" y="1347123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27809" y="6213554"/>
            <a:ext cx="2794667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5F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back to “Usage instructions” </a:t>
            </a:r>
            <a:endParaRPr lang="en-US" sz="1100" i="1" dirty="0">
              <a:solidFill>
                <a:srgbClr val="005F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lèche droite 6">
            <a:hlinkClick r:id="rId4" action="ppaction://hlinksldjump"/>
          </p:cNvPr>
          <p:cNvSpPr/>
          <p:nvPr/>
        </p:nvSpPr>
        <p:spPr>
          <a:xfrm rot="10800000">
            <a:off x="8016646" y="6180372"/>
            <a:ext cx="308269" cy="294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929280" y="2168599"/>
            <a:ext cx="4198527" cy="283339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644354" y="777874"/>
            <a:ext cx="6075425" cy="525462"/>
          </a:xfrm>
          <a:ln w="19050"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OUTLINE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644352" y="1619942"/>
            <a:ext cx="8961110" cy="478415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BACKGROUND</a:t>
            </a:r>
          </a:p>
          <a:p>
            <a:pPr marL="0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MARKET STUDY</a:t>
            </a:r>
          </a:p>
          <a:p>
            <a:pPr marL="0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PRODUCTION</a:t>
            </a:r>
          </a:p>
          <a:p>
            <a:pPr marL="0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STRUCTURE</a:t>
            </a:r>
          </a:p>
          <a:p>
            <a:pPr marL="0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MAIN PROPERTIES</a:t>
            </a:r>
          </a:p>
          <a:p>
            <a:pPr marL="0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PH AND TEMPERATURE STABILITY </a:t>
            </a:r>
          </a:p>
          <a:p>
            <a:pPr marL="0" eaLnBrk="1" hangingPunct="1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SOLUBILISATION AND HYDRATION</a:t>
            </a:r>
          </a:p>
          <a:p>
            <a:pPr marL="0" eaLnBrk="1" hangingPunct="1">
              <a:spcBef>
                <a:spcPts val="0"/>
              </a:spcBef>
            </a:pPr>
            <a:endParaRPr lang="en-US" altLang="fr-FR" sz="800" b="1" dirty="0" smtClean="0">
              <a:cs typeface="Arial" panose="020B060402020202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n-US" altLang="fr-FR" b="1" dirty="0" smtClean="0">
                <a:cs typeface="Arial" panose="020B0604020202020204" pitchFamily="34" charset="0"/>
              </a:rPr>
              <a:t>USAGE INSTRUCTIONS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fr-FR" altLang="fr-FR" sz="800" b="1" dirty="0">
              <a:cs typeface="Arial" panose="020B060402020202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fr-FR" altLang="fr-FR" b="1" dirty="0" smtClean="0">
                <a:cs typeface="Arial" panose="020B0604020202020204" pitchFamily="34" charset="0"/>
              </a:rPr>
              <a:t>APPENDICES</a:t>
            </a:r>
            <a:endParaRPr lang="en-US" altLang="fr-FR" b="1" dirty="0" smtClean="0">
              <a:cs typeface="Arial" panose="020B0604020202020204" pitchFamily="34" charset="0"/>
            </a:endParaRPr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2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04" y="2335620"/>
            <a:ext cx="2552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527396" y="829342"/>
            <a:ext cx="8903684" cy="338554"/>
          </a:xfrm>
          <a:ln w="19050">
            <a:noFill/>
          </a:ln>
        </p:spPr>
        <p:txBody>
          <a:bodyPr/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BACKGROUND</a:t>
            </a:r>
            <a:r>
              <a:rPr lang="en-US" altLang="fr-FR" baseline="30000" dirty="0" smtClean="0">
                <a:solidFill>
                  <a:srgbClr val="005FA0"/>
                </a:solidFill>
                <a:cs typeface="Arial" panose="020B0604020202020204" pitchFamily="34" charset="0"/>
              </a:rPr>
              <a:t> 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369879" y="1838727"/>
            <a:ext cx="9642446" cy="41608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1" lang="en-US" altLang="fr-FR" b="1" dirty="0" smtClean="0">
                <a:ea typeface="ヒラギノ明朝 Pro W6" pitchFamily="8" charset="-128"/>
                <a:cs typeface="Arial" panose="020B0604020202020204" pitchFamily="34" charset="0"/>
              </a:rPr>
              <a:t>Definition</a:t>
            </a:r>
          </a:p>
          <a:p>
            <a:pPr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Polysaccharide prepared by 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bio-fermentation</a:t>
            </a:r>
            <a:r>
              <a:rPr lang="en-US" sz="1100" dirty="0" smtClean="0">
                <a:cs typeface="Arial" panose="020B0604020202020204" pitchFamily="34" charset="0"/>
              </a:rPr>
              <a:t> of sugars by bacterium </a:t>
            </a:r>
            <a:r>
              <a:rPr lang="en-US" sz="1100" dirty="0" err="1" smtClean="0">
                <a:cs typeface="Arial" panose="020B0604020202020204" pitchFamily="34" charset="0"/>
              </a:rPr>
              <a:t>Xanthomonas</a:t>
            </a:r>
            <a:r>
              <a:rPr lang="en-US" sz="1100" dirty="0" smtClean="0"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cs typeface="Arial" panose="020B0604020202020204" pitchFamily="34" charset="0"/>
              </a:rPr>
              <a:t>campestris</a:t>
            </a:r>
            <a:r>
              <a:rPr lang="en-US" sz="1100" dirty="0" smtClean="0">
                <a:cs typeface="Arial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endParaRPr lang="en-US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INCI name: </a:t>
            </a:r>
            <a:r>
              <a:rPr lang="en-US" sz="1100" dirty="0">
                <a:solidFill>
                  <a:srgbClr val="00B0F0"/>
                </a:solidFill>
                <a:cs typeface="Arial" panose="020B0604020202020204" pitchFamily="34" charset="0"/>
              </a:rPr>
              <a:t>X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anthan Gum</a:t>
            </a: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3 grades:</a:t>
            </a:r>
          </a:p>
          <a:p>
            <a:pPr lvl="2">
              <a:spcBef>
                <a:spcPts val="0"/>
              </a:spcBef>
            </a:pPr>
            <a:r>
              <a:rPr lang="en-US" sz="1400" u="sng" dirty="0" err="1" smtClean="0">
                <a:cs typeface="Arial" panose="020B0604020202020204" pitchFamily="34" charset="0"/>
              </a:rPr>
              <a:t>Safaxan</a:t>
            </a:r>
            <a:r>
              <a:rPr lang="en-US" sz="1400" u="sng" dirty="0" smtClean="0">
                <a:cs typeface="Arial" panose="020B0604020202020204" pitchFamily="34" charset="0"/>
              </a:rPr>
              <a:t> 80 </a:t>
            </a:r>
            <a:r>
              <a:rPr lang="en-US" sz="1400" dirty="0" smtClean="0"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high particle </a:t>
            </a:r>
            <a:r>
              <a:rPr lang="en-US" sz="1400" dirty="0" smtClean="0">
                <a:cs typeface="Arial" panose="020B0604020202020204" pitchFamily="34" charset="0"/>
              </a:rPr>
              <a:t>size </a:t>
            </a:r>
            <a:r>
              <a:rPr lang="en-U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(177 µm), </a:t>
            </a:r>
            <a:r>
              <a:rPr lang="en-US" sz="1400" dirty="0" smtClean="0">
                <a:cs typeface="Arial" panose="020B0604020202020204" pitchFamily="34" charset="0"/>
              </a:rPr>
              <a:t>low hydration rate, fast dispersion</a:t>
            </a:r>
          </a:p>
          <a:p>
            <a:pPr lvl="2">
              <a:spcBef>
                <a:spcPts val="0"/>
              </a:spcBef>
            </a:pPr>
            <a:r>
              <a:rPr lang="en-US" sz="1400" u="sng" dirty="0" err="1" smtClean="0">
                <a:cs typeface="Arial" panose="020B0604020202020204" pitchFamily="34" charset="0"/>
              </a:rPr>
              <a:t>Safaxan</a:t>
            </a:r>
            <a:r>
              <a:rPr lang="en-US" sz="1400" u="sng" dirty="0" smtClean="0">
                <a:cs typeface="Arial" panose="020B0604020202020204" pitchFamily="34" charset="0"/>
              </a:rPr>
              <a:t> 200 </a:t>
            </a:r>
            <a:r>
              <a:rPr lang="en-US" sz="1400" dirty="0" smtClean="0"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low </a:t>
            </a:r>
            <a:r>
              <a:rPr lang="en-US" sz="1400" dirty="0">
                <a:solidFill>
                  <a:srgbClr val="00B0F0"/>
                </a:solidFill>
                <a:cs typeface="Arial" panose="020B0604020202020204" pitchFamily="34" charset="0"/>
              </a:rPr>
              <a:t>particle </a:t>
            </a:r>
            <a:r>
              <a:rPr lang="en-US" sz="1400" dirty="0" smtClean="0">
                <a:cs typeface="Arial" panose="020B0604020202020204" pitchFamily="34" charset="0"/>
              </a:rPr>
              <a:t>size </a:t>
            </a:r>
            <a:r>
              <a:rPr lang="en-US" sz="1400" dirty="0" smtClean="0">
                <a:solidFill>
                  <a:srgbClr val="00B0F0"/>
                </a:solidFill>
                <a:cs typeface="Arial" panose="020B0604020202020204" pitchFamily="34" charset="0"/>
              </a:rPr>
              <a:t>(80 µm), </a:t>
            </a:r>
            <a:r>
              <a:rPr lang="en-US" sz="1400" dirty="0" smtClean="0">
                <a:cs typeface="Arial" panose="020B0604020202020204" pitchFamily="34" charset="0"/>
              </a:rPr>
              <a:t>fast hydration rate, low dispersion</a:t>
            </a:r>
            <a:endParaRPr lang="en-US" sz="1400" dirty="0" smtClean="0"/>
          </a:p>
          <a:p>
            <a:pPr marL="0" indent="0" eaLnBrk="1" hangingPunct="1">
              <a:lnSpc>
                <a:spcPct val="140000"/>
              </a:lnSpc>
              <a:spcBef>
                <a:spcPct val="75000"/>
              </a:spcBef>
              <a:buNone/>
            </a:pPr>
            <a:endParaRPr lang="en-US" altLang="fr-FR" dirty="0" smtClean="0"/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67009" y="6675437"/>
            <a:ext cx="23114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3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966" y="846139"/>
            <a:ext cx="9754289" cy="338554"/>
          </a:xfrm>
        </p:spPr>
        <p:txBody>
          <a:bodyPr/>
          <a:lstStyle/>
          <a:p>
            <a:r>
              <a:rPr lang="en-US" altLang="fr-FR" dirty="0">
                <a:solidFill>
                  <a:srgbClr val="005FA0"/>
                </a:solidFill>
                <a:cs typeface="Arial" panose="020B0604020202020204" pitchFamily="34" charset="0"/>
              </a:rPr>
              <a:t>SAFAXAN RANGE: MARKET STUDY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93639" y="6652255"/>
            <a:ext cx="23114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4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743153"/>
              </p:ext>
            </p:extLst>
          </p:nvPr>
        </p:nvGraphicFramePr>
        <p:xfrm>
          <a:off x="452966" y="1674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928988"/>
              </p:ext>
            </p:extLst>
          </p:nvPr>
        </p:nvGraphicFramePr>
        <p:xfrm>
          <a:off x="5134240" y="3064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970283" y="3820621"/>
            <a:ext cx="9088" cy="597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79371" y="4424222"/>
            <a:ext cx="41331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565193" y="1729366"/>
            <a:ext cx="41410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products launched with “xanthan” in Europe* in the past 12 months : 3834 (source Mintel)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25793" y="599165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900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France, Germany, UK, Italy, Spain, Belgium, </a:t>
            </a:r>
          </a:p>
          <a:p>
            <a:r>
              <a:rPr lang="en-US" sz="900" dirty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smtClean="0">
                <a:solidFill>
                  <a:srgbClr val="5051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Poland, Czech Republic, Portugal, Netherlands, Turkey</a:t>
            </a:r>
            <a:endParaRPr lang="en-US" sz="900" dirty="0">
              <a:solidFill>
                <a:srgbClr val="5051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29" y="4519614"/>
            <a:ext cx="2514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965" y="846139"/>
            <a:ext cx="8244468" cy="338554"/>
          </a:xfrm>
        </p:spPr>
        <p:txBody>
          <a:bodyPr/>
          <a:lstStyle/>
          <a:p>
            <a:r>
              <a:rPr lang="en-US" altLang="fr-FR" dirty="0">
                <a:solidFill>
                  <a:srgbClr val="005FA0"/>
                </a:solidFill>
                <a:cs typeface="Arial" panose="020B0604020202020204" pitchFamily="34" charset="0"/>
              </a:rPr>
              <a:t>SAFAXAN RANGE: MARKET STUDY</a:t>
            </a:r>
            <a:endParaRPr lang="fr-FR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35440"/>
              </p:ext>
            </p:extLst>
          </p:nvPr>
        </p:nvGraphicFramePr>
        <p:xfrm>
          <a:off x="378539" y="1616150"/>
          <a:ext cx="4640030" cy="28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980755"/>
              </p:ext>
            </p:extLst>
          </p:nvPr>
        </p:nvGraphicFramePr>
        <p:xfrm>
          <a:off x="5390707" y="1844749"/>
          <a:ext cx="3868479" cy="228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508951"/>
              </p:ext>
            </p:extLst>
          </p:nvPr>
        </p:nvGraphicFramePr>
        <p:xfrm>
          <a:off x="5720316" y="4332769"/>
          <a:ext cx="3379381" cy="228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2" y="4629753"/>
            <a:ext cx="2286886" cy="19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93639" y="6652255"/>
            <a:ext cx="23114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5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520657" y="800852"/>
            <a:ext cx="7439919" cy="599890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PRODUCTION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6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47053" y="1502632"/>
            <a:ext cx="8563648" cy="4877450"/>
            <a:chOff x="606719" y="1552352"/>
            <a:chExt cx="8090713" cy="4654700"/>
          </a:xfrm>
        </p:grpSpPr>
        <p:pic>
          <p:nvPicPr>
            <p:cNvPr id="30" name="Picture 4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382" y="1552352"/>
              <a:ext cx="1152134" cy="187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e 1"/>
            <p:cNvGrpSpPr/>
            <p:nvPr/>
          </p:nvGrpSpPr>
          <p:grpSpPr>
            <a:xfrm>
              <a:off x="606719" y="1782922"/>
              <a:ext cx="8090713" cy="4424130"/>
              <a:chOff x="616359" y="1193672"/>
              <a:chExt cx="8983494" cy="5076708"/>
            </a:xfrm>
          </p:grpSpPr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6903220" y="1400076"/>
                <a:ext cx="2696633" cy="1442480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>
                    <a:solidFill>
                      <a:srgbClr val="000000"/>
                    </a:solidFill>
                  </a:rPr>
                  <a:t>Fermentation by </a:t>
                </a:r>
                <a:r>
                  <a:rPr lang="en-GB" altLang="fr-FR" sz="2000" dirty="0" err="1">
                    <a:solidFill>
                      <a:srgbClr val="000000"/>
                    </a:solidFill>
                  </a:rPr>
                  <a:t>Xanthomonas</a:t>
                </a:r>
                <a:r>
                  <a:rPr lang="en-GB" altLang="fr-FR" sz="20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fr-FR" sz="2000" dirty="0" err="1">
                    <a:solidFill>
                      <a:srgbClr val="000000"/>
                    </a:solidFill>
                  </a:rPr>
                  <a:t>Campestris</a:t>
                </a:r>
                <a:endParaRPr lang="en-GB" altLang="fr-FR" sz="20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GB" altLang="fr-FR" sz="2000" dirty="0">
                    <a:solidFill>
                      <a:srgbClr val="000000"/>
                    </a:solidFill>
                  </a:rPr>
                  <a:t>30°C / 72h </a:t>
                </a:r>
                <a:r>
                  <a:rPr lang="en-GB" altLang="fr-FR" sz="2000" dirty="0" err="1">
                    <a:solidFill>
                      <a:srgbClr val="000000"/>
                    </a:solidFill>
                  </a:rPr>
                  <a:t>aerob</a:t>
                </a:r>
                <a:endParaRPr lang="en-GB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7351226" y="3434873"/>
                <a:ext cx="1621766" cy="435351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 smtClean="0">
                    <a:solidFill>
                      <a:srgbClr val="000000"/>
                    </a:solidFill>
                  </a:rPr>
                  <a:t>Precipitation</a:t>
                </a:r>
                <a:endParaRPr lang="en-GB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4316655" y="5836235"/>
                <a:ext cx="1635522" cy="434145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>
                    <a:solidFill>
                      <a:srgbClr val="000000"/>
                    </a:solidFill>
                  </a:rPr>
                  <a:t>Drying</a:t>
                </a:r>
                <a:endParaRPr lang="de-DE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761308" y="2682772"/>
                <a:ext cx="1343159" cy="434145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>
                    <a:solidFill>
                      <a:srgbClr val="000000"/>
                    </a:solidFill>
                  </a:rPr>
                  <a:t>Selection</a:t>
                </a:r>
                <a:endParaRPr lang="de-DE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auto">
              <a:xfrm>
                <a:off x="4586685" y="2193827"/>
                <a:ext cx="216694" cy="9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" name="Object 31">
                <a:hlinkClick r:id="" action="ppaction://ole?verb=0"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17021333"/>
                  </p:ext>
                </p:extLst>
              </p:nvPr>
            </p:nvGraphicFramePr>
            <p:xfrm>
              <a:off x="616359" y="1193672"/>
              <a:ext cx="1516856" cy="1228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4" r:id="rId5" imgW="1398240" imgH="1226880" progId="">
                      <p:embed/>
                    </p:oleObj>
                  </mc:Choice>
                  <mc:Fallback>
                    <p:oleObj r:id="rId5" imgW="1398240" imgH="1226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6359" y="1193672"/>
                            <a:ext cx="1516856" cy="1228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32">
                <a:hlinkClick r:id="" action="ppaction://ole?verb=0"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40427765"/>
                  </p:ext>
                </p:extLst>
              </p:nvPr>
            </p:nvGraphicFramePr>
            <p:xfrm>
              <a:off x="3482557" y="1400076"/>
              <a:ext cx="834098" cy="1100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5" r:id="rId7" imgW="769680" imgH="1098360" progId="">
                      <p:embed/>
                    </p:oleObj>
                  </mc:Choice>
                  <mc:Fallback>
                    <p:oleObj r:id="rId7" imgW="769680" imgH="109836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2557" y="1400076"/>
                            <a:ext cx="834098" cy="1100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AutoShape 33"/>
              <p:cNvSpPr>
                <a:spLocks noChangeArrowheads="1"/>
              </p:cNvSpPr>
              <p:nvPr/>
            </p:nvSpPr>
            <p:spPr bwMode="auto">
              <a:xfrm>
                <a:off x="2418005" y="2054127"/>
                <a:ext cx="534856" cy="187325"/>
              </a:xfrm>
              <a:prstGeom prst="rightArrow">
                <a:avLst>
                  <a:gd name="adj1" fmla="val 50000"/>
                  <a:gd name="adj2" fmla="val 131841"/>
                </a:avLst>
              </a:prstGeom>
              <a:solidFill>
                <a:srgbClr val="005FA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34"/>
              <p:cNvSpPr>
                <a:spLocks noChangeArrowheads="1"/>
              </p:cNvSpPr>
              <p:nvPr/>
            </p:nvSpPr>
            <p:spPr bwMode="auto">
              <a:xfrm>
                <a:off x="4729405" y="2054127"/>
                <a:ext cx="534856" cy="187325"/>
              </a:xfrm>
              <a:prstGeom prst="rightArrow">
                <a:avLst>
                  <a:gd name="adj1" fmla="val 50000"/>
                  <a:gd name="adj2" fmla="val 131841"/>
                </a:avLst>
              </a:prstGeom>
              <a:solidFill>
                <a:srgbClr val="005FA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3069807" y="2682773"/>
                <a:ext cx="1494498" cy="434145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>
                    <a:solidFill>
                      <a:srgbClr val="000000"/>
                    </a:solidFill>
                  </a:rPr>
                  <a:t>Cultivation</a:t>
                </a:r>
                <a:endParaRPr lang="de-DE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37"/>
              <p:cNvSpPr>
                <a:spLocks noChangeArrowheads="1"/>
              </p:cNvSpPr>
              <p:nvPr/>
            </p:nvSpPr>
            <p:spPr bwMode="auto">
              <a:xfrm>
                <a:off x="1335642" y="5809038"/>
                <a:ext cx="1617218" cy="435351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 smtClean="0">
                    <a:solidFill>
                      <a:srgbClr val="000000"/>
                    </a:solidFill>
                  </a:rPr>
                  <a:t>Grinding</a:t>
                </a:r>
                <a:endParaRPr lang="de-DE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AutoShape 41"/>
              <p:cNvSpPr>
                <a:spLocks noChangeArrowheads="1"/>
              </p:cNvSpPr>
              <p:nvPr/>
            </p:nvSpPr>
            <p:spPr bwMode="auto">
              <a:xfrm rot="16200000" flipH="1">
                <a:off x="7917231" y="5254269"/>
                <a:ext cx="529620" cy="206817"/>
              </a:xfrm>
              <a:prstGeom prst="rightArrow">
                <a:avLst>
                  <a:gd name="adj1" fmla="val 50000"/>
                  <a:gd name="adj2" fmla="val 108506"/>
                </a:avLst>
              </a:prstGeom>
              <a:solidFill>
                <a:srgbClr val="005FA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6990071" y="5809040"/>
                <a:ext cx="1982919" cy="435351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 smtClean="0">
                    <a:solidFill>
                      <a:srgbClr val="000000"/>
                    </a:solidFill>
                  </a:rPr>
                  <a:t>Squeezing</a:t>
                </a:r>
                <a:endParaRPr lang="en-GB" altLang="fr-FR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7084911" y="4583979"/>
                <a:ext cx="2108626" cy="435351"/>
              </a:xfrm>
              <a:prstGeom prst="rect">
                <a:avLst/>
              </a:prstGeom>
              <a:gradFill rotWithShape="0">
                <a:gsLst>
                  <a:gs pos="0">
                    <a:srgbClr val="33CCFF"/>
                  </a:gs>
                  <a:gs pos="100000">
                    <a:srgbClr val="33CCFF">
                      <a:gamma/>
                      <a:tint val="3568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en-GB" altLang="fr-FR" sz="2000" dirty="0" smtClean="0">
                    <a:solidFill>
                      <a:srgbClr val="000000"/>
                    </a:solidFill>
                  </a:rPr>
                  <a:t>Dehydration</a:t>
                </a:r>
                <a:endParaRPr lang="en-GB" altLang="fr-FR" sz="2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1429729" y="5038901"/>
            <a:ext cx="1541636" cy="39754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tint val="3568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GB" altLang="fr-FR" sz="2000" dirty="0" smtClean="0">
                <a:solidFill>
                  <a:srgbClr val="000000"/>
                </a:solidFill>
              </a:rPr>
              <a:t>Sieving</a:t>
            </a:r>
            <a:endParaRPr lang="de-DE" altLang="fr-FR" sz="2000" dirty="0">
              <a:solidFill>
                <a:srgbClr val="000000"/>
              </a:solidFill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1410066" y="3980449"/>
            <a:ext cx="1541636" cy="397545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33CCFF">
                  <a:gamma/>
                  <a:tint val="3568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GB" altLang="fr-FR" sz="2000" dirty="0" smtClean="0">
                <a:solidFill>
                  <a:srgbClr val="000000"/>
                </a:solidFill>
              </a:rPr>
              <a:t>Packing</a:t>
            </a:r>
            <a:endParaRPr lang="de-DE" altLang="fr-FR" sz="2000" dirty="0">
              <a:solidFill>
                <a:srgbClr val="000000"/>
              </a:solidFill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 rot="16200000" flipH="1">
            <a:off x="7817337" y="4450509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41"/>
          <p:cNvSpPr>
            <a:spLocks noChangeArrowheads="1"/>
          </p:cNvSpPr>
          <p:nvPr/>
        </p:nvSpPr>
        <p:spPr bwMode="auto">
          <a:xfrm rot="16200000" flipH="1">
            <a:off x="7817338" y="3364960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 flipH="1">
            <a:off x="6254045" y="6064817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 flipH="1">
            <a:off x="3414535" y="6064817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 rot="5400000" flipH="1">
            <a:off x="1958733" y="5580697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 rot="5400000" flipH="1">
            <a:off x="1939070" y="4564112"/>
            <a:ext cx="483628" cy="197151"/>
          </a:xfrm>
          <a:prstGeom prst="rightArrow">
            <a:avLst>
              <a:gd name="adj1" fmla="val 50000"/>
              <a:gd name="adj2" fmla="val 108506"/>
            </a:avLst>
          </a:prstGeom>
          <a:solidFill>
            <a:srgbClr val="005FA0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77" y="4399278"/>
            <a:ext cx="1512469" cy="14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7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" name="Group 324"/>
          <p:cNvGrpSpPr>
            <a:grpSpLocks/>
          </p:cNvGrpSpPr>
          <p:nvPr/>
        </p:nvGrpSpPr>
        <p:grpSpPr bwMode="auto">
          <a:xfrm>
            <a:off x="691117" y="3186421"/>
            <a:ext cx="6394724" cy="2632025"/>
            <a:chOff x="1056" y="1776"/>
            <a:chExt cx="3857" cy="1684"/>
          </a:xfrm>
        </p:grpSpPr>
        <p:sp>
          <p:nvSpPr>
            <p:cNvPr id="16" name="AutoShape 175"/>
            <p:cNvSpPr>
              <a:spLocks noChangeArrowheads="1"/>
            </p:cNvSpPr>
            <p:nvPr/>
          </p:nvSpPr>
          <p:spPr bwMode="auto">
            <a:xfrm>
              <a:off x="3651" y="2505"/>
              <a:ext cx="329" cy="186"/>
            </a:xfrm>
            <a:prstGeom prst="hexagon">
              <a:avLst>
                <a:gd name="adj" fmla="val 44147"/>
                <a:gd name="vf" fmla="val 115470"/>
              </a:avLst>
            </a:prstGeom>
            <a:solidFill>
              <a:srgbClr val="A3FF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76"/>
            <p:cNvSpPr>
              <a:spLocks noChangeArrowheads="1"/>
            </p:cNvSpPr>
            <p:nvPr/>
          </p:nvSpPr>
          <p:spPr bwMode="auto">
            <a:xfrm>
              <a:off x="1056" y="3152"/>
              <a:ext cx="56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Pyruvic acid</a:t>
              </a:r>
            </a:p>
          </p:txBody>
        </p:sp>
        <p:sp>
          <p:nvSpPr>
            <p:cNvPr id="18" name="Rectangle 177"/>
            <p:cNvSpPr>
              <a:spLocks noChangeArrowheads="1"/>
            </p:cNvSpPr>
            <p:nvPr/>
          </p:nvSpPr>
          <p:spPr bwMode="auto">
            <a:xfrm>
              <a:off x="3020" y="2375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 dirty="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9" name="AutoShape 178"/>
            <p:cNvSpPr>
              <a:spLocks noChangeArrowheads="1"/>
            </p:cNvSpPr>
            <p:nvPr/>
          </p:nvSpPr>
          <p:spPr bwMode="auto">
            <a:xfrm>
              <a:off x="2715" y="2501"/>
              <a:ext cx="329" cy="186"/>
            </a:xfrm>
            <a:prstGeom prst="hexagon">
              <a:avLst>
                <a:gd name="adj" fmla="val 44147"/>
                <a:gd name="vf" fmla="val 115470"/>
              </a:avLst>
            </a:prstGeom>
            <a:solidFill>
              <a:srgbClr val="A3FF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9"/>
            <p:cNvSpPr>
              <a:spLocks noChangeShapeType="1"/>
            </p:cNvSpPr>
            <p:nvPr/>
          </p:nvSpPr>
          <p:spPr bwMode="auto">
            <a:xfrm flipV="1">
              <a:off x="2796" y="2442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80"/>
            <p:cNvSpPr>
              <a:spLocks noChangeArrowheads="1"/>
            </p:cNvSpPr>
            <p:nvPr/>
          </p:nvSpPr>
          <p:spPr bwMode="auto">
            <a:xfrm>
              <a:off x="2913" y="2424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2" name="Line 181"/>
            <p:cNvSpPr>
              <a:spLocks noChangeShapeType="1"/>
            </p:cNvSpPr>
            <p:nvPr/>
          </p:nvSpPr>
          <p:spPr bwMode="auto">
            <a:xfrm flipV="1">
              <a:off x="2712" y="2543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82"/>
            <p:cNvSpPr>
              <a:spLocks noChangeArrowheads="1"/>
            </p:cNvSpPr>
            <p:nvPr/>
          </p:nvSpPr>
          <p:spPr bwMode="auto">
            <a:xfrm>
              <a:off x="2751" y="2501"/>
              <a:ext cx="2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MAN</a:t>
              </a:r>
            </a:p>
          </p:txBody>
        </p:sp>
        <p:sp>
          <p:nvSpPr>
            <p:cNvPr id="24" name="Line 183"/>
            <p:cNvSpPr>
              <a:spLocks noChangeShapeType="1"/>
            </p:cNvSpPr>
            <p:nvPr/>
          </p:nvSpPr>
          <p:spPr bwMode="auto">
            <a:xfrm flipH="1">
              <a:off x="3053" y="2494"/>
              <a:ext cx="4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4"/>
            <p:cNvSpPr>
              <a:spLocks noChangeArrowheads="1"/>
            </p:cNvSpPr>
            <p:nvPr/>
          </p:nvSpPr>
          <p:spPr bwMode="auto">
            <a:xfrm>
              <a:off x="2754" y="257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26" name="Line 185"/>
            <p:cNvSpPr>
              <a:spLocks noChangeShapeType="1"/>
            </p:cNvSpPr>
            <p:nvPr/>
          </p:nvSpPr>
          <p:spPr bwMode="auto">
            <a:xfrm flipV="1">
              <a:off x="2798" y="2627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86"/>
            <p:cNvSpPr>
              <a:spLocks noChangeArrowheads="1"/>
            </p:cNvSpPr>
            <p:nvPr/>
          </p:nvSpPr>
          <p:spPr bwMode="auto">
            <a:xfrm>
              <a:off x="2605" y="2616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HO</a:t>
              </a:r>
            </a:p>
          </p:txBody>
        </p:sp>
        <p:sp>
          <p:nvSpPr>
            <p:cNvPr id="28" name="Line 187"/>
            <p:cNvSpPr>
              <a:spLocks noChangeShapeType="1"/>
            </p:cNvSpPr>
            <p:nvPr/>
          </p:nvSpPr>
          <p:spPr bwMode="auto">
            <a:xfrm flipV="1">
              <a:off x="2961" y="2630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88"/>
            <p:cNvSpPr>
              <a:spLocks noChangeArrowheads="1"/>
            </p:cNvSpPr>
            <p:nvPr/>
          </p:nvSpPr>
          <p:spPr bwMode="auto">
            <a:xfrm>
              <a:off x="2527" y="2884"/>
              <a:ext cx="328" cy="186"/>
            </a:xfrm>
            <a:prstGeom prst="hexagon">
              <a:avLst>
                <a:gd name="adj" fmla="val 44013"/>
                <a:gd name="vf" fmla="val 115470"/>
              </a:avLst>
            </a:prstGeom>
            <a:solidFill>
              <a:srgbClr val="C1CE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9"/>
            <p:cNvSpPr>
              <a:spLocks noChangeShapeType="1"/>
            </p:cNvSpPr>
            <p:nvPr/>
          </p:nvSpPr>
          <p:spPr bwMode="auto">
            <a:xfrm flipV="1">
              <a:off x="2607" y="2825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90"/>
            <p:cNvSpPr>
              <a:spLocks noChangeArrowheads="1"/>
            </p:cNvSpPr>
            <p:nvPr/>
          </p:nvSpPr>
          <p:spPr bwMode="auto">
            <a:xfrm>
              <a:off x="2715" y="2807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32" name="Rectangle 191"/>
            <p:cNvSpPr>
              <a:spLocks noChangeArrowheads="1"/>
            </p:cNvSpPr>
            <p:nvPr/>
          </p:nvSpPr>
          <p:spPr bwMode="auto">
            <a:xfrm>
              <a:off x="2557" y="2915"/>
              <a:ext cx="2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92"/>
            <p:cNvSpPr>
              <a:spLocks noChangeArrowheads="1"/>
            </p:cNvSpPr>
            <p:nvPr/>
          </p:nvSpPr>
          <p:spPr bwMode="auto">
            <a:xfrm>
              <a:off x="2808" y="2744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34" name="Line 193"/>
            <p:cNvSpPr>
              <a:spLocks noChangeShapeType="1"/>
            </p:cNvSpPr>
            <p:nvPr/>
          </p:nvSpPr>
          <p:spPr bwMode="auto">
            <a:xfrm flipH="1">
              <a:off x="2863" y="2848"/>
              <a:ext cx="45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4"/>
            <p:cNvSpPr>
              <a:spLocks noChangeArrowheads="1"/>
            </p:cNvSpPr>
            <p:nvPr/>
          </p:nvSpPr>
          <p:spPr bwMode="auto">
            <a:xfrm>
              <a:off x="2567" y="2966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36" name="Line 195"/>
            <p:cNvSpPr>
              <a:spLocks noChangeShapeType="1"/>
            </p:cNvSpPr>
            <p:nvPr/>
          </p:nvSpPr>
          <p:spPr bwMode="auto">
            <a:xfrm flipV="1">
              <a:off x="2610" y="3011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96"/>
            <p:cNvSpPr>
              <a:spLocks noChangeShapeType="1"/>
            </p:cNvSpPr>
            <p:nvPr/>
          </p:nvSpPr>
          <p:spPr bwMode="auto">
            <a:xfrm flipV="1">
              <a:off x="2772" y="3013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97"/>
            <p:cNvSpPr>
              <a:spLocks noChangeArrowheads="1"/>
            </p:cNvSpPr>
            <p:nvPr/>
          </p:nvSpPr>
          <p:spPr bwMode="auto">
            <a:xfrm>
              <a:off x="2435" y="2760"/>
              <a:ext cx="3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COO-M+</a:t>
              </a:r>
            </a:p>
          </p:txBody>
        </p:sp>
        <p:sp>
          <p:nvSpPr>
            <p:cNvPr id="39" name="Rectangle 198"/>
            <p:cNvSpPr>
              <a:spLocks noChangeArrowheads="1"/>
            </p:cNvSpPr>
            <p:nvPr/>
          </p:nvSpPr>
          <p:spPr bwMode="auto">
            <a:xfrm>
              <a:off x="2680" y="3081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40" name="Line 199"/>
            <p:cNvSpPr>
              <a:spLocks noChangeShapeType="1"/>
            </p:cNvSpPr>
            <p:nvPr/>
          </p:nvSpPr>
          <p:spPr bwMode="auto">
            <a:xfrm flipV="1">
              <a:off x="2524" y="2926"/>
              <a:ext cx="0" cy="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00"/>
            <p:cNvSpPr>
              <a:spLocks noChangeShapeType="1"/>
            </p:cNvSpPr>
            <p:nvPr/>
          </p:nvSpPr>
          <p:spPr bwMode="auto">
            <a:xfrm flipV="1">
              <a:off x="2524" y="3153"/>
              <a:ext cx="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201"/>
            <p:cNvSpPr>
              <a:spLocks noChangeArrowheads="1"/>
            </p:cNvSpPr>
            <p:nvPr/>
          </p:nvSpPr>
          <p:spPr bwMode="auto">
            <a:xfrm>
              <a:off x="2467" y="3082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3" name="AutoShape 202"/>
            <p:cNvSpPr>
              <a:spLocks noChangeArrowheads="1"/>
            </p:cNvSpPr>
            <p:nvPr/>
          </p:nvSpPr>
          <p:spPr bwMode="auto">
            <a:xfrm>
              <a:off x="2195" y="3205"/>
              <a:ext cx="329" cy="186"/>
            </a:xfrm>
            <a:prstGeom prst="hexagon">
              <a:avLst>
                <a:gd name="adj" fmla="val 44147"/>
                <a:gd name="vf" fmla="val 115470"/>
              </a:avLst>
            </a:prstGeom>
            <a:solidFill>
              <a:srgbClr val="A3FF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03"/>
            <p:cNvSpPr>
              <a:spLocks noChangeShapeType="1"/>
            </p:cNvSpPr>
            <p:nvPr/>
          </p:nvSpPr>
          <p:spPr bwMode="auto">
            <a:xfrm flipV="1">
              <a:off x="2184" y="3237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04"/>
            <p:cNvSpPr>
              <a:spLocks noChangeArrowheads="1"/>
            </p:cNvSpPr>
            <p:nvPr/>
          </p:nvSpPr>
          <p:spPr bwMode="auto">
            <a:xfrm>
              <a:off x="2224" y="3215"/>
              <a:ext cx="2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MAN</a:t>
              </a:r>
            </a:p>
          </p:txBody>
        </p:sp>
        <p:sp>
          <p:nvSpPr>
            <p:cNvPr id="46" name="Rectangle 205"/>
            <p:cNvSpPr>
              <a:spLocks noChangeArrowheads="1"/>
            </p:cNvSpPr>
            <p:nvPr/>
          </p:nvSpPr>
          <p:spPr bwMode="auto">
            <a:xfrm>
              <a:off x="2222" y="3281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47" name="Line 206"/>
            <p:cNvSpPr>
              <a:spLocks noChangeShapeType="1"/>
            </p:cNvSpPr>
            <p:nvPr/>
          </p:nvSpPr>
          <p:spPr bwMode="auto">
            <a:xfrm flipV="1">
              <a:off x="2270" y="3321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7"/>
            <p:cNvSpPr>
              <a:spLocks noChangeShapeType="1"/>
            </p:cNvSpPr>
            <p:nvPr/>
          </p:nvSpPr>
          <p:spPr bwMode="auto">
            <a:xfrm flipV="1">
              <a:off x="2432" y="3324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208"/>
            <p:cNvSpPr>
              <a:spLocks noChangeArrowheads="1"/>
            </p:cNvSpPr>
            <p:nvPr/>
          </p:nvSpPr>
          <p:spPr bwMode="auto">
            <a:xfrm>
              <a:off x="2351" y="3133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50" name="Line 209"/>
            <p:cNvSpPr>
              <a:spLocks noChangeShapeType="1"/>
            </p:cNvSpPr>
            <p:nvPr/>
          </p:nvSpPr>
          <p:spPr bwMode="auto">
            <a:xfrm flipV="1">
              <a:off x="2272" y="3138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210"/>
            <p:cNvSpPr>
              <a:spLocks noChangeArrowheads="1"/>
            </p:cNvSpPr>
            <p:nvPr/>
          </p:nvSpPr>
          <p:spPr bwMode="auto">
            <a:xfrm>
              <a:off x="2008" y="3035"/>
              <a:ext cx="3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2" name="Rectangle 211"/>
            <p:cNvSpPr>
              <a:spLocks noChangeArrowheads="1"/>
            </p:cNvSpPr>
            <p:nvPr/>
          </p:nvSpPr>
          <p:spPr bwMode="auto">
            <a:xfrm>
              <a:off x="1901" y="3175"/>
              <a:ext cx="15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3" name="Line 212"/>
            <p:cNvSpPr>
              <a:spLocks noChangeShapeType="1"/>
            </p:cNvSpPr>
            <p:nvPr/>
          </p:nvSpPr>
          <p:spPr bwMode="auto">
            <a:xfrm flipV="1">
              <a:off x="2009" y="3126"/>
              <a:ext cx="56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13"/>
            <p:cNvSpPr>
              <a:spLocks noChangeShapeType="1"/>
            </p:cNvSpPr>
            <p:nvPr/>
          </p:nvSpPr>
          <p:spPr bwMode="auto">
            <a:xfrm flipV="1">
              <a:off x="1899" y="3268"/>
              <a:ext cx="54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14"/>
            <p:cNvSpPr>
              <a:spLocks noChangeShapeType="1"/>
            </p:cNvSpPr>
            <p:nvPr/>
          </p:nvSpPr>
          <p:spPr bwMode="auto">
            <a:xfrm>
              <a:off x="1896" y="3162"/>
              <a:ext cx="33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15"/>
            <p:cNvSpPr>
              <a:spLocks noChangeShapeType="1"/>
            </p:cNvSpPr>
            <p:nvPr/>
          </p:nvSpPr>
          <p:spPr bwMode="auto">
            <a:xfrm>
              <a:off x="2021" y="3277"/>
              <a:ext cx="33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216"/>
            <p:cNvSpPr>
              <a:spLocks noChangeArrowheads="1"/>
            </p:cNvSpPr>
            <p:nvPr/>
          </p:nvSpPr>
          <p:spPr bwMode="auto">
            <a:xfrm>
              <a:off x="2017" y="3276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58" name="Rectangle 217"/>
            <p:cNvSpPr>
              <a:spLocks noChangeArrowheads="1"/>
            </p:cNvSpPr>
            <p:nvPr/>
          </p:nvSpPr>
          <p:spPr bwMode="auto">
            <a:xfrm>
              <a:off x="1669" y="3036"/>
              <a:ext cx="42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M</a:t>
              </a:r>
              <a:r>
                <a:rPr lang="en-GB" altLang="fr-FR" sz="800" baseline="30000">
                  <a:solidFill>
                    <a:srgbClr val="000000"/>
                  </a:solidFill>
                  <a:latin typeface="Arial" charset="0"/>
                </a:rPr>
                <a:t>+-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OOC</a:t>
              </a:r>
            </a:p>
          </p:txBody>
        </p:sp>
        <p:sp>
          <p:nvSpPr>
            <p:cNvPr id="59" name="Rectangle 218"/>
            <p:cNvSpPr>
              <a:spLocks noChangeArrowheads="1"/>
            </p:cNvSpPr>
            <p:nvPr/>
          </p:nvSpPr>
          <p:spPr bwMode="auto">
            <a:xfrm>
              <a:off x="1716" y="3298"/>
              <a:ext cx="21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 baseline="-250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Rectangle 219"/>
            <p:cNvSpPr>
              <a:spLocks noChangeArrowheads="1"/>
            </p:cNvSpPr>
            <p:nvPr/>
          </p:nvSpPr>
          <p:spPr bwMode="auto">
            <a:xfrm>
              <a:off x="2574" y="3209"/>
              <a:ext cx="44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Mannose</a:t>
              </a:r>
            </a:p>
          </p:txBody>
        </p:sp>
        <p:sp>
          <p:nvSpPr>
            <p:cNvPr id="61" name="AutoShape 220"/>
            <p:cNvSpPr>
              <a:spLocks noChangeArrowheads="1"/>
            </p:cNvSpPr>
            <p:nvPr/>
          </p:nvSpPr>
          <p:spPr bwMode="auto">
            <a:xfrm>
              <a:off x="3460" y="2129"/>
              <a:ext cx="328" cy="186"/>
            </a:xfrm>
            <a:prstGeom prst="hexagon">
              <a:avLst>
                <a:gd name="adj" fmla="val 44013"/>
                <a:gd name="vf" fmla="val 115470"/>
              </a:avLst>
            </a:prstGeom>
            <a:solidFill>
              <a:srgbClr val="C8FE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21"/>
            <p:cNvSpPr>
              <a:spLocks noChangeShapeType="1"/>
            </p:cNvSpPr>
            <p:nvPr/>
          </p:nvSpPr>
          <p:spPr bwMode="auto">
            <a:xfrm flipV="1">
              <a:off x="3550" y="2069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222"/>
            <p:cNvSpPr>
              <a:spLocks noChangeArrowheads="1"/>
            </p:cNvSpPr>
            <p:nvPr/>
          </p:nvSpPr>
          <p:spPr bwMode="auto">
            <a:xfrm>
              <a:off x="3432" y="1974"/>
              <a:ext cx="3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64" name="Rectangle 223"/>
            <p:cNvSpPr>
              <a:spLocks noChangeArrowheads="1"/>
            </p:cNvSpPr>
            <p:nvPr/>
          </p:nvSpPr>
          <p:spPr bwMode="auto">
            <a:xfrm>
              <a:off x="3659" y="2053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5" name="Line 224"/>
            <p:cNvSpPr>
              <a:spLocks noChangeShapeType="1"/>
            </p:cNvSpPr>
            <p:nvPr/>
          </p:nvSpPr>
          <p:spPr bwMode="auto">
            <a:xfrm>
              <a:off x="3818" y="219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25"/>
            <p:cNvSpPr>
              <a:spLocks noChangeArrowheads="1"/>
            </p:cNvSpPr>
            <p:nvPr/>
          </p:nvSpPr>
          <p:spPr bwMode="auto">
            <a:xfrm>
              <a:off x="3785" y="2159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7" name="Line 226"/>
            <p:cNvSpPr>
              <a:spLocks noChangeShapeType="1"/>
            </p:cNvSpPr>
            <p:nvPr/>
          </p:nvSpPr>
          <p:spPr bwMode="auto">
            <a:xfrm flipV="1">
              <a:off x="3791" y="2175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27"/>
            <p:cNvSpPr>
              <a:spLocks noChangeShapeType="1"/>
            </p:cNvSpPr>
            <p:nvPr/>
          </p:nvSpPr>
          <p:spPr bwMode="auto">
            <a:xfrm>
              <a:off x="3905" y="2246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28"/>
            <p:cNvSpPr>
              <a:spLocks noChangeShapeType="1"/>
            </p:cNvSpPr>
            <p:nvPr/>
          </p:nvSpPr>
          <p:spPr bwMode="auto">
            <a:xfrm flipV="1">
              <a:off x="3928" y="2198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229"/>
            <p:cNvSpPr>
              <a:spLocks noChangeArrowheads="1"/>
            </p:cNvSpPr>
            <p:nvPr/>
          </p:nvSpPr>
          <p:spPr bwMode="auto">
            <a:xfrm>
              <a:off x="3500" y="2135"/>
              <a:ext cx="24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GLU</a:t>
              </a:r>
            </a:p>
          </p:txBody>
        </p:sp>
        <p:sp>
          <p:nvSpPr>
            <p:cNvPr id="71" name="Line 230"/>
            <p:cNvSpPr>
              <a:spLocks noChangeShapeType="1"/>
            </p:cNvSpPr>
            <p:nvPr/>
          </p:nvSpPr>
          <p:spPr bwMode="auto">
            <a:xfrm flipV="1">
              <a:off x="3555" y="2252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231"/>
            <p:cNvSpPr>
              <a:spLocks noChangeArrowheads="1"/>
            </p:cNvSpPr>
            <p:nvPr/>
          </p:nvSpPr>
          <p:spPr bwMode="auto">
            <a:xfrm>
              <a:off x="3520" y="2208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73" name="Rectangle 232"/>
            <p:cNvSpPr>
              <a:spLocks noChangeArrowheads="1"/>
            </p:cNvSpPr>
            <p:nvPr/>
          </p:nvSpPr>
          <p:spPr bwMode="auto">
            <a:xfrm>
              <a:off x="3985" y="2371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74" name="Rectangle 233"/>
            <p:cNvSpPr>
              <a:spLocks noChangeArrowheads="1"/>
            </p:cNvSpPr>
            <p:nvPr/>
          </p:nvSpPr>
          <p:spPr bwMode="auto">
            <a:xfrm>
              <a:off x="4053" y="2538"/>
              <a:ext cx="86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 dirty="0">
                  <a:solidFill>
                    <a:srgbClr val="000000"/>
                  </a:solidFill>
                  <a:latin typeface="Arial" charset="0"/>
                </a:rPr>
                <a:t>Acetylated mannose</a:t>
              </a:r>
            </a:p>
          </p:txBody>
        </p:sp>
        <p:sp>
          <p:nvSpPr>
            <p:cNvPr id="75" name="Line 234"/>
            <p:cNvSpPr>
              <a:spLocks noChangeShapeType="1"/>
            </p:cNvSpPr>
            <p:nvPr/>
          </p:nvSpPr>
          <p:spPr bwMode="auto">
            <a:xfrm flipV="1">
              <a:off x="3728" y="2452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35"/>
            <p:cNvSpPr>
              <a:spLocks noChangeShapeType="1"/>
            </p:cNvSpPr>
            <p:nvPr/>
          </p:nvSpPr>
          <p:spPr bwMode="auto">
            <a:xfrm flipV="1">
              <a:off x="3640" y="2552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36"/>
            <p:cNvSpPr>
              <a:spLocks noChangeShapeType="1"/>
            </p:cNvSpPr>
            <p:nvPr/>
          </p:nvSpPr>
          <p:spPr bwMode="auto">
            <a:xfrm flipH="1">
              <a:off x="3995" y="2494"/>
              <a:ext cx="56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37"/>
            <p:cNvSpPr>
              <a:spLocks noChangeShapeType="1"/>
            </p:cNvSpPr>
            <p:nvPr/>
          </p:nvSpPr>
          <p:spPr bwMode="auto">
            <a:xfrm flipV="1">
              <a:off x="3731" y="2632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3521" y="2624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HO</a:t>
              </a:r>
            </a:p>
          </p:txBody>
        </p:sp>
        <p:sp>
          <p:nvSpPr>
            <p:cNvPr id="80" name="Line 239"/>
            <p:cNvSpPr>
              <a:spLocks noChangeShapeType="1"/>
            </p:cNvSpPr>
            <p:nvPr/>
          </p:nvSpPr>
          <p:spPr bwMode="auto">
            <a:xfrm flipV="1">
              <a:off x="3878" y="2638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0"/>
            <p:cNvSpPr>
              <a:spLocks noChangeShapeType="1"/>
            </p:cNvSpPr>
            <p:nvPr/>
          </p:nvSpPr>
          <p:spPr bwMode="auto">
            <a:xfrm flipH="1">
              <a:off x="3790" y="2650"/>
              <a:ext cx="8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241"/>
            <p:cNvSpPr>
              <a:spLocks noChangeArrowheads="1"/>
            </p:cNvSpPr>
            <p:nvPr/>
          </p:nvSpPr>
          <p:spPr bwMode="auto">
            <a:xfrm>
              <a:off x="3932" y="2130"/>
              <a:ext cx="328" cy="187"/>
            </a:xfrm>
            <a:prstGeom prst="hexagon">
              <a:avLst>
                <a:gd name="adj" fmla="val 43777"/>
                <a:gd name="vf" fmla="val 115470"/>
              </a:avLst>
            </a:prstGeom>
            <a:solidFill>
              <a:srgbClr val="C8FE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42"/>
            <p:cNvSpPr>
              <a:spLocks noChangeShapeType="1"/>
            </p:cNvSpPr>
            <p:nvPr/>
          </p:nvSpPr>
          <p:spPr bwMode="auto">
            <a:xfrm flipV="1">
              <a:off x="4011" y="2256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4091" y="2241"/>
              <a:ext cx="11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fr-FR" sz="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3971" y="2133"/>
              <a:ext cx="24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GLU</a:t>
              </a:r>
            </a:p>
          </p:txBody>
        </p:sp>
        <p:sp>
          <p:nvSpPr>
            <p:cNvPr id="86" name="AutoShape 245"/>
            <p:cNvSpPr>
              <a:spLocks noChangeArrowheads="1"/>
            </p:cNvSpPr>
            <p:nvPr/>
          </p:nvSpPr>
          <p:spPr bwMode="auto">
            <a:xfrm>
              <a:off x="3445" y="2892"/>
              <a:ext cx="327" cy="187"/>
            </a:xfrm>
            <a:prstGeom prst="hexagon">
              <a:avLst>
                <a:gd name="adj" fmla="val 43644"/>
                <a:gd name="vf" fmla="val 115470"/>
              </a:avLst>
            </a:prstGeom>
            <a:solidFill>
              <a:srgbClr val="C1CE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46"/>
            <p:cNvSpPr>
              <a:spLocks noChangeShapeType="1"/>
            </p:cNvSpPr>
            <p:nvPr/>
          </p:nvSpPr>
          <p:spPr bwMode="auto">
            <a:xfrm flipV="1">
              <a:off x="3524" y="2833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247"/>
            <p:cNvSpPr>
              <a:spLocks noChangeArrowheads="1"/>
            </p:cNvSpPr>
            <p:nvPr/>
          </p:nvSpPr>
          <p:spPr bwMode="auto">
            <a:xfrm>
              <a:off x="3638" y="2821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89" name="Line 248"/>
            <p:cNvSpPr>
              <a:spLocks noChangeShapeType="1"/>
            </p:cNvSpPr>
            <p:nvPr/>
          </p:nvSpPr>
          <p:spPr bwMode="auto">
            <a:xfrm flipV="1">
              <a:off x="3441" y="2934"/>
              <a:ext cx="0" cy="2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249"/>
            <p:cNvSpPr>
              <a:spLocks noChangeArrowheads="1"/>
            </p:cNvSpPr>
            <p:nvPr/>
          </p:nvSpPr>
          <p:spPr bwMode="auto">
            <a:xfrm>
              <a:off x="3474" y="2923"/>
              <a:ext cx="2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50"/>
            <p:cNvSpPr>
              <a:spLocks noChangeArrowheads="1"/>
            </p:cNvSpPr>
            <p:nvPr/>
          </p:nvSpPr>
          <p:spPr bwMode="auto">
            <a:xfrm>
              <a:off x="3723" y="2764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92" name="Line 251"/>
            <p:cNvSpPr>
              <a:spLocks noChangeShapeType="1"/>
            </p:cNvSpPr>
            <p:nvPr/>
          </p:nvSpPr>
          <p:spPr bwMode="auto">
            <a:xfrm flipH="1">
              <a:off x="3771" y="2873"/>
              <a:ext cx="44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52"/>
            <p:cNvSpPr>
              <a:spLocks noChangeArrowheads="1"/>
            </p:cNvSpPr>
            <p:nvPr/>
          </p:nvSpPr>
          <p:spPr bwMode="auto">
            <a:xfrm>
              <a:off x="3482" y="2966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94" name="Line 253"/>
            <p:cNvSpPr>
              <a:spLocks noChangeShapeType="1"/>
            </p:cNvSpPr>
            <p:nvPr/>
          </p:nvSpPr>
          <p:spPr bwMode="auto">
            <a:xfrm flipV="1">
              <a:off x="3528" y="3019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54"/>
            <p:cNvSpPr>
              <a:spLocks noChangeShapeType="1"/>
            </p:cNvSpPr>
            <p:nvPr/>
          </p:nvSpPr>
          <p:spPr bwMode="auto">
            <a:xfrm flipV="1">
              <a:off x="3689" y="3021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255"/>
            <p:cNvSpPr>
              <a:spLocks noChangeArrowheads="1"/>
            </p:cNvSpPr>
            <p:nvPr/>
          </p:nvSpPr>
          <p:spPr bwMode="auto">
            <a:xfrm>
              <a:off x="3352" y="2739"/>
              <a:ext cx="3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COO-M+</a:t>
              </a:r>
            </a:p>
          </p:txBody>
        </p:sp>
        <p:sp>
          <p:nvSpPr>
            <p:cNvPr id="97" name="Rectangle 256"/>
            <p:cNvSpPr>
              <a:spLocks noChangeArrowheads="1"/>
            </p:cNvSpPr>
            <p:nvPr/>
          </p:nvSpPr>
          <p:spPr bwMode="auto">
            <a:xfrm>
              <a:off x="3595" y="3086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98" name="Line 257"/>
            <p:cNvSpPr>
              <a:spLocks noChangeShapeType="1"/>
            </p:cNvSpPr>
            <p:nvPr/>
          </p:nvSpPr>
          <p:spPr bwMode="auto">
            <a:xfrm flipV="1">
              <a:off x="3441" y="3161"/>
              <a:ext cx="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58"/>
            <p:cNvSpPr>
              <a:spLocks noChangeArrowheads="1"/>
            </p:cNvSpPr>
            <p:nvPr/>
          </p:nvSpPr>
          <p:spPr bwMode="auto">
            <a:xfrm>
              <a:off x="3384" y="3091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00" name="AutoShape 259"/>
            <p:cNvSpPr>
              <a:spLocks noChangeArrowheads="1"/>
            </p:cNvSpPr>
            <p:nvPr/>
          </p:nvSpPr>
          <p:spPr bwMode="auto">
            <a:xfrm>
              <a:off x="3109" y="3203"/>
              <a:ext cx="329" cy="186"/>
            </a:xfrm>
            <a:prstGeom prst="hexagon">
              <a:avLst>
                <a:gd name="adj" fmla="val 44147"/>
                <a:gd name="vf" fmla="val 115470"/>
              </a:avLst>
            </a:prstGeom>
            <a:solidFill>
              <a:srgbClr val="A3FF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60"/>
            <p:cNvSpPr>
              <a:spLocks noChangeShapeType="1"/>
            </p:cNvSpPr>
            <p:nvPr/>
          </p:nvSpPr>
          <p:spPr bwMode="auto">
            <a:xfrm flipV="1">
              <a:off x="3101" y="3245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3140" y="3209"/>
              <a:ext cx="2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MAN</a:t>
              </a:r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3145" y="3280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04" name="Line 263"/>
            <p:cNvSpPr>
              <a:spLocks noChangeShapeType="1"/>
            </p:cNvSpPr>
            <p:nvPr/>
          </p:nvSpPr>
          <p:spPr bwMode="auto">
            <a:xfrm flipV="1">
              <a:off x="3187" y="3330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64"/>
            <p:cNvSpPr>
              <a:spLocks noChangeShapeType="1"/>
            </p:cNvSpPr>
            <p:nvPr/>
          </p:nvSpPr>
          <p:spPr bwMode="auto">
            <a:xfrm flipV="1">
              <a:off x="3349" y="3332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265"/>
            <p:cNvSpPr>
              <a:spLocks noChangeArrowheads="1"/>
            </p:cNvSpPr>
            <p:nvPr/>
          </p:nvSpPr>
          <p:spPr bwMode="auto">
            <a:xfrm>
              <a:off x="3314" y="3282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3267" y="3134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08" name="Line 267"/>
            <p:cNvSpPr>
              <a:spLocks noChangeShapeType="1"/>
            </p:cNvSpPr>
            <p:nvPr/>
          </p:nvSpPr>
          <p:spPr bwMode="auto">
            <a:xfrm flipV="1">
              <a:off x="3190" y="3146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68"/>
            <p:cNvSpPr>
              <a:spLocks noChangeArrowheads="1"/>
            </p:cNvSpPr>
            <p:nvPr/>
          </p:nvSpPr>
          <p:spPr bwMode="auto">
            <a:xfrm>
              <a:off x="3084" y="3052"/>
              <a:ext cx="3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10" name="Rectangle 269"/>
            <p:cNvSpPr>
              <a:spLocks noChangeArrowheads="1"/>
            </p:cNvSpPr>
            <p:nvPr/>
          </p:nvSpPr>
          <p:spPr bwMode="auto">
            <a:xfrm>
              <a:off x="3694" y="2506"/>
              <a:ext cx="2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MAN</a:t>
              </a:r>
            </a:p>
          </p:txBody>
        </p:sp>
        <p:sp>
          <p:nvSpPr>
            <p:cNvPr id="111" name="Rectangle 270"/>
            <p:cNvSpPr>
              <a:spLocks noChangeArrowheads="1"/>
            </p:cNvSpPr>
            <p:nvPr/>
          </p:nvSpPr>
          <p:spPr bwMode="auto">
            <a:xfrm>
              <a:off x="3845" y="2904"/>
              <a:ext cx="6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Glucuronic acid</a:t>
              </a:r>
            </a:p>
          </p:txBody>
        </p: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3567" y="3236"/>
              <a:ext cx="44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Mannose</a:t>
              </a: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593" y="2820"/>
              <a:ext cx="6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Glucuronic acid</a:t>
              </a:r>
            </a:p>
          </p:txBody>
        </p:sp>
        <p:sp>
          <p:nvSpPr>
            <p:cNvPr id="114" name="Rectangle 273"/>
            <p:cNvSpPr>
              <a:spLocks noChangeArrowheads="1"/>
            </p:cNvSpPr>
            <p:nvPr/>
          </p:nvSpPr>
          <p:spPr bwMode="auto">
            <a:xfrm>
              <a:off x="1810" y="2481"/>
              <a:ext cx="86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Acetylated mannose</a:t>
              </a:r>
            </a:p>
          </p:txBody>
        </p:sp>
        <p:sp>
          <p:nvSpPr>
            <p:cNvPr id="115" name="Rectangle 274"/>
            <p:cNvSpPr>
              <a:spLocks noChangeArrowheads="1"/>
            </p:cNvSpPr>
            <p:nvPr/>
          </p:nvSpPr>
          <p:spPr bwMode="auto">
            <a:xfrm>
              <a:off x="3894" y="1974"/>
              <a:ext cx="3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dirty="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 dirty="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16" name="Line 275"/>
            <p:cNvSpPr>
              <a:spLocks noChangeShapeType="1"/>
            </p:cNvSpPr>
            <p:nvPr/>
          </p:nvSpPr>
          <p:spPr bwMode="auto">
            <a:xfrm flipV="1">
              <a:off x="4010" y="2069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2548" y="2126"/>
              <a:ext cx="328" cy="186"/>
            </a:xfrm>
            <a:prstGeom prst="hexagon">
              <a:avLst>
                <a:gd name="adj" fmla="val 44013"/>
                <a:gd name="vf" fmla="val 115470"/>
              </a:avLst>
            </a:prstGeom>
            <a:solidFill>
              <a:srgbClr val="C8FE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77"/>
            <p:cNvSpPr>
              <a:spLocks noChangeShapeType="1"/>
            </p:cNvSpPr>
            <p:nvPr/>
          </p:nvSpPr>
          <p:spPr bwMode="auto">
            <a:xfrm flipV="1">
              <a:off x="2638" y="2066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2520" y="1971"/>
              <a:ext cx="3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2748" y="2056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2588" y="2132"/>
              <a:ext cx="24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GLU</a:t>
              </a:r>
            </a:p>
          </p:txBody>
        </p:sp>
        <p:sp>
          <p:nvSpPr>
            <p:cNvPr id="122" name="Line 281"/>
            <p:cNvSpPr>
              <a:spLocks noChangeShapeType="1"/>
            </p:cNvSpPr>
            <p:nvPr/>
          </p:nvSpPr>
          <p:spPr bwMode="auto">
            <a:xfrm flipV="1">
              <a:off x="2643" y="2249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2608" y="220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2980" y="1966"/>
              <a:ext cx="3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25" name="Line 284"/>
            <p:cNvSpPr>
              <a:spLocks noChangeShapeType="1"/>
            </p:cNvSpPr>
            <p:nvPr/>
          </p:nvSpPr>
          <p:spPr bwMode="auto">
            <a:xfrm flipV="1">
              <a:off x="3096" y="2061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4127" y="2055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27" name="Line 286"/>
            <p:cNvSpPr>
              <a:spLocks noChangeShapeType="1"/>
            </p:cNvSpPr>
            <p:nvPr/>
          </p:nvSpPr>
          <p:spPr bwMode="auto">
            <a:xfrm>
              <a:off x="3356" y="2190"/>
              <a:ext cx="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87"/>
            <p:cNvSpPr>
              <a:spLocks noChangeArrowheads="1"/>
            </p:cNvSpPr>
            <p:nvPr/>
          </p:nvSpPr>
          <p:spPr bwMode="auto">
            <a:xfrm>
              <a:off x="3323" y="2152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29" name="Line 288"/>
            <p:cNvSpPr>
              <a:spLocks noChangeShapeType="1"/>
            </p:cNvSpPr>
            <p:nvPr/>
          </p:nvSpPr>
          <p:spPr bwMode="auto">
            <a:xfrm flipV="1">
              <a:off x="3345" y="2170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289"/>
            <p:cNvSpPr>
              <a:spLocks noChangeShapeType="1"/>
            </p:cNvSpPr>
            <p:nvPr/>
          </p:nvSpPr>
          <p:spPr bwMode="auto">
            <a:xfrm>
              <a:off x="3443" y="2239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290"/>
            <p:cNvSpPr>
              <a:spLocks noChangeShapeType="1"/>
            </p:cNvSpPr>
            <p:nvPr/>
          </p:nvSpPr>
          <p:spPr bwMode="auto">
            <a:xfrm flipV="1">
              <a:off x="3460" y="2191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291"/>
            <p:cNvSpPr>
              <a:spLocks noChangeShapeType="1"/>
            </p:cNvSpPr>
            <p:nvPr/>
          </p:nvSpPr>
          <p:spPr bwMode="auto">
            <a:xfrm>
              <a:off x="2906" y="219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292"/>
            <p:cNvSpPr>
              <a:spLocks noChangeArrowheads="1"/>
            </p:cNvSpPr>
            <p:nvPr/>
          </p:nvSpPr>
          <p:spPr bwMode="auto">
            <a:xfrm>
              <a:off x="2862" y="2147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34" name="Line 293"/>
            <p:cNvSpPr>
              <a:spLocks noChangeShapeType="1"/>
            </p:cNvSpPr>
            <p:nvPr/>
          </p:nvSpPr>
          <p:spPr bwMode="auto">
            <a:xfrm flipV="1">
              <a:off x="2879" y="2175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294"/>
            <p:cNvSpPr>
              <a:spLocks noChangeShapeType="1"/>
            </p:cNvSpPr>
            <p:nvPr/>
          </p:nvSpPr>
          <p:spPr bwMode="auto">
            <a:xfrm>
              <a:off x="2991" y="2236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95"/>
            <p:cNvSpPr>
              <a:spLocks noChangeShapeType="1"/>
            </p:cNvSpPr>
            <p:nvPr/>
          </p:nvSpPr>
          <p:spPr bwMode="auto">
            <a:xfrm flipV="1">
              <a:off x="3014" y="2188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utoShape 296"/>
            <p:cNvSpPr>
              <a:spLocks noChangeArrowheads="1"/>
            </p:cNvSpPr>
            <p:nvPr/>
          </p:nvSpPr>
          <p:spPr bwMode="auto">
            <a:xfrm>
              <a:off x="3010" y="2126"/>
              <a:ext cx="328" cy="186"/>
            </a:xfrm>
            <a:prstGeom prst="hexagon">
              <a:avLst>
                <a:gd name="adj" fmla="val 44013"/>
                <a:gd name="vf" fmla="val 115470"/>
              </a:avLst>
            </a:prstGeom>
            <a:solidFill>
              <a:srgbClr val="C8FEC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297"/>
            <p:cNvSpPr>
              <a:spLocks noChangeArrowheads="1"/>
            </p:cNvSpPr>
            <p:nvPr/>
          </p:nvSpPr>
          <p:spPr bwMode="auto">
            <a:xfrm>
              <a:off x="3050" y="2132"/>
              <a:ext cx="24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 b="1">
                  <a:solidFill>
                    <a:srgbClr val="000000"/>
                  </a:solidFill>
                  <a:latin typeface="Arial" charset="0"/>
                </a:rPr>
                <a:t>GLU</a:t>
              </a:r>
            </a:p>
          </p:txBody>
        </p:sp>
        <p:sp>
          <p:nvSpPr>
            <p:cNvPr id="139" name="Line 298"/>
            <p:cNvSpPr>
              <a:spLocks noChangeShapeType="1"/>
            </p:cNvSpPr>
            <p:nvPr/>
          </p:nvSpPr>
          <p:spPr bwMode="auto">
            <a:xfrm flipV="1">
              <a:off x="3106" y="2257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299"/>
            <p:cNvSpPr>
              <a:spLocks noChangeArrowheads="1"/>
            </p:cNvSpPr>
            <p:nvPr/>
          </p:nvSpPr>
          <p:spPr bwMode="auto">
            <a:xfrm>
              <a:off x="3208" y="228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41" name="Line 300"/>
            <p:cNvSpPr>
              <a:spLocks noChangeShapeType="1"/>
            </p:cNvSpPr>
            <p:nvPr/>
          </p:nvSpPr>
          <p:spPr bwMode="auto">
            <a:xfrm flipV="1">
              <a:off x="3255" y="2255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301"/>
            <p:cNvSpPr>
              <a:spLocks noChangeArrowheads="1"/>
            </p:cNvSpPr>
            <p:nvPr/>
          </p:nvSpPr>
          <p:spPr bwMode="auto">
            <a:xfrm>
              <a:off x="3204" y="2054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43" name="Rectangle 302"/>
            <p:cNvSpPr>
              <a:spLocks noChangeArrowheads="1"/>
            </p:cNvSpPr>
            <p:nvPr/>
          </p:nvSpPr>
          <p:spPr bwMode="auto">
            <a:xfrm>
              <a:off x="2746" y="228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44" name="Line 303"/>
            <p:cNvSpPr>
              <a:spLocks noChangeShapeType="1"/>
            </p:cNvSpPr>
            <p:nvPr/>
          </p:nvSpPr>
          <p:spPr bwMode="auto">
            <a:xfrm flipV="1">
              <a:off x="2793" y="2252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304"/>
            <p:cNvSpPr>
              <a:spLocks noChangeArrowheads="1"/>
            </p:cNvSpPr>
            <p:nvPr/>
          </p:nvSpPr>
          <p:spPr bwMode="auto">
            <a:xfrm>
              <a:off x="4132" y="2288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46" name="Line 305"/>
            <p:cNvSpPr>
              <a:spLocks noChangeShapeType="1"/>
            </p:cNvSpPr>
            <p:nvPr/>
          </p:nvSpPr>
          <p:spPr bwMode="auto">
            <a:xfrm flipV="1">
              <a:off x="4179" y="2255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306"/>
            <p:cNvSpPr>
              <a:spLocks noChangeArrowheads="1"/>
            </p:cNvSpPr>
            <p:nvPr/>
          </p:nvSpPr>
          <p:spPr bwMode="auto">
            <a:xfrm>
              <a:off x="3656" y="228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48" name="Line 307"/>
            <p:cNvSpPr>
              <a:spLocks noChangeShapeType="1"/>
            </p:cNvSpPr>
            <p:nvPr/>
          </p:nvSpPr>
          <p:spPr bwMode="auto">
            <a:xfrm flipV="1">
              <a:off x="3706" y="2255"/>
              <a:ext cx="1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308"/>
            <p:cNvSpPr>
              <a:spLocks noChangeArrowheads="1"/>
            </p:cNvSpPr>
            <p:nvPr/>
          </p:nvSpPr>
          <p:spPr bwMode="auto">
            <a:xfrm>
              <a:off x="3797" y="2430"/>
              <a:ext cx="11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9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50" name="Rectangle 309"/>
            <p:cNvSpPr>
              <a:spLocks noChangeArrowheads="1"/>
            </p:cNvSpPr>
            <p:nvPr/>
          </p:nvSpPr>
          <p:spPr bwMode="auto">
            <a:xfrm>
              <a:off x="3690" y="2575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51" name="Line 310"/>
            <p:cNvSpPr>
              <a:spLocks noChangeShapeType="1"/>
            </p:cNvSpPr>
            <p:nvPr/>
          </p:nvSpPr>
          <p:spPr bwMode="auto">
            <a:xfrm flipV="1">
              <a:off x="3981" y="2534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311"/>
            <p:cNvSpPr>
              <a:spLocks noChangeArrowheads="1"/>
            </p:cNvSpPr>
            <p:nvPr/>
          </p:nvSpPr>
          <p:spPr bwMode="auto">
            <a:xfrm>
              <a:off x="2542" y="2342"/>
              <a:ext cx="3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AcOH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GB" altLang="fr-FR" sz="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" name="Line 312"/>
            <p:cNvSpPr>
              <a:spLocks noChangeShapeType="1"/>
            </p:cNvSpPr>
            <p:nvPr/>
          </p:nvSpPr>
          <p:spPr bwMode="auto">
            <a:xfrm flipV="1">
              <a:off x="3771" y="2944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313"/>
            <p:cNvSpPr>
              <a:spLocks noChangeArrowheads="1"/>
            </p:cNvSpPr>
            <p:nvPr/>
          </p:nvSpPr>
          <p:spPr bwMode="auto">
            <a:xfrm>
              <a:off x="2957" y="3324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HO</a:t>
              </a:r>
            </a:p>
          </p:txBody>
        </p:sp>
        <p:sp>
          <p:nvSpPr>
            <p:cNvPr id="155" name="Rectangle 314"/>
            <p:cNvSpPr>
              <a:spLocks noChangeArrowheads="1"/>
            </p:cNvSpPr>
            <p:nvPr/>
          </p:nvSpPr>
          <p:spPr bwMode="auto">
            <a:xfrm>
              <a:off x="3468" y="2359"/>
              <a:ext cx="34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AcOH</a:t>
              </a:r>
              <a:r>
                <a:rPr lang="en-GB" altLang="fr-FR" sz="6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GB" altLang="fr-FR" sz="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6" name="Line 315"/>
            <p:cNvSpPr>
              <a:spLocks noChangeShapeType="1"/>
            </p:cNvSpPr>
            <p:nvPr/>
          </p:nvSpPr>
          <p:spPr bwMode="auto">
            <a:xfrm flipV="1">
              <a:off x="3047" y="2529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316"/>
            <p:cNvSpPr>
              <a:spLocks noChangeShapeType="1"/>
            </p:cNvSpPr>
            <p:nvPr/>
          </p:nvSpPr>
          <p:spPr bwMode="auto">
            <a:xfrm flipV="1">
              <a:off x="2857" y="2923"/>
              <a:ext cx="0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317"/>
            <p:cNvSpPr>
              <a:spLocks noChangeArrowheads="1"/>
            </p:cNvSpPr>
            <p:nvPr/>
          </p:nvSpPr>
          <p:spPr bwMode="auto">
            <a:xfrm>
              <a:off x="2395" y="3283"/>
              <a:ext cx="2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800">
                  <a:solidFill>
                    <a:srgbClr val="000000"/>
                  </a:solidFill>
                  <a:latin typeface="Arial" charset="0"/>
                </a:rPr>
                <a:t>OH</a:t>
              </a:r>
            </a:p>
          </p:txBody>
        </p:sp>
        <p:sp>
          <p:nvSpPr>
            <p:cNvPr id="159" name="Line 318"/>
            <p:cNvSpPr>
              <a:spLocks noChangeShapeType="1"/>
            </p:cNvSpPr>
            <p:nvPr/>
          </p:nvSpPr>
          <p:spPr bwMode="auto">
            <a:xfrm flipH="1">
              <a:off x="2871" y="2633"/>
              <a:ext cx="8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319"/>
            <p:cNvSpPr>
              <a:spLocks noChangeShapeType="1"/>
            </p:cNvSpPr>
            <p:nvPr/>
          </p:nvSpPr>
          <p:spPr bwMode="auto">
            <a:xfrm flipV="1">
              <a:off x="2543" y="2183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320"/>
            <p:cNvSpPr>
              <a:spLocks noChangeShapeType="1"/>
            </p:cNvSpPr>
            <p:nvPr/>
          </p:nvSpPr>
          <p:spPr bwMode="auto">
            <a:xfrm flipV="1">
              <a:off x="4265" y="2181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321"/>
            <p:cNvSpPr>
              <a:spLocks noChangeArrowheads="1"/>
            </p:cNvSpPr>
            <p:nvPr/>
          </p:nvSpPr>
          <p:spPr bwMode="auto">
            <a:xfrm>
              <a:off x="3129" y="1776"/>
              <a:ext cx="41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fr-FR" sz="1000" b="1">
                  <a:solidFill>
                    <a:srgbClr val="000000"/>
                  </a:solidFill>
                  <a:latin typeface="Arial" charset="0"/>
                </a:rPr>
                <a:t>Glucose</a:t>
              </a:r>
            </a:p>
          </p:txBody>
        </p:sp>
        <p:sp>
          <p:nvSpPr>
            <p:cNvPr id="163" name="Line 322"/>
            <p:cNvSpPr>
              <a:spLocks noChangeShapeType="1"/>
            </p:cNvSpPr>
            <p:nvPr/>
          </p:nvSpPr>
          <p:spPr bwMode="auto">
            <a:xfrm flipH="1">
              <a:off x="3061" y="2258"/>
              <a:ext cx="41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323"/>
            <p:cNvSpPr>
              <a:spLocks noChangeShapeType="1"/>
            </p:cNvSpPr>
            <p:nvPr/>
          </p:nvSpPr>
          <p:spPr bwMode="auto">
            <a:xfrm flipH="1">
              <a:off x="3977" y="2272"/>
              <a:ext cx="27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53" y="2317275"/>
            <a:ext cx="1397631" cy="31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56098" y="6252129"/>
            <a:ext cx="5155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5F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Xanthan “helix type” of structure seen from the top and from the side</a:t>
            </a:r>
            <a:endParaRPr lang="en-US" sz="1100" dirty="0">
              <a:solidFill>
                <a:srgbClr val="005F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8181723" y="5132135"/>
            <a:ext cx="879145" cy="1025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7051710" y="5550086"/>
            <a:ext cx="68262" cy="702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21"/>
          <p:cNvSpPr>
            <a:spLocks noGrp="1" noChangeArrowheads="1"/>
          </p:cNvSpPr>
          <p:nvPr>
            <p:ph type="title"/>
          </p:nvPr>
        </p:nvSpPr>
        <p:spPr>
          <a:xfrm>
            <a:off x="520657" y="800852"/>
            <a:ext cx="7439919" cy="599890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STRUCTURE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167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51720" y="1727665"/>
            <a:ext cx="9642446" cy="163222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</a:rPr>
              <a:t>Xanthan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is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made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of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l-GR" sz="1100" dirty="0" smtClean="0">
                <a:solidFill>
                  <a:srgbClr val="505150"/>
                </a:solidFill>
                <a:cs typeface="Arial" panose="020B0604020202020204" pitchFamily="34" charset="0"/>
              </a:rPr>
              <a:t>β</a:t>
            </a:r>
            <a:r>
              <a:rPr lang="fr-FR" sz="1100" dirty="0">
                <a:cs typeface="Arial" panose="020B0604020202020204" pitchFamily="34" charset="0"/>
              </a:rPr>
              <a:t>-1,4-glycosidic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glucose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units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with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side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chains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containing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an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acetylated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mannose</a:t>
            </a:r>
            <a:r>
              <a:rPr lang="fr-FR" sz="1100" dirty="0" smtClean="0">
                <a:solidFill>
                  <a:srgbClr val="505150"/>
                </a:solidFill>
                <a:cs typeface="Arial" panose="020B0604020202020204" pitchFamily="34" charset="0"/>
              </a:rPr>
              <a:t>, a </a:t>
            </a:r>
            <a:r>
              <a:rPr lang="fr-FR" sz="1100" dirty="0" err="1">
                <a:cs typeface="Arial" panose="020B0604020202020204" pitchFamily="34" charset="0"/>
              </a:rPr>
              <a:t>glucuronic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err="1">
                <a:cs typeface="Arial" panose="020B0604020202020204" pitchFamily="34" charset="0"/>
              </a:rPr>
              <a:t>acid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and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 smtClean="0">
                <a:solidFill>
                  <a:srgbClr val="505150"/>
                </a:solidFill>
                <a:cs typeface="Arial" panose="020B0604020202020204" pitchFamily="34" charset="0"/>
              </a:rPr>
              <a:t>a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terminal</a:t>
            </a:r>
            <a:r>
              <a:rPr lang="fr-FR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fr-FR" sz="1100" dirty="0">
                <a:cs typeface="Arial" panose="020B0604020202020204" pitchFamily="34" charset="0"/>
              </a:rPr>
              <a:t>mannose</a:t>
            </a:r>
            <a:endParaRPr lang="en-US" sz="110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</a:rPr>
              <a:t>Half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of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the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terminal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mannose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carry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rgbClr val="505150"/>
                </a:solidFill>
                <a:cs typeface="Arial" panose="020B0604020202020204" pitchFamily="34" charset="0"/>
              </a:rPr>
              <a:t>a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pyruvic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acid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cs typeface="Arial" panose="020B0604020202020204" pitchFamily="34" charset="0"/>
              </a:rPr>
              <a:t>residue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Molecular weight is around 4*10</a:t>
            </a:r>
            <a:r>
              <a:rPr lang="en-US" sz="1100" baseline="30000" dirty="0" smtClean="0">
                <a:cs typeface="Arial" panose="020B0604020202020204" pitchFamily="34" charset="0"/>
              </a:rPr>
              <a:t>6</a:t>
            </a:r>
            <a:endParaRPr lang="en-US" sz="1100" baseline="3000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Synergy with other polysaccharides (see </a:t>
            </a:r>
            <a:r>
              <a:rPr lang="en-US" sz="1100" dirty="0" err="1" smtClean="0">
                <a:cs typeface="Arial" panose="020B0604020202020204" pitchFamily="34" charset="0"/>
              </a:rPr>
              <a:t>Safimix</a:t>
            </a:r>
            <a:r>
              <a:rPr lang="en-US" sz="1100" dirty="0" smtClean="0">
                <a:cs typeface="Arial" panose="020B0604020202020204" pitchFamily="34" charset="0"/>
              </a:rPr>
              <a:t> GX) </a:t>
            </a:r>
          </a:p>
          <a:p>
            <a:pPr marL="344488" lvl="1" indent="0">
              <a:buNone/>
            </a:pPr>
            <a:r>
              <a:rPr lang="en-US" dirty="0" smtClean="0"/>
              <a:t>        </a:t>
            </a:r>
          </a:p>
          <a:p>
            <a:pPr lvl="1"/>
            <a:endParaRPr lang="en-US" dirty="0" smtClean="0"/>
          </a:p>
          <a:p>
            <a:pPr marL="0" indent="0" eaLnBrk="1" hangingPunct="1">
              <a:lnSpc>
                <a:spcPct val="140000"/>
              </a:lnSpc>
              <a:spcBef>
                <a:spcPct val="75000"/>
              </a:spcBef>
              <a:buNone/>
            </a:pPr>
            <a:endParaRPr lang="en-US" altLang="fr-FR" dirty="0" smtClean="0"/>
          </a:p>
        </p:txBody>
      </p:sp>
      <p:sp>
        <p:nvSpPr>
          <p:cNvPr id="16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314744" y="925036"/>
            <a:ext cx="9212028" cy="338554"/>
          </a:xfrm>
          <a:ln w="19050">
            <a:noFill/>
          </a:ln>
        </p:spPr>
        <p:txBody>
          <a:bodyPr/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MAIN PROPERTIES</a:t>
            </a:r>
            <a:r>
              <a:rPr lang="en-US" altLang="fr-FR" baseline="30000" dirty="0" smtClean="0">
                <a:solidFill>
                  <a:srgbClr val="005FA0"/>
                </a:solidFill>
                <a:cs typeface="Arial" panose="020B0604020202020204" pitchFamily="34" charset="0"/>
              </a:rPr>
              <a:t> 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178496" y="1880506"/>
            <a:ext cx="9642446" cy="4977494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Thickening</a:t>
            </a:r>
            <a:r>
              <a:rPr lang="en-US" sz="1100" dirty="0" smtClean="0">
                <a:cs typeface="Arial" panose="020B0604020202020204" pitchFamily="34" charset="0"/>
              </a:rPr>
              <a:t> and </a:t>
            </a: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suspending</a:t>
            </a:r>
            <a:r>
              <a:rPr lang="en-US" sz="1100" dirty="0" smtClean="0">
                <a:cs typeface="Arial" panose="020B0604020202020204" pitchFamily="34" charset="0"/>
              </a:rPr>
              <a:t> agent with as yield values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rgbClr val="00B0F0"/>
                </a:solidFill>
                <a:cs typeface="Arial" panose="020B0604020202020204" pitchFamily="34" charset="0"/>
              </a:rPr>
              <a:t>High stability </a:t>
            </a:r>
            <a:r>
              <a:rPr lang="en-US" sz="1100" dirty="0" smtClean="0">
                <a:cs typeface="Arial" panose="020B0604020202020204" pitchFamily="34" charset="0"/>
              </a:rPr>
              <a:t>in extreme conditions (pH &amp; temperature) but sensitive to cationic surfactants</a:t>
            </a:r>
          </a:p>
          <a:p>
            <a:pPr lvl="1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</a:rPr>
              <a:t>High degree of </a:t>
            </a:r>
            <a:r>
              <a:rPr lang="en-US" sz="1100" dirty="0" err="1">
                <a:cs typeface="Arial" panose="020B0604020202020204" pitchFamily="34" charset="0"/>
              </a:rPr>
              <a:t>pseudoplasticity</a:t>
            </a:r>
            <a:endParaRPr lang="en-US" sz="1100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Synergy with other polysaccharides (see </a:t>
            </a:r>
            <a:r>
              <a:rPr lang="en-US" sz="1100" dirty="0" err="1" smtClean="0">
                <a:cs typeface="Arial" panose="020B0604020202020204" pitchFamily="34" charset="0"/>
              </a:rPr>
              <a:t>Safimix</a:t>
            </a:r>
            <a:r>
              <a:rPr lang="en-US" sz="1100" dirty="0" smtClean="0">
                <a:cs typeface="Arial" panose="020B0604020202020204" pitchFamily="34" charset="0"/>
              </a:rPr>
              <a:t> GX) </a:t>
            </a:r>
          </a:p>
          <a:p>
            <a:pPr marL="344488" lvl="1" indent="0">
              <a:buNone/>
            </a:pPr>
            <a:r>
              <a:rPr lang="en-US" dirty="0" smtClean="0"/>
              <a:t>        </a:t>
            </a:r>
          </a:p>
          <a:p>
            <a:pPr lvl="1"/>
            <a:endParaRPr lang="en-US" dirty="0" smtClean="0"/>
          </a:p>
          <a:p>
            <a:pPr marL="0" indent="0" eaLnBrk="1" hangingPunct="1">
              <a:lnSpc>
                <a:spcPct val="140000"/>
              </a:lnSpc>
              <a:spcBef>
                <a:spcPct val="75000"/>
              </a:spcBef>
              <a:buNone/>
            </a:pPr>
            <a:endParaRPr lang="en-US" altLang="fr-FR" dirty="0" smtClean="0"/>
          </a:p>
        </p:txBody>
      </p:sp>
      <p:sp>
        <p:nvSpPr>
          <p:cNvPr id="409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flipH="1">
            <a:off x="9263644" y="6641195"/>
            <a:ext cx="526256" cy="2476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8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51370" y="2757550"/>
            <a:ext cx="1930465" cy="692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Safaxan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</a:t>
            </a:r>
          </a:p>
          <a:p>
            <a:r>
              <a:rPr lang="en-US" sz="13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 xanthan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 mesh)</a:t>
            </a:r>
            <a:endParaRPr lang="en-US" sz="13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34" y="2303816"/>
            <a:ext cx="421005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avec flèche 39"/>
          <p:cNvCxnSpPr/>
          <p:nvPr/>
        </p:nvCxnSpPr>
        <p:spPr>
          <a:xfrm flipH="1" flipV="1">
            <a:off x="5539562" y="2658993"/>
            <a:ext cx="927697" cy="19711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5569055" y="3025697"/>
            <a:ext cx="898204" cy="82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>
          <a:xfrm>
            <a:off x="491814" y="931201"/>
            <a:ext cx="8078311" cy="536095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005FA0"/>
                </a:solidFill>
                <a:cs typeface="Arial" panose="020B0604020202020204" pitchFamily="34" charset="0"/>
              </a:rPr>
              <a:t>SAFAXAN RANGE: MAIN PROPERTIES</a:t>
            </a:r>
            <a:r>
              <a:rPr lang="en-US" altLang="fr-FR" baseline="30000" dirty="0" smtClean="0">
                <a:solidFill>
                  <a:srgbClr val="005FA0"/>
                </a:solidFill>
                <a:cs typeface="Arial" panose="020B0604020202020204" pitchFamily="34" charset="0"/>
              </a:rPr>
              <a:t> </a:t>
            </a:r>
            <a:endParaRPr lang="fr-FR" altLang="fr-FR" dirty="0" smtClean="0">
              <a:solidFill>
                <a:srgbClr val="005FA0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sz="quarter" idx="10"/>
          </p:nvPr>
        </p:nvSpPr>
        <p:spPr>
          <a:xfrm>
            <a:off x="359122" y="1802301"/>
            <a:ext cx="9316506" cy="2666077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At rest xanthan molecules adopt an equilibrium : hydrogen bounding creates a network able to suspend particles, droplets, air bubbles</a:t>
            </a:r>
          </a:p>
          <a:p>
            <a:pPr marL="0" lvl="1">
              <a:spcBef>
                <a:spcPts val="0"/>
              </a:spcBef>
            </a:pPr>
            <a:endParaRPr lang="en-US" sz="1000" dirty="0" smtClean="0">
              <a:cs typeface="Arial" panose="020B060402020202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In presence of stress (movement), molecules are reoriented and the gel is broken</a:t>
            </a:r>
          </a:p>
          <a:p>
            <a:pPr marL="0" lvl="1">
              <a:spcBef>
                <a:spcPts val="0"/>
              </a:spcBef>
            </a:pPr>
            <a:endParaRPr lang="en-US" sz="1000" dirty="0" smtClean="0">
              <a:cs typeface="Arial" panose="020B060402020202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When the flow occurs , the molecules turn toward the current and the viscosity decreases</a:t>
            </a:r>
          </a:p>
          <a:p>
            <a:pPr marL="0" lvl="1">
              <a:spcBef>
                <a:spcPts val="0"/>
              </a:spcBef>
            </a:pPr>
            <a:endParaRPr lang="en-US" sz="1000" dirty="0" smtClean="0">
              <a:cs typeface="Arial" panose="020B060402020202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n-US" sz="1100" dirty="0" smtClean="0">
                <a:cs typeface="Arial" panose="020B0604020202020204" pitchFamily="34" charset="0"/>
              </a:rPr>
              <a:t>When the stress is removed, the molecules go back to equilibrium       </a:t>
            </a:r>
          </a:p>
          <a:p>
            <a:pPr lvl="1"/>
            <a:endParaRPr lang="en-US" dirty="0" smtClean="0"/>
          </a:p>
        </p:txBody>
      </p:sp>
      <p:sp>
        <p:nvSpPr>
          <p:cNvPr id="4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2EA3C-57A7-48F7-B685-E2EAE0133465}" type="slidenum">
              <a:rPr lang="fr-FR" altLang="fr-FR">
                <a:solidFill>
                  <a:schemeClr val="bg1"/>
                </a:solidFill>
                <a:latin typeface="+mn-lt"/>
              </a:rPr>
              <a:pPr eaLnBrk="1" hangingPunct="1"/>
              <a:t>9</a:t>
            </a:fld>
            <a:endParaRPr lang="fr-FR" altLang="fr-F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810604" y="4326818"/>
            <a:ext cx="6641236" cy="1318142"/>
            <a:chOff x="821811" y="4426798"/>
            <a:chExt cx="8392943" cy="1873309"/>
          </a:xfrm>
        </p:grpSpPr>
        <p:sp>
          <p:nvSpPr>
            <p:cNvPr id="4107" name="ZoneTexte 4106"/>
            <p:cNvSpPr txBox="1"/>
            <p:nvPr/>
          </p:nvSpPr>
          <p:spPr>
            <a:xfrm>
              <a:off x="2731575" y="4426798"/>
              <a:ext cx="1347772" cy="31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tress increases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5979906" y="4477627"/>
              <a:ext cx="1347772" cy="316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tress increases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821811" y="4611225"/>
              <a:ext cx="8392943" cy="1688882"/>
              <a:chOff x="818230" y="4109012"/>
              <a:chExt cx="8639506" cy="1752631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1429860" y="4168086"/>
                <a:ext cx="245378" cy="41944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797928" y="4109012"/>
                <a:ext cx="590725" cy="1246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>
                <a:off x="1675238" y="4428494"/>
                <a:ext cx="281731" cy="4187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H="1">
                <a:off x="2043304" y="4261411"/>
                <a:ext cx="49985" cy="4599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1956968" y="4637866"/>
                <a:ext cx="431685" cy="20937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1352613" y="4742554"/>
                <a:ext cx="543713" cy="3311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4388029" y="4367174"/>
                <a:ext cx="432067" cy="3306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283591" y="4377807"/>
                <a:ext cx="590725" cy="2097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4784878" y="4233646"/>
                <a:ext cx="167376" cy="46419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5019283" y="4261414"/>
                <a:ext cx="264307" cy="4073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H="1">
                <a:off x="5151437" y="4721410"/>
                <a:ext cx="519529" cy="561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H="1" flipV="1">
                <a:off x="4664073" y="4841743"/>
                <a:ext cx="576359" cy="9925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8203038" y="5049976"/>
                <a:ext cx="736085" cy="167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7872839" y="4168083"/>
                <a:ext cx="66039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8390908" y="4367171"/>
                <a:ext cx="7360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flipH="1" flipV="1">
                <a:off x="8502527" y="4693645"/>
                <a:ext cx="624464" cy="83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7677913" y="4491409"/>
                <a:ext cx="712995" cy="928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>
                <a:off x="7677913" y="4875230"/>
                <a:ext cx="71299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4" name="Flèche droite 4103"/>
              <p:cNvSpPr/>
              <p:nvPr/>
            </p:nvSpPr>
            <p:spPr>
              <a:xfrm>
                <a:off x="3179313" y="4370293"/>
                <a:ext cx="572548" cy="116396"/>
              </a:xfrm>
              <a:prstGeom prst="rightArrow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5" name="Flèche droite 4104"/>
              <p:cNvSpPr/>
              <p:nvPr/>
            </p:nvSpPr>
            <p:spPr>
              <a:xfrm rot="10800000">
                <a:off x="3179312" y="4577408"/>
                <a:ext cx="572548" cy="124625"/>
              </a:xfrm>
              <a:prstGeom prst="rightArrow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èche droite 73"/>
              <p:cNvSpPr/>
              <p:nvPr/>
            </p:nvSpPr>
            <p:spPr>
              <a:xfrm>
                <a:off x="6407097" y="4354913"/>
                <a:ext cx="572548" cy="116396"/>
              </a:xfrm>
              <a:prstGeom prst="rightArrow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èche droite 74"/>
              <p:cNvSpPr/>
              <p:nvPr/>
            </p:nvSpPr>
            <p:spPr>
              <a:xfrm rot="10800000">
                <a:off x="6407096" y="4562028"/>
                <a:ext cx="572548" cy="124625"/>
              </a:xfrm>
              <a:prstGeom prst="rightArrow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6" name="ZoneTexte 4105"/>
              <p:cNvSpPr txBox="1"/>
              <p:nvPr/>
            </p:nvSpPr>
            <p:spPr>
              <a:xfrm>
                <a:off x="818230" y="5174414"/>
                <a:ext cx="2253648" cy="62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Xanthan molecules are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at rest and form a gel</a:t>
                </a:r>
                <a:endParaRPr 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7558084" y="5237510"/>
                <a:ext cx="1899652" cy="62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Xanthan molecules 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a</a:t>
                </a:r>
                <a:r>
                  <a:rPr lang="en-US" sz="1600" dirty="0" smtClean="0">
                    <a:solidFill>
                      <a:schemeClr val="tx1">
                        <a:lumMod val="75000"/>
                      </a:schemeClr>
                    </a:solidFill>
                  </a:rPr>
                  <a:t>re reoriented</a:t>
                </a:r>
                <a:endParaRPr 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648348" y="4777511"/>
                <a:ext cx="1437756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</a:rPr>
                  <a:t>s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</a:rPr>
                  <a:t>tress decreases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5860504" y="4787115"/>
                <a:ext cx="1437756" cy="32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</a:rPr>
                  <a:t>s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</a:rPr>
                  <a:t>tress decreases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9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9850" y="6674565"/>
            <a:ext cx="2590800" cy="202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Group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/>
      </a:spPr>
      <a:bodyPr rtlCol="0" anchor="ctr"/>
      <a:lstStyle>
        <a:defPPr algn="ctr">
          <a:defRPr sz="1200" dirty="0" err="1" smtClean="0">
            <a:solidFill>
              <a:srgbClr val="6D6E7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rgbClr val="007DC5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862</Words>
  <Application>Microsoft Office PowerPoint</Application>
  <PresentationFormat>Format A4 (210 x 297 mm)</PresentationFormat>
  <Paragraphs>282</Paragraphs>
  <Slides>17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1_Thème Office</vt:lpstr>
      <vt:lpstr>Thème Office</vt:lpstr>
      <vt:lpstr>Présentation PowerPoint</vt:lpstr>
      <vt:lpstr>OUTLINE</vt:lpstr>
      <vt:lpstr>SAFAXAN RANGE: BACKGROUND </vt:lpstr>
      <vt:lpstr>SAFAXAN RANGE: MARKET STUDY</vt:lpstr>
      <vt:lpstr>SAFAXAN RANGE: MARKET STUDY</vt:lpstr>
      <vt:lpstr>SAFAXAN RANGE: PRODUCTION</vt:lpstr>
      <vt:lpstr>SAFAXAN RANGE: STRUCTURE</vt:lpstr>
      <vt:lpstr>SAFAXAN RANGE: MAIN PROPERTIES </vt:lpstr>
      <vt:lpstr>SAFAXAN RANGE: MAIN PROPERTIES </vt:lpstr>
      <vt:lpstr>SAFAXAN RANGE: PH AND TEMPERATURE STABILITY</vt:lpstr>
      <vt:lpstr>SAFAXAN RANGE: SOLUBILISATION AND HYDRATION  </vt:lpstr>
      <vt:lpstr>SAFAXAN RANGE: USAGE INSTRUCTIONS </vt:lpstr>
      <vt:lpstr>APPENDICES  </vt:lpstr>
      <vt:lpstr>GLOSS &amp; GLOW: GOLDEN BLOND HAIR LEAVE-ON ELIXIR</vt:lpstr>
      <vt:lpstr>GLOSS &amp; GLOW: GOLDEN BLOND HAIR LEAVE-ON ELIXIR</vt:lpstr>
      <vt:lpstr>WAIT &amp; GLOW: ANTIOXIDANT RADIANCE MASK</vt:lpstr>
      <vt:lpstr>WAIT &amp; GLOW: ANTIOXIDANT RADIANCE MASK</vt:lpstr>
    </vt:vector>
  </TitlesOfParts>
  <Company>Re-Source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Sebag</dc:creator>
  <cp:lastModifiedBy>Berenice CHATELUS</cp:lastModifiedBy>
  <cp:revision>71</cp:revision>
  <dcterms:created xsi:type="dcterms:W3CDTF">2014-12-05T12:13:01Z</dcterms:created>
  <dcterms:modified xsi:type="dcterms:W3CDTF">2016-04-11T11:51:08Z</dcterms:modified>
</cp:coreProperties>
</file>