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D24F8F6-AB0F-43A1-8AA5-CB7CD7CCB7B0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543800" cy="1390650"/>
          </a:xfrm>
        </p:spPr>
        <p:txBody>
          <a:bodyPr/>
          <a:lstStyle/>
          <a:p>
            <a:r>
              <a:rPr lang="en-US" dirty="0" err="1" smtClean="0">
                <a:solidFill>
                  <a:srgbClr val="FFFF66"/>
                </a:solidFill>
              </a:rPr>
              <a:t>Elektrochemie</a:t>
            </a:r>
            <a:endParaRPr lang="cs-CZ" dirty="0">
              <a:solidFill>
                <a:srgbClr val="FFFF66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3000" y="2438400"/>
            <a:ext cx="6858000" cy="3886200"/>
            <a:chOff x="1143000" y="2667000"/>
            <a:chExt cx="6705600" cy="3771901"/>
          </a:xfrm>
        </p:grpSpPr>
        <p:pic>
          <p:nvPicPr>
            <p:cNvPr id="3" name="Picture 2" descr="Výsledek obrázku pro electrochemistry thermodynamic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667000"/>
              <a:ext cx="6705600" cy="3771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3200400" y="5486400"/>
              <a:ext cx="92525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FF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ZnSO</a:t>
              </a:r>
              <a:r>
                <a:rPr lang="en-US" baseline="-25000" dirty="0">
                  <a:solidFill>
                    <a:srgbClr val="FFFF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  <a:endParaRPr lang="cs-CZ" baseline="-25000" dirty="0">
                <a:solidFill>
                  <a:srgbClr val="FFFF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29200" y="5498068"/>
              <a:ext cx="9284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CuSO</a:t>
              </a:r>
              <a:r>
                <a:rPr lang="en-US" baseline="-25000" dirty="0" smtClean="0">
                  <a:solidFill>
                    <a:srgbClr val="FFFF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  <a:endParaRPr lang="cs-CZ" baseline="-25000" dirty="0">
                <a:solidFill>
                  <a:srgbClr val="FFFF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905000" y="2667000"/>
              <a:ext cx="1981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493429" y="2667000"/>
              <a:ext cx="2355171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10059" y="3200400"/>
              <a:ext cx="1738541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191000" y="2667000"/>
              <a:ext cx="2223859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0" y="762000"/>
                <a:ext cx="4085157" cy="646331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600" i="1">
                          <a:latin typeface="Cambria Math"/>
                        </a:rPr>
                        <m:t>μ</m:t>
                      </m:r>
                      <m:r>
                        <a:rPr lang="en-US" sz="3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/>
                            </a:rPr>
                            <m:t>μ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sz="3600">
                              <a:latin typeface="Cambria Math"/>
                            </a:rPr>
                            <m:t>o</m:t>
                          </m:r>
                        </m:sup>
                      </m:sSup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+ </m:t>
                          </m:r>
                          <m:r>
                            <a:rPr lang="en-US" sz="3600" i="1">
                              <a:latin typeface="Cambria Math"/>
                            </a:rPr>
                            <m:t>𝑅𝑇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ln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a:rPr lang="en-US" sz="360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en-US" sz="3600" i="1" baseline="-2500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𝑟𝑒𝑙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762000"/>
                <a:ext cx="4085157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09800" y="3611247"/>
                <a:ext cx="4511428" cy="731098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l-GR" sz="360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l-GR" sz="3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600" i="1" smtClean="0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el-GR" sz="3600" i="1" smtClean="0"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</m:e>
                        <m:sup>
                          <m:r>
                            <m:rPr>
                              <m:sty m:val="p"/>
                            </m:rPr>
                            <a:rPr lang="cs-CZ" sz="3600">
                              <a:latin typeface="Cambria Math"/>
                            </a:rPr>
                            <m:t>o</m:t>
                          </m:r>
                        </m:sup>
                      </m:sSup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+ </m:t>
                          </m:r>
                          <m:r>
                            <a:rPr lang="en-US" sz="3600" i="1">
                              <a:latin typeface="Cambria Math"/>
                            </a:rPr>
                            <m:t>𝑅𝑇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ln</m:t>
                          </m:r>
                          <m:r>
                            <a:rPr lang="en-US" sz="3600" b="0" i="0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611247"/>
                <a:ext cx="4511428" cy="7310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93393" y="1408748"/>
            <a:ext cx="4719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Co </a:t>
            </a:r>
            <a:r>
              <a:rPr lang="en-US" sz="2400" dirty="0" err="1" smtClean="0">
                <a:solidFill>
                  <a:srgbClr val="00B0F0"/>
                </a:solidFill>
              </a:rPr>
              <a:t>jsme</a:t>
            </a:r>
            <a:r>
              <a:rPr lang="en-US" sz="2400" dirty="0" smtClean="0">
                <a:solidFill>
                  <a:srgbClr val="00B0F0"/>
                </a:solidFill>
              </a:rPr>
              <a:t> t</a:t>
            </a:r>
            <a:r>
              <a:rPr lang="cs-CZ" sz="2400" dirty="0" smtClean="0">
                <a:solidFill>
                  <a:srgbClr val="00B0F0"/>
                </a:solidFill>
              </a:rPr>
              <a:t>ímto vztahem v minulé přednášce vyjadřovali?</a:t>
            </a:r>
            <a:endParaRPr lang="cs-CZ" sz="2400" dirty="0">
              <a:solidFill>
                <a:srgbClr val="00B0F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43600" y="1408331"/>
            <a:ext cx="76200" cy="240166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43000" y="4342345"/>
            <a:ext cx="4719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C000"/>
                </a:solidFill>
              </a:rPr>
              <a:t>Chemick</a:t>
            </a:r>
            <a:r>
              <a:rPr lang="cs-CZ" sz="2400" dirty="0" smtClean="0">
                <a:solidFill>
                  <a:srgbClr val="FFC000"/>
                </a:solidFill>
              </a:rPr>
              <a:t>ý potenciál kationtu</a:t>
            </a:r>
            <a:r>
              <a:rPr lang="en-US" sz="2400" dirty="0" smtClean="0">
                <a:solidFill>
                  <a:srgbClr val="FFC000"/>
                </a:solidFill>
              </a:rPr>
              <a:t>/</a:t>
            </a:r>
            <a:r>
              <a:rPr lang="en-US" sz="2400" dirty="0" err="1" smtClean="0">
                <a:solidFill>
                  <a:srgbClr val="FFC000"/>
                </a:solidFill>
              </a:rPr>
              <a:t>aniontu</a:t>
            </a:r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v roztoku</a:t>
            </a:r>
            <a:endParaRPr lang="cs-CZ" sz="24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105400" y="5531823"/>
                <a:ext cx="2255041" cy="65877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6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𝐶𝑜</m:t>
                          </m:r>
                          <m:r>
                            <a:rPr lang="cs-CZ" sz="36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sz="36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𝑗𝑒</m:t>
                          </m:r>
                          <m:r>
                            <a:rPr lang="cs-CZ" sz="36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cs-CZ" sz="3600" b="0" i="1" smtClean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</a:rPr>
                            <m:t>?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531823"/>
                <a:ext cx="2255041" cy="6587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6019800" y="4191000"/>
            <a:ext cx="76200" cy="1487269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65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an activity coeffici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2"/>
          <a:stretch/>
        </p:blipFill>
        <p:spPr bwMode="auto">
          <a:xfrm>
            <a:off x="2831423" y="1143000"/>
            <a:ext cx="5855377" cy="547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5079" y="304800"/>
                <a:ext cx="2360774" cy="65877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79" y="304800"/>
                <a:ext cx="2360774" cy="6587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831423" y="685800"/>
            <a:ext cx="900347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43200" y="454967"/>
            <a:ext cx="447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Koncentrace „mísící“ (mola</a:t>
            </a:r>
            <a:r>
              <a:rPr lang="cs-CZ" sz="2400" b="1" dirty="0" smtClean="0">
                <a:solidFill>
                  <a:srgbClr val="FFC000"/>
                </a:solidFill>
              </a:rPr>
              <a:t>lita</a:t>
            </a:r>
            <a:r>
              <a:rPr lang="cs-CZ" sz="2400" dirty="0" smtClean="0">
                <a:solidFill>
                  <a:srgbClr val="FFC000"/>
                </a:solidFill>
              </a:rPr>
              <a:t>)</a:t>
            </a:r>
            <a:endParaRPr lang="cs-CZ" sz="2400" dirty="0">
              <a:solidFill>
                <a:srgbClr val="FFC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5119" y="916632"/>
            <a:ext cx="0" cy="912168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28600" y="1828800"/>
            <a:ext cx="1905000" cy="193899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Koncentrace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rgbClr val="FFC000"/>
                </a:solidFill>
              </a:rPr>
              <a:t>„e</a:t>
            </a:r>
            <a:r>
              <a:rPr lang="en-US" sz="2400" dirty="0" err="1" smtClean="0">
                <a:solidFill>
                  <a:srgbClr val="FFC000"/>
                </a:solidFill>
              </a:rPr>
              <a:t>fektivn</a:t>
            </a:r>
            <a:r>
              <a:rPr lang="cs-CZ" sz="2400" dirty="0" smtClean="0">
                <a:solidFill>
                  <a:srgbClr val="FFC000"/>
                </a:solidFill>
              </a:rPr>
              <a:t>í“ (z hlediska </a:t>
            </a:r>
            <a:r>
              <a:rPr lang="en-US" sz="2400" dirty="0" err="1" smtClean="0">
                <a:solidFill>
                  <a:srgbClr val="FFC000"/>
                </a:solidFill>
              </a:rPr>
              <a:t>Henryho</a:t>
            </a:r>
            <a:r>
              <a:rPr lang="en-US" sz="2400" dirty="0" smtClean="0">
                <a:solidFill>
                  <a:srgbClr val="FFC000"/>
                </a:solidFill>
              </a:rPr>
              <a:t> z</a:t>
            </a:r>
            <a:r>
              <a:rPr lang="cs-CZ" sz="2400" dirty="0" smtClean="0">
                <a:solidFill>
                  <a:srgbClr val="FFC000"/>
                </a:solidFill>
              </a:rPr>
              <a:t>ákona)</a:t>
            </a:r>
            <a:endParaRPr lang="cs-CZ" sz="2400" dirty="0" smtClean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496046" y="1170030"/>
                <a:ext cx="4433330" cy="53290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𝑝𝑟𝑜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𝐶𝑎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𝑁𝑂</m:t>
                              </m:r>
                              <m:r>
                                <a:rPr lang="en-US" sz="2800" b="0" i="1" baseline="-25000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baseline="-25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ř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0 </m:t>
                          </m:r>
                          <m:r>
                            <a:rPr lang="en-US" sz="2800" b="0" i="1" baseline="30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046" y="1170030"/>
                <a:ext cx="4433330" cy="5329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38600" y="6248400"/>
                <a:ext cx="3632982" cy="52322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𝑀𝑜𝑙𝑎𝑙𝑖𝑡𝑎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𝐶𝑎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𝑁𝑂</m:t>
                              </m:r>
                              <m:r>
                                <a:rPr lang="en-US" sz="2800" b="0" i="1" baseline="-25000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baseline="-25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248400"/>
                <a:ext cx="363298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286000" y="3348541"/>
                <a:ext cx="582930" cy="53290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48541"/>
                <a:ext cx="582930" cy="5329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560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3" grpId="0" animBg="1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 descr="https://upload.wikimedia.org/wikipedia/commons/thumb/e/ef/William_Henry.jpg/220px-William_Hen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610" y="312738"/>
            <a:ext cx="2095500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975" y="312738"/>
            <a:ext cx="6771005" cy="724802"/>
          </a:xfrm>
        </p:spPr>
        <p:txBody>
          <a:bodyPr/>
          <a:lstStyle/>
          <a:p>
            <a:r>
              <a:rPr lang="cs-CZ" sz="4000" dirty="0" smtClean="0">
                <a:solidFill>
                  <a:srgbClr val="FFC000"/>
                </a:solidFill>
              </a:rPr>
              <a:t>Parciální </a:t>
            </a:r>
            <a:r>
              <a:rPr lang="cs-CZ" sz="4000" i="1" dirty="0" smtClean="0">
                <a:solidFill>
                  <a:srgbClr val="FFC000"/>
                </a:solidFill>
              </a:rPr>
              <a:t>p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rozpu</a:t>
            </a:r>
            <a:r>
              <a:rPr lang="cs-CZ" sz="4000" dirty="0" smtClean="0">
                <a:solidFill>
                  <a:srgbClr val="FFC000"/>
                </a:solidFill>
              </a:rPr>
              <a:t>štěné látky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7340" y="1447800"/>
            <a:ext cx="37719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C000"/>
                </a:solidFill>
              </a:rPr>
              <a:t>Pro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    reálné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    roztoky 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C000"/>
                </a:solidFill>
              </a:rPr>
              <a:t>     popsal </a:t>
            </a:r>
            <a:r>
              <a:rPr lang="cs-CZ" sz="2400" b="1" dirty="0" smtClean="0">
                <a:solidFill>
                  <a:schemeClr val="bg1"/>
                </a:solidFill>
              </a:rPr>
              <a:t>William Henry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C000"/>
                </a:solidFill>
              </a:rPr>
              <a:t>Zákon minule uveden pro neideální směs </a:t>
            </a:r>
            <a:r>
              <a:rPr lang="cs-CZ" sz="2400" i="1" dirty="0" smtClean="0">
                <a:solidFill>
                  <a:srgbClr val="FFC000"/>
                </a:solidFill>
              </a:rPr>
              <a:t>l</a:t>
            </a:r>
            <a:r>
              <a:rPr lang="cs-CZ" sz="2400" dirty="0" smtClean="0">
                <a:solidFill>
                  <a:srgbClr val="FFC000"/>
                </a:solidFill>
              </a:rPr>
              <a:t>-</a:t>
            </a:r>
            <a:r>
              <a:rPr lang="cs-CZ" sz="2400" i="1" dirty="0" smtClean="0">
                <a:solidFill>
                  <a:srgbClr val="FFC000"/>
                </a:solidFill>
              </a:rPr>
              <a:t>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C000"/>
                </a:solidFill>
              </a:rPr>
              <a:t>Nastává při mísení velmi odlišných kapalin (aceton </a:t>
            </a:r>
            <a:r>
              <a:rPr lang="en-US" sz="2400" dirty="0" smtClean="0">
                <a:solidFill>
                  <a:srgbClr val="FFC000"/>
                </a:solidFill>
              </a:rPr>
              <a:t>+ CS</a:t>
            </a:r>
            <a:r>
              <a:rPr lang="en-US" sz="2400" baseline="-25000" dirty="0" smtClean="0">
                <a:solidFill>
                  <a:srgbClr val="FFC000"/>
                </a:solidFill>
              </a:rPr>
              <a:t>2</a:t>
            </a:r>
            <a:r>
              <a:rPr lang="en-US" sz="2400" dirty="0" smtClean="0">
                <a:solidFill>
                  <a:srgbClr val="FFC000"/>
                </a:solidFill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C000"/>
                </a:solidFill>
              </a:rPr>
              <a:t>Při mísení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podobn</a:t>
            </a:r>
            <a:r>
              <a:rPr lang="cs-CZ" sz="2400" dirty="0" smtClean="0">
                <a:solidFill>
                  <a:srgbClr val="FFC000"/>
                </a:solidFill>
              </a:rPr>
              <a:t>ých kapalin platí Raoultův zákon</a:t>
            </a:r>
          </a:p>
        </p:txBody>
      </p:sp>
      <p:pic>
        <p:nvPicPr>
          <p:cNvPr id="2050" name="Picture 2" descr="Výsledek obrázku pro henryho zákon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4762500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27725" y="4400490"/>
            <a:ext cx="562975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sz="2000" i="1" dirty="0" smtClean="0">
                <a:solidFill>
                  <a:schemeClr val="accent5">
                    <a:lumMod val="50000"/>
                  </a:schemeClr>
                </a:solidFill>
              </a:rPr>
              <a:t>=K</a:t>
            </a:r>
            <a:r>
              <a:rPr lang="cs-CZ" sz="2000" i="1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endParaRPr lang="cs-CZ" sz="2000" i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4966" y="2145268"/>
            <a:ext cx="434734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sz="2000" i="1" dirty="0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cs-CZ" sz="2000" i="1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endParaRPr lang="cs-CZ" sz="2000" i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AutoShape 4" descr="Výsledek obrázku pro henryho zák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henryho zák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15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543800" cy="914400"/>
          </a:xfrm>
        </p:spPr>
        <p:txBody>
          <a:bodyPr/>
          <a:lstStyle/>
          <a:p>
            <a:r>
              <a:rPr lang="cs-CZ" sz="4000" dirty="0" smtClean="0">
                <a:solidFill>
                  <a:srgbClr val="FFC000"/>
                </a:solidFill>
              </a:rPr>
              <a:t>Aktivita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rozpu</a:t>
            </a:r>
            <a:r>
              <a:rPr lang="cs-CZ" sz="4000" dirty="0" smtClean="0">
                <a:solidFill>
                  <a:srgbClr val="FFC000"/>
                </a:solidFill>
              </a:rPr>
              <a:t>štěné látky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6764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FFC000"/>
                </a:solidFill>
              </a:rPr>
              <a:t>Raoult</a:t>
            </a:r>
            <a:r>
              <a:rPr lang="cs-CZ" sz="2400" dirty="0" smtClean="0">
                <a:solidFill>
                  <a:srgbClr val="FFC000"/>
                </a:solidFill>
              </a:rPr>
              <a:t>ův</a:t>
            </a:r>
            <a:r>
              <a:rPr lang="en-US" sz="2400" dirty="0" smtClean="0">
                <a:solidFill>
                  <a:srgbClr val="FFC000"/>
                </a:solidFill>
              </a:rPr>
              <a:t> / </a:t>
            </a:r>
            <a:r>
              <a:rPr lang="cs-CZ" sz="2400" dirty="0" smtClean="0">
                <a:solidFill>
                  <a:srgbClr val="FFC000"/>
                </a:solidFill>
              </a:rPr>
              <a:t>Henryho zákon lze použít i pro pevnou látku</a:t>
            </a:r>
            <a:r>
              <a:rPr lang="en-US" sz="2400" dirty="0" smtClean="0">
                <a:solidFill>
                  <a:srgbClr val="FFC000"/>
                </a:solidFill>
              </a:rPr>
              <a:t> B</a:t>
            </a:r>
            <a:r>
              <a:rPr lang="cs-CZ" sz="2400" dirty="0" smtClean="0">
                <a:solidFill>
                  <a:srgbClr val="FFC000"/>
                </a:solidFill>
              </a:rPr>
              <a:t> rozpuštěnou v kapalině </a:t>
            </a:r>
            <a:r>
              <a:rPr lang="en-US" sz="2400" dirty="0" smtClean="0">
                <a:solidFill>
                  <a:srgbClr val="FFC000"/>
                </a:solidFill>
              </a:rPr>
              <a:t>A </a:t>
            </a:r>
            <a:r>
              <a:rPr lang="cs-CZ" sz="2400" dirty="0" smtClean="0">
                <a:solidFill>
                  <a:srgbClr val="FFC000"/>
                </a:solidFill>
              </a:rPr>
              <a:t>(např. roztok NaCl v H</a:t>
            </a:r>
            <a:r>
              <a:rPr lang="en-US" sz="2400" baseline="-25000" dirty="0" smtClean="0">
                <a:solidFill>
                  <a:srgbClr val="FFC000"/>
                </a:solidFill>
              </a:rPr>
              <a:t>2</a:t>
            </a:r>
            <a:r>
              <a:rPr lang="en-US" sz="2400" dirty="0" smtClean="0">
                <a:solidFill>
                  <a:srgbClr val="FFC000"/>
                </a:solidFill>
              </a:rPr>
              <a:t>O)</a:t>
            </a:r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209800" y="2960037"/>
                <a:ext cx="4444229" cy="69756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l-GR" sz="3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600" i="1" smtClean="0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m:rPr>
                              <m:sty m:val="p"/>
                            </m:rPr>
                            <a:rPr lang="cs-CZ" sz="3600">
                              <a:latin typeface="Cambria Math"/>
                            </a:rPr>
                            <m:t>o</m:t>
                          </m:r>
                        </m:sup>
                      </m:sSup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+ </m:t>
                          </m:r>
                          <m:r>
                            <a:rPr lang="en-US" sz="3600" i="1">
                              <a:latin typeface="Cambria Math"/>
                            </a:rPr>
                            <m:t>𝑅𝑇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ln</m:t>
                          </m:r>
                          <m:r>
                            <a:rPr lang="en-US" sz="3600" b="0" i="0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960037"/>
                <a:ext cx="4444229" cy="6975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286000" y="4572000"/>
                <a:ext cx="4444229" cy="69756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l-GR" sz="3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600" i="1" smtClean="0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m:rPr>
                              <m:sty m:val="p"/>
                            </m:rPr>
                            <a:rPr lang="cs-CZ" sz="3600">
                              <a:latin typeface="Cambria Math"/>
                            </a:rPr>
                            <m:t>o</m:t>
                          </m:r>
                        </m:sup>
                      </m:sSup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+ </m:t>
                          </m:r>
                          <m:r>
                            <a:rPr lang="en-US" sz="3600" i="1">
                              <a:latin typeface="Cambria Math"/>
                            </a:rPr>
                            <m:t>𝑅𝑇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ln</m:t>
                          </m:r>
                          <m:r>
                            <a:rPr lang="en-US" sz="3600" b="0" i="0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572000"/>
                <a:ext cx="4444229" cy="6975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096000" y="3581400"/>
            <a:ext cx="0" cy="10668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" y="5880407"/>
            <a:ext cx="768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Plat</a:t>
            </a:r>
            <a:r>
              <a:rPr lang="cs-CZ" sz="2400" dirty="0" smtClean="0">
                <a:solidFill>
                  <a:srgbClr val="FFC000"/>
                </a:solidFill>
              </a:rPr>
              <a:t>í pro chemický potenciál látky B v </a:t>
            </a:r>
            <a:r>
              <a:rPr lang="cs-CZ" sz="2400" b="1" dirty="0" smtClean="0">
                <a:solidFill>
                  <a:srgbClr val="FFC000"/>
                </a:solidFill>
              </a:rPr>
              <a:t>OBOU  FÁZÍCH</a:t>
            </a:r>
            <a:endParaRPr lang="cs-CZ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88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60699"/>
                <a:ext cx="807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FFC000"/>
                    </a:solidFill>
                  </a:rPr>
                  <a:t>Individu</a:t>
                </a:r>
                <a:r>
                  <a:rPr lang="cs-CZ" sz="2800" dirty="0" smtClean="0">
                    <a:solidFill>
                      <a:srgbClr val="FFC000"/>
                    </a:solidFill>
                  </a:rPr>
                  <a:t>ální ion a jeho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C000"/>
                        </a:solidFill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cs-CZ" sz="2800" dirty="0" smtClean="0">
                    <a:solidFill>
                      <a:srgbClr val="FFC000"/>
                    </a:solidFill>
                  </a:rPr>
                  <a:t>-koeficient (neměřitelný)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0699"/>
                <a:ext cx="8077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509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13285" y="1331713"/>
                <a:ext cx="1170512" cy="52322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𝑃</m:t>
                      </m:r>
                      <m:r>
                        <a:rPr lang="cs-CZ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𝑟𝑜</m:t>
                      </m:r>
                      <m:r>
                        <a:rPr lang="cs-CZ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č?</m:t>
                      </m:r>
                    </m:oMath>
                  </m:oMathPara>
                </a14:m>
                <a:endParaRPr lang="cs-CZ" sz="2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285" y="1331713"/>
                <a:ext cx="117051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7398541" y="878532"/>
            <a:ext cx="0" cy="45318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28800" y="1600200"/>
                <a:ext cx="4135426" cy="70051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cs-CZ" sz="3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l-GR" sz="3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600" i="1" smtClean="0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cs-CZ" sz="36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sup>
                          <m:r>
                            <m:rPr>
                              <m:sty m:val="p"/>
                            </m:rPr>
                            <a:rPr lang="cs-CZ" sz="3600">
                              <a:latin typeface="Cambria Math"/>
                            </a:rPr>
                            <m:t>o</m:t>
                          </m:r>
                        </m:sup>
                      </m:sSup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+ </m:t>
                          </m:r>
                          <m:r>
                            <a:rPr lang="en-US" sz="3600" i="1">
                              <a:latin typeface="Cambria Math"/>
                            </a:rPr>
                            <m:t>𝑅𝑇</m:t>
                          </m:r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ln</m:t>
                          </m:r>
                          <m:r>
                            <a:rPr lang="en-US" sz="3600" b="0" i="0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600200"/>
                <a:ext cx="4135426" cy="7005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14800" y="4014751"/>
                <a:ext cx="2379434" cy="1041119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3600" i="1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cs-CZ" sz="36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cs-CZ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f>
                        <m:fPr>
                          <m:ctrlPr>
                            <a:rPr lang="cs-CZ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014751"/>
                <a:ext cx="2379434" cy="10411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5486400" y="2300713"/>
            <a:ext cx="0" cy="45318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0" y="2757942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Definuji AKTIVITU iontu v roztoku s využitím stavové rovnice </a:t>
            </a:r>
            <a:r>
              <a:rPr lang="en-US" dirty="0" smtClean="0">
                <a:solidFill>
                  <a:srgbClr val="FFC000"/>
                </a:solidFill>
              </a:rPr>
              <a:t>ide</a:t>
            </a:r>
            <a:r>
              <a:rPr lang="cs-CZ" dirty="0" smtClean="0">
                <a:solidFill>
                  <a:srgbClr val="FFC000"/>
                </a:solidFill>
              </a:rPr>
              <a:t>álního plynu, neboť chemický potenicál látky je v rovnováze ve všech fázích stejný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62600" y="3774194"/>
            <a:ext cx="0" cy="45318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76400" y="5410200"/>
                <a:ext cx="6203429" cy="905954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latin typeface="Cambria Math"/>
                          </a:rPr>
                          <m:t>μ</m:t>
                        </m:r>
                      </m:e>
                      <m:sub>
                        <m:r>
                          <a:rPr lang="cs-CZ" sz="36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3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l-GR" sz="3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600" i="1" smtClean="0">
                                <a:latin typeface="Cambria Math"/>
                              </a:rPr>
                              <m:t>μ</m:t>
                            </m:r>
                          </m:e>
                          <m:sub>
                            <m:r>
                              <a:rPr lang="cs-CZ" sz="36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m:rPr>
                            <m:sty m:val="p"/>
                          </m:rPr>
                          <a:rPr lang="cs-CZ" sz="3600">
                            <a:latin typeface="Cambria Math"/>
                          </a:rPr>
                          <m:t>o</m:t>
                        </m:r>
                      </m:sup>
                    </m:sSup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+ </m:t>
                        </m:r>
                        <m:r>
                          <a:rPr lang="en-US" sz="3600" i="1" smtClean="0">
                            <a:solidFill>
                              <a:srgbClr val="00FF00"/>
                            </a:solidFill>
                            <a:latin typeface="Cambria Math"/>
                          </a:rPr>
                          <m:t>𝑅𝑇</m:t>
                        </m:r>
                        <m:r>
                          <a:rPr lang="en-US" sz="3600" i="1" smtClean="0">
                            <a:solidFill>
                              <a:srgbClr val="00FF0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rgbClr val="00FF00"/>
                            </a:solidFill>
                            <a:latin typeface="Cambria Math"/>
                          </a:rPr>
                          <m:t>ln</m:t>
                        </m:r>
                        <m:f>
                          <m:fPr>
                            <m:ctrlPr>
                              <a:rPr lang="cs-CZ" sz="3600" i="1">
                                <a:solidFill>
                                  <a:srgbClr val="00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cs-CZ" sz="3600" i="1">
                                    <a:solidFill>
                                      <a:srgbClr val="00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den>
                        </m:f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en-US" sz="3600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FF0000"/>
                        </a:solidFill>
                        <a:latin typeface="Cambria Math"/>
                      </a:rPr>
                      <m:t>𝑅𝑇</m:t>
                    </m:r>
                    <m:r>
                      <a:rPr lang="en-US" sz="360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3600">
                        <a:solidFill>
                          <a:srgbClr val="FF0000"/>
                        </a:solidFill>
                        <a:latin typeface="Cambria Math"/>
                      </a:rPr>
                      <m:t>ln</m:t>
                    </m:r>
                    <m:sSub>
                      <m:sSubPr>
                        <m:ctrlPr>
                          <a:rPr lang="cs-CZ" sz="36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sz="36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b>
                        <m:r>
                          <a:rPr lang="cs-CZ" sz="36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410200"/>
                <a:ext cx="6203429" cy="9059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5486400" y="4902987"/>
            <a:ext cx="1600200" cy="675962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438400" y="2057400"/>
            <a:ext cx="152400" cy="36576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304518" y="5055870"/>
            <a:ext cx="659708" cy="35433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6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1287</TotalTime>
  <Words>358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Elemental</vt:lpstr>
      <vt:lpstr>Elektrochemie</vt:lpstr>
      <vt:lpstr>PowerPoint Presentation</vt:lpstr>
      <vt:lpstr>PowerPoint Presentation</vt:lpstr>
      <vt:lpstr>Parciální p rozpuštěné látky</vt:lpstr>
      <vt:lpstr>Aktivita rozpuštěné látky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37</cp:revision>
  <dcterms:created xsi:type="dcterms:W3CDTF">2016-11-04T13:07:18Z</dcterms:created>
  <dcterms:modified xsi:type="dcterms:W3CDTF">2016-11-07T21:38:40Z</dcterms:modified>
</cp:coreProperties>
</file>