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59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83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0AB2-74D4-4847-B98D-90C6258922AC}" type="datetimeFigureOut">
              <a:rPr lang="cs-CZ" smtClean="0"/>
              <a:t>02.11.2016</a:t>
            </a:fld>
            <a:endParaRPr lang="cs-CZ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FC034D-2E7A-4BC3-9E1E-5AFDFC990AF5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0AB2-74D4-4847-B98D-90C6258922AC}" type="datetimeFigureOut">
              <a:rPr lang="cs-CZ" smtClean="0"/>
              <a:t>02.11.2016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C034D-2E7A-4BC3-9E1E-5AFDFC990AF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0AB2-74D4-4847-B98D-90C6258922AC}" type="datetimeFigureOut">
              <a:rPr lang="cs-CZ" smtClean="0"/>
              <a:t>02.11.2016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C034D-2E7A-4BC3-9E1E-5AFDFC990AF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0AB2-74D4-4847-B98D-90C6258922AC}" type="datetimeFigureOut">
              <a:rPr lang="cs-CZ" smtClean="0"/>
              <a:t>02.11.2016</a:t>
            </a:fld>
            <a:endParaRPr lang="cs-CZ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FC034D-2E7A-4BC3-9E1E-5AFDFC990AF5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0AB2-74D4-4847-B98D-90C6258922AC}" type="datetimeFigureOut">
              <a:rPr lang="cs-CZ" smtClean="0"/>
              <a:t>02.11.2016</a:t>
            </a:fld>
            <a:endParaRPr lang="cs-CZ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FC034D-2E7A-4BC3-9E1E-5AFDFC990AF5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0AB2-74D4-4847-B98D-90C6258922AC}" type="datetimeFigureOut">
              <a:rPr lang="cs-CZ" smtClean="0"/>
              <a:t>02.11.2016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FC034D-2E7A-4BC3-9E1E-5AFDFC990AF5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0AB2-74D4-4847-B98D-90C6258922AC}" type="datetimeFigureOut">
              <a:rPr lang="cs-CZ" smtClean="0"/>
              <a:t>02.11.2016</a:t>
            </a:fld>
            <a:endParaRPr lang="cs-CZ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FC034D-2E7A-4BC3-9E1E-5AFDFC990AF5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0AB2-74D4-4847-B98D-90C6258922AC}" type="datetimeFigureOut">
              <a:rPr lang="cs-CZ" smtClean="0"/>
              <a:t>02.11.2016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FC034D-2E7A-4BC3-9E1E-5AFDFC990AF5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0AB2-74D4-4847-B98D-90C6258922AC}" type="datetimeFigureOut">
              <a:rPr lang="cs-CZ" smtClean="0"/>
              <a:t>02.11.2016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FC034D-2E7A-4BC3-9E1E-5AFDFC990AF5}" type="slidenum">
              <a:rPr lang="cs-CZ" smtClean="0"/>
              <a:t>‹#›</a:t>
            </a:fld>
            <a:endParaRPr lang="cs-CZ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0AB2-74D4-4847-B98D-90C6258922AC}" type="datetimeFigureOut">
              <a:rPr lang="cs-CZ" smtClean="0"/>
              <a:t>02.11.2016</a:t>
            </a:fld>
            <a:endParaRPr lang="cs-CZ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FC034D-2E7A-4BC3-9E1E-5AFDFC990AF5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0AB2-74D4-4847-B98D-90C6258922AC}" type="datetimeFigureOut">
              <a:rPr lang="cs-CZ" smtClean="0"/>
              <a:t>02.11.2016</a:t>
            </a:fld>
            <a:endParaRPr lang="cs-C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FC034D-2E7A-4BC3-9E1E-5AFDFC990AF5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8B10AB2-74D4-4847-B98D-90C6258922AC}" type="datetimeFigureOut">
              <a:rPr lang="cs-CZ" smtClean="0"/>
              <a:t>02.11.2016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EFC034D-2E7A-4BC3-9E1E-5AFDFC990AF5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3.pn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Termodynamika</a:t>
            </a:r>
            <a:r>
              <a:rPr lang="en-US" dirty="0" smtClean="0"/>
              <a:t> II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4038600"/>
            <a:ext cx="6172200" cy="685800"/>
          </a:xfrm>
        </p:spPr>
        <p:txBody>
          <a:bodyPr>
            <a:noAutofit/>
          </a:bodyPr>
          <a:lstStyle/>
          <a:p>
            <a:pPr marL="457200" indent="-457200">
              <a:buAutoNum type="alphaUcParenBoth"/>
            </a:pPr>
            <a:r>
              <a:rPr lang="cs-CZ" sz="2800" dirty="0" smtClean="0">
                <a:solidFill>
                  <a:srgbClr val="FFC000"/>
                </a:solidFill>
              </a:rPr>
              <a:t>Směs dvou plynů</a:t>
            </a:r>
            <a:r>
              <a:rPr lang="en-US" sz="2800" dirty="0" smtClean="0">
                <a:solidFill>
                  <a:srgbClr val="FFC000"/>
                </a:solidFill>
              </a:rPr>
              <a:t> (</a:t>
            </a:r>
            <a:r>
              <a:rPr lang="en-US" sz="2800" dirty="0" err="1" smtClean="0">
                <a:solidFill>
                  <a:srgbClr val="FFC000"/>
                </a:solidFill>
              </a:rPr>
              <a:t>dokon</a:t>
            </a:r>
            <a:r>
              <a:rPr lang="cs-CZ" sz="2800" dirty="0" smtClean="0">
                <a:solidFill>
                  <a:srgbClr val="FFC000"/>
                </a:solidFill>
              </a:rPr>
              <a:t>čení)</a:t>
            </a:r>
          </a:p>
          <a:p>
            <a:pPr marL="457200" indent="-457200">
              <a:buAutoNum type="alphaUcParenBoth"/>
            </a:pPr>
            <a:r>
              <a:rPr lang="cs-CZ" sz="2800" dirty="0" smtClean="0">
                <a:solidFill>
                  <a:srgbClr val="FFC000"/>
                </a:solidFill>
              </a:rPr>
              <a:t>Roztok netěkavé látky v kapalině</a:t>
            </a:r>
          </a:p>
          <a:p>
            <a:pPr marL="457200" indent="-457200">
              <a:buAutoNum type="alphaUcParenBoth"/>
            </a:pPr>
            <a:r>
              <a:rPr lang="cs-CZ" sz="2800" dirty="0" smtClean="0">
                <a:solidFill>
                  <a:srgbClr val="FFC000"/>
                </a:solidFill>
              </a:rPr>
              <a:t>Směs dvou kapalin</a:t>
            </a:r>
            <a:endParaRPr lang="cs-CZ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77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6287" y="609600"/>
            <a:ext cx="7543800" cy="914400"/>
          </a:xfrm>
        </p:spPr>
        <p:txBody>
          <a:bodyPr/>
          <a:lstStyle/>
          <a:p>
            <a:r>
              <a:rPr lang="cs-CZ" sz="4000" dirty="0" smtClean="0">
                <a:solidFill>
                  <a:srgbClr val="FFC000"/>
                </a:solidFill>
              </a:rPr>
              <a:t>Koligativní vlastnosti roztoků</a:t>
            </a:r>
            <a:endParaRPr lang="cs-CZ" sz="4000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81200"/>
            <a:ext cx="8943975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94990" y="1996440"/>
            <a:ext cx="13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.... Z řečtiny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21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73380"/>
            <a:ext cx="8839199" cy="914400"/>
          </a:xfrm>
        </p:spPr>
        <p:txBody>
          <a:bodyPr/>
          <a:lstStyle/>
          <a:p>
            <a:r>
              <a:rPr lang="cs-CZ" sz="4000" dirty="0" smtClean="0">
                <a:solidFill>
                  <a:srgbClr val="FFC000"/>
                </a:solidFill>
              </a:rPr>
              <a:t>Chemický potenciál rozpouštědla (A) v přítomnosti rozpuštěné látky (B)</a:t>
            </a:r>
            <a:endParaRPr lang="cs-CZ" sz="4000" dirty="0">
              <a:solidFill>
                <a:srgbClr val="FFC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295400"/>
            <a:ext cx="719137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469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293371" y="1066800"/>
            <a:ext cx="8839199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4000" dirty="0" smtClean="0">
                <a:solidFill>
                  <a:srgbClr val="FFC000"/>
                </a:solidFill>
              </a:rPr>
              <a:t>Proč dochází přimísením netěkavé látky do rozpouštědla ke zvýšení bodu varu?</a:t>
            </a:r>
            <a:endParaRPr lang="cs-CZ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18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21970"/>
            <a:ext cx="4443413" cy="591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083" y="1066800"/>
            <a:ext cx="4230041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55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4636770" cy="3916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“Vid</a:t>
            </a:r>
            <a:r>
              <a:rPr lang="cs-CZ" sz="2400" dirty="0" smtClean="0"/>
              <a:t>íš toho ptáka?“ zeptal se jednou otec.  </a:t>
            </a:r>
          </a:p>
          <a:p>
            <a:pPr marL="0" indent="0">
              <a:buNone/>
            </a:pPr>
            <a:r>
              <a:rPr lang="cs-CZ" sz="2400" dirty="0" smtClean="0"/>
              <a:t>„Je to Spencerova pěnice. </a:t>
            </a:r>
          </a:p>
          <a:p>
            <a:pPr marL="0" indent="0">
              <a:buNone/>
            </a:pPr>
            <a:r>
              <a:rPr lang="cs-CZ" sz="2400" dirty="0" smtClean="0"/>
              <a:t>No a italsky je to </a:t>
            </a:r>
            <a:r>
              <a:rPr lang="cs-CZ" sz="2400" i="1" dirty="0" smtClean="0"/>
              <a:t>Chutto Lapittida</a:t>
            </a:r>
            <a:r>
              <a:rPr lang="cs-CZ" sz="2400" dirty="0" smtClean="0"/>
              <a:t>. </a:t>
            </a:r>
          </a:p>
          <a:p>
            <a:pPr marL="0" indent="0">
              <a:buNone/>
            </a:pPr>
            <a:r>
              <a:rPr lang="cs-CZ" sz="2400" dirty="0" smtClean="0"/>
              <a:t>Portugalsky se jmenuje </a:t>
            </a:r>
            <a:r>
              <a:rPr lang="cs-CZ" sz="2400" i="1" dirty="0" smtClean="0"/>
              <a:t>Bom da Peida</a:t>
            </a:r>
            <a:r>
              <a:rPr lang="cs-CZ" sz="2400" dirty="0" smtClean="0"/>
              <a:t>. </a:t>
            </a:r>
          </a:p>
          <a:p>
            <a:pPr marL="0" indent="0">
              <a:buNone/>
            </a:pPr>
            <a:r>
              <a:rPr lang="cs-CZ" sz="2400" dirty="0" smtClean="0"/>
              <a:t>Můžeš se naučit jméno toho ptáka ve všech jazycích světa, ale až toho dosáhneš, nebudeš o něm vědět absolutně nic. 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C000"/>
                </a:solidFill>
              </a:rPr>
              <a:t>Tak se na toho ptáka podívejme a zjistíme, co </a:t>
            </a:r>
            <a:r>
              <a:rPr lang="cs-CZ" sz="2400" b="1" i="1" dirty="0" smtClean="0">
                <a:solidFill>
                  <a:srgbClr val="FFC000"/>
                </a:solidFill>
              </a:rPr>
              <a:t>dělá</a:t>
            </a:r>
            <a:r>
              <a:rPr lang="cs-CZ" sz="2400" dirty="0" smtClean="0">
                <a:solidFill>
                  <a:srgbClr val="FFC000"/>
                </a:solidFill>
              </a:rPr>
              <a:t> – to je podstatné.“</a:t>
            </a:r>
            <a:endParaRPr lang="cs-CZ" sz="2400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870" y="255270"/>
            <a:ext cx="3905250" cy="626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68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543800" cy="914400"/>
          </a:xfrm>
        </p:spPr>
        <p:txBody>
          <a:bodyPr/>
          <a:lstStyle/>
          <a:p>
            <a:r>
              <a:rPr lang="cs-CZ" sz="4000" dirty="0" smtClean="0">
                <a:solidFill>
                  <a:srgbClr val="FFC000"/>
                </a:solidFill>
              </a:rPr>
              <a:t>Co </a:t>
            </a:r>
            <a:r>
              <a:rPr lang="cs-CZ" sz="4000" b="1" dirty="0" smtClean="0">
                <a:solidFill>
                  <a:srgbClr val="FFC000"/>
                </a:solidFill>
              </a:rPr>
              <a:t>dělá</a:t>
            </a:r>
            <a:r>
              <a:rPr lang="cs-CZ" sz="4000" dirty="0" smtClean="0">
                <a:solidFill>
                  <a:srgbClr val="FFC000"/>
                </a:solidFill>
              </a:rPr>
              <a:t> G směsi dvou plynů vyjádřená pomocí </a:t>
            </a:r>
            <a:r>
              <a:rPr lang="el-GR" sz="4000" dirty="0" smtClean="0">
                <a:solidFill>
                  <a:srgbClr val="FFC000"/>
                </a:solidFill>
              </a:rPr>
              <a:t>μ</a:t>
            </a:r>
            <a:r>
              <a:rPr lang="cs-CZ" sz="4000" dirty="0" smtClean="0">
                <a:solidFill>
                  <a:srgbClr val="FFC000"/>
                </a:solidFill>
              </a:rPr>
              <a:t> složek? </a:t>
            </a:r>
            <a:endParaRPr lang="cs-CZ" sz="4000" dirty="0">
              <a:solidFill>
                <a:srgbClr val="FFC000"/>
              </a:solidFill>
            </a:endParaRPr>
          </a:p>
        </p:txBody>
      </p:sp>
      <p:pic>
        <p:nvPicPr>
          <p:cNvPr id="1026" name="Picture 2" descr="Výsledek obrázku pro Mixing of two ideal gass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29" b="32782"/>
          <a:stretch/>
        </p:blipFill>
        <p:spPr bwMode="auto">
          <a:xfrm>
            <a:off x="457200" y="1828800"/>
            <a:ext cx="3792415" cy="393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Výsledek obrázku pro Mixing of two ideal gass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94" r="41771" b="-1"/>
          <a:stretch/>
        </p:blipFill>
        <p:spPr bwMode="auto">
          <a:xfrm>
            <a:off x="4724400" y="2590800"/>
            <a:ext cx="3815862" cy="187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56846" y="576798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3200" dirty="0" smtClean="0">
                <a:solidFill>
                  <a:srgbClr val="FFC000"/>
                </a:solidFill>
              </a:rPr>
              <a:t>Mísení dvou ideálních plynů lze nahlížet jako dvě oddělené expanze.</a:t>
            </a:r>
            <a:endParaRPr lang="cs-CZ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23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235" y="228600"/>
            <a:ext cx="8839200" cy="914400"/>
          </a:xfrm>
        </p:spPr>
        <p:txBody>
          <a:bodyPr/>
          <a:lstStyle/>
          <a:p>
            <a:pPr algn="ctr"/>
            <a:r>
              <a:rPr lang="cs-CZ" sz="4000" dirty="0" smtClean="0">
                <a:solidFill>
                  <a:srgbClr val="FFC000"/>
                </a:solidFill>
              </a:rPr>
              <a:t>Závislost </a:t>
            </a:r>
            <a:r>
              <a:rPr lang="el-GR" sz="4000" dirty="0" smtClean="0">
                <a:solidFill>
                  <a:srgbClr val="FFC000"/>
                </a:solidFill>
              </a:rPr>
              <a:t>μ</a:t>
            </a:r>
            <a:r>
              <a:rPr lang="cs-CZ" sz="4000" dirty="0" smtClean="0">
                <a:solidFill>
                  <a:srgbClr val="FFC000"/>
                </a:solidFill>
              </a:rPr>
              <a:t> ideálního plynu na p</a:t>
            </a:r>
            <a:endParaRPr lang="cs-CZ" sz="40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7650" y="58674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C000"/>
                </a:solidFill>
              </a:rPr>
              <a:t>* 1.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smtClean="0">
                <a:solidFill>
                  <a:srgbClr val="FFC000"/>
                </a:solidFill>
              </a:rPr>
              <a:t>+ 2. </a:t>
            </a:r>
            <a:r>
              <a:rPr lang="cs-CZ" sz="2400" dirty="0" smtClean="0">
                <a:solidFill>
                  <a:srgbClr val="FFC000"/>
                </a:solidFill>
              </a:rPr>
              <a:t>úloha v semináři: závislost </a:t>
            </a:r>
            <a:r>
              <a:rPr lang="el-GR" sz="2400" dirty="0" smtClean="0"/>
              <a:t>μ</a:t>
            </a:r>
            <a:r>
              <a:rPr lang="cs-CZ" sz="2400" dirty="0" smtClean="0">
                <a:solidFill>
                  <a:srgbClr val="FFC000"/>
                </a:solidFill>
              </a:rPr>
              <a:t> čisté látky na </a:t>
            </a:r>
            <a:r>
              <a:rPr lang="cs-CZ" sz="2400" b="1" i="1" dirty="0" smtClean="0"/>
              <a:t>p</a:t>
            </a:r>
            <a:r>
              <a:rPr lang="cs-CZ" sz="2400" b="1" dirty="0" smtClean="0"/>
              <a:t>, </a:t>
            </a:r>
            <a:r>
              <a:rPr lang="cs-CZ" sz="2400" b="1" i="1" dirty="0" smtClean="0"/>
              <a:t>T</a:t>
            </a:r>
            <a:r>
              <a:rPr lang="en-US" sz="2400" b="1" dirty="0" smtClean="0"/>
              <a:t>  </a:t>
            </a:r>
            <a:r>
              <a:rPr lang="en-US" sz="2400" dirty="0" smtClean="0">
                <a:solidFill>
                  <a:srgbClr val="FFC000"/>
                </a:solidFill>
              </a:rPr>
              <a:t>Atkins 3.3.3.1</a:t>
            </a:r>
            <a:endParaRPr lang="cs-CZ" sz="2400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65753" y="3200398"/>
                <a:ext cx="485049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𝑑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 sz="3600" b="0" i="1" smtClean="0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 sz="3600" b="0" i="1" smtClean="0">
                          <a:latin typeface="Cambria Math"/>
                        </a:rPr>
                        <m:t>𝑑𝑇</m:t>
                      </m:r>
                      <m:r>
                        <a:rPr lang="en-US" sz="36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 sz="3600" b="0" i="1" smtClean="0">
                          <a:latin typeface="Cambria Math"/>
                        </a:rPr>
                        <m:t>𝑑𝑝</m:t>
                      </m:r>
                    </m:oMath>
                  </m:oMathPara>
                </a14:m>
                <a:endParaRPr lang="cs-CZ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753" y="3200398"/>
                <a:ext cx="4850494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4191000" y="2514600"/>
            <a:ext cx="0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33600" y="1676400"/>
                <a:ext cx="486139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𝑑𝐺</m:t>
                    </m:r>
                    <m:r>
                      <a:rPr lang="en-US" sz="3600" b="0" i="1" smtClean="0">
                        <a:latin typeface="Cambria Math"/>
                      </a:rPr>
                      <m:t>=−</m:t>
                    </m:r>
                    <m:r>
                      <a:rPr lang="en-US" sz="3600" b="0" i="1" smtClean="0">
                        <a:latin typeface="Cambria Math"/>
                      </a:rPr>
                      <m:t>𝑆𝑑𝑇</m:t>
                    </m:r>
                    <m:r>
                      <a:rPr lang="en-US" sz="3600" b="0" i="1" smtClean="0">
                        <a:latin typeface="Cambria Math"/>
                      </a:rPr>
                      <m:t>+</m:t>
                    </m:r>
                    <m:r>
                      <a:rPr lang="en-US" sz="3600" b="0" i="1" smtClean="0">
                        <a:latin typeface="Cambria Math"/>
                      </a:rPr>
                      <m:t>𝑉𝑑𝑝</m:t>
                    </m:r>
                  </m:oMath>
                </a14:m>
                <a:r>
                  <a:rPr lang="en-US" sz="3600" dirty="0" smtClean="0"/>
                  <a:t>       *</a:t>
                </a:r>
                <a:endParaRPr lang="cs-CZ" sz="3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1676400"/>
                <a:ext cx="4861395" cy="646331"/>
              </a:xfrm>
              <a:prstGeom prst="rect">
                <a:avLst/>
              </a:prstGeom>
              <a:blipFill rotWithShape="1">
                <a:blip r:embed="rId3"/>
                <a:stretch>
                  <a:fillRect t="-14151" r="-2760" b="-3490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4295625" y="3962400"/>
            <a:ext cx="0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54443" y="4648200"/>
                <a:ext cx="247311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𝑑</m:t>
                      </m:r>
                      <m:r>
                        <m:rPr>
                          <m:sty m:val="p"/>
                        </m:rPr>
                        <a:rPr lang="el-GR" sz="3600" b="0" i="1" smtClean="0">
                          <a:latin typeface="Cambria Math"/>
                        </a:rPr>
                        <m:t>μ</m:t>
                      </m:r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 sz="3600" b="0" i="1" smtClean="0">
                          <a:latin typeface="Cambria Math"/>
                        </a:rPr>
                        <m:t>𝑑𝑝</m:t>
                      </m:r>
                    </m:oMath>
                  </m:oMathPara>
                </a14:m>
                <a:endParaRPr lang="cs-CZ" sz="3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443" y="4648200"/>
                <a:ext cx="2473113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684706" y="2514600"/>
            <a:ext cx="4227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B0F0"/>
                </a:solidFill>
              </a:rPr>
              <a:t>jakou</a:t>
            </a:r>
            <a:r>
              <a:rPr lang="en-US" sz="2400" b="1" dirty="0" smtClean="0">
                <a:solidFill>
                  <a:srgbClr val="00B0F0"/>
                </a:solidFill>
              </a:rPr>
              <a:t> </a:t>
            </a:r>
            <a:r>
              <a:rPr lang="cs-CZ" sz="2400" b="1" dirty="0" smtClean="0">
                <a:solidFill>
                  <a:srgbClr val="00B0F0"/>
                </a:solidFill>
              </a:rPr>
              <a:t>úpravu jsme provedli?</a:t>
            </a:r>
            <a:endParaRPr lang="cs-CZ" sz="2400" b="1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22909" y="3987284"/>
            <a:ext cx="3174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0B0F0"/>
                </a:solidFill>
              </a:rPr>
              <a:t>za jakých podmínek?</a:t>
            </a:r>
            <a:endParaRPr lang="cs-CZ" sz="2400" b="1" dirty="0">
              <a:solidFill>
                <a:srgbClr val="00B0F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57200" y="5715000"/>
            <a:ext cx="81534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486400" y="4740532"/>
                <a:ext cx="31812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400" b="1" dirty="0" smtClean="0">
                    <a:solidFill>
                      <a:srgbClr val="00B0F0"/>
                    </a:solidFill>
                  </a:rPr>
                  <a:t>co když neznám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cs-CZ" sz="2400" b="1" dirty="0" smtClean="0">
                    <a:solidFill>
                      <a:srgbClr val="00B0F0"/>
                    </a:solidFill>
                  </a:rPr>
                  <a:t>? </a:t>
                </a:r>
                <a:endParaRPr lang="cs-CZ" sz="24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4740532"/>
                <a:ext cx="3181255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2874" t="-10667" b="-30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380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0" grpId="0"/>
      <p:bldP spid="11" grpId="0"/>
      <p:bldP spid="12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51491" y="914400"/>
                <a:ext cx="2001509" cy="1222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 sz="360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3600" b="0" i="1" smtClean="0">
                              <a:latin typeface="Cambria Math"/>
                              <a:ea typeface="Cambria Math"/>
                            </a:rPr>
                            <m:t>𝑅𝑇</m:t>
                          </m:r>
                        </m:num>
                        <m:den>
                          <m:r>
                            <a:rPr lang="cs-CZ" sz="36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cs-CZ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491" y="914400"/>
                <a:ext cx="2001509" cy="122277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266401" y="2633990"/>
            <a:ext cx="1061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00B0F0"/>
                </a:solidFill>
              </a:rPr>
              <a:t>Proč?</a:t>
            </a:r>
            <a:endParaRPr lang="cs-CZ" sz="2800" b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34000" y="1828800"/>
                <a:ext cx="312420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800" dirty="0" smtClean="0">
                    <a:solidFill>
                      <a:srgbClr val="FFC000"/>
                    </a:solidFill>
                  </a:rPr>
                  <a:t>Integrací mohu </a:t>
                </a:r>
                <a:r>
                  <a:rPr lang="en-US" sz="2800" dirty="0" err="1" smtClean="0">
                    <a:solidFill>
                      <a:srgbClr val="FFC000"/>
                    </a:solidFill>
                  </a:rPr>
                  <a:t>ur</a:t>
                </a:r>
                <a:r>
                  <a:rPr lang="cs-CZ" sz="2800" dirty="0" smtClean="0">
                    <a:solidFill>
                      <a:srgbClr val="FFC000"/>
                    </a:solidFill>
                  </a:rPr>
                  <a:t>čit změnu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FFC000"/>
                    </a:solidFill>
                  </a:rPr>
                  <a:t> </a:t>
                </a:r>
                <a:endParaRPr lang="en-US" sz="2800" dirty="0" smtClean="0">
                  <a:solidFill>
                    <a:srgbClr val="FFC000"/>
                  </a:solidFill>
                </a:endParaRPr>
              </a:p>
              <a:p>
                <a:pPr algn="ctr"/>
                <a:r>
                  <a:rPr lang="cs-CZ" sz="2800" dirty="0" smtClean="0">
                    <a:solidFill>
                      <a:srgbClr val="FFC000"/>
                    </a:solidFill>
                  </a:rPr>
                  <a:t>při změně </a:t>
                </a:r>
                <a:endParaRPr lang="en-US" sz="2800" dirty="0" smtClean="0">
                  <a:solidFill>
                    <a:srgbClr val="FFC000"/>
                  </a:solidFill>
                </a:endParaRPr>
              </a:p>
              <a:p>
                <a:pPr algn="ctr"/>
                <a:r>
                  <a:rPr lang="cs-CZ" sz="2800" dirty="0" smtClean="0">
                    <a:solidFill>
                      <a:srgbClr val="FFC000"/>
                    </a:solidFill>
                  </a:rPr>
                  <a:t>od zvoleného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cs-CZ" sz="2800" i="1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FFC000"/>
                    </a:solidFill>
                  </a:rPr>
                  <a:t> </a:t>
                </a:r>
              </a:p>
              <a:p>
                <a:pPr algn="ctr"/>
                <a:r>
                  <a:rPr lang="en-US" sz="2800" dirty="0" smtClean="0">
                    <a:solidFill>
                      <a:srgbClr val="FFC000"/>
                    </a:solidFill>
                  </a:rPr>
                  <a:t>do </a:t>
                </a:r>
                <a:r>
                  <a:rPr lang="cs-CZ" sz="2800" dirty="0" smtClean="0">
                    <a:solidFill>
                      <a:srgbClr val="FFC000"/>
                    </a:solidFill>
                  </a:rPr>
                  <a:t>konečného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/>
                        <a:ea typeface="Cambria Math"/>
                      </a:rPr>
                      <m:t>𝑝</m:t>
                    </m:r>
                  </m:oMath>
                </a14:m>
                <a:r>
                  <a:rPr lang="cs-CZ" sz="2800" b="1" dirty="0" smtClean="0"/>
                  <a:t> </a:t>
                </a:r>
                <a:r>
                  <a:rPr lang="en-US" sz="2800" dirty="0" smtClean="0">
                    <a:solidFill>
                      <a:srgbClr val="FFC000"/>
                    </a:solidFill>
                  </a:rPr>
                  <a:t>!</a:t>
                </a:r>
                <a:endParaRPr lang="cs-CZ" sz="28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1828800"/>
                <a:ext cx="3124200" cy="2246769"/>
              </a:xfrm>
              <a:prstGeom prst="rect">
                <a:avLst/>
              </a:prstGeom>
              <a:blipFill rotWithShape="1">
                <a:blip r:embed="rId3"/>
                <a:stretch>
                  <a:fillRect t="-2981" b="-650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71194" y="4264836"/>
                <a:ext cx="3872406" cy="12067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600" b="0" i="1" smtClean="0">
                          <a:latin typeface="Cambria Math"/>
                        </a:rPr>
                        <m:t>μ</m:t>
                      </m:r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3600" i="1">
                              <a:latin typeface="Cambria Math"/>
                            </a:rPr>
                            <m:t>μ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cs-CZ" sz="3600" b="0" i="0" smtClean="0">
                              <a:latin typeface="Cambria Math"/>
                            </a:rPr>
                            <m:t>o</m:t>
                          </m:r>
                        </m:sup>
                      </m:sSup>
                      <m:sSub>
                        <m:sSub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+ 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𝑅𝑇</m:t>
                          </m:r>
                          <m:func>
                            <m:func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60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3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cs-CZ" sz="36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3600" i="1">
                                          <a:latin typeface="Cambria Math"/>
                                          <a:ea typeface="Cambria Math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sz="3600">
                                          <a:latin typeface="Cambria Math"/>
                                          <a:ea typeface="Cambria Math"/>
                                        </a:rPr>
                                        <m:t>o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func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cs-CZ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194" y="4264836"/>
                <a:ext cx="3872406" cy="12067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3886200" y="2400715"/>
            <a:ext cx="0" cy="148771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1367" y="1143000"/>
            <a:ext cx="2659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rgbClr val="00B0F0"/>
                </a:solidFill>
              </a:rPr>
              <a:t>Odkud to vím?</a:t>
            </a:r>
            <a:endParaRPr lang="cs-CZ" sz="2800" dirty="0">
              <a:solidFill>
                <a:srgbClr val="00B0F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105400" y="4191000"/>
            <a:ext cx="685800" cy="14501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743200" y="5641164"/>
                <a:ext cx="2954485" cy="95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800" dirty="0" smtClean="0">
                    <a:solidFill>
                      <a:srgbClr val="FFC000"/>
                    </a:solidFill>
                  </a:rPr>
                  <a:t>Označme jako relativní tlak, </a:t>
                </a:r>
                <a14:m>
                  <m:oMath xmlns:m="http://schemas.openxmlformats.org/officeDocument/2006/math">
                    <m:r>
                      <a:rPr lang="cs-CZ" sz="28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𝑝</m:t>
                    </m:r>
                  </m:oMath>
                </a14:m>
                <a:r>
                  <a:rPr lang="cs-CZ" sz="2800" baseline="-25000" dirty="0" smtClean="0">
                    <a:solidFill>
                      <a:schemeClr val="tx1"/>
                    </a:solidFill>
                  </a:rPr>
                  <a:t>rel</a:t>
                </a:r>
                <a:endParaRPr lang="cs-CZ" sz="2800" baseline="-250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5641164"/>
                <a:ext cx="2954485" cy="954107"/>
              </a:xfrm>
              <a:prstGeom prst="rect">
                <a:avLst/>
              </a:prstGeom>
              <a:blipFill rotWithShape="1">
                <a:blip r:embed="rId5"/>
                <a:stretch>
                  <a:fillRect l="-4124" t="-7006" b="-165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5158570" y="5353853"/>
            <a:ext cx="253365" cy="7643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95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28800" y="77804"/>
                <a:ext cx="624840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800" dirty="0" smtClean="0">
                    <a:solidFill>
                      <a:srgbClr val="FFC000"/>
                    </a:solidFill>
                  </a:rPr>
                  <a:t>Představa relativního tlaku, </a:t>
                </a:r>
                <a14:m>
                  <m:oMath xmlns:m="http://schemas.openxmlformats.org/officeDocument/2006/math">
                    <m:r>
                      <a:rPr lang="cs-CZ" sz="28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𝑝</m:t>
                    </m:r>
                  </m:oMath>
                </a14:m>
                <a:r>
                  <a:rPr lang="cs-CZ" sz="2800" baseline="-25000" dirty="0" smtClean="0">
                    <a:solidFill>
                      <a:schemeClr val="tx1"/>
                    </a:solidFill>
                  </a:rPr>
                  <a:t>rel</a:t>
                </a:r>
                <a:endParaRPr lang="cs-CZ" sz="2800" baseline="-250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77804"/>
                <a:ext cx="624840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951" t="-11628" b="-313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6" name="Picture 8" descr="Výsledek obrázku pro cheerleaders two feet one fo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924800" cy="579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44930" y="2895600"/>
                <a:ext cx="5949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4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4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𝒑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𝒐</m:t>
                          </m:r>
                        </m:sup>
                      </m:sSup>
                    </m:oMath>
                  </m:oMathPara>
                </a14:m>
                <a:endParaRPr lang="cs-CZ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930" y="2895600"/>
                <a:ext cx="594970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286000" y="2895600"/>
                <a:ext cx="5949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4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4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𝒑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𝒐</m:t>
                          </m:r>
                        </m:sup>
                      </m:sSup>
                    </m:oMath>
                  </m:oMathPara>
                </a14:m>
                <a:endParaRPr lang="cs-CZ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895600"/>
                <a:ext cx="594970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620000" y="3048000"/>
                <a:ext cx="5949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4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4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𝒑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𝒐</m:t>
                          </m:r>
                        </m:sup>
                      </m:sSup>
                    </m:oMath>
                  </m:oMathPara>
                </a14:m>
                <a:endParaRPr lang="cs-CZ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3048000"/>
                <a:ext cx="594970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629400" y="3073343"/>
                <a:ext cx="5949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4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4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𝒑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𝒐</m:t>
                          </m:r>
                        </m:sup>
                      </m:sSup>
                    </m:oMath>
                  </m:oMathPara>
                </a14:m>
                <a:endParaRPr lang="cs-CZ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3073343"/>
                <a:ext cx="594970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571142" y="2780955"/>
                <a:ext cx="934871" cy="461665"/>
              </a:xfrm>
              <a:prstGeom prst="rect">
                <a:avLst/>
              </a:prstGeom>
              <a:ln w="19050">
                <a:solidFill>
                  <a:schemeClr val="bg2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4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𝒑</m:t>
                    </m:r>
                  </m:oMath>
                </a14:m>
                <a:r>
                  <a:rPr lang="cs-CZ" sz="2400" b="1" baseline="-25000" dirty="0" smtClean="0">
                    <a:solidFill>
                      <a:schemeClr val="bg1"/>
                    </a:solidFill>
                  </a:rPr>
                  <a:t>rel</a:t>
                </a:r>
                <a:r>
                  <a:rPr lang="en-US" sz="2400" b="1" dirty="0" smtClean="0">
                    <a:solidFill>
                      <a:schemeClr val="bg1"/>
                    </a:solidFill>
                  </a:rPr>
                  <a:t>=2</a:t>
                </a:r>
                <a:endParaRPr lang="cs-CZ" sz="2400" b="1" baseline="-25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142" y="2780955"/>
                <a:ext cx="934871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1923" t="-8861" r="-7051" b="-25316"/>
                </a:stretch>
              </a:blipFill>
              <a:ln w="19050"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486400" y="2777452"/>
                <a:ext cx="934871" cy="461665"/>
              </a:xfrm>
              <a:prstGeom prst="rect">
                <a:avLst/>
              </a:prstGeom>
              <a:ln w="19050">
                <a:solidFill>
                  <a:schemeClr val="bg2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4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𝒑</m:t>
                    </m:r>
                  </m:oMath>
                </a14:m>
                <a:r>
                  <a:rPr lang="cs-CZ" sz="2400" b="1" baseline="-25000" dirty="0" smtClean="0">
                    <a:solidFill>
                      <a:schemeClr val="bg1"/>
                    </a:solidFill>
                  </a:rPr>
                  <a:t>rel</a:t>
                </a:r>
                <a:r>
                  <a:rPr lang="en-US" sz="2400" b="1" dirty="0" smtClean="0">
                    <a:solidFill>
                      <a:schemeClr val="bg1"/>
                    </a:solidFill>
                  </a:rPr>
                  <a:t>=2</a:t>
                </a:r>
                <a:endParaRPr lang="cs-CZ" sz="2400" b="1" baseline="-25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2777452"/>
                <a:ext cx="934871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1282" t="-8974" r="-7051" b="-26923"/>
                </a:stretch>
              </a:blipFill>
              <a:ln w="19050"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211807" y="6025064"/>
                <a:ext cx="4085157" cy="646331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600" i="1">
                          <a:latin typeface="Cambria Math"/>
                        </a:rPr>
                        <m:t>μ</m:t>
                      </m:r>
                      <m:r>
                        <a:rPr lang="en-US" sz="36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3600" i="1">
                              <a:latin typeface="Cambria Math"/>
                            </a:rPr>
                            <m:t>μ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cs-CZ" sz="3600">
                              <a:latin typeface="Cambria Math"/>
                            </a:rPr>
                            <m:t>o</m:t>
                          </m:r>
                        </m:sup>
                      </m:sSup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+ </m:t>
                          </m:r>
                          <m:r>
                            <a:rPr lang="en-US" sz="3600" i="1">
                              <a:latin typeface="Cambria Math"/>
                            </a:rPr>
                            <m:t>𝑅𝑇</m:t>
                          </m:r>
                          <m:r>
                            <a:rPr lang="en-US" sz="3600" i="1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600">
                              <a:latin typeface="Cambria Math"/>
                            </a:rPr>
                            <m:t>ln</m:t>
                          </m:r>
                          <m:r>
                            <a:rPr lang="en-US" sz="3600" i="1">
                              <a:latin typeface="Cambria Math"/>
                            </a:rPr>
                            <m:t> </m:t>
                          </m:r>
                          <m:r>
                            <a:rPr lang="en-US" sz="3600" i="1">
                              <a:latin typeface="Cambria Math"/>
                              <a:ea typeface="Cambria Math"/>
                            </a:rPr>
                            <m:t>𝑝</m:t>
                          </m:r>
                          <m:r>
                            <a:rPr lang="en-US" sz="3600" i="1" baseline="-25000">
                              <a:latin typeface="Cambria Math"/>
                              <a:ea typeface="Cambria Math"/>
                            </a:rPr>
                            <m:t>𝑟𝑒𝑙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cs-CZ" sz="36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807" y="6025064"/>
                <a:ext cx="4085157" cy="6463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628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5" grpId="0" animBg="1"/>
      <p:bldP spid="1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8650" y="1066800"/>
            <a:ext cx="7234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C000"/>
                </a:solidFill>
              </a:rPr>
              <a:t>Gibbsova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energie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cs-CZ" sz="2800" dirty="0" smtClean="0">
                <a:solidFill>
                  <a:srgbClr val="FFC000"/>
                </a:solidFill>
              </a:rPr>
              <a:t>                                           je:</a:t>
            </a:r>
            <a:endParaRPr lang="cs-CZ" sz="2800" dirty="0">
              <a:solidFill>
                <a:srgbClr val="FFC000"/>
              </a:solidFill>
            </a:endParaRPr>
          </a:p>
        </p:txBody>
      </p:sp>
      <p:pic>
        <p:nvPicPr>
          <p:cNvPr id="7" name="Picture 2" descr="Výsledek obrázku pro Mixing of two ideal gass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5" t="67994" r="41771" b="14062"/>
          <a:stretch/>
        </p:blipFill>
        <p:spPr bwMode="auto">
          <a:xfrm>
            <a:off x="3733800" y="787390"/>
            <a:ext cx="3321441" cy="105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5250" y="2362200"/>
                <a:ext cx="7831952" cy="1115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sz="32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𝑝𝑜</m:t>
                        </m:r>
                        <m:r>
                          <a:rPr lang="cs-CZ" sz="3200" b="0" i="1" smtClean="0">
                            <a:latin typeface="Cambria Math"/>
                          </a:rPr>
                          <m:t>č</m:t>
                        </m:r>
                      </m:sub>
                    </m:sSub>
                    <m:r>
                      <a:rPr lang="en-US" sz="3200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32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sz="32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cs-CZ" sz="3200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sz="32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i="0" smtClean="0">
                            <a:latin typeface="Cambria Math"/>
                            <a:ea typeface="Cambria Math"/>
                          </a:rPr>
                          <m:t>μ</m:t>
                        </m:r>
                      </m:e>
                      <m:sub>
                        <m:r>
                          <a:rPr lang="cs-CZ" sz="3200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3200" dirty="0" smtClean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sz="32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sz="32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ea typeface="Cambria Math"/>
                          </a:rPr>
                          <m:t>μ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sub>
                    </m:sSub>
                    <m:r>
                      <a:rPr lang="cs-CZ" sz="320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sz="32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cs-CZ" sz="3200" i="1">
                            <a:latin typeface="Cambria Math"/>
                            <a:ea typeface="Cambria Math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cs-CZ" sz="320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sz="320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cs-CZ" sz="3200" i="1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>
                                    <a:latin typeface="Cambria Math"/>
                                    <a:ea typeface="Cambria Math"/>
                                  </a:rPr>
                                  <m:t>μ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/>
                                    <a:ea typeface="Cambria Math"/>
                                  </a:rPr>
                                  <m:t>𝐴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/>
                                <a:ea typeface="Cambria Math"/>
                              </a:rPr>
                              <m:t>o</m:t>
                            </m:r>
                          </m:sup>
                        </m:sSup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𝑅𝑇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/>
                              </a:rPr>
                              <m:t>ln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3200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  <m:r>
                              <a:rPr lang="en-US" sz="3200" b="0" i="1" baseline="-25000" smtClean="0">
                                <a:latin typeface="Cambria Math"/>
                                <a:ea typeface="Cambria Math"/>
                              </a:rPr>
                              <m:t>𝑟𝑒𝑙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 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 smtClean="0"/>
                  <a:t> +</a:t>
                </a:r>
              </a:p>
              <a:p>
                <a:r>
                  <a:rPr lang="en-US" sz="3200" dirty="0" smtClean="0">
                    <a:ea typeface="Cambria Math"/>
                  </a:rPr>
                  <a:t>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sz="32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cs-CZ" sz="32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sz="32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cs-CZ" sz="3200" i="1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>
                                    <a:latin typeface="Cambria Math"/>
                                    <a:ea typeface="Cambria Math"/>
                                  </a:rPr>
                                  <m:t>μ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/>
                                    <a:ea typeface="Cambria Math"/>
                                  </a:rPr>
                                  <m:t>𝐵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/>
                                <a:ea typeface="Cambria Math"/>
                              </a:rPr>
                              <m:t>o</m:t>
                            </m:r>
                          </m:sup>
                        </m:sSup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𝑅𝑇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/>
                              </a:rPr>
                              <m:t>ln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3200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  <m:r>
                              <a:rPr lang="en-US" sz="3200" i="1" baseline="-25000">
                                <a:latin typeface="Cambria Math"/>
                                <a:ea typeface="Cambria Math"/>
                              </a:rPr>
                              <m:t>𝑟𝑒𝑙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 </m:t>
                            </m:r>
                          </m:sub>
                        </m:sSub>
                      </m:e>
                    </m:d>
                  </m:oMath>
                </a14:m>
                <a:endParaRPr lang="cs-CZ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250" y="2362200"/>
                <a:ext cx="7831952" cy="1115177"/>
              </a:xfrm>
              <a:prstGeom prst="rect">
                <a:avLst/>
              </a:prstGeom>
              <a:blipFill rotWithShape="1">
                <a:blip r:embed="rId3"/>
                <a:stretch>
                  <a:fillRect t="-6593" r="-10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28650" y="3884256"/>
            <a:ext cx="7234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C000"/>
                </a:solidFill>
              </a:rPr>
              <a:t>Gibbsova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energie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cs-CZ" sz="2800" dirty="0" smtClean="0">
                <a:solidFill>
                  <a:srgbClr val="FFC000"/>
                </a:solidFill>
              </a:rPr>
              <a:t>                                           je:</a:t>
            </a:r>
            <a:endParaRPr lang="cs-CZ" sz="2800" dirty="0">
              <a:solidFill>
                <a:srgbClr val="FFC000"/>
              </a:solidFill>
            </a:endParaRPr>
          </a:p>
        </p:txBody>
      </p:sp>
      <p:pic>
        <p:nvPicPr>
          <p:cNvPr id="9" name="Picture 2" descr="Výsledek obrázku pro Mixing of two ideal gass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85938" r="43501" b="-1"/>
          <a:stretch/>
        </p:blipFill>
        <p:spPr bwMode="auto">
          <a:xfrm>
            <a:off x="3733800" y="3733800"/>
            <a:ext cx="3169041" cy="82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4663635" y="609600"/>
            <a:ext cx="0" cy="838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261226" y="152400"/>
                <a:ext cx="11140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cs-CZ" sz="2000" i="1">
                            <a:latin typeface="Cambria Math"/>
                            <a:ea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cs-CZ" sz="2000" dirty="0" smtClean="0"/>
                  <a:t> molů</a:t>
                </a:r>
                <a:endParaRPr lang="cs-CZ" sz="2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1226" y="152400"/>
                <a:ext cx="1114088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7576" r="-5464" b="-257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714999" y="179070"/>
                <a:ext cx="113325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cs-CZ" sz="20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cs-CZ" sz="2000" dirty="0" smtClean="0"/>
                  <a:t> molů</a:t>
                </a:r>
                <a:endParaRPr lang="cs-CZ" sz="2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999" y="179070"/>
                <a:ext cx="1133259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7576" r="-5376" b="-257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V="1">
            <a:off x="6096000" y="548402"/>
            <a:ext cx="0" cy="838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436983" y="1752599"/>
                <a:ext cx="46315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400" dirty="0" smtClean="0">
                    <a:solidFill>
                      <a:srgbClr val="FFC000"/>
                    </a:solidFill>
                  </a:rPr>
                  <a:t>(předpokládáme stejný tlak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sz="2400" i="1" baseline="-2500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𝑟𝑒𝑙</m:t>
                    </m:r>
                  </m:oMath>
                </a14:m>
                <a:r>
                  <a:rPr lang="cs-CZ" sz="2400" dirty="0" smtClean="0">
                    <a:solidFill>
                      <a:srgbClr val="FFC000"/>
                    </a:solidFill>
                  </a:rPr>
                  <a:t> )</a:t>
                </a:r>
                <a:endParaRPr lang="cs-CZ" sz="24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983" y="1752599"/>
                <a:ext cx="4631524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2105" t="-9211" r="-921" b="-289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6095" y="5249822"/>
                <a:ext cx="821026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sz="32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cs-CZ" sz="3200" b="0" i="1" smtClean="0">
                            <a:latin typeface="Cambria Math"/>
                          </a:rPr>
                          <m:t>𝑘𝑜𝑛</m:t>
                        </m:r>
                      </m:sub>
                    </m:sSub>
                    <m:r>
                      <a:rPr lang="en-US" sz="3200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32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sz="32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cs-CZ" sz="3200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sz="32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i="0" smtClean="0">
                            <a:latin typeface="Cambria Math"/>
                            <a:ea typeface="Cambria Math"/>
                          </a:rPr>
                          <m:t>μ</m:t>
                        </m:r>
                      </m:e>
                      <m:sub>
                        <m:r>
                          <a:rPr lang="cs-CZ" sz="3200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3200" dirty="0" smtClean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sz="32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sz="32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ea typeface="Cambria Math"/>
                          </a:rPr>
                          <m:t>μ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sub>
                    </m:sSub>
                    <m:r>
                      <a:rPr lang="cs-CZ" sz="320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sz="32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cs-CZ" sz="3200" i="1">
                            <a:latin typeface="Cambria Math"/>
                            <a:ea typeface="Cambria Math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cs-CZ" sz="320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sz="320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cs-CZ" sz="3200" i="1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>
                                    <a:latin typeface="Cambria Math"/>
                                    <a:ea typeface="Cambria Math"/>
                                  </a:rPr>
                                  <m:t>μ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/>
                                    <a:ea typeface="Cambria Math"/>
                                  </a:rPr>
                                  <m:t>𝐴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/>
                                <a:ea typeface="Cambria Math"/>
                              </a:rPr>
                              <m:t>o</m:t>
                            </m:r>
                          </m:sup>
                        </m:sSup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𝑅𝑇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/>
                              </a:rPr>
                              <m:t>ln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3200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  <m:r>
                              <a:rPr lang="en-US" sz="3200" b="0" i="1" baseline="-25000" smtClean="0">
                                <a:latin typeface="Cambria Math"/>
                                <a:ea typeface="Cambria Math"/>
                              </a:rPr>
                              <m:t>𝑟𝑒𝑙</m:t>
                            </m:r>
                            <m:r>
                              <a:rPr lang="cs-CZ" sz="3200" b="0" i="1" baseline="-25000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cs-CZ" sz="3200" b="1" i="1" baseline="-25000" smtClean="0">
                                <a:solidFill>
                                  <a:srgbClr val="FFC000"/>
                                </a:solidFill>
                                <a:latin typeface="Cambria Math"/>
                                <a:ea typeface="Cambria Math"/>
                              </a:rPr>
                              <m:t>𝑨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 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 smtClean="0"/>
                  <a:t> +</a:t>
                </a:r>
              </a:p>
              <a:p>
                <a:r>
                  <a:rPr lang="en-US" sz="3200" dirty="0" smtClean="0">
                    <a:ea typeface="Cambria Math"/>
                  </a:rPr>
                  <a:t>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sz="32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cs-CZ" sz="32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sz="32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cs-CZ" sz="3200" i="1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>
                                    <a:latin typeface="Cambria Math"/>
                                    <a:ea typeface="Cambria Math"/>
                                  </a:rPr>
                                  <m:t>μ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/>
                                    <a:ea typeface="Cambria Math"/>
                                  </a:rPr>
                                  <m:t>𝐵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/>
                                <a:ea typeface="Cambria Math"/>
                              </a:rPr>
                              <m:t>o</m:t>
                            </m:r>
                          </m:sup>
                        </m:sSup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𝑅𝑇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/>
                              </a:rPr>
                              <m:t>ln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3200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  <m:r>
                              <a:rPr lang="en-US" sz="3200" i="1" baseline="-25000">
                                <a:latin typeface="Cambria Math"/>
                                <a:ea typeface="Cambria Math"/>
                              </a:rPr>
                              <m:t>𝑟𝑒𝑙</m:t>
                            </m:r>
                            <m:r>
                              <a:rPr lang="cs-CZ" sz="3200" b="0" i="1" baseline="-25000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cs-CZ" sz="3200" b="1" i="1" baseline="-25000" smtClean="0">
                                <a:solidFill>
                                  <a:srgbClr val="FFC000"/>
                                </a:solidFill>
                                <a:latin typeface="Cambria Math"/>
                                <a:ea typeface="Cambria Math"/>
                              </a:rPr>
                              <m:t>𝑩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 </m:t>
                            </m:r>
                          </m:sub>
                        </m:sSub>
                      </m:e>
                    </m:d>
                  </m:oMath>
                </a14:m>
                <a:endParaRPr lang="cs-CZ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95" y="5249822"/>
                <a:ext cx="8210261" cy="1077218"/>
              </a:xfrm>
              <a:prstGeom prst="rect">
                <a:avLst/>
              </a:prstGeom>
              <a:blipFill rotWithShape="1">
                <a:blip r:embed="rId7"/>
                <a:stretch>
                  <a:fillRect t="-7345" r="-966" b="-62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H="1">
            <a:off x="5029200" y="4145866"/>
            <a:ext cx="365320" cy="6216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284644" y="4719935"/>
                <a:ext cx="40157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 smtClean="0">
                    <a:solidFill>
                      <a:srgbClr val="FFC000"/>
                    </a:solidFill>
                  </a:rPr>
                  <a:t>parci</a:t>
                </a:r>
                <a:r>
                  <a:rPr lang="cs-CZ" sz="2400" dirty="0" smtClean="0">
                    <a:solidFill>
                      <a:srgbClr val="FFC000"/>
                    </a:solidFill>
                  </a:rPr>
                  <a:t>ální tlaky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sz="2400" i="1" baseline="-2500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𝑟𝑒𝑙</m:t>
                    </m:r>
                  </m:oMath>
                </a14:m>
                <a:r>
                  <a:rPr lang="cs-CZ" sz="2400" baseline="-25000" dirty="0" smtClean="0">
                    <a:solidFill>
                      <a:srgbClr val="FFC000"/>
                    </a:solidFill>
                  </a:rPr>
                  <a:t>,A</a:t>
                </a:r>
                <a:r>
                  <a:rPr lang="cs-CZ" sz="2400" dirty="0" smtClean="0">
                    <a:solidFill>
                      <a:srgbClr val="FFC000"/>
                    </a:solidFill>
                  </a:rPr>
                  <a:t>  a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sz="2400" i="1" baseline="-2500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𝑟𝑒𝑙</m:t>
                    </m:r>
                  </m:oMath>
                </a14:m>
                <a:r>
                  <a:rPr lang="cs-CZ" sz="2400" baseline="-25000" dirty="0" smtClean="0">
                    <a:solidFill>
                      <a:srgbClr val="FFC000"/>
                    </a:solidFill>
                  </a:rPr>
                  <a:t>,B</a:t>
                </a:r>
                <a:r>
                  <a:rPr lang="cs-CZ" sz="2400" dirty="0" smtClean="0">
                    <a:solidFill>
                      <a:srgbClr val="FFC000"/>
                    </a:solidFill>
                  </a:rPr>
                  <a:t>)</a:t>
                </a:r>
                <a:endParaRPr lang="cs-CZ" sz="24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644" y="4719935"/>
                <a:ext cx="4015779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2428" t="-10526" r="-303" b="-289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>
            <a:off x="6324600" y="4303356"/>
            <a:ext cx="430684" cy="57344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82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5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9612" y="609600"/>
            <a:ext cx="7543800" cy="914400"/>
          </a:xfrm>
        </p:spPr>
        <p:txBody>
          <a:bodyPr/>
          <a:lstStyle/>
          <a:p>
            <a:r>
              <a:rPr lang="cs-CZ" dirty="0" smtClean="0"/>
              <a:t>Gibbsova energie mísení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62250" y="2030904"/>
                <a:ext cx="3394071" cy="556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𝑚𝑖𝑥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𝐺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𝑘𝑜𝑛</m:t>
                          </m:r>
                        </m:sub>
                      </m:sSub>
                      <m:r>
                        <a:rPr lang="cs-CZ" sz="2800" b="0" i="0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𝐺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𝑝𝑜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č</m:t>
                          </m:r>
                        </m:sub>
                      </m:sSub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250" y="2030904"/>
                <a:ext cx="3394071" cy="55643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76400" y="3124200"/>
                <a:ext cx="5970224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cs-CZ" sz="2800" i="1"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𝑚𝑖𝑥</m:t>
                        </m:r>
                      </m:sub>
                    </m:sSub>
                    <m:r>
                      <a:rPr lang="cs-CZ" sz="2800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cs-CZ" sz="2800" i="1">
                            <a:latin typeface="Cambria Math"/>
                            <a:ea typeface="Cambria Math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cs-CZ" sz="2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𝑅𝑇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</a:rPr>
                              <m:t>ln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  <m:r>
                              <a:rPr lang="en-US" sz="2800" i="1" baseline="-25000">
                                <a:latin typeface="Cambria Math"/>
                                <a:ea typeface="Cambria Math"/>
                              </a:rPr>
                              <m:t>𝑟𝑒𝑙</m:t>
                            </m:r>
                            <m:r>
                              <a:rPr lang="cs-CZ" sz="2800" i="1" baseline="-2500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cs-CZ" sz="2800" b="1" i="1" baseline="-25000">
                                <a:solidFill>
                                  <a:srgbClr val="FFC000"/>
                                </a:solidFill>
                                <a:latin typeface="Cambria Math"/>
                                <a:ea typeface="Cambria Math"/>
                              </a:rPr>
                              <m:t>𝑨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 </m:t>
                            </m:r>
                          </m:sub>
                        </m:sSub>
                        <m:r>
                          <a:rPr lang="cs-CZ" sz="28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𝑅𝑇</m:t>
                        </m:r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ln</m:t>
                        </m:r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en-US" sz="2800" i="1" baseline="-25000">
                            <a:latin typeface="Cambria Math"/>
                            <a:ea typeface="Cambria Math"/>
                          </a:rPr>
                          <m:t>𝑟𝑒𝑙</m:t>
                        </m:r>
                      </m:e>
                    </m:d>
                  </m:oMath>
                </a14:m>
                <a:r>
                  <a:rPr lang="en-US" sz="2800" dirty="0" smtClean="0"/>
                  <a:t>+</a:t>
                </a:r>
              </a:p>
              <a:p>
                <a:r>
                  <a:rPr lang="en-US" sz="2800" dirty="0" smtClean="0">
                    <a:ea typeface="Cambria Math"/>
                  </a:rPr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     </m:t>
                        </m:r>
                        <m:r>
                          <a:rPr lang="cs-CZ" sz="28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cs-CZ" sz="2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𝑅𝑇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</a:rPr>
                              <m:t>ln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  <m:r>
                              <a:rPr lang="en-US" sz="2800" i="1" baseline="-25000">
                                <a:latin typeface="Cambria Math"/>
                                <a:ea typeface="Cambria Math"/>
                              </a:rPr>
                              <m:t>𝑟𝑒𝑙</m:t>
                            </m:r>
                            <m:r>
                              <a:rPr lang="cs-CZ" sz="2800" i="1" baseline="-2500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2800" b="1" i="1" baseline="-25000" smtClean="0">
                                <a:solidFill>
                                  <a:srgbClr val="FFC000"/>
                                </a:solidFill>
                                <a:latin typeface="Cambria Math"/>
                                <a:ea typeface="Cambria Math"/>
                              </a:rPr>
                              <m:t>𝑩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 </m:t>
                            </m:r>
                          </m:sub>
                        </m:sSub>
                        <m:r>
                          <a:rPr lang="cs-CZ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𝑅𝑇</m:t>
                        </m:r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ln</m:t>
                        </m:r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en-US" sz="2800" i="1" baseline="-25000">
                            <a:latin typeface="Cambria Math"/>
                            <a:ea typeface="Cambria Math"/>
                          </a:rPr>
                          <m:t>𝑟𝑒𝑙</m:t>
                        </m:r>
                      </m:e>
                    </m:d>
                  </m:oMath>
                </a14:m>
                <a:endParaRPr lang="cs-CZ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124200"/>
                <a:ext cx="5970224" cy="954107"/>
              </a:xfrm>
              <a:prstGeom prst="rect">
                <a:avLst/>
              </a:prstGeom>
              <a:blipFill rotWithShape="1">
                <a:blip r:embed="rId3"/>
                <a:stretch>
                  <a:fillRect t="-6410" r="-1124" b="-641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133600" y="4800599"/>
                <a:ext cx="3665555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cs-CZ" sz="2800" i="1"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𝑚𝑖𝑥</m:t>
                        </m:r>
                      </m:sub>
                    </m:sSub>
                    <m:r>
                      <a:rPr lang="cs-CZ" sz="28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cs-CZ" sz="2800" b="1" i="1" baseline="-2500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𝑨</m:t>
                    </m:r>
                    <m:d>
                      <m:dPr>
                        <m:ctrlPr>
                          <a:rPr lang="cs-CZ" sz="280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𝑅𝑇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</a:rPr>
                              <m:t>ln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cs-CZ" sz="2800" b="1" i="1" baseline="-25000">
                                <a:solidFill>
                                  <a:srgbClr val="FFC000"/>
                                </a:solidFill>
                                <a:latin typeface="Cambria Math"/>
                                <a:ea typeface="Cambria Math"/>
                              </a:rPr>
                              <m:t>𝑨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 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/>
                  <a:t>+</a:t>
                </a:r>
              </a:p>
              <a:p>
                <a:r>
                  <a:rPr lang="en-US" sz="2800" dirty="0" smtClean="0">
                    <a:ea typeface="Cambria Math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800" b="1" i="1" baseline="-2500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𝑩</m:t>
                    </m:r>
                    <m:d>
                      <m:dPr>
                        <m:ctrlPr>
                          <a:rPr lang="cs-CZ" sz="2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𝑅𝑇</m:t>
                            </m:r>
                            <m:r>
                              <a:rPr lang="en-US" sz="2800" b="1" i="1" baseline="-25000">
                                <a:solidFill>
                                  <a:srgbClr val="FFC000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</a:rPr>
                              <m:t>ln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2800" b="1" i="1" baseline="-25000" smtClean="0">
                                <a:solidFill>
                                  <a:srgbClr val="FFC000"/>
                                </a:solidFill>
                                <a:latin typeface="Cambria Math"/>
                                <a:ea typeface="Cambria Math"/>
                              </a:rPr>
                              <m:t>𝑩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 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 smtClean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4800599"/>
                <a:ext cx="3665555" cy="954107"/>
              </a:xfrm>
              <a:prstGeom prst="rect">
                <a:avLst/>
              </a:prstGeom>
              <a:blipFill rotWithShape="1">
                <a:blip r:embed="rId4"/>
                <a:stretch>
                  <a:fillRect t="-5732" r="-232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4343400" y="2588568"/>
            <a:ext cx="0" cy="5356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752600" y="6096000"/>
                <a:ext cx="5968365" cy="584775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32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3200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cs-CZ" sz="3200" i="1">
                              <a:latin typeface="Cambria Math"/>
                              <a:ea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𝑚𝑖𝑥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i="1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sz="3200" i="1">
                          <a:latin typeface="Cambria Math"/>
                        </a:rPr>
                        <m:t>𝑅𝑇</m:t>
                      </m:r>
                      <m:d>
                        <m:dPr>
                          <m:ctrlPr>
                            <a:rPr lang="cs-CZ" sz="3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cs-CZ" sz="3200" b="1" i="1" baseline="-25000">
                                  <a:solidFill>
                                    <a:srgbClr val="FFC000"/>
                                  </a:solidFill>
                                  <a:latin typeface="Cambria Math"/>
                                  <a:ea typeface="Cambria Math"/>
                                </a:rPr>
                                <m:t>𝑨</m:t>
                              </m:r>
                              <m:r>
                                <a:rPr lang="en-US" sz="3200" b="1" i="1" baseline="-25000">
                                  <a:solidFill>
                                    <a:srgbClr val="FFC000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/>
                                </a:rPr>
                                <m:t>ln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cs-CZ" sz="3200" b="1" i="1" baseline="-25000">
                                  <a:solidFill>
                                    <a:srgbClr val="FFC000"/>
                                  </a:solidFill>
                                  <a:latin typeface="Cambria Math"/>
                                  <a:ea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sz="3200" i="1">
                              <a:latin typeface="Cambria Math"/>
                            </a:rPr>
                            <m:t>+</m:t>
                          </m:r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3200" b="1" i="1" baseline="-25000">
                              <a:solidFill>
                                <a:srgbClr val="FFC000"/>
                              </a:solidFill>
                              <a:latin typeface="Cambria Math"/>
                              <a:ea typeface="Cambria Math"/>
                            </a:rPr>
                            <m:t>𝑩</m:t>
                          </m:r>
                          <m:r>
                            <a:rPr lang="en-US" sz="3200" b="1" i="1" baseline="-25000">
                              <a:solidFill>
                                <a:srgbClr val="FFC000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/>
                            </a:rPr>
                            <m:t>ln</m:t>
                          </m:r>
                          <m:r>
                            <a:rPr lang="en-US" sz="3200" i="1">
                              <a:latin typeface="Cambria Math"/>
                            </a:rPr>
                            <m:t> </m:t>
                          </m:r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3200" b="1" i="1" baseline="-25000">
                              <a:solidFill>
                                <a:srgbClr val="FFC000"/>
                              </a:solidFill>
                              <a:latin typeface="Cambria Math"/>
                              <a:ea typeface="Cambria Math"/>
                            </a:rPr>
                            <m:t>𝑩</m:t>
                          </m:r>
                        </m:e>
                      </m:d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6096000"/>
                <a:ext cx="5968365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4459285" y="4078307"/>
            <a:ext cx="0" cy="5356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453250" y="5697557"/>
            <a:ext cx="0" cy="5356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18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ek obrázku pro gibbs energy of mixing ideal ga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7876953" cy="366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762000" y="5562600"/>
            <a:ext cx="7543800" cy="914400"/>
          </a:xfrm>
        </p:spPr>
        <p:txBody>
          <a:bodyPr/>
          <a:lstStyle/>
          <a:p>
            <a:r>
              <a:rPr lang="cs-CZ" sz="4000" dirty="0" smtClean="0">
                <a:solidFill>
                  <a:srgbClr val="FFC000"/>
                </a:solidFill>
              </a:rPr>
              <a:t>Ano, mísení</a:t>
            </a:r>
            <a:r>
              <a:rPr lang="en-US" sz="4000" dirty="0" smtClean="0">
                <a:solidFill>
                  <a:srgbClr val="FFC000"/>
                </a:solidFill>
              </a:rPr>
              <a:t> je </a:t>
            </a:r>
            <a:r>
              <a:rPr lang="en-US" sz="4000" dirty="0" err="1" smtClean="0">
                <a:solidFill>
                  <a:srgbClr val="FFC000"/>
                </a:solidFill>
              </a:rPr>
              <a:t>spont</a:t>
            </a:r>
            <a:r>
              <a:rPr lang="cs-CZ" sz="4000" dirty="0" smtClean="0">
                <a:solidFill>
                  <a:srgbClr val="FFC000"/>
                </a:solidFill>
              </a:rPr>
              <a:t>ánní děj</a:t>
            </a:r>
            <a:r>
              <a:rPr lang="en-US" sz="4000" dirty="0">
                <a:solidFill>
                  <a:srgbClr val="FFC000"/>
                </a:solidFill>
              </a:rPr>
              <a:t>!</a:t>
            </a:r>
            <a:endParaRPr lang="cs-CZ" sz="4000" dirty="0">
              <a:solidFill>
                <a:srgbClr val="FFC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657600" y="4736293"/>
            <a:ext cx="0" cy="90631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86200" y="5004785"/>
            <a:ext cx="49327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C000"/>
                </a:solidFill>
              </a:rPr>
              <a:t>Má systém tendenci se samovolně mísit?</a:t>
            </a:r>
            <a:endParaRPr lang="cs-CZ" sz="2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27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1282</TotalTime>
  <Words>616</Words>
  <Application>Microsoft Office PowerPoint</Application>
  <PresentationFormat>On-screen Show (4:3)</PresentationFormat>
  <Paragraphs>60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Elemental</vt:lpstr>
      <vt:lpstr>Termodynamika II</vt:lpstr>
      <vt:lpstr>PowerPoint Presentation</vt:lpstr>
      <vt:lpstr>Co dělá G směsi dvou plynů vyjádřená pomocí μ složek? </vt:lpstr>
      <vt:lpstr>Závislost μ ideálního plynu na p</vt:lpstr>
      <vt:lpstr>PowerPoint Presentation</vt:lpstr>
      <vt:lpstr>PowerPoint Presentation</vt:lpstr>
      <vt:lpstr>PowerPoint Presentation</vt:lpstr>
      <vt:lpstr>Gibbsova energie mísení</vt:lpstr>
      <vt:lpstr>Ano, mísení je spontánní děj!</vt:lpstr>
      <vt:lpstr>Koligativní vlastnosti roztoků</vt:lpstr>
      <vt:lpstr>Chemický potenciál rozpouštědla (A) v přítomnosti rozpuštěné látky (B)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Termodynamika II</dc:title>
  <dc:creator>Marketa</dc:creator>
  <cp:lastModifiedBy>Marketa</cp:lastModifiedBy>
  <cp:revision>79</cp:revision>
  <dcterms:created xsi:type="dcterms:W3CDTF">2016-10-29T11:35:16Z</dcterms:created>
  <dcterms:modified xsi:type="dcterms:W3CDTF">2016-11-02T10:25:26Z</dcterms:modified>
</cp:coreProperties>
</file>