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01b-Chemické složení živé hmoty</a:t>
            </a:r>
          </a:p>
          <a:p>
            <a:pPr algn="r"/>
            <a:endParaRPr lang="cs-CZ" sz="2000" smtClean="0">
              <a:solidFill>
                <a:schemeClr val="tx1"/>
              </a:solidFill>
            </a:endParaRPr>
          </a:p>
          <a:p>
            <a:pPr algn="r"/>
            <a:r>
              <a:rPr lang="cs-CZ" sz="2000" smtClean="0">
                <a:solidFill>
                  <a:schemeClr val="tx1"/>
                </a:solidFill>
              </a:rPr>
              <a:t>FRVŠ </a:t>
            </a:r>
            <a:r>
              <a:rPr lang="cs-CZ" sz="2000" b="1" dirty="0">
                <a:solidFill>
                  <a:schemeClr val="tx1"/>
                </a:solidFill>
              </a:rPr>
              <a:t>1647/2012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2/20/2013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živé hmoty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Dělicí hlediska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„Elementární analýza“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Forma – skutečný stav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Prvky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 ionty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Sloučeniny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Anorganické</a:t>
            </a:r>
          </a:p>
          <a:p>
            <a:pPr lvl="3"/>
            <a:r>
              <a:rPr lang="cs-CZ" dirty="0" smtClean="0">
                <a:solidFill>
                  <a:schemeClr val="tx1"/>
                </a:solidFill>
              </a:rPr>
              <a:t>Organické 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Složitost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Hierarchie struktur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Prvky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Jako takové, resp. ionty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Reprezentanti látek – abstraktní role </a:t>
            </a:r>
          </a:p>
          <a:p>
            <a:r>
              <a:rPr lang="cs-CZ" dirty="0">
                <a:solidFill>
                  <a:schemeClr val="tx1"/>
                </a:solidFill>
              </a:rPr>
              <a:t>Pojem biogenních prvků – kvantitativní </a:t>
            </a:r>
            <a:r>
              <a:rPr lang="cs-CZ" dirty="0" smtClean="0">
                <a:solidFill>
                  <a:schemeClr val="tx1"/>
                </a:solidFill>
              </a:rPr>
              <a:t>zastoupení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První úroveň: C, H, O, N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Druhá úroveň: Na, K, Mg, Ca, Cl, S a P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Třetí úroveň: Co,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Čtvrtá úroveň: Al, As, B, Br, </a:t>
            </a:r>
            <a:r>
              <a:rPr lang="cs-CZ" dirty="0" err="1">
                <a:solidFill>
                  <a:schemeClr val="tx1"/>
                </a:solidFill>
              </a:rPr>
              <a:t>Cr</a:t>
            </a:r>
            <a:r>
              <a:rPr lang="cs-CZ" dirty="0">
                <a:solidFill>
                  <a:schemeClr val="tx1"/>
                </a:solidFill>
              </a:rPr>
              <a:t>, F, </a:t>
            </a:r>
            <a:r>
              <a:rPr lang="cs-CZ" dirty="0" err="1">
                <a:solidFill>
                  <a:schemeClr val="tx1"/>
                </a:solidFill>
              </a:rPr>
              <a:t>Ga</a:t>
            </a:r>
            <a:r>
              <a:rPr lang="cs-CZ" dirty="0">
                <a:solidFill>
                  <a:schemeClr val="tx1"/>
                </a:solidFill>
              </a:rPr>
              <a:t>, I,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Se, Si a V.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Anorganické látky		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voda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Na</a:t>
            </a:r>
            <a:r>
              <a:rPr lang="cs-CZ" dirty="0">
                <a:solidFill>
                  <a:schemeClr val="tx1"/>
                </a:solidFill>
              </a:rPr>
              <a:t>+, K+, Cl-, SO4-, HCO3-, HPO42-, Ca, Mg, </a:t>
            </a:r>
            <a:r>
              <a:rPr lang="cs-CZ" dirty="0" err="1">
                <a:solidFill>
                  <a:schemeClr val="tx1"/>
                </a:solidFill>
              </a:rPr>
              <a:t>Fe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Zn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Va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Cu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Mo</a:t>
            </a:r>
            <a:r>
              <a:rPr lang="cs-CZ" dirty="0">
                <a:solidFill>
                  <a:schemeClr val="tx1"/>
                </a:solidFill>
              </a:rPr>
              <a:t>, Ni, </a:t>
            </a:r>
            <a:r>
              <a:rPr lang="cs-CZ" dirty="0" err="1">
                <a:solidFill>
                  <a:schemeClr val="tx1"/>
                </a:solidFill>
              </a:rPr>
              <a:t>Mn</a:t>
            </a:r>
            <a:r>
              <a:rPr lang="cs-CZ" dirty="0">
                <a:solidFill>
                  <a:schemeClr val="tx1"/>
                </a:solidFill>
              </a:rPr>
              <a:t>, Se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plyny </a:t>
            </a:r>
            <a:r>
              <a:rPr lang="cs-CZ" dirty="0">
                <a:solidFill>
                  <a:schemeClr val="tx1"/>
                </a:solidFill>
              </a:rPr>
              <a:t>- O2, N2, CO2, </a:t>
            </a:r>
            <a:r>
              <a:rPr lang="cs-CZ" dirty="0" smtClean="0">
                <a:solidFill>
                  <a:schemeClr val="tx1"/>
                </a:solidFill>
              </a:rPr>
              <a:t>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Organické látky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nízkomolekulární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vysokomolekulární  </a:t>
            </a:r>
            <a:r>
              <a:rPr lang="cs-CZ" dirty="0">
                <a:solidFill>
                  <a:schemeClr val="tx1"/>
                </a:solidFill>
              </a:rPr>
              <a:t>- biopolymery</a:t>
            </a:r>
          </a:p>
          <a:p>
            <a:r>
              <a:rPr lang="cs-CZ" dirty="0">
                <a:solidFill>
                  <a:schemeClr val="tx1"/>
                </a:solidFill>
              </a:rPr>
              <a:t>Hlavní typy - skupiny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bílkoviny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nukleové </a:t>
            </a:r>
            <a:r>
              <a:rPr lang="cs-CZ" dirty="0">
                <a:solidFill>
                  <a:schemeClr val="tx1"/>
                </a:solidFill>
              </a:rPr>
              <a:t>kyseliny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sacharidy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lipidy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Látkové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složení organizmů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153832"/>
              </p:ext>
            </p:extLst>
          </p:nvPr>
        </p:nvGraphicFramePr>
        <p:xfrm>
          <a:off x="1115616" y="2564904"/>
          <a:ext cx="6696744" cy="280831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683303"/>
                <a:gridCol w="1723914"/>
                <a:gridCol w="1594620"/>
                <a:gridCol w="1694907"/>
              </a:tblGrid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Látka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člověk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rostliny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bakterie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voda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lipidy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anorg. látky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látek, hierarchie 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Význam struktury, složitost látek, vlastnosti - funkce</a:t>
            </a:r>
          </a:p>
          <a:p>
            <a:pPr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Úrovně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Jednoduché sloučeniny (voda, CO</a:t>
            </a:r>
            <a:r>
              <a:rPr lang="cs-CZ" baseline="-25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2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 apod.), prekurzory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Stavební kameny – monosacharidy, aminokyseliny, mastné kyseliny, </a:t>
            </a:r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baze</a:t>
            </a:r>
            <a:endParaRPr lang="cs-CZ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1" indent="0">
              <a:buNone/>
            </a:pPr>
            <a:r>
              <a:rPr lang="cs-CZ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Oligo</a:t>
            </a:r>
            <a:r>
              <a:rPr lang="cs-CZ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a makromolekulární úroveň</a:t>
            </a:r>
          </a:p>
          <a:p>
            <a:pPr marL="457200" lvl="1" indent="0">
              <a:buNone/>
            </a:pPr>
            <a:r>
              <a:rPr lang="cs-CZ" dirty="0" err="1">
                <a:solidFill>
                  <a:schemeClr val="tx1"/>
                </a:solidFill>
                <a:latin typeface="Times New Roman"/>
                <a:ea typeface="Times New Roman"/>
              </a:rPr>
              <a:t>Supramolekulární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 úroveň</a:t>
            </a:r>
          </a:p>
          <a:p>
            <a:pPr marL="457200" lvl="1" indent="0">
              <a:buNone/>
            </a:pPr>
            <a:r>
              <a:rPr lang="cs-CZ" dirty="0" err="1">
                <a:solidFill>
                  <a:schemeClr val="tx1"/>
                </a:solidFill>
                <a:latin typeface="Times New Roman"/>
                <a:ea typeface="Times New Roman"/>
              </a:rPr>
              <a:t>Subbuněčné</a:t>
            </a: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 struktury, organely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Times New Roman"/>
                <a:ea typeface="Times New Roman"/>
              </a:rPr>
              <a:t>Buňka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Obecný princip výstavby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biopolymerů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Jsou </a:t>
            </a:r>
            <a:r>
              <a:rPr lang="cs-CZ" dirty="0">
                <a:solidFill>
                  <a:schemeClr val="tx1"/>
                </a:solidFill>
              </a:rPr>
              <a:t>tvořeny monomery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vytvářejí lineární řetězce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Monomery </a:t>
            </a:r>
            <a:r>
              <a:rPr lang="cs-CZ" dirty="0">
                <a:solidFill>
                  <a:schemeClr val="tx1"/>
                </a:solidFill>
              </a:rPr>
              <a:t>jsou spojovány jediným  typem  vazby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mono</a:t>
            </a:r>
            <a:r>
              <a:rPr lang="cs-CZ" dirty="0">
                <a:solidFill>
                  <a:schemeClr val="tx1"/>
                </a:solidFill>
              </a:rPr>
              <a:t>, di-, </a:t>
            </a:r>
            <a:r>
              <a:rPr lang="cs-CZ" dirty="0" err="1">
                <a:solidFill>
                  <a:schemeClr val="tx1"/>
                </a:solidFill>
              </a:rPr>
              <a:t>tri</a:t>
            </a:r>
            <a:r>
              <a:rPr lang="cs-CZ" dirty="0">
                <a:solidFill>
                  <a:schemeClr val="tx1"/>
                </a:solidFill>
              </a:rPr>
              <a:t>- , </a:t>
            </a:r>
            <a:r>
              <a:rPr lang="cs-CZ" dirty="0" err="1">
                <a:solidFill>
                  <a:schemeClr val="tx1"/>
                </a:solidFill>
              </a:rPr>
              <a:t>tetra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,...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oligo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</a:t>
            </a:r>
            <a:r>
              <a:rPr lang="cs-CZ" dirty="0" smtClean="0">
                <a:solidFill>
                  <a:schemeClr val="tx1"/>
                </a:solidFill>
              </a:rPr>
              <a:t> 10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  <a:sym typeface="Symbol"/>
              </a:rPr>
              <a:t>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10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Výjimka – lipidy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09580"/>
              </p:ext>
            </p:extLst>
          </p:nvPr>
        </p:nvGraphicFramePr>
        <p:xfrm>
          <a:off x="1619672" y="4437112"/>
          <a:ext cx="5760720" cy="7315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05230"/>
                <a:gridCol w="1518920"/>
                <a:gridCol w="1477010"/>
                <a:gridCol w="15595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bílkoviny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nukleové kyseliny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polysacharidy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monomery	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aminokyseliny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nukleotidy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monosacharidy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Times New Roman"/>
                        </a:rPr>
                        <a:t>vazba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peptidická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3,5-diesterová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glykosidická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Spontánní abiotické reakce vzniku složitějších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struktur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Millerův experiment - 1952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tx1"/>
                </a:solidFill>
              </a:rPr>
              <a:t>Experimentální uspořádání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tvorby </a:t>
            </a:r>
            <a:r>
              <a:rPr lang="cs-CZ" sz="2000" b="1" i="1" dirty="0">
                <a:solidFill>
                  <a:schemeClr val="tx1"/>
                </a:solidFill>
              </a:rPr>
              <a:t>stavebních kamenů </a:t>
            </a:r>
            <a:endParaRPr lang="cs-CZ" sz="2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tx1"/>
                </a:solidFill>
              </a:rPr>
              <a:t>z prekursorů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Plynná fáze </a:t>
            </a:r>
            <a:r>
              <a:rPr lang="cs-CZ" sz="1600" dirty="0" smtClean="0">
                <a:solidFill>
                  <a:schemeClr val="tx1"/>
                </a:solidFill>
              </a:rPr>
              <a:t>napodobuje atmosféru 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Země před 3,5 mld. Let.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Probíhalo dny-týdny.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V</a:t>
            </a:r>
            <a:r>
              <a:rPr lang="cs-CZ" sz="1600" dirty="0">
                <a:solidFill>
                  <a:schemeClr val="tx1"/>
                </a:solidFill>
              </a:rPr>
              <a:t> analyzovaných vzorcích byly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nalezeny </a:t>
            </a:r>
            <a:r>
              <a:rPr lang="cs-CZ" sz="1600" dirty="0">
                <a:solidFill>
                  <a:schemeClr val="tx1"/>
                </a:solidFill>
              </a:rPr>
              <a:t>aminokyseliny, </a:t>
            </a:r>
            <a:r>
              <a:rPr lang="cs-CZ" sz="1600" dirty="0" err="1">
                <a:solidFill>
                  <a:schemeClr val="tx1"/>
                </a:solidFill>
              </a:rPr>
              <a:t>org</a:t>
            </a:r>
            <a:r>
              <a:rPr lang="cs-CZ" sz="1600" dirty="0">
                <a:solidFill>
                  <a:schemeClr val="tx1"/>
                </a:solidFill>
              </a:rPr>
              <a:t>. kyseliny,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sacharidy </a:t>
            </a:r>
            <a:r>
              <a:rPr lang="cs-CZ" sz="1600" dirty="0">
                <a:solidFill>
                  <a:schemeClr val="tx1"/>
                </a:solidFill>
              </a:rPr>
              <a:t>apod</a:t>
            </a:r>
            <a:r>
              <a:rPr lang="cs-CZ" sz="1600" dirty="0" smtClean="0">
                <a:solidFill>
                  <a:schemeClr val="tx1"/>
                </a:solidFill>
              </a:rPr>
              <a:t>. Další experimenty, </a:t>
            </a:r>
          </a:p>
          <a:p>
            <a:pPr marL="0" indent="0">
              <a:buNone/>
            </a:pPr>
            <a:r>
              <a:rPr lang="cs-CZ" sz="1600" dirty="0" err="1">
                <a:solidFill>
                  <a:schemeClr val="tx1"/>
                </a:solidFill>
              </a:rPr>
              <a:t>m</a:t>
            </a:r>
            <a:r>
              <a:rPr lang="cs-CZ" sz="1600" dirty="0" err="1" smtClean="0">
                <a:solidFill>
                  <a:schemeClr val="tx1"/>
                </a:solidFill>
              </a:rPr>
              <a:t>odif</a:t>
            </a:r>
            <a:r>
              <a:rPr lang="cs-CZ" sz="1600" smtClean="0">
                <a:solidFill>
                  <a:schemeClr val="tx1"/>
                </a:solidFill>
              </a:rPr>
              <a:t>. složení</a:t>
            </a:r>
            <a:r>
              <a:rPr lang="cs-CZ" sz="1600" dirty="0" smtClean="0">
                <a:solidFill>
                  <a:schemeClr val="tx1"/>
                </a:solidFill>
              </a:rPr>
              <a:t>, další látky (</a:t>
            </a:r>
            <a:r>
              <a:rPr lang="cs-CZ" sz="1600" dirty="0" err="1" smtClean="0">
                <a:solidFill>
                  <a:schemeClr val="tx1"/>
                </a:solidFill>
              </a:rPr>
              <a:t>baze</a:t>
            </a:r>
            <a:r>
              <a:rPr lang="cs-CZ" sz="1600" dirty="0" smtClean="0">
                <a:solidFill>
                  <a:schemeClr val="tx1"/>
                </a:solidFill>
              </a:rPr>
              <a:t>).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8862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70</TotalTime>
  <Words>307</Words>
  <Application>Microsoft Office PowerPoint</Application>
  <PresentationFormat>Předvádění na obrazovce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C3181 Biochemie I</vt:lpstr>
      <vt:lpstr>Látkové složení živé hmoty</vt:lpstr>
      <vt:lpstr>Prvky</vt:lpstr>
      <vt:lpstr>Sloučeniny</vt:lpstr>
      <vt:lpstr>Látkové složení organizmů</vt:lpstr>
      <vt:lpstr>Struktura látek, hierarchie struktur</vt:lpstr>
      <vt:lpstr>Obecný princip výstavby biopolymerů</vt:lpstr>
      <vt:lpstr>Spontánní abiotické reakce vzniku složitějších struktur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20</cp:revision>
  <dcterms:created xsi:type="dcterms:W3CDTF">2012-05-21T09:08:24Z</dcterms:created>
  <dcterms:modified xsi:type="dcterms:W3CDTF">2013-02-20T13:43:46Z</dcterms:modified>
</cp:coreProperties>
</file>