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3" r:id="rId4"/>
    <p:sldId id="264" r:id="rId5"/>
    <p:sldId id="266" r:id="rId6"/>
    <p:sldId id="267" r:id="rId7"/>
    <p:sldId id="271" r:id="rId8"/>
    <p:sldId id="269" r:id="rId9"/>
    <p:sldId id="297" r:id="rId10"/>
    <p:sldId id="270" r:id="rId11"/>
    <p:sldId id="261" r:id="rId12"/>
    <p:sldId id="298" r:id="rId13"/>
    <p:sldId id="262" r:id="rId14"/>
    <p:sldId id="272" r:id="rId15"/>
    <p:sldId id="273" r:id="rId16"/>
    <p:sldId id="284" r:id="rId17"/>
    <p:sldId id="283" r:id="rId18"/>
    <p:sldId id="274" r:id="rId19"/>
    <p:sldId id="282" r:id="rId20"/>
    <p:sldId id="289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B596-6A1C-46DE-BB6D-3CB784F804FD}" type="datetimeFigureOut">
              <a:rPr lang="cs-CZ" smtClean="0"/>
              <a:t>8.10.2013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43B8-7688-4B47-A5CE-9D82AD384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43B8-7688-4B47-A5CE-9D82AD38463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0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2007.igem.org/wiki/index.php/Boston_University/Microencapsul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832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06-Sacharidy, struktura 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97833" cy="455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00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Cukerné alkoholy – mírná redukce karbonylu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Deoxycukry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Aminocukry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533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45339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89" y="4005064"/>
            <a:ext cx="5048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Deriváty monosacharidů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Kyselina L-askorbová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600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Glykosidy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Glykosidická </a:t>
            </a:r>
            <a:r>
              <a:rPr lang="cs-CZ" dirty="0">
                <a:solidFill>
                  <a:schemeClr val="tx1"/>
                </a:solidFill>
              </a:rPr>
              <a:t>vazba </a:t>
            </a:r>
            <a:r>
              <a:rPr lang="cs-CZ" dirty="0" smtClean="0">
                <a:solidFill>
                  <a:schemeClr val="tx1"/>
                </a:solidFill>
              </a:rPr>
              <a:t>– acetaly a </a:t>
            </a:r>
            <a:r>
              <a:rPr lang="cs-CZ" dirty="0" err="1" smtClean="0">
                <a:solidFill>
                  <a:schemeClr val="tx1"/>
                </a:solidFill>
              </a:rPr>
              <a:t>ketaly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OR</a:t>
            </a:r>
            <a:r>
              <a:rPr lang="cs-CZ" sz="1800" dirty="0">
                <a:solidFill>
                  <a:schemeClr val="tx1"/>
                </a:solidFill>
              </a:rPr>
              <a:t>, SR, NR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specificky </a:t>
            </a:r>
            <a:r>
              <a:rPr lang="cs-CZ" sz="1800" dirty="0">
                <a:solidFill>
                  <a:schemeClr val="tx1"/>
                </a:solidFill>
              </a:rPr>
              <a:t>štěpí </a:t>
            </a:r>
            <a:r>
              <a:rPr lang="cs-CZ" sz="1800" dirty="0" err="1" smtClean="0">
                <a:solidFill>
                  <a:schemeClr val="tx1"/>
                </a:solidFill>
              </a:rPr>
              <a:t>glykosidasy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err="1">
                <a:solidFill>
                  <a:schemeClr val="tx1"/>
                </a:solidFill>
              </a:rPr>
              <a:t>Homoglykosidy</a:t>
            </a:r>
            <a:r>
              <a:rPr lang="cs-CZ" dirty="0">
                <a:solidFill>
                  <a:schemeClr val="tx1"/>
                </a:solidFill>
              </a:rPr>
              <a:t> – sacharid + sacharid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di-, </a:t>
            </a:r>
            <a:r>
              <a:rPr lang="cs-CZ" sz="1800" dirty="0" err="1">
                <a:solidFill>
                  <a:schemeClr val="tx1"/>
                </a:solidFill>
              </a:rPr>
              <a:t>tri</a:t>
            </a:r>
            <a:r>
              <a:rPr lang="cs-CZ" sz="1800" dirty="0">
                <a:solidFill>
                  <a:schemeClr val="tx1"/>
                </a:solidFill>
              </a:rPr>
              <a:t>-,…, </a:t>
            </a:r>
            <a:r>
              <a:rPr lang="cs-CZ" sz="1800" dirty="0" err="1">
                <a:solidFill>
                  <a:schemeClr val="tx1"/>
                </a:solidFill>
              </a:rPr>
              <a:t>oligo</a:t>
            </a:r>
            <a:r>
              <a:rPr lang="cs-CZ" sz="1800" dirty="0">
                <a:solidFill>
                  <a:schemeClr val="tx1"/>
                </a:solidFill>
              </a:rPr>
              <a:t>-, polysacharidy</a:t>
            </a:r>
          </a:p>
          <a:p>
            <a:r>
              <a:rPr lang="cs-CZ" dirty="0" err="1">
                <a:solidFill>
                  <a:schemeClr val="tx1"/>
                </a:solidFill>
              </a:rPr>
              <a:t>Heteroglykosidy</a:t>
            </a:r>
            <a:r>
              <a:rPr lang="cs-CZ" dirty="0">
                <a:solidFill>
                  <a:schemeClr val="tx1"/>
                </a:solidFill>
              </a:rPr>
              <a:t> – sacharid + aglykon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4</a:t>
            </a:r>
            <a:r>
              <a:rPr lang="cs-CZ" sz="1900" dirty="0" smtClean="0">
                <a:solidFill>
                  <a:schemeClr val="tx1"/>
                </a:solidFill>
              </a:rPr>
              <a:t>)-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glukopyranosa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Redukující</a:t>
            </a: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 smtClean="0">
                <a:solidFill>
                  <a:schemeClr val="tx1"/>
                </a:solidFill>
              </a:rPr>
              <a:t>)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glukopyranosid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Neredukující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3876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7" y="3861048"/>
            <a:ext cx="3714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cs-CZ" sz="1800" dirty="0" smtClean="0"/>
          </a:p>
          <a:p>
            <a:pPr marL="0" indent="0" algn="r">
              <a:buNone/>
            </a:pPr>
            <a:endParaRPr lang="cs-CZ" sz="1800" dirty="0"/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 </a:t>
            </a:r>
            <a:r>
              <a:rPr lang="cs-CZ" sz="18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glukopyranosyl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2)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 D – </a:t>
            </a:r>
            <a:r>
              <a:rPr lang="cs-CZ" sz="1800" dirty="0" err="1">
                <a:solidFill>
                  <a:schemeClr val="tx1"/>
                </a:solidFill>
              </a:rPr>
              <a:t>fruktofuranosid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Neredukující</a:t>
            </a: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>
                <a:solidFill>
                  <a:schemeClr val="tx1"/>
                </a:solidFill>
              </a:rPr>
              <a:t>O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galaktopyranosyl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4)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– </a:t>
            </a:r>
            <a:r>
              <a:rPr lang="cs-CZ" sz="1800" dirty="0" err="1">
                <a:solidFill>
                  <a:schemeClr val="tx1"/>
                </a:solidFill>
              </a:rPr>
              <a:t>glukopyranosa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Redukující 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41338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2" y="4077072"/>
            <a:ext cx="3695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Oligosacharidy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Škrob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Rostliny, 250 – 300 glukos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Amylosa</a:t>
            </a:r>
            <a:r>
              <a:rPr lang="cs-CZ" dirty="0" smtClean="0">
                <a:solidFill>
                  <a:schemeClr val="tx1"/>
                </a:solidFill>
              </a:rPr>
              <a:t> – rozpustná, 20-30%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Amylopektin – větve 20-30 glukos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1" y="3429000"/>
            <a:ext cx="42767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57143" cy="5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Glykogen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Živočichové, mikroorganismy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 10 - 12 glukos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– 5 </a:t>
            </a:r>
            <a:r>
              <a:rPr lang="cs-CZ" dirty="0" err="1" smtClean="0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 (sval, játra)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6505"/>
            <a:ext cx="28670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2691"/>
            <a:ext cx="3785715" cy="2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základní vlastnosti a funkce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Monosacharidy, reaktivita, di- a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polysacharidy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Glykoproteiny a proteoglykany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Glykolipidy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Strukturní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 rostlin typické strukturní polymery, vedle </a:t>
            </a:r>
            <a:r>
              <a:rPr lang="cs-CZ" dirty="0" err="1" smtClean="0">
                <a:solidFill>
                  <a:schemeClr val="tx1"/>
                </a:solidFill>
              </a:rPr>
              <a:t>homopolysacharidu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celulosy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Výrazný rys – bobtnání (až 98% vody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solů</a:t>
            </a:r>
            <a:r>
              <a:rPr lang="cs-CZ" dirty="0">
                <a:solidFill>
                  <a:schemeClr val="tx1"/>
                </a:solidFill>
              </a:rPr>
              <a:t> a gelů.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Terminologie není zcela jednotná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Polymer (50-100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r>
              <a:rPr lang="cs-CZ" dirty="0">
                <a:solidFill>
                  <a:schemeClr val="tx1"/>
                </a:solidFill>
              </a:rPr>
              <a:t>, agregáty až 1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Složky: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pektinová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polygalakturonová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metylesterifikovaná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pektová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žádná nebo zanedbatelná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metylesterifikace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5815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Funkce – pojivo rostlinných buněk </a:t>
            </a:r>
            <a:r>
              <a:rPr lang="cs-CZ" dirty="0" smtClean="0">
                <a:solidFill>
                  <a:schemeClr val="tx1"/>
                </a:solidFill>
              </a:rPr>
              <a:t>(ovoce – hydrolýza </a:t>
            </a:r>
            <a:r>
              <a:rPr lang="cs-CZ" dirty="0">
                <a:solidFill>
                  <a:schemeClr val="tx1"/>
                </a:solidFill>
              </a:rPr>
              <a:t>enzymy hub a plísní způsobí měknutí pletiva</a:t>
            </a:r>
            <a:r>
              <a:rPr lang="cs-CZ" dirty="0" smtClean="0">
                <a:solidFill>
                  <a:schemeClr val="tx1"/>
                </a:solidFill>
              </a:rPr>
              <a:t>) – u živočichů kolagen 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Užití – </a:t>
            </a:r>
            <a:r>
              <a:rPr lang="cs-CZ" dirty="0" err="1">
                <a:solidFill>
                  <a:schemeClr val="tx1"/>
                </a:solidFill>
              </a:rPr>
              <a:t>gelotvorná</a:t>
            </a:r>
            <a:r>
              <a:rPr lang="cs-CZ" dirty="0">
                <a:solidFill>
                  <a:schemeClr val="tx1"/>
                </a:solidFill>
              </a:rPr>
              <a:t> látka – potravinářství (stabilizace gelů a pěn, mléko smetana, důležité jako nestravitelné vlákniny), technologie (imobilizace buněk a enzymů)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8228573" cy="2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Agary – červené mořské řasy </a:t>
            </a:r>
          </a:p>
          <a:p>
            <a:r>
              <a:rPr lang="cs-CZ" dirty="0">
                <a:solidFill>
                  <a:schemeClr val="tx1"/>
                </a:solidFill>
              </a:rPr>
              <a:t>Směs </a:t>
            </a:r>
            <a:r>
              <a:rPr lang="cs-CZ" dirty="0" err="1" smtClean="0">
                <a:solidFill>
                  <a:schemeClr val="tx1"/>
                </a:solidFill>
              </a:rPr>
              <a:t>agarosy</a:t>
            </a:r>
            <a:r>
              <a:rPr lang="cs-CZ" dirty="0" smtClean="0">
                <a:solidFill>
                  <a:schemeClr val="tx1"/>
                </a:solidFill>
              </a:rPr>
              <a:t> (lineární)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agaropektinu</a:t>
            </a:r>
            <a:r>
              <a:rPr lang="cs-CZ" dirty="0" smtClean="0">
                <a:solidFill>
                  <a:schemeClr val="tx1"/>
                </a:solidFill>
              </a:rPr>
              <a:t> (větvený)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Polymery </a:t>
            </a:r>
            <a:r>
              <a:rPr lang="cs-CZ" dirty="0" err="1" smtClean="0">
                <a:solidFill>
                  <a:schemeClr val="tx1"/>
                </a:solidFill>
              </a:rPr>
              <a:t>galaktosy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anhydrogalaktosy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-L-, 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-D-)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r>
              <a:rPr lang="cs-CZ" dirty="0" smtClean="0">
                <a:solidFill>
                  <a:schemeClr val="tx1"/>
                </a:solidFill>
              </a:rPr>
              <a:t> – další substituce – pyruvát, sulfát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941168"/>
            <a:ext cx="2543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960093"/>
            <a:ext cx="58293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09" y="2492896"/>
            <a:ext cx="693261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Agar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– stavba pletiv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Užití – zahušťovadlo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potravinářství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laboratoř (gely různé hustoty)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gar x 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664762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Kultivace mikroorganismů, ELFO (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8195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9454"/>
            <a:ext cx="36671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Algináty – mořské chaluhy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Složeny z bloků tvořených </a:t>
            </a:r>
            <a:r>
              <a:rPr lang="el-GR" dirty="0">
                <a:solidFill>
                  <a:schemeClr val="tx1"/>
                </a:solidFill>
              </a:rPr>
              <a:t>β-</a:t>
            </a:r>
            <a:r>
              <a:rPr lang="cs-CZ" dirty="0">
                <a:solidFill>
                  <a:schemeClr val="tx1"/>
                </a:solidFill>
              </a:rPr>
              <a:t>D-</a:t>
            </a:r>
            <a:r>
              <a:rPr lang="cs-CZ" dirty="0" err="1">
                <a:solidFill>
                  <a:schemeClr val="tx1"/>
                </a:solidFill>
              </a:rPr>
              <a:t>mannuronátem</a:t>
            </a:r>
            <a:r>
              <a:rPr lang="cs-CZ" dirty="0">
                <a:solidFill>
                  <a:schemeClr val="tx1"/>
                </a:solidFill>
              </a:rPr>
              <a:t> (M-bloky) a jeho C-5 epimerem 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guluronátem</a:t>
            </a:r>
            <a:r>
              <a:rPr lang="cs-CZ" dirty="0">
                <a:solidFill>
                  <a:schemeClr val="tx1"/>
                </a:solidFill>
              </a:rPr>
              <a:t> (G-bloky) vázaných 1-4 vazbami. Bloky se spojují v různých </a:t>
            </a:r>
            <a:r>
              <a:rPr lang="cs-CZ" dirty="0" smtClean="0">
                <a:solidFill>
                  <a:schemeClr val="tx1"/>
                </a:solidFill>
              </a:rPr>
              <a:t>sekvencích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" y="3645024"/>
            <a:ext cx="55721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42456"/>
            <a:ext cx="34671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59" y="1947366"/>
            <a:ext cx="5497144" cy="41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778" y="1124744"/>
            <a:ext cx="8477022" cy="7502129"/>
          </a:xfrm>
        </p:spPr>
        <p:txBody>
          <a:bodyPr/>
          <a:lstStyle/>
          <a:p>
            <a:pPr lvl="1"/>
            <a:r>
              <a:rPr lang="cs-CZ" sz="2000" dirty="0" smtClean="0">
                <a:solidFill>
                  <a:schemeClr val="tx1"/>
                </a:solidFill>
              </a:rPr>
              <a:t>Funkce – struktura pletiv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Užití – gely </a:t>
            </a: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 Ca, potravinářství, laboratoř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Struktura Ca-komplexu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" y="2852936"/>
            <a:ext cx="3771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3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2007.igem.org/wiki/index.php/Boston_University/Microencapsulation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Pankreatické buňky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900" dirty="0" smtClean="0">
              <a:solidFill>
                <a:schemeClr val="tx1"/>
              </a:solidFill>
            </a:endParaRPr>
          </a:p>
          <a:p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201"/>
            <a:ext cx="5676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Struktura a základní vlastnosti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Polyhydroxyaldehy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– na C</a:t>
            </a:r>
            <a:r>
              <a:rPr lang="cs-CZ" dirty="0">
                <a:solidFill>
                  <a:schemeClr val="tx1"/>
                </a:solidFill>
              </a:rPr>
              <a:t>1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Polyhydroxyketony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r>
              <a:rPr lang="cs-CZ" dirty="0" smtClean="0">
                <a:solidFill>
                  <a:schemeClr val="tx1"/>
                </a:solidFill>
              </a:rPr>
              <a:t> – na C2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Různý počet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C3 – </a:t>
            </a:r>
            <a:r>
              <a:rPr lang="cs-CZ" dirty="0" err="1" smtClean="0">
                <a:solidFill>
                  <a:schemeClr val="tx1"/>
                </a:solidFill>
              </a:rPr>
              <a:t>aldotriosy</a:t>
            </a:r>
            <a:r>
              <a:rPr lang="cs-CZ" dirty="0" smtClean="0">
                <a:solidFill>
                  <a:schemeClr val="tx1"/>
                </a:solidFill>
              </a:rPr>
              <a:t> a C4 – </a:t>
            </a:r>
            <a:r>
              <a:rPr lang="cs-CZ" dirty="0" err="1" smtClean="0">
                <a:solidFill>
                  <a:schemeClr val="tx1"/>
                </a:solidFill>
              </a:rPr>
              <a:t>ketotetrosy</a:t>
            </a:r>
            <a:r>
              <a:rPr lang="cs-CZ" dirty="0" smtClean="0">
                <a:solidFill>
                  <a:schemeClr val="tx1"/>
                </a:solidFill>
              </a:rPr>
              <a:t> alespoň 1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baseline="30000" dirty="0">
                <a:solidFill>
                  <a:schemeClr val="tx1"/>
                </a:solidFill>
              </a:rPr>
              <a:t>*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baseline="30000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D-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, L-výjimečně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Karagenany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Galaktosa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anhydrogalaktosa</a:t>
            </a:r>
            <a:r>
              <a:rPr lang="cs-CZ" dirty="0" smtClean="0">
                <a:solidFill>
                  <a:schemeClr val="tx1"/>
                </a:solidFill>
              </a:rPr>
              <a:t>, různý stupeň sulfatace</a:t>
            </a:r>
          </a:p>
          <a:p>
            <a:pPr lvl="1"/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r>
              <a:rPr lang="cs-CZ" sz="2400" dirty="0" smtClean="0">
                <a:solidFill>
                  <a:prstClr val="black"/>
                </a:solidFill>
              </a:rPr>
              <a:t>-1-3, </a:t>
            </a:r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b</a:t>
            </a:r>
            <a:r>
              <a:rPr lang="cs-CZ" sz="2400" dirty="0" smtClean="0">
                <a:solidFill>
                  <a:prstClr val="black"/>
                </a:solidFill>
              </a:rPr>
              <a:t>-1-4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Strukturní, gely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  (mlékárenství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aj.)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2957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Monosacharidy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r>
              <a:rPr lang="cs-CZ" dirty="0" smtClean="0">
                <a:solidFill>
                  <a:schemeClr val="tx1"/>
                </a:solidFill>
              </a:rPr>
              <a:t> výše (1 a více asymetrických C)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Ketotriosa</a:t>
            </a:r>
            <a:r>
              <a:rPr lang="cs-CZ" dirty="0">
                <a:solidFill>
                  <a:schemeClr val="tx1"/>
                </a:solidFill>
              </a:rPr>
              <a:t> nemá C</a:t>
            </a:r>
            <a:r>
              <a:rPr lang="cs-CZ" baseline="30000" dirty="0" smtClean="0">
                <a:solidFill>
                  <a:schemeClr val="tx1"/>
                </a:solidFill>
              </a:rPr>
              <a:t>*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3238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468368" cy="479755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14090"/>
            <a:ext cx="3868452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4077072"/>
            <a:ext cx="6480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91680" y="5085184"/>
            <a:ext cx="5040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95736" y="5085184"/>
            <a:ext cx="504056" cy="115212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707904" y="5085184"/>
            <a:ext cx="576064" cy="11521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444208" y="5157192"/>
            <a:ext cx="57606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monosacharidů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278857" cy="47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Reaktivní </a:t>
            </a:r>
            <a:r>
              <a:rPr lang="cs-CZ" dirty="0" err="1" smtClean="0">
                <a:solidFill>
                  <a:schemeClr val="tx1"/>
                </a:solidFill>
              </a:rPr>
              <a:t>polocetalový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poloketalový</a:t>
            </a:r>
            <a:r>
              <a:rPr lang="cs-CZ" dirty="0" smtClean="0">
                <a:solidFill>
                  <a:schemeClr val="tx1"/>
                </a:solidFill>
              </a:rPr>
              <a:t>) hydroxyl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acetalů (</a:t>
            </a:r>
            <a:r>
              <a:rPr lang="cs-CZ" dirty="0" err="1" smtClean="0">
                <a:solidFill>
                  <a:schemeClr val="tx1"/>
                </a:solidFill>
              </a:rPr>
              <a:t>ketalů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asymetrické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centrum - </a:t>
            </a:r>
            <a:r>
              <a:rPr lang="cs-CZ" dirty="0" err="1" smtClean="0">
                <a:solidFill>
                  <a:schemeClr val="tx1"/>
                </a:solidFill>
              </a:rPr>
              <a:t>anomery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4386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97886"/>
              </p:ext>
            </p:extLst>
          </p:nvPr>
        </p:nvGraphicFramePr>
        <p:xfrm>
          <a:off x="2483768" y="1844824"/>
          <a:ext cx="3815781" cy="436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r:id="rId3" imgW="7631561" imgH="8734846" progId="CorelPhotoPaint.Image.9">
                  <p:embed/>
                </p:oleObj>
              </mc:Choice>
              <mc:Fallback>
                <p:oleObj r:id="rId3" imgW="7631561" imgH="8734846" progId="CorelPhotoPaint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44824"/>
                        <a:ext cx="3815781" cy="436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Biochemicky významné monosacharidy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Triosy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glyceraldehyd, </a:t>
            </a:r>
            <a:r>
              <a:rPr lang="cs-CZ" dirty="0" err="1">
                <a:solidFill>
                  <a:schemeClr val="tx1"/>
                </a:solidFill>
              </a:rPr>
              <a:t>dihydroxyaceton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Tetrosy</a:t>
            </a:r>
            <a:r>
              <a:rPr lang="cs-CZ" dirty="0">
                <a:solidFill>
                  <a:schemeClr val="tx1"/>
                </a:solidFill>
              </a:rPr>
              <a:t> 	- </a:t>
            </a:r>
            <a:r>
              <a:rPr lang="cs-CZ" dirty="0" err="1">
                <a:solidFill>
                  <a:schemeClr val="tx1"/>
                </a:solidFill>
              </a:rPr>
              <a:t>threosa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erythrosa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Pentosy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u="sng" dirty="0" err="1">
                <a:solidFill>
                  <a:schemeClr val="tx1"/>
                </a:solidFill>
              </a:rPr>
              <a:t>ribosa</a:t>
            </a:r>
            <a:r>
              <a:rPr lang="cs-CZ" u="sng" dirty="0">
                <a:solidFill>
                  <a:schemeClr val="tx1"/>
                </a:solidFill>
              </a:rPr>
              <a:t>, </a:t>
            </a:r>
            <a:r>
              <a:rPr lang="cs-CZ" u="sng" dirty="0" err="1">
                <a:solidFill>
                  <a:schemeClr val="tx1"/>
                </a:solidFill>
              </a:rPr>
              <a:t>deoxyribosa</a:t>
            </a:r>
            <a:endParaRPr lang="cs-CZ" u="sng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Hexosy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b="1" dirty="0">
                <a:solidFill>
                  <a:schemeClr val="tx1"/>
                </a:solidFill>
              </a:rPr>
              <a:t>glukosa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galaktosa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fruktosa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Heptosa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dirty="0" err="1">
                <a:solidFill>
                  <a:schemeClr val="tx1"/>
                </a:solidFill>
              </a:rPr>
              <a:t>sedoheptulosa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543</TotalTime>
  <Words>614</Words>
  <Application>Microsoft Office PowerPoint</Application>
  <PresentationFormat>Předvádění na obrazovce (4:3)</PresentationFormat>
  <Paragraphs>273</Paragraphs>
  <Slides>31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Exekutivní</vt:lpstr>
      <vt:lpstr>CorelPhotoPaint.Image.9</vt:lpstr>
      <vt:lpstr>C5720Biochemie</vt:lpstr>
      <vt:lpstr>Obsah</vt:lpstr>
      <vt:lpstr> Struktura a základní vlastnosti </vt:lpstr>
      <vt:lpstr>Monosacharidy</vt:lpstr>
      <vt:lpstr>Aldosy a ketosy</vt:lpstr>
      <vt:lpstr>Struktura monosacharidů</vt:lpstr>
      <vt:lpstr>Struktura monosacharidů</vt:lpstr>
      <vt:lpstr>Struktura monosacharidů</vt:lpstr>
      <vt:lpstr>Biochemicky významné monosacharidy</vt:lpstr>
      <vt:lpstr>Deriváty monosacharidů</vt:lpstr>
      <vt:lpstr>Deriváty monosacharidů</vt:lpstr>
      <vt:lpstr>Deriváty monosacharidů</vt:lpstr>
      <vt:lpstr>Glykosidy</vt:lpstr>
      <vt:lpstr>Disacharidy</vt:lpstr>
      <vt:lpstr>Disacharidy</vt:lpstr>
      <vt:lpstr>Oligosacharidy</vt:lpstr>
      <vt:lpstr>Polysacharidy</vt:lpstr>
      <vt:lpstr>Zásobní polysacharidy</vt:lpstr>
      <vt:lpstr>Zásobní polysacharidy</vt:lpstr>
      <vt:lpstr>Rostlinné heteropolysacharidy</vt:lpstr>
      <vt:lpstr>Rostlinné heteropolysacharidy</vt:lpstr>
      <vt:lpstr>Rostlinné heteropolysacharidy</vt:lpstr>
      <vt:lpstr>Rostlinné heteropolysacharidy</vt:lpstr>
      <vt:lpstr>Agary</vt:lpstr>
      <vt:lpstr>Agary</vt:lpstr>
      <vt:lpstr>Agary</vt:lpstr>
      <vt:lpstr>Rostlinné heteropolysacharidy</vt:lpstr>
      <vt:lpstr>Algináty</vt:lpstr>
      <vt:lpstr>Algináty</vt:lpstr>
      <vt:lpstr>Rostlinné heteropolysacharidy</vt:lpstr>
      <vt:lpstr>Rostlinné heteropolysacharidy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62</cp:revision>
  <dcterms:created xsi:type="dcterms:W3CDTF">2012-05-21T09:08:24Z</dcterms:created>
  <dcterms:modified xsi:type="dcterms:W3CDTF">2013-10-08T05:20:45Z</dcterms:modified>
</cp:coreProperties>
</file>