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71" r:id="rId4"/>
    <p:sldId id="286" r:id="rId5"/>
    <p:sldId id="287" r:id="rId6"/>
    <p:sldId id="274" r:id="rId7"/>
    <p:sldId id="273" r:id="rId8"/>
    <p:sldId id="275" r:id="rId9"/>
    <p:sldId id="276" r:id="rId10"/>
    <p:sldId id="288" r:id="rId11"/>
    <p:sldId id="278" r:id="rId12"/>
    <p:sldId id="289" r:id="rId13"/>
    <p:sldId id="281" r:id="rId14"/>
    <p:sldId id="290" r:id="rId15"/>
    <p:sldId id="282" r:id="rId16"/>
    <p:sldId id="283" r:id="rId17"/>
    <p:sldId id="314" r:id="rId18"/>
    <p:sldId id="291" r:id="rId19"/>
    <p:sldId id="293" r:id="rId20"/>
    <p:sldId id="284" r:id="rId21"/>
    <p:sldId id="294" r:id="rId22"/>
    <p:sldId id="295" r:id="rId23"/>
    <p:sldId id="297" r:id="rId24"/>
    <p:sldId id="298" r:id="rId25"/>
    <p:sldId id="300" r:id="rId26"/>
    <p:sldId id="299" r:id="rId27"/>
    <p:sldId id="301" r:id="rId28"/>
    <p:sldId id="306" r:id="rId29"/>
    <p:sldId id="307" r:id="rId30"/>
    <p:sldId id="308" r:id="rId31"/>
    <p:sldId id="309" r:id="rId32"/>
    <p:sldId id="302" r:id="rId33"/>
    <p:sldId id="310" r:id="rId34"/>
    <p:sldId id="311" r:id="rId35"/>
    <p:sldId id="303" r:id="rId36"/>
    <p:sldId id="312" r:id="rId37"/>
    <p:sldId id="304" r:id="rId38"/>
    <p:sldId id="305" r:id="rId39"/>
    <p:sldId id="31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49339-F584-4180-AC4D-A136BA0766C9}" type="datetimeFigureOut">
              <a:rPr lang="cs-CZ" smtClean="0"/>
              <a:t>24.10.2013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FE1BE-B6DD-4F8D-B5CE-C511F7CC7C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24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FE1BE-B6DD-4F8D-B5CE-C511F7CC7C8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97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10/24/2013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10/24/2013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10/24/2013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10/24/2013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609601"/>
            <a:ext cx="8136904" cy="195530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C5720 Biochemie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12-Enzymová kinetika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10/24/2013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Kinetika enzymové reakce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>
            <a:normAutofit lnSpcReduction="10000"/>
          </a:bodyPr>
          <a:lstStyle/>
          <a:p>
            <a:endParaRPr lang="cs-C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i="1" dirty="0" smtClean="0">
              <a:solidFill>
                <a:schemeClr val="tx1"/>
              </a:solidFill>
            </a:endParaRPr>
          </a:p>
          <a:p>
            <a:endParaRPr lang="cs-CZ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900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Časový </a:t>
            </a:r>
            <a:r>
              <a:rPr lang="cs-CZ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průběh enzymové reakce – </a:t>
            </a:r>
            <a:r>
              <a:rPr lang="cs-CZ" sz="19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prestacionární</a:t>
            </a:r>
            <a:r>
              <a:rPr lang="cs-CZ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stacionární </a:t>
            </a:r>
            <a:r>
              <a:rPr lang="cs-CZ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</a:t>
            </a:r>
            <a:endParaRPr lang="cs-CZ" sz="1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" name="Picture 2" descr="24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556792"/>
            <a:ext cx="564977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43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Stacionární kinetika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69371"/>
          </a:xfrm>
        </p:spPr>
        <p:txBody>
          <a:bodyPr>
            <a:noAutofit/>
          </a:bodyPr>
          <a:lstStyle/>
          <a:p>
            <a:endParaRPr lang="cs-CZ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cs-CZ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               </a:t>
            </a:r>
            <a:r>
              <a:rPr lang="cs-CZ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cs-C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+ 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  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↔ 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ES     ↔     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+ P	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</a:t>
            </a:r>
            <a:r>
              <a:rPr lang="cs-CZ" sz="16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.[E].[S]	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16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.[ES]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cs-CZ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</a:t>
            </a:r>
            <a:r>
              <a:rPr lang="cs-CZ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cs-CZ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v</a:t>
            </a:r>
            <a:r>
              <a:rPr lang="cs-CZ" sz="16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.[ES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	v</a:t>
            </a:r>
            <a:r>
              <a:rPr lang="cs-CZ" sz="16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.[E].[P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(= 0)</a:t>
            </a:r>
            <a:endParaRPr lang="cs-CZ" sz="16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stacionárních podmínek		v</a:t>
            </a:r>
            <a:r>
              <a:rPr lang="cs-CZ" sz="1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v</a:t>
            </a:r>
            <a:r>
              <a:rPr lang="cs-CZ" sz="1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v</a:t>
            </a:r>
            <a:r>
              <a:rPr lang="cs-CZ" sz="1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v</a:t>
            </a:r>
            <a:r>
              <a:rPr lang="cs-CZ" sz="1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.[E].[S] </a:t>
            </a:r>
            <a:r>
              <a:rPr lang="cs-CZ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+ 0 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k</a:t>
            </a:r>
            <a:r>
              <a:rPr lang="cs-CZ" sz="1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.[ES] + k</a:t>
            </a:r>
            <a:r>
              <a:rPr lang="cs-CZ" sz="1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.[ES] = (k</a:t>
            </a:r>
            <a:r>
              <a:rPr lang="cs-CZ" sz="1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k</a:t>
            </a:r>
            <a:r>
              <a:rPr lang="cs-CZ" sz="1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).[ES]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[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E].[S] / [ES] = (</a:t>
            </a:r>
            <a:r>
              <a:rPr lang="cs-CZ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/ k</a:t>
            </a:r>
            <a:r>
              <a:rPr lang="cs-CZ" sz="1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 </a:t>
            </a:r>
            <a:r>
              <a:rPr lang="cs-CZ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›› </a:t>
            </a:r>
            <a:r>
              <a:rPr lang="cs-CZ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cs-CZ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cs-CZ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16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k . [ES]	</a:t>
            </a:r>
            <a:r>
              <a:rPr lang="cs-CZ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1600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k. [E]</a:t>
            </a:r>
            <a:r>
              <a:rPr lang="cs-CZ" sz="1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k.([E] + [ES])	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			           </a:t>
            </a:r>
            <a:r>
              <a:rPr lang="cs-CZ" sz="1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1600" i="1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[S]     				</a:t>
            </a:r>
            <a:endParaRPr lang="cs-CZ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v</a:t>
            </a:r>
            <a:r>
              <a:rPr lang="cs-CZ" sz="16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-------------               			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			           </a:t>
            </a:r>
            <a:r>
              <a:rPr lang="cs-CZ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[S]    	</a:t>
            </a:r>
            <a:r>
              <a:rPr lang="cs-CZ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		</a:t>
            </a:r>
            <a:r>
              <a:rPr lang="cs-CZ" sz="1400" dirty="0"/>
              <a:t>	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</a:t>
            </a:r>
            <a:r>
              <a:rPr lang="cs-CZ" baseline="-25000" dirty="0" smtClean="0">
                <a:solidFill>
                  <a:schemeClr val="tx1"/>
                </a:solidFill>
              </a:rPr>
              <a:t>0</a:t>
            </a:r>
            <a:r>
              <a:rPr lang="cs-CZ" dirty="0" smtClean="0">
                <a:solidFill>
                  <a:schemeClr val="tx1"/>
                </a:solidFill>
              </a:rPr>
              <a:t> = f(</a:t>
            </a:r>
            <a:r>
              <a:rPr lang="en-US" dirty="0" smtClean="0">
                <a:solidFill>
                  <a:schemeClr val="tx1"/>
                </a:solidFill>
              </a:rPr>
              <a:t>[S]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cs-CZ" sz="17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700" i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cs-CZ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[S]     						</a:t>
            </a:r>
          </a:p>
          <a:p>
            <a:pPr marL="0" indent="0">
              <a:buNone/>
            </a:pPr>
            <a:r>
              <a:rPr lang="cs-CZ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7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    </a:t>
            </a:r>
            <a:r>
              <a:rPr lang="cs-CZ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----------------              </a:t>
            </a:r>
            <a:r>
              <a:rPr lang="cs-CZ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</a:p>
          <a:p>
            <a:pPr marL="0" indent="0">
              <a:buNone/>
            </a:pPr>
            <a:r>
              <a:rPr lang="cs-CZ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700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cs-CZ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[S] 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Rovnice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Michaelise-Mentenové</a:t>
            </a:r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yperbolický průběh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Speciální případy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[S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r>
              <a:rPr lang="cs-CZ" dirty="0" smtClean="0">
                <a:solidFill>
                  <a:schemeClr val="tx1"/>
                </a:solidFill>
              </a:rPr>
              <a:t> ◄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[S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►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cs-CZ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[S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r>
              <a:rPr lang="cs-CZ" dirty="0" smtClean="0">
                <a:solidFill>
                  <a:schemeClr val="tx1"/>
                </a:solidFill>
              </a:rPr>
              <a:t> =  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i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 2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2" descr="21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467685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1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Stanovení kinetických parametrů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Rektifikace vztahu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Různé úpravy – vynesení (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Hanes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Hofstee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aj.)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Vynesení dle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Lineweavera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Burka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1/v</a:t>
            </a:r>
            <a:r>
              <a:rPr lang="cs-CZ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f(1/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S]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Rovnice přímky y =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09120"/>
            <a:ext cx="7490803" cy="106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2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5580112" y="3140968"/>
            <a:ext cx="504056" cy="2433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4788024" y="3140968"/>
            <a:ext cx="432048" cy="2433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139952" y="3140968"/>
            <a:ext cx="504056" cy="2433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691680" y="2996952"/>
            <a:ext cx="648072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4800" dirty="0" smtClean="0">
                <a:solidFill>
                  <a:schemeClr val="tx1"/>
                </a:solidFill>
              </a:rPr>
              <a:t>Stanovení kinetických parametrů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cs typeface="Times New Roman" pitchFamily="18" charset="0"/>
              </a:rPr>
              <a:t>	      y       =                a .  x   +   b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09120"/>
            <a:ext cx="7490803" cy="106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0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</a:rPr>
              <a:t>Stanovení kinetických parametrů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2" descr="81.jpg                                                         00035B30&#10;Hard Drive                     B78AEAA7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483" y="2205038"/>
            <a:ext cx="4721034" cy="39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82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  <a:effectLst/>
              </a:rPr>
              <a:t>Význam nalezených </a:t>
            </a:r>
            <a:r>
              <a:rPr lang="cs-CZ" sz="4800" dirty="0" smtClean="0">
                <a:solidFill>
                  <a:schemeClr val="tx1"/>
                </a:solidFill>
                <a:effectLst/>
              </a:rPr>
              <a:t>konstant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endParaRPr lang="cs-CZ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b="1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mírou afinity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substrátu k enzymu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formálně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disociační konstantou komplexu [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ES] </a:t>
            </a:r>
          </a:p>
          <a:p>
            <a:pPr lvl="1"/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ení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závislá na katalytickém množství (aktivitě enzymu) v pokusu, pokud pracujeme v oblasti lineární závislosti v na [E] – viz výše. </a:t>
            </a:r>
            <a:endParaRPr lang="cs-CZ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Lze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 tabelovat a užít jako srovnávací 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parametr</a:t>
            </a:r>
            <a:endPara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Mění se s externími parametry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Liší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pro různé substráty téhož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enzymu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Alternativní</a:t>
            </a:r>
          </a:p>
          <a:p>
            <a:pPr lvl="1"/>
            <a:r>
              <a:rPr lang="cs-CZ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Kosubstráty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NAD apod. (LDH)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Vztah k metabolickým hotovostem – „pool“</a:t>
            </a:r>
            <a:endPara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  <a:effectLst/>
              </a:rPr>
              <a:t>Význam nalezených </a:t>
            </a:r>
            <a:r>
              <a:rPr lang="cs-CZ" sz="4800" dirty="0" smtClean="0">
                <a:solidFill>
                  <a:schemeClr val="tx1"/>
                </a:solidFill>
                <a:effectLst/>
              </a:rPr>
              <a:t>konstant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endParaRPr lang="cs-CZ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b="1" i="1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ukazatelem aktivity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enzymu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ávisí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katalytickém množství enzymu v 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experimentu, není konstantou obecnějšího rázu, lze nahradit v</a:t>
            </a:r>
            <a:r>
              <a:rPr lang="cs-CZ" sz="20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při nadbytku S </a:t>
            </a:r>
            <a:endParaRPr lang="cs-CZ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užít k vyjádření katalytické účinnosti a čistoty enzymu. V těchto případech se vypočítá tzv. specifická aktivita jako poměr </a:t>
            </a:r>
            <a:r>
              <a:rPr lang="cs-CZ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2000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množství enzymu (typicky v mg bílkoviny neznáme-li jeho </a:t>
            </a:r>
            <a:r>
              <a:rPr lang="cs-CZ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2000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nebo pracujeme se směsí – </a:t>
            </a:r>
            <a:r>
              <a:rPr lang="cs-CZ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homogenát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krevní sérum apod.) </a:t>
            </a:r>
            <a:endParaRPr lang="cs-CZ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Známe-li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látkové množství enzymu, pak specifickou aktivitu vztaženou na látkové množství enzymu nazýváme číslem přeměny (TN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cs-CZ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2800" i="1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[E]</a:t>
            </a: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[mol.s</a:t>
            </a:r>
            <a:r>
              <a:rPr lang="cs-CZ" sz="28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/mol] </a:t>
            </a:r>
            <a:r>
              <a:rPr 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TN </a:t>
            </a: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[s</a:t>
            </a:r>
            <a:r>
              <a:rPr lang="cs-CZ" sz="28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cs-C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2800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</a:t>
            </a:r>
            <a:r>
              <a:rPr 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3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  <a:effectLst/>
              </a:rPr>
              <a:t>Význam nalezených </a:t>
            </a:r>
            <a:r>
              <a:rPr lang="cs-CZ" sz="4800" dirty="0" smtClean="0">
                <a:solidFill>
                  <a:schemeClr val="tx1"/>
                </a:solidFill>
                <a:effectLst/>
              </a:rPr>
              <a:t>konstant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Picture 2" descr="26.jpg                                                         00035B30&#10;Hard Drive                     B78AEAA7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13552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6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>
                <a:solidFill>
                  <a:schemeClr val="tx1"/>
                </a:solidFill>
              </a:rPr>
              <a:t>Význam nalezených konstant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Čísla přeměny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2" descr="27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331622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75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Rychlost a aktivita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Kinetika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Organizace a regulace</a:t>
            </a:r>
          </a:p>
          <a:p>
            <a:r>
              <a:rPr lang="cs-CZ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Praktické aspekty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</a:rPr>
              <a:t>Význam nalezených konstant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Konstanta specificity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poměr </a:t>
            </a:r>
            <a:r>
              <a:rPr lang="cs-CZ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i="1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cs-CZ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(vyšší – účinnější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katalýza) a </a:t>
            </a:r>
            <a:r>
              <a:rPr lang="cs-CZ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(nižší – větší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afinita enzymu k substrátu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spolehlivější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ukazatel substrátové specificity – preference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substrátů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modelově estery, specificita k aromatickým acylům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2" descr="28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6"/>
            <a:ext cx="5974080" cy="378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78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Regulační aspekty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Vliv [S] na rychlost</a:t>
            </a:r>
          </a:p>
          <a:p>
            <a:pPr marL="457200" lvl="1" indent="0">
              <a:buNone/>
            </a:pP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Michaelisovská</a:t>
            </a: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kinetika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Alosterické enzymy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Oligomerní</a:t>
            </a:r>
          </a:p>
          <a:p>
            <a:pPr marL="457200" lvl="1" indent="0">
              <a:buNone/>
            </a:pP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Kooperativita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Efektivní regulace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Neřídí se </a:t>
            </a:r>
          </a:p>
          <a:p>
            <a:pPr marL="457200" lvl="1" indent="0">
              <a:buNone/>
            </a:pP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Michaelisovskou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kinetikou 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2" descr="36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32856"/>
            <a:ext cx="549615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75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Modulace rychlosti </a:t>
            </a:r>
            <a:r>
              <a:rPr lang="cs-CZ" dirty="0">
                <a:solidFill>
                  <a:schemeClr val="tx1"/>
                </a:solidFill>
                <a:effectLst/>
              </a:rPr>
              <a:t>enzymové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reakce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Metabolický význam – 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cs-CZ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situ</a:t>
            </a:r>
            <a:endParaRPr lang="cs-CZ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Regulace metabolismu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Studium metabolismu – 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vitro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Objasnění mechanizmu působení enzymů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Součást regulací jako celku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Způsoby – účinek metabolitů, modifikace apoenzymu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Modulátory, efektory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Positivní – aktivátory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Negativní - inhibitory</a:t>
            </a: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Inhibice enzymové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Typy inhibitorů</a:t>
            </a:r>
          </a:p>
          <a:p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Ireversibilní </a:t>
            </a:r>
          </a:p>
          <a:p>
            <a:pPr lvl="1"/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ážou se pevně 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nevratně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Lze reaktivovat chemickou reakcí</a:t>
            </a:r>
            <a:endParaRPr lang="cs-CZ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Reversibilní 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interagují s enzymem 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vratně 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dají 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odstranit 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např. 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dialýzou, gelovou 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chromatografií</a:t>
            </a:r>
            <a:endParaRPr lang="cs-CZ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Kompetitivní</a:t>
            </a:r>
          </a:p>
          <a:p>
            <a:pPr lvl="1"/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ekompetitivní  </a:t>
            </a:r>
          </a:p>
          <a:p>
            <a:pPr lvl="1"/>
            <a:r>
              <a:rPr lang="cs-CZ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Akompetitivní</a:t>
            </a:r>
            <a:endParaRPr lang="cs-CZ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endParaRPr lang="cs-CZ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6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Ireverzibilní 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Modifikační činidla</a:t>
            </a:r>
          </a:p>
          <a:p>
            <a:pPr marL="0" indent="0">
              <a:buNone/>
            </a:pPr>
            <a:r>
              <a:rPr lang="cs-CZ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Studium aktivního </a:t>
            </a:r>
          </a:p>
          <a:p>
            <a:pPr marL="0" indent="0">
              <a:buNone/>
            </a:pPr>
            <a:r>
              <a:rPr lang="cs-CZ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</a:t>
            </a:r>
          </a:p>
          <a:p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Organofosfáty</a:t>
            </a:r>
            <a:endParaRPr lang="cs-CZ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2" descr="43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32856"/>
            <a:ext cx="5974080" cy="348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2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Ireverzibilní 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SH-inhibitory</a:t>
            </a:r>
          </a:p>
          <a:p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Alkylační činidla, rtuťnaté sloučeniny (PCMB)</a:t>
            </a: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2" descr="44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34655"/>
            <a:ext cx="6827520" cy="247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8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Reverzibilní 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Kompetitivní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Inhibitor se váže do aktivního místa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Strukturní podobnost se substrátem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Soutěžení inhibitoru se substrátem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Nekompetitivní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Inhibitor se váže jinak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Substrát neovlivní vazbu inhibitoru</a:t>
            </a:r>
          </a:p>
          <a:p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Akompetitivní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Inhibitor se váže na komplex ES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Alosterická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Vazba na jinou podjednotku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2" descr="37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3511296" cy="364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1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Kompetitivní 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713387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Inhibice SDH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malonátem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Jantaran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sukcinát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je substrátem enzymu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sukcinátdehydrogenasy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(vzniká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fumarát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Malonát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kompetitivním inhibitorem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SDH (nelze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dehydrogenovat) 	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Strukturní podobnost, někdy bývá méně názorná (el. hustoty)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Určení typu inhibice kineticky </a:t>
            </a:r>
          </a:p>
          <a:p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0928"/>
            <a:ext cx="7062858" cy="372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7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Kompetitivní 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Inhibice DHF reduktázy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Antimetabolit, cytostatikum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Syntéza tyminu aj. –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BcII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Další analoga</a:t>
            </a: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2" descr="38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14" y="2071642"/>
            <a:ext cx="469392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3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Kompetitivní 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Kompetitivní inhibitor 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reaguje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volným enzymem 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soutěží se substrátem 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vazné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místo v aktivním centru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Může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navázat pouze 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volný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reakční směsi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pak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vyskytuje mimo E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 a ES 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ještě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 (komplex enzym-inhibitor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který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tvoří vratně mezi 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volným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enzymem a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inhibitorem</a:t>
            </a: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" name="Picture 2" descr="41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83" y="1243375"/>
            <a:ext cx="408310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96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Vyjadřování katalytické účinnosti enzymů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Vyjádření množství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koncentrace)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enzymů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čistých tak v komplexní proteinové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směsi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hmotností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látkovým a katalytickým množstvím (koncentrací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účinnost enzymu - </a:t>
            </a:r>
            <a:r>
              <a:rPr lang="cs-C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aktivity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odvozena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rychlosti enzymové reakce – jako množství přeměněného substrátu či vzniklého produktu za časovou jednotku. Tato rychlost (</a:t>
            </a:r>
            <a:r>
              <a:rPr lang="cs-CZ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se stanovuje vhodnými metodami, s výhodou fotometricky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Jednotky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aktivity</a:t>
            </a: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Smluvní jednotky – např. u amylasy - množství enzymu, které rozštěpilo za 30 min při 40 </a:t>
            </a:r>
            <a:r>
              <a:rPr lang="cs-CZ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dané množství škrobu aby ten nedával reakci s jodem</a:t>
            </a:r>
          </a:p>
          <a:p>
            <a:pPr lvl="1"/>
            <a:r>
              <a:rPr lang="cs-C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mezinárodní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jednotky 1961 – množství enzymu, jež přeměnní 1 µmol substrátu za 1 minutu za standardních podmínek (pH, T, přebytek substrátu, přítomnost aktivátorů)</a:t>
            </a:r>
          </a:p>
          <a:p>
            <a:pPr lvl="1"/>
            <a:r>
              <a:rPr lang="cs-CZ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Katal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(podle soustavy SI) 1971 - množství enzymu, jež přemění 1 mol substrátu za 1 sekundu za standardních podmínek (pH, T, přebytek substrátu, přítomnost aktivátorů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Specifická aktivita 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aktivita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vztažená na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celkové množství (koncentraci) vztažného parametru( bílkoviny) –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katal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/g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Číslo přeměny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látkové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množství substrátu (mol) přeměněné molem enzymu za časovou jednotku (s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</a:t>
            </a:r>
            <a:r>
              <a:rPr lang="cs-CZ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[s</a:t>
            </a:r>
            <a:r>
              <a:rPr lang="cs-CZ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2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Kompetitivní 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Kinetická analýza</a:t>
            </a:r>
          </a:p>
          <a:p>
            <a:endParaRPr lang="cs-CZ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Oproti neinhibované reakci 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ahrnuje</a:t>
            </a:r>
            <a:endParaRPr lang="cs-CZ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sz="1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800" i="1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[E] . [I] / [EI] 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pak  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[E]</a:t>
            </a:r>
            <a:r>
              <a:rPr lang="cs-CZ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[E] + [EI] + [ES]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dále</a:t>
            </a:r>
            <a:endParaRPr lang="cs-CZ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1800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[S] / [</a:t>
            </a:r>
            <a:r>
              <a:rPr lang="cs-CZ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(1+ [I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]/</a:t>
            </a:r>
            <a:r>
              <a:rPr lang="cs-CZ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800" i="1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[S]], kde </a:t>
            </a:r>
            <a:r>
              <a:rPr lang="cs-CZ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8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(1+ [I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]/</a:t>
            </a:r>
            <a:r>
              <a:rPr lang="cs-CZ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800" i="1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sz="1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800" i="1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  <a:endParaRPr lang="cs-CZ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 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rektifikaci	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1/v 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1/ </a:t>
            </a:r>
            <a:r>
              <a:rPr lang="cs-CZ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1800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cs-CZ" sz="1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800" i="1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1800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1/[S]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Výraz </a:t>
            </a:r>
            <a:r>
              <a:rPr lang="cs-CZ" sz="1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800" i="1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nazýváme zdánlivou </a:t>
            </a:r>
            <a:r>
              <a:rPr lang="cs-CZ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Michaelisovou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konstantou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vyšší než 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skutečná </a:t>
            </a:r>
            <a:r>
              <a:rPr lang="cs-C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přímo úměrně [I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nepřímo </a:t>
            </a:r>
            <a:r>
              <a:rPr lang="cs-CZ" sz="16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600" i="1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cs-CZ" sz="1600" i="1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vliv </a:t>
            </a:r>
            <a:r>
              <a:rPr lang="cs-CZ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kompetice</a:t>
            </a:r>
            <a:endParaRPr lang="cs-CZ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1800" i="1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cs-CZ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nemění</a:t>
            </a:r>
            <a:endParaRPr lang="cs-CZ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Kompetitivní 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7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7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7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7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7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Grafické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vyjádření této závislosti vidíme na vynesení dle </a:t>
            </a:r>
            <a:r>
              <a:rPr lang="cs-CZ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Lineweavera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Burka</a:t>
            </a:r>
          </a:p>
          <a:p>
            <a:endParaRPr lang="cs-CZ" sz="17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2" descr="82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53" y="1412776"/>
            <a:ext cx="5309616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5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Nekompetitivní </a:t>
            </a:r>
            <a:r>
              <a:rPr lang="cs-CZ" dirty="0" smtClean="0">
                <a:solidFill>
                  <a:schemeClr val="tx1"/>
                </a:solidFill>
              </a:rPr>
              <a:t>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Inhibitor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není podobný 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substrátu 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váže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jak na volný 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komplex 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Vytváří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komplex 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EI] nezávisí </a:t>
            </a: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[S], 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 pouze [I] </a:t>
            </a:r>
            <a:endPara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E</a:t>
            </a:r>
            <a:r>
              <a:rPr lang="cs-CZ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I = EI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2" descr="42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407700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H="1">
            <a:off x="6228184" y="2060848"/>
            <a:ext cx="720080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58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Nekompetitivní </a:t>
            </a:r>
            <a:r>
              <a:rPr lang="cs-CZ" dirty="0" smtClean="0">
                <a:solidFill>
                  <a:schemeClr val="tx1"/>
                </a:solidFill>
              </a:rPr>
              <a:t>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Zavedením do základní rovnice </a:t>
            </a:r>
            <a:r>
              <a:rPr lang="cs-CZ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Michaelise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Mentenové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pak dostáváme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i="1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[S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[I]/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rektifikaci</a:t>
            </a: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1/v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(1/</a:t>
            </a:r>
            <a:r>
              <a:rPr lang="cs-CZ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1/[S]) .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(1+ [I]/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nemění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snižuje úměrně poměru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[I]/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Nekompetitivní </a:t>
            </a:r>
            <a:r>
              <a:rPr lang="cs-CZ" dirty="0" smtClean="0">
                <a:solidFill>
                  <a:schemeClr val="tx1"/>
                </a:solidFill>
              </a:rPr>
              <a:t>inhibice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Grafická analýza dle </a:t>
            </a:r>
            <a:r>
              <a:rPr lang="cs-CZ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Lineweavera</a:t>
            </a:r>
            <a:r>
              <a:rPr lang="cs-CZ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Burka</a:t>
            </a:r>
            <a:endParaRPr lang="cs-CZ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2" descr="83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90356"/>
            <a:ext cx="575218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Isoenzymy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Stejná aktivita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Liší se apoenzym</a:t>
            </a:r>
          </a:p>
          <a:p>
            <a:pPr lvl="1"/>
            <a:r>
              <a:rPr lang="cs-CZ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Podjednotkové</a:t>
            </a:r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složení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Kinetické odlišnosti</a:t>
            </a:r>
          </a:p>
          <a:p>
            <a:pPr lvl="2"/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 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LDH</a:t>
            </a:r>
          </a:p>
          <a:p>
            <a:pPr marL="457200" lvl="1" indent="0">
              <a:buNone/>
            </a:pP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70001"/>
            <a:ext cx="42767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33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Isoenzymy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Orgánová specificita</a:t>
            </a:r>
          </a:p>
          <a:p>
            <a:pPr lvl="1"/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19705"/>
            <a:ext cx="8534400" cy="370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9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Zymogeny -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proenzymy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Neaktivní formy</a:t>
            </a:r>
          </a:p>
          <a:p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modifikace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 – proteázy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771429" cy="45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8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Organizace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enzymů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Efektivita reakcí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Katabolické – jednodušší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Anabolické – význam organizovanosti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Typy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enzymy volně rozpuštěné (cytoplasma – glykolýza)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multienzymové komplexy (zvl. pro anabolické pochody – syntéza MK, ale i katabolické pochody – využití energie)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membránově vázané enzymy (organizovanost, </a:t>
            </a:r>
            <a:r>
              <a:rPr lang="cs-CZ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vektoriální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průběh reakcí – využití energie – oxidační a fotosyntetická fosforylace)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2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Praktické v</a:t>
            </a:r>
            <a:r>
              <a:rPr lang="cs-CZ" b="1" dirty="0" smtClean="0">
                <a:solidFill>
                  <a:schemeClr val="tx1"/>
                </a:solidFill>
                <a:effectLst/>
              </a:rPr>
              <a:t>yužití enzymů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Průmyslové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využití	   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rací prostředky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Krmivářství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Potravinářství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Farmacie</a:t>
            </a: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Lékařství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Diagnostika 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Analyt, nástroj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Terapie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Substituční, podpůrná, speciální</a:t>
            </a:r>
          </a:p>
          <a:p>
            <a:pPr lvl="0"/>
            <a:r>
              <a:rPr lang="cs-CZ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ioanalytická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chemie	   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substrátů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inhibitorů</a:t>
            </a:r>
          </a:p>
          <a:p>
            <a:pPr lvl="0"/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Enzymová </a:t>
            </a: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katalýza v organické 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chemii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Stereoselektivita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kombinace metod</a:t>
            </a:r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0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Rychlost reakce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Určující charakteristika</a:t>
            </a:r>
          </a:p>
          <a:p>
            <a:pPr lvl="1"/>
            <a:r>
              <a:rPr lang="cs-CZ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 toho pak aktivita 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Metody stanovení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[P] nebo [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– pak –</a:t>
            </a:r>
            <a:r>
              <a:rPr lang="cs-CZ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endParaRPr lang="cs-CZ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Výhodnější </a:t>
            </a:r>
            <a:r>
              <a:rPr lang="cs-C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[P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 ale záleží na možnostech metody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Spektrální – absorpční, </a:t>
            </a:r>
            <a:r>
              <a:rPr lang="cs-CZ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fluoresceční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aj., chemické, elektrochemické (</a:t>
            </a:r>
            <a:r>
              <a:rPr lang="cs-CZ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amperometrie</a:t>
            </a:r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enzymové (spřažené reakce) 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Vliv prostředí</a:t>
            </a:r>
          </a:p>
          <a:p>
            <a:pPr lvl="1"/>
            <a:r>
              <a:rPr lang="cs-C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Optimalizace podmínek – aktivita 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Rychlost reakce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Pokles 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endParaRPr lang="cs-CZ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t = 0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Rovnováha – lim.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ůzné vlivy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přiblížení K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inaktivace </a:t>
            </a:r>
          </a:p>
          <a:p>
            <a:endParaRPr lang="cs-CZ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2" descr="22.jpg                                                         00035B30&#10;Hard Drive                     B78AEAA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44824"/>
            <a:ext cx="539374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43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Vliv prostředí na rychlost enzymové reakce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Optimální podmínky</a:t>
            </a:r>
          </a:p>
          <a:p>
            <a:pPr lvl="1"/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cs-CZ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vivo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fysiologické prostředí</a:t>
            </a:r>
          </a:p>
          <a:p>
            <a:pPr lvl="1"/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napodobení – snaha 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– obvykle odpovídá 0,9%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výjimky, extrémy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 – obvykle neutrální,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výjimky, extrémy</a:t>
            </a: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 – teplokrevní x studenokrevní, mikroorganizmy aj.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Denaturace x syntéza 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cs-CZ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vivo</a:t>
            </a:r>
            <a:endParaRPr lang="cs-CZ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Konvenční hodnoty 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vitro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30</a:t>
            </a:r>
            <a:r>
              <a:rPr lang="cs-CZ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termofilové</a:t>
            </a:r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Další – regulátory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5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Vliv pH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740" y="2580503"/>
            <a:ext cx="4706520" cy="317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83568" y="1685999"/>
            <a:ext cx="5766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Aktivita x rychlost, </a:t>
            </a:r>
            <a:r>
              <a:rPr lang="cs-CZ" sz="2400" dirty="0" err="1" smtClean="0"/>
              <a:t>Gaussovská</a:t>
            </a:r>
            <a:r>
              <a:rPr lang="cs-CZ" sz="2400" dirty="0" smtClean="0"/>
              <a:t> závislost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177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Vliv teploty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381" y="2551314"/>
            <a:ext cx="4695238" cy="322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95536" y="1844824"/>
            <a:ext cx="8441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„Optimum“ – závisí na dalších podmínkách, doba měření aj.</a:t>
            </a:r>
            <a:endParaRPr lang="cs-CZ" sz="2400" dirty="0"/>
          </a:p>
        </p:txBody>
      </p:sp>
      <p:pic>
        <p:nvPicPr>
          <p:cNvPr id="1028" name="Picture 4" descr="k=Ze^{\frac{-E^a}{RT}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08921"/>
            <a:ext cx="1584176" cy="42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335190" y="3580556"/>
            <a:ext cx="2264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Arrheniovo</a:t>
            </a:r>
            <a:r>
              <a:rPr lang="cs-CZ" dirty="0" smtClean="0"/>
              <a:t> x běžné </a:t>
            </a:r>
          </a:p>
          <a:p>
            <a:r>
              <a:rPr lang="cs-CZ" dirty="0" smtClean="0"/>
              <a:t>vynesení – v = f(T)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46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Linearita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10/24/2013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4695238" cy="322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012160" y="2420888"/>
            <a:ext cx="2244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Oblast kde lze měřit</a:t>
            </a:r>
          </a:p>
          <a:p>
            <a:r>
              <a:rPr lang="cs-CZ" dirty="0" smtClean="0"/>
              <a:t>v</a:t>
            </a:r>
            <a:r>
              <a:rPr lang="cs-CZ" baseline="-25000" dirty="0" smtClean="0"/>
              <a:t>0</a:t>
            </a:r>
            <a:r>
              <a:rPr lang="cs-CZ" dirty="0" smtClean="0"/>
              <a:t> pro t = 0!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231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490</TotalTime>
  <Words>910</Words>
  <Application>Microsoft Office PowerPoint</Application>
  <PresentationFormat>Předvádění na obrazovce (4:3)</PresentationFormat>
  <Paragraphs>454</Paragraphs>
  <Slides>39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Exekutivní</vt:lpstr>
      <vt:lpstr>C5720 Biochemie</vt:lpstr>
      <vt:lpstr>Obsah</vt:lpstr>
      <vt:lpstr>Vyjadřování katalytické účinnosti enzymů</vt:lpstr>
      <vt:lpstr>Rychlost reakce</vt:lpstr>
      <vt:lpstr>Rychlost reakce</vt:lpstr>
      <vt:lpstr>Vliv prostředí na rychlost enzymové reakce</vt:lpstr>
      <vt:lpstr>Vliv pH</vt:lpstr>
      <vt:lpstr>Vliv teploty</vt:lpstr>
      <vt:lpstr>Linearita </vt:lpstr>
      <vt:lpstr>Kinetika enzymové reakce</vt:lpstr>
      <vt:lpstr>Stacionární kinetika</vt:lpstr>
      <vt:lpstr>v0 = f([S])</vt:lpstr>
      <vt:lpstr>Stanovení kinetických parametrů</vt:lpstr>
      <vt:lpstr>Stanovení kinetických parametrů</vt:lpstr>
      <vt:lpstr>Stanovení kinetických parametrů</vt:lpstr>
      <vt:lpstr>Význam nalezených konstant</vt:lpstr>
      <vt:lpstr>Význam nalezených konstant</vt:lpstr>
      <vt:lpstr>Význam nalezených konstant</vt:lpstr>
      <vt:lpstr>Význam nalezených konstant</vt:lpstr>
      <vt:lpstr>Význam nalezených konstant</vt:lpstr>
      <vt:lpstr>Regulační aspekty</vt:lpstr>
      <vt:lpstr>Modulace rychlosti enzymové reakce</vt:lpstr>
      <vt:lpstr>Inhibice enzymové aktivity</vt:lpstr>
      <vt:lpstr>Ireverzibilní inhibice</vt:lpstr>
      <vt:lpstr>Ireverzibilní inhibice</vt:lpstr>
      <vt:lpstr>Reverzibilní inhibice</vt:lpstr>
      <vt:lpstr>Kompetitivní inhibice</vt:lpstr>
      <vt:lpstr>Kompetitivní inhibice</vt:lpstr>
      <vt:lpstr>Kompetitivní inhibice</vt:lpstr>
      <vt:lpstr>Kompetitivní inhibice</vt:lpstr>
      <vt:lpstr>Kompetitivní inhibice</vt:lpstr>
      <vt:lpstr>Nekompetitivní inhibice</vt:lpstr>
      <vt:lpstr>Nekompetitivní inhibice</vt:lpstr>
      <vt:lpstr>Nekompetitivní inhibice</vt:lpstr>
      <vt:lpstr>Isoenzymy</vt:lpstr>
      <vt:lpstr>Isoenzymy</vt:lpstr>
      <vt:lpstr>Zymogeny - proenzymy</vt:lpstr>
      <vt:lpstr>Organizace enzymů</vt:lpstr>
      <vt:lpstr>Praktické využití enzymů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61</cp:revision>
  <dcterms:created xsi:type="dcterms:W3CDTF">2012-05-21T09:08:24Z</dcterms:created>
  <dcterms:modified xsi:type="dcterms:W3CDTF">2013-10-24T09:35:52Z</dcterms:modified>
</cp:coreProperties>
</file>