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70" r:id="rId10"/>
    <p:sldId id="273" r:id="rId11"/>
    <p:sldId id="271" r:id="rId12"/>
    <p:sldId id="272" r:id="rId13"/>
    <p:sldId id="274" r:id="rId14"/>
    <p:sldId id="275" r:id="rId15"/>
    <p:sldId id="278" r:id="rId16"/>
    <p:sldId id="276" r:id="rId17"/>
    <p:sldId id="262" r:id="rId18"/>
    <p:sldId id="263" r:id="rId19"/>
    <p:sldId id="277" r:id="rId20"/>
    <p:sldId id="264" r:id="rId21"/>
    <p:sldId id="265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11/26/2013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217132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28_Přenos nervového vzruchu</a:t>
            </a:r>
            <a:endParaRPr lang="cs-CZ" sz="35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11/26/2013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K-kanálku</a:t>
            </a:r>
            <a:r>
              <a:rPr lang="cs-CZ" dirty="0">
                <a:solidFill>
                  <a:schemeClr val="tx1"/>
                </a:solidFill>
              </a:rPr>
              <a:t>– rozvinuto do </a:t>
            </a:r>
            <a:r>
              <a:rPr lang="cs-CZ" dirty="0" smtClean="0">
                <a:solidFill>
                  <a:schemeClr val="tx1"/>
                </a:solidFill>
              </a:rPr>
              <a:t>plochy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 řetězce – </a:t>
            </a:r>
            <a:r>
              <a:rPr lang="cs-CZ" dirty="0" err="1" smtClean="0">
                <a:solidFill>
                  <a:schemeClr val="tx1"/>
                </a:solidFill>
              </a:rPr>
              <a:t>transmembránové</a:t>
            </a:r>
            <a:r>
              <a:rPr lang="cs-CZ" dirty="0" smtClean="0">
                <a:solidFill>
                  <a:schemeClr val="tx1"/>
                </a:solidFill>
              </a:rPr>
              <a:t> segmenty po 6 helixech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914525"/>
            <a:ext cx="59817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9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Funkční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K-kanálku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085975"/>
            <a:ext cx="43624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04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Ovlivnění kanálků – otvírání a </a:t>
            </a:r>
            <a:r>
              <a:rPr lang="cs-CZ" dirty="0" smtClean="0">
                <a:solidFill>
                  <a:schemeClr val="tx1"/>
                </a:solidFill>
              </a:rPr>
              <a:t>blokace – toxické i léčivé účinky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2300" dirty="0">
                <a:solidFill>
                  <a:schemeClr val="tx1"/>
                </a:solidFill>
              </a:rPr>
              <a:t>Na</a:t>
            </a:r>
            <a:r>
              <a:rPr lang="cs-CZ" sz="2300" baseline="30000" dirty="0">
                <a:solidFill>
                  <a:schemeClr val="tx1"/>
                </a:solidFill>
              </a:rPr>
              <a:t>+</a:t>
            </a:r>
            <a:r>
              <a:rPr lang="cs-CZ" sz="2300" dirty="0">
                <a:solidFill>
                  <a:schemeClr val="tx1"/>
                </a:solidFill>
              </a:rPr>
              <a:t> - ovlivní rychlost přenosu vzruchu</a:t>
            </a:r>
          </a:p>
          <a:p>
            <a:pPr lvl="1"/>
            <a:r>
              <a:rPr lang="cs-CZ" sz="2300" dirty="0">
                <a:solidFill>
                  <a:schemeClr val="tx1"/>
                </a:solidFill>
              </a:rPr>
              <a:t>K</a:t>
            </a:r>
            <a:r>
              <a:rPr lang="cs-CZ" sz="2300" baseline="30000" dirty="0">
                <a:solidFill>
                  <a:schemeClr val="tx1"/>
                </a:solidFill>
              </a:rPr>
              <a:t>+</a:t>
            </a:r>
            <a:r>
              <a:rPr lang="cs-CZ" sz="2300" dirty="0">
                <a:solidFill>
                  <a:schemeClr val="tx1"/>
                </a:solidFill>
              </a:rPr>
              <a:t> - prodloužení trvání akčního potenciálu (léčení srdečních arytmií)</a:t>
            </a:r>
          </a:p>
          <a:p>
            <a:pPr marL="0" indent="0">
              <a:buNone/>
            </a:pPr>
            <a:r>
              <a:rPr lang="cs-CZ" sz="2300" dirty="0" smtClean="0">
                <a:solidFill>
                  <a:schemeClr val="tx1"/>
                </a:solidFill>
              </a:rPr>
              <a:t>	- (CH</a:t>
            </a:r>
            <a:r>
              <a:rPr lang="cs-CZ" sz="2300" baseline="-25000" dirty="0" smtClean="0">
                <a:solidFill>
                  <a:schemeClr val="tx1"/>
                </a:solidFill>
              </a:rPr>
              <a:t>3</a:t>
            </a:r>
            <a:r>
              <a:rPr lang="cs-CZ" sz="2300" dirty="0" smtClean="0">
                <a:solidFill>
                  <a:schemeClr val="tx1"/>
                </a:solidFill>
              </a:rPr>
              <a:t>)</a:t>
            </a:r>
            <a:r>
              <a:rPr lang="cs-CZ" sz="2300" baseline="-25000" dirty="0" smtClean="0">
                <a:solidFill>
                  <a:schemeClr val="tx1"/>
                </a:solidFill>
              </a:rPr>
              <a:t>4</a:t>
            </a:r>
            <a:r>
              <a:rPr lang="cs-CZ" sz="2300" dirty="0" smtClean="0">
                <a:solidFill>
                  <a:schemeClr val="tx1"/>
                </a:solidFill>
              </a:rPr>
              <a:t>N</a:t>
            </a:r>
            <a:r>
              <a:rPr lang="cs-CZ" sz="2300" baseline="30000" dirty="0" smtClean="0">
                <a:solidFill>
                  <a:schemeClr val="tx1"/>
                </a:solidFill>
              </a:rPr>
              <a:t>+</a:t>
            </a:r>
            <a:r>
              <a:rPr lang="cs-CZ" sz="2300" dirty="0" smtClean="0">
                <a:solidFill>
                  <a:schemeClr val="tx1"/>
                </a:solidFill>
              </a:rPr>
              <a:t>, řada </a:t>
            </a:r>
            <a:r>
              <a:rPr lang="cs-CZ" sz="2300" dirty="0">
                <a:solidFill>
                  <a:schemeClr val="tx1"/>
                </a:solidFill>
              </a:rPr>
              <a:t>léčiv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Tetrodotoxin</a:t>
            </a:r>
            <a:r>
              <a:rPr lang="cs-CZ" dirty="0" smtClean="0">
                <a:solidFill>
                  <a:schemeClr val="tx1"/>
                </a:solidFill>
              </a:rPr>
              <a:t> – čtverzubci (fugu)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2300" dirty="0">
                <a:solidFill>
                  <a:schemeClr val="tx1"/>
                </a:solidFill>
              </a:rPr>
              <a:t>Blokátor Na</a:t>
            </a:r>
            <a:r>
              <a:rPr lang="cs-CZ" sz="2300" baseline="30000" dirty="0">
                <a:solidFill>
                  <a:schemeClr val="tx1"/>
                </a:solidFill>
              </a:rPr>
              <a:t>+</a:t>
            </a:r>
            <a:r>
              <a:rPr lang="cs-CZ" sz="2300" dirty="0">
                <a:solidFill>
                  <a:schemeClr val="tx1"/>
                </a:solidFill>
              </a:rPr>
              <a:t> kanálků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8860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0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Přenos vzruchu mezi dvěma neurony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 </a:t>
            </a:r>
            <a:r>
              <a:rPr lang="cs-CZ" dirty="0">
                <a:solidFill>
                  <a:schemeClr val="tx1"/>
                </a:solidFill>
              </a:rPr>
              <a:t>zprostředkován chemickými přenašeči - neurotransmitery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uvolňovány </a:t>
            </a:r>
            <a:r>
              <a:rPr lang="cs-CZ" dirty="0">
                <a:solidFill>
                  <a:schemeClr val="tx1"/>
                </a:solidFill>
              </a:rPr>
              <a:t>z presynaptické </a:t>
            </a:r>
            <a:r>
              <a:rPr lang="cs-CZ" dirty="0" smtClean="0">
                <a:solidFill>
                  <a:schemeClr val="tx1"/>
                </a:solidFill>
              </a:rPr>
              <a:t>membrány – otevření Ca-kanálků 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vazbou </a:t>
            </a:r>
            <a:r>
              <a:rPr lang="cs-CZ" dirty="0">
                <a:solidFill>
                  <a:schemeClr val="tx1"/>
                </a:solidFill>
              </a:rPr>
              <a:t>na chemicky řízený kanálek v postsynaptické membráně způsobí jeho otevření a změnu membránového potenciálu na postsynaptické membráně.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27527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Uvolňování neurotransmiteru (např. acetylcholinu)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Fúze membrán </a:t>
            </a:r>
            <a:r>
              <a:rPr lang="cs-CZ" dirty="0" err="1" smtClean="0">
                <a:solidFill>
                  <a:schemeClr val="tx1"/>
                </a:solidFill>
              </a:rPr>
              <a:t>veziklu</a:t>
            </a:r>
            <a:r>
              <a:rPr lang="cs-CZ" dirty="0" smtClean="0">
                <a:solidFill>
                  <a:schemeClr val="tx1"/>
                </a:solidFill>
              </a:rPr>
              <a:t> a neuronu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Neurotransmiter v rezervě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4671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5"/>
            <a:ext cx="3085715" cy="15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2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Synapse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Botulotoxin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 a L řetězce – disulfidový můstek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Hydrolýza </a:t>
            </a:r>
            <a:r>
              <a:rPr lang="cs-CZ" dirty="0" err="1" smtClean="0">
                <a:solidFill>
                  <a:schemeClr val="tx1"/>
                </a:solidFill>
              </a:rPr>
              <a:t>fúzogenních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proteinů  (L-podjednotka)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zabrání vylití AC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Ochrnutí svalů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Toxické – léčebné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využití (</a:t>
            </a:r>
            <a:r>
              <a:rPr lang="cs-CZ" dirty="0" err="1" smtClean="0">
                <a:solidFill>
                  <a:schemeClr val="tx1"/>
                </a:solidFill>
              </a:rPr>
              <a:t>myorelaxans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87" y="2708920"/>
            <a:ext cx="47625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2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Model chemicky řízeného kanálku (Na+) v postsynaptické </a:t>
            </a:r>
            <a:r>
              <a:rPr lang="cs-CZ" dirty="0" smtClean="0">
                <a:solidFill>
                  <a:schemeClr val="tx1"/>
                </a:solidFill>
              </a:rPr>
              <a:t>membráně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vpravo </a:t>
            </a:r>
            <a:r>
              <a:rPr lang="cs-CZ" dirty="0" err="1">
                <a:solidFill>
                  <a:schemeClr val="tx1"/>
                </a:solidFill>
              </a:rPr>
              <a:t>schema</a:t>
            </a:r>
            <a:r>
              <a:rPr lang="cs-CZ" dirty="0">
                <a:solidFill>
                  <a:schemeClr val="tx1"/>
                </a:solidFill>
              </a:rPr>
              <a:t> jeho otevírání po navázání </a:t>
            </a:r>
            <a:r>
              <a:rPr lang="cs-CZ" dirty="0" smtClean="0">
                <a:solidFill>
                  <a:schemeClr val="tx1"/>
                </a:solidFill>
              </a:rPr>
              <a:t>neurotransmiteru acetylcholinu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5230"/>
            <a:ext cx="23907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95562"/>
            <a:ext cx="42862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Vznik </a:t>
            </a:r>
            <a:r>
              <a:rPr lang="cs-CZ" sz="2000" dirty="0">
                <a:solidFill>
                  <a:schemeClr val="tx1"/>
                </a:solidFill>
              </a:rPr>
              <a:t>akčního potenciálu v postsynaptické membráně následkem otevření Na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kanálku po navázání acetylcholinu.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7490373" cy="20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5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980953" cy="44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Uzavření kanálu – hydrolýza acetylcholinu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Sarin</a:t>
            </a:r>
            <a:r>
              <a:rPr lang="cs-CZ" dirty="0">
                <a:solidFill>
                  <a:schemeClr val="tx1"/>
                </a:solidFill>
              </a:rPr>
              <a:t>				</a:t>
            </a:r>
            <a:r>
              <a:rPr lang="cs-CZ" dirty="0" smtClean="0">
                <a:solidFill>
                  <a:schemeClr val="tx1"/>
                </a:solidFill>
              </a:rPr>
              <a:t>   Tabun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Cholinesterasa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jako </a:t>
            </a:r>
            <a:r>
              <a:rPr lang="cs-CZ" dirty="0">
                <a:solidFill>
                  <a:schemeClr val="tx1"/>
                </a:solidFill>
              </a:rPr>
              <a:t>serinová </a:t>
            </a:r>
            <a:r>
              <a:rPr lang="cs-CZ" dirty="0" err="1">
                <a:solidFill>
                  <a:schemeClr val="tx1"/>
                </a:solidFill>
              </a:rPr>
              <a:t>hydrolasa</a:t>
            </a:r>
            <a:r>
              <a:rPr lang="cs-CZ" dirty="0">
                <a:solidFill>
                  <a:schemeClr val="tx1"/>
                </a:solidFill>
              </a:rPr>
              <a:t> je inhibována </a:t>
            </a:r>
            <a:r>
              <a:rPr lang="cs-CZ" dirty="0" smtClean="0">
                <a:solidFill>
                  <a:schemeClr val="tx1"/>
                </a:solidFill>
              </a:rPr>
              <a:t>organofosfáty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Následek </a:t>
            </a:r>
            <a:r>
              <a:rPr lang="cs-CZ" dirty="0">
                <a:solidFill>
                  <a:schemeClr val="tx1"/>
                </a:solidFill>
              </a:rPr>
              <a:t>inhibice – paralýza nervové činnosti – </a:t>
            </a:r>
            <a:r>
              <a:rPr lang="cs-CZ" dirty="0" err="1">
                <a:solidFill>
                  <a:schemeClr val="tx1"/>
                </a:solidFill>
              </a:rPr>
              <a:t>BChL</a:t>
            </a:r>
            <a:r>
              <a:rPr lang="cs-CZ" dirty="0">
                <a:solidFill>
                  <a:schemeClr val="tx1"/>
                </a:solidFill>
              </a:rPr>
              <a:t>, pesticidy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822858" cy="19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29" y="2378151"/>
            <a:ext cx="2822858" cy="19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04864"/>
            <a:ext cx="843528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Přenos </a:t>
            </a:r>
            <a:r>
              <a:rPr lang="cs-CZ" dirty="0">
                <a:solidFill>
                  <a:schemeClr val="tx1"/>
                </a:solidFill>
              </a:rPr>
              <a:t>nervového vzruchu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Membránový potenciál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Úloha kanálků</a:t>
            </a:r>
          </a:p>
          <a:p>
            <a:r>
              <a:rPr lang="cs-CZ" smtClean="0">
                <a:solidFill>
                  <a:schemeClr val="tx1"/>
                </a:solidFill>
              </a:rPr>
              <a:t>Neurotransmitery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Tubokurarin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zabraňuje depolarizaci postsynaptické membrány – ochrnutí.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Svalová relaxace při operacích, antagonista AC receptorů (nikotinového typu)</a:t>
            </a:r>
          </a:p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tx1"/>
                </a:solidFill>
                <a:ea typeface="Times New Roman"/>
              </a:rPr>
              <a:t>(CH</a:t>
            </a:r>
            <a:r>
              <a:rPr lang="cs-CZ" sz="2000" b="1" baseline="-25000" dirty="0">
                <a:solidFill>
                  <a:schemeClr val="tx1"/>
                </a:solidFill>
                <a:ea typeface="Times New Roman"/>
              </a:rPr>
              <a:t>3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)</a:t>
            </a:r>
            <a:r>
              <a:rPr lang="cs-CZ" sz="2000" b="1" baseline="-25000" dirty="0">
                <a:solidFill>
                  <a:schemeClr val="tx1"/>
                </a:solidFill>
                <a:ea typeface="Times New Roman"/>
              </a:rPr>
              <a:t>3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N</a:t>
            </a:r>
            <a:r>
              <a:rPr lang="cs-CZ" sz="2000" b="1" baseline="30000" dirty="0">
                <a:solidFill>
                  <a:schemeClr val="tx1"/>
                </a:solidFill>
                <a:ea typeface="Times New Roman"/>
              </a:rPr>
              <a:t>+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-(CH</a:t>
            </a:r>
            <a:r>
              <a:rPr lang="cs-CZ" sz="2000" b="1" baseline="-25000" dirty="0">
                <a:solidFill>
                  <a:schemeClr val="tx1"/>
                </a:solidFill>
                <a:ea typeface="Times New Roman"/>
              </a:rPr>
              <a:t>2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)</a:t>
            </a:r>
            <a:r>
              <a:rPr lang="cs-CZ" sz="2000" b="1" baseline="-25000" dirty="0">
                <a:solidFill>
                  <a:schemeClr val="tx1"/>
                </a:solidFill>
                <a:ea typeface="Times New Roman"/>
              </a:rPr>
              <a:t>10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-N</a:t>
            </a:r>
            <a:r>
              <a:rPr lang="cs-CZ" sz="2000" b="1" baseline="30000" dirty="0">
                <a:solidFill>
                  <a:schemeClr val="tx1"/>
                </a:solidFill>
                <a:ea typeface="Times New Roman"/>
              </a:rPr>
              <a:t>+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(</a:t>
            </a:r>
            <a:r>
              <a:rPr lang="cs-CZ" sz="2000" b="1" dirty="0" smtClean="0">
                <a:solidFill>
                  <a:schemeClr val="tx1"/>
                </a:solidFill>
                <a:ea typeface="Times New Roman"/>
              </a:rPr>
              <a:t>CH</a:t>
            </a:r>
            <a:r>
              <a:rPr lang="cs-CZ" sz="2000" b="1" baseline="-25000" dirty="0" smtClean="0">
                <a:solidFill>
                  <a:schemeClr val="tx1"/>
                </a:solidFill>
                <a:ea typeface="Times New Roman"/>
              </a:rPr>
              <a:t>3</a:t>
            </a:r>
            <a:r>
              <a:rPr lang="cs-CZ" sz="2000" b="1" dirty="0" smtClean="0">
                <a:solidFill>
                  <a:schemeClr val="tx1"/>
                </a:solidFill>
                <a:ea typeface="Times New Roman"/>
              </a:rPr>
              <a:t>)</a:t>
            </a:r>
            <a:r>
              <a:rPr lang="cs-CZ" sz="2000" b="1" baseline="-25000" dirty="0" smtClean="0">
                <a:solidFill>
                  <a:schemeClr val="tx1"/>
                </a:solidFill>
                <a:ea typeface="Times New Roman"/>
              </a:rPr>
              <a:t>3</a:t>
            </a:r>
            <a:endParaRPr lang="cs-CZ" sz="2000" b="1" dirty="0" smtClean="0">
              <a:solidFill>
                <a:schemeClr val="tx1"/>
              </a:solidFill>
              <a:ea typeface="Times New Roman"/>
            </a:endParaRPr>
          </a:p>
          <a:p>
            <a:pPr lvl="1"/>
            <a:r>
              <a:rPr lang="cs-CZ" b="1" i="1" dirty="0" err="1" smtClean="0">
                <a:solidFill>
                  <a:schemeClr val="tx1"/>
                </a:solidFill>
                <a:ea typeface="Times New Roman"/>
              </a:rPr>
              <a:t>Dekamethonium</a:t>
            </a:r>
            <a:r>
              <a:rPr lang="cs-CZ" b="1" i="1" dirty="0" smtClean="0">
                <a:solidFill>
                  <a:schemeClr val="tx1"/>
                </a:solidFill>
                <a:ea typeface="Times New Roman"/>
              </a:rPr>
              <a:t> </a:t>
            </a:r>
            <a:r>
              <a:rPr lang="cs-CZ" b="1" i="1" dirty="0">
                <a:solidFill>
                  <a:schemeClr val="tx1"/>
                </a:solidFill>
                <a:ea typeface="Times New Roman"/>
              </a:rPr>
              <a:t>(jodid)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 – permanentní depolarizace – otevřený </a:t>
            </a:r>
            <a:r>
              <a:rPr lang="cs-CZ" dirty="0" smtClean="0">
                <a:solidFill>
                  <a:schemeClr val="tx1"/>
                </a:solidFill>
                <a:ea typeface="Times New Roman"/>
              </a:rPr>
              <a:t>kanál</a:t>
            </a:r>
            <a:endParaRPr lang="cs-CZ" sz="2000" dirty="0">
              <a:solidFill>
                <a:schemeClr val="tx1"/>
              </a:solidFill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5775325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6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Další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neurotransmitery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Adrenalin, serotonin, GABA aj., typicky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aminy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Gly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– strychnin blokuje receptorové retardéry – antagonismus s barbituráty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Další látky interagující s receptory – alkaloidy, drogy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6600" dirty="0" err="1" smtClean="0">
                <a:solidFill>
                  <a:srgbClr val="0070C0"/>
                </a:solidFill>
                <a:latin typeface="Algerian" pitchFamily="82" charset="0"/>
              </a:rPr>
              <a:t>DĚkuji</a:t>
            </a:r>
            <a:r>
              <a:rPr lang="cs-CZ" sz="6600" dirty="0" smtClean="0">
                <a:solidFill>
                  <a:srgbClr val="0070C0"/>
                </a:solidFill>
                <a:latin typeface="Algerian" pitchFamily="82" charset="0"/>
              </a:rPr>
              <a:t> za pozornost</a:t>
            </a:r>
            <a:endParaRPr lang="cs-CZ" sz="66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Nervová buňka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Obecná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Tělo, dendrity, axon, myelinová pochva – izolace, Ranvierovy zářezy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Různé variace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51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Princip 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Změna membránového potenciálu - vzruch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rámci neuronu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 membráně působením </a:t>
            </a:r>
            <a:r>
              <a:rPr lang="cs-CZ" dirty="0" err="1" smtClean="0">
                <a:solidFill>
                  <a:schemeClr val="tx1"/>
                </a:solidFill>
              </a:rPr>
              <a:t>NaK-ATPasy</a:t>
            </a:r>
            <a:r>
              <a:rPr lang="cs-CZ" dirty="0" smtClean="0">
                <a:solidFill>
                  <a:schemeClr val="tx1"/>
                </a:solidFill>
              </a:rPr>
              <a:t> – tabulka – ca 70 </a:t>
            </a:r>
            <a:r>
              <a:rPr lang="cs-CZ" dirty="0" err="1" smtClean="0">
                <a:solidFill>
                  <a:schemeClr val="tx1"/>
                </a:solidFill>
              </a:rPr>
              <a:t>mV</a:t>
            </a:r>
            <a:r>
              <a:rPr lang="cs-CZ" dirty="0" smtClean="0">
                <a:solidFill>
                  <a:schemeClr val="tx1"/>
                </a:solidFill>
              </a:rPr>
              <a:t> vně +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Vzruch je tlumen, kompenzace ztrát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Mezi neurony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chemicky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2766"/>
              </p:ext>
            </p:extLst>
          </p:nvPr>
        </p:nvGraphicFramePr>
        <p:xfrm>
          <a:off x="467544" y="4293096"/>
          <a:ext cx="8229600" cy="12395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Ion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Concentration Inside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Concentration Outside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Sodium (Na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3500" marR="63500" marT="63500" marB="63500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12 mM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145 mM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Potassium (K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3500" marR="63500" marT="63500" marB="63500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140 mM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5 mM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Calcium (Ca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</a:rPr>
                        <a:t>++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3500" marR="63500" marT="63500" marB="63500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0.1 μM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cs-CZ" sz="1200" dirty="0" err="1">
                          <a:effectLst/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2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Vedení vzruchu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Zesílení signálu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Kompenzace ztrát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Otvírání potenciálem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řízených kanálků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Změny potenciálu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následkem pohybu iontů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26" y="1620176"/>
            <a:ext cx="3588572" cy="46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4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11/26/2013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-780"/>
            <a:ext cx="5382858" cy="692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7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/>
              <a:t>Vedení vzruchu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Základem </a:t>
            </a:r>
            <a:r>
              <a:rPr lang="cs-CZ" sz="1800" dirty="0">
                <a:solidFill>
                  <a:schemeClr val="tx1"/>
                </a:solidFill>
              </a:rPr>
              <a:t>vedení vzruchu podél výběžku neuronů je šířící se změna potenciálu na membráně (A). Její příčinou i následkem je otevírání a uzavírání potenciálem řízených iontových kanálků - časový průběh na grafu (B).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5715" cy="32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80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Pracovní cyklus kanálku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060848"/>
            <a:ext cx="59817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23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Na-kanálku – rozvinuto do plochy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řetězec. 4 </a:t>
            </a:r>
            <a:r>
              <a:rPr lang="cs-CZ" dirty="0" err="1" smtClean="0">
                <a:solidFill>
                  <a:schemeClr val="tx1"/>
                </a:solidFill>
              </a:rPr>
              <a:t>transmembránové</a:t>
            </a:r>
            <a:r>
              <a:rPr lang="cs-CZ" dirty="0" smtClean="0">
                <a:solidFill>
                  <a:schemeClr val="tx1"/>
                </a:solidFill>
              </a:rPr>
              <a:t> segmenty po 6 helixech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556792"/>
            <a:ext cx="5981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577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238</TotalTime>
  <Words>481</Words>
  <Application>Microsoft Office PowerPoint</Application>
  <PresentationFormat>Předvádění na obrazovce (4:3)</PresentationFormat>
  <Paragraphs>292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Exekutivní</vt:lpstr>
      <vt:lpstr>C4182 Biochemie</vt:lpstr>
      <vt:lpstr>Obsah</vt:lpstr>
      <vt:lpstr>Nervová buňka</vt:lpstr>
      <vt:lpstr>Princip vedení vzruchu</vt:lpstr>
      <vt:lpstr>Vedení vzruchu</vt:lpstr>
      <vt:lpstr>Prezentace aplikace PowerPoint</vt:lpstr>
      <vt:lpstr>Vedení vzruchu</vt:lpstr>
      <vt:lpstr>Vedení vzruchu</vt:lpstr>
      <vt:lpstr>Vedení vzruchu</vt:lpstr>
      <vt:lpstr>Vedení vzruchu</vt:lpstr>
      <vt:lpstr>Vedení vzruchu</vt:lpstr>
      <vt:lpstr>Vedení vzruchu</vt:lpstr>
      <vt:lpstr>Vedení vzruchu</vt:lpstr>
      <vt:lpstr>Synapse</vt:lpstr>
      <vt:lpstr>Synapse</vt:lpstr>
      <vt:lpstr>Synapse</vt:lpstr>
      <vt:lpstr>Synapse</vt:lpstr>
      <vt:lpstr>Synapse</vt:lpstr>
      <vt:lpstr>Synapse</vt:lpstr>
      <vt:lpstr>Synapse</vt:lpstr>
      <vt:lpstr>Synapse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64</cp:revision>
  <dcterms:created xsi:type="dcterms:W3CDTF">2012-05-21T09:08:24Z</dcterms:created>
  <dcterms:modified xsi:type="dcterms:W3CDTF">2013-11-26T06:29:56Z</dcterms:modified>
</cp:coreProperties>
</file>