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431" r:id="rId2"/>
    <p:sldId id="547" r:id="rId3"/>
    <p:sldId id="548" r:id="rId4"/>
    <p:sldId id="606" r:id="rId5"/>
    <p:sldId id="595" r:id="rId6"/>
    <p:sldId id="596" r:id="rId7"/>
    <p:sldId id="597" r:id="rId8"/>
    <p:sldId id="598" r:id="rId9"/>
    <p:sldId id="599" r:id="rId10"/>
    <p:sldId id="600" r:id="rId11"/>
    <p:sldId id="601" r:id="rId12"/>
    <p:sldId id="602" r:id="rId13"/>
    <p:sldId id="603" r:id="rId14"/>
    <p:sldId id="604" r:id="rId15"/>
    <p:sldId id="605" r:id="rId16"/>
    <p:sldId id="607" r:id="rId17"/>
    <p:sldId id="608" r:id="rId18"/>
    <p:sldId id="609" r:id="rId19"/>
    <p:sldId id="610" r:id="rId20"/>
    <p:sldId id="611" r:id="rId21"/>
    <p:sldId id="612" r:id="rId22"/>
    <p:sldId id="621" r:id="rId23"/>
    <p:sldId id="615" r:id="rId24"/>
    <p:sldId id="616" r:id="rId25"/>
    <p:sldId id="617" r:id="rId26"/>
    <p:sldId id="620" r:id="rId27"/>
    <p:sldId id="622" r:id="rId28"/>
    <p:sldId id="623" r:id="rId29"/>
    <p:sldId id="549" r:id="rId30"/>
    <p:sldId id="550" r:id="rId31"/>
    <p:sldId id="551" r:id="rId32"/>
    <p:sldId id="552" r:id="rId33"/>
    <p:sldId id="553" r:id="rId34"/>
    <p:sldId id="554" r:id="rId35"/>
    <p:sldId id="555" r:id="rId36"/>
    <p:sldId id="556" r:id="rId37"/>
    <p:sldId id="557" r:id="rId38"/>
    <p:sldId id="558" r:id="rId39"/>
    <p:sldId id="574" r:id="rId40"/>
    <p:sldId id="575" r:id="rId41"/>
    <p:sldId id="576" r:id="rId42"/>
    <p:sldId id="577" r:id="rId43"/>
    <p:sldId id="578" r:id="rId44"/>
    <p:sldId id="579" r:id="rId45"/>
    <p:sldId id="580" r:id="rId46"/>
    <p:sldId id="581" r:id="rId47"/>
    <p:sldId id="562" r:id="rId48"/>
    <p:sldId id="563" r:id="rId49"/>
    <p:sldId id="570" r:id="rId50"/>
    <p:sldId id="571" r:id="rId51"/>
    <p:sldId id="582" r:id="rId52"/>
    <p:sldId id="564" r:id="rId53"/>
    <p:sldId id="565" r:id="rId54"/>
    <p:sldId id="566" r:id="rId55"/>
    <p:sldId id="567" r:id="rId56"/>
    <p:sldId id="568" r:id="rId57"/>
    <p:sldId id="569" r:id="rId58"/>
    <p:sldId id="572" r:id="rId59"/>
    <p:sldId id="573" r:id="rId60"/>
  </p:sldIdLst>
  <p:sldSz cx="9144000" cy="6858000" type="screen4x3"/>
  <p:notesSz cx="7099300" cy="102346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765" autoAdjust="0"/>
  </p:normalViewPr>
  <p:slideViewPr>
    <p:cSldViewPr>
      <p:cViewPr>
        <p:scale>
          <a:sx n="75" d="100"/>
          <a:sy n="75" d="100"/>
        </p:scale>
        <p:origin x="-1566" y="-7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ADBDFD6-4AAB-474E-B9E5-A96065496BB1}" type="datetimeFigureOut">
              <a:rPr lang="cs-CZ"/>
              <a:pPr>
                <a:defRPr/>
              </a:pPr>
              <a:t>6.11.2015</a:t>
            </a:fld>
            <a:endParaRPr lang="cs-CZ"/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8E1AC22-FFDD-4752-B0A0-B4634C6A386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445A705-B5A0-416D-A3CC-3618FC5A22E0}" type="datetimeFigureOut">
              <a:rPr lang="cs-CZ"/>
              <a:pPr>
                <a:defRPr/>
              </a:pPr>
              <a:t>6.11.2015</a:t>
            </a:fld>
            <a:endParaRPr lang="cs-CZ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4AD4E2E-761C-4613-9035-C4904A095C1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3DBE9F-D279-4E0B-AF2A-999E2AB39600}" type="slidenum">
              <a:rPr lang="cs-CZ" smtClean="0"/>
              <a:pPr/>
              <a:t>10</a:t>
            </a:fld>
            <a:endParaRPr lang="cs-CZ" smtClean="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66DFD0-2D21-4535-B038-A036CFDE7F33}" type="slidenum">
              <a:rPr lang="cs-CZ" smtClean="0"/>
              <a:pPr/>
              <a:t>11</a:t>
            </a:fld>
            <a:endParaRPr lang="cs-CZ" smtClean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7DAF81-C686-4BE4-A198-2FF3B255EA07}" type="slidenum">
              <a:rPr lang="cs-CZ" smtClean="0"/>
              <a:pPr/>
              <a:t>12</a:t>
            </a:fld>
            <a:endParaRPr lang="cs-CZ" smtClean="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42DE16-384E-4BE6-BA58-925E4B19F16A}" type="slidenum">
              <a:rPr lang="cs-CZ" smtClean="0"/>
              <a:pPr/>
              <a:t>13</a:t>
            </a:fld>
            <a:endParaRPr lang="cs-CZ" smtClean="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CC3BFE-1979-4757-BB17-216999958213}" type="slidenum">
              <a:rPr lang="cs-CZ" smtClean="0"/>
              <a:pPr/>
              <a:t>14</a:t>
            </a:fld>
            <a:endParaRPr lang="cs-CZ" smtClean="0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F49C00-EF2E-4916-BE48-20D66AF4FBE1}" type="slidenum">
              <a:rPr lang="cs-CZ" smtClean="0"/>
              <a:pPr/>
              <a:t>15</a:t>
            </a:fld>
            <a:endParaRPr lang="cs-CZ" smtClean="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FF9B4A-6DD5-4063-8B6F-C9B64D5400FF}" type="slidenum">
              <a:rPr lang="cs-CZ" smtClean="0"/>
              <a:pPr/>
              <a:t>16</a:t>
            </a:fld>
            <a:endParaRPr lang="cs-CZ" smtClean="0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89DAAE6-4F8E-4F41-9B9D-91C5F7D988BE}" type="slidenum">
              <a:rPr lang="cs-CZ" smtClean="0"/>
              <a:pPr/>
              <a:t>17</a:t>
            </a:fld>
            <a:endParaRPr lang="cs-CZ" smtClean="0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B56C4EB-48C3-41C2-A8C6-611AE31E6FDA}" type="slidenum">
              <a:rPr lang="cs-CZ" smtClean="0"/>
              <a:pPr/>
              <a:t>18</a:t>
            </a:fld>
            <a:endParaRPr lang="cs-CZ" smtClean="0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8D40A8D-F25D-4A5A-A6FC-8922A2590C78}" type="slidenum">
              <a:rPr lang="cs-CZ" smtClean="0"/>
              <a:pPr/>
              <a:t>19</a:t>
            </a:fld>
            <a:endParaRPr lang="cs-CZ" smtClean="0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901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38C25D-4E44-45FC-B223-F0FC206B6086}" type="slidenum">
              <a:rPr lang="en-GB" smtClean="0">
                <a:latin typeface="Arial" pitchFamily="34" charset="0"/>
                <a:cs typeface="Arial" pitchFamily="34" charset="0"/>
              </a:rPr>
              <a:pPr/>
              <a:t>2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1189C7D-E191-4358-AB39-617CA8C68F25}" type="slidenum">
              <a:rPr lang="cs-CZ" smtClean="0"/>
              <a:pPr/>
              <a:t>20</a:t>
            </a:fld>
            <a:endParaRPr lang="cs-CZ" smtClean="0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2A0503B-6B1F-43D6-A0B0-952855810184}" type="slidenum">
              <a:rPr lang="cs-CZ" smtClean="0"/>
              <a:pPr/>
              <a:t>21</a:t>
            </a:fld>
            <a:endParaRPr lang="cs-CZ" smtClean="0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FF9B4A-6DD5-4063-8B6F-C9B64D5400FF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3216" y="767596"/>
            <a:ext cx="4734511" cy="383798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59666"/>
            <a:ext cx="5206153" cy="460735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3216" y="767596"/>
            <a:ext cx="4734511" cy="383798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59666"/>
            <a:ext cx="5206153" cy="460735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3216" y="767596"/>
            <a:ext cx="4734511" cy="383798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59666"/>
            <a:ext cx="5206153" cy="460735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3216" y="767596"/>
            <a:ext cx="4734511" cy="383798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6554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EB3F600-4238-4C83-A652-10B27D1AC9D9}" type="slidenum">
              <a:rPr lang="cs-CZ" smtClean="0">
                <a:latin typeface="Arial" pitchFamily="34" charset="0"/>
                <a:cs typeface="Arial" pitchFamily="34" charset="0"/>
              </a:rPr>
              <a:pPr/>
              <a:t>27</a:t>
            </a:fld>
            <a:endParaRPr lang="cs-CZ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3216" y="767596"/>
            <a:ext cx="4734511" cy="383798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CC120A-E431-4D40-A717-9A3A65B10069}" type="slidenum">
              <a:rPr lang="cs-CZ" smtClean="0"/>
              <a:pPr/>
              <a:t>29</a:t>
            </a:fld>
            <a:endParaRPr lang="cs-CZ" smtClean="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C825B3-7554-44EC-BCB3-2F3D5D2896EB}" type="slidenum">
              <a:rPr lang="cs-CZ" smtClean="0"/>
              <a:pPr/>
              <a:t>3</a:t>
            </a:fld>
            <a:endParaRPr lang="cs-CZ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971FCE-22B9-4E93-8D11-A617899CF86C}" type="slidenum">
              <a:rPr lang="cs-CZ" smtClean="0"/>
              <a:pPr/>
              <a:t>30</a:t>
            </a:fld>
            <a:endParaRPr lang="cs-CZ" smtClean="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F52239-C432-49C3-BB2E-AB8D555B6715}" type="slidenum">
              <a:rPr lang="cs-CZ" smtClean="0"/>
              <a:pPr/>
              <a:t>31</a:t>
            </a:fld>
            <a:endParaRPr lang="cs-CZ" smtClean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62D03C-44C3-42C7-A074-82C455EE9DE9}" type="slidenum">
              <a:rPr lang="cs-CZ" smtClean="0"/>
              <a:pPr/>
              <a:t>32</a:t>
            </a:fld>
            <a:endParaRPr lang="cs-CZ" smtClean="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A83520-DE4C-4318-854A-7913D3A83A48}" type="slidenum">
              <a:rPr lang="cs-CZ" smtClean="0"/>
              <a:pPr/>
              <a:t>33</a:t>
            </a:fld>
            <a:endParaRPr lang="cs-CZ" smtClean="0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B09FE8-F81F-4AC4-A71C-878E46AEEBE2}" type="slidenum">
              <a:rPr lang="cs-CZ" smtClean="0"/>
              <a:pPr/>
              <a:t>34</a:t>
            </a:fld>
            <a:endParaRPr lang="cs-CZ" smtClean="0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DEC66F-E5D2-4B86-AD76-5D190A02091A}" type="slidenum">
              <a:rPr lang="cs-CZ" smtClean="0"/>
              <a:pPr/>
              <a:t>35</a:t>
            </a:fld>
            <a:endParaRPr lang="cs-CZ" smtClean="0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637629-1305-4323-93AC-3F76AB605118}" type="slidenum">
              <a:rPr lang="cs-CZ" smtClean="0"/>
              <a:pPr/>
              <a:t>36</a:t>
            </a:fld>
            <a:endParaRPr lang="cs-CZ" smtClean="0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54029F-9EAC-4C68-975A-662ABBC72AF6}" type="slidenum">
              <a:rPr lang="cs-CZ" smtClean="0"/>
              <a:pPr/>
              <a:t>37</a:t>
            </a:fld>
            <a:endParaRPr lang="cs-CZ" smtClean="0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8C4ED9-10FE-4E53-85C5-89598BA5F95B}" type="slidenum">
              <a:rPr lang="cs-CZ" smtClean="0"/>
              <a:pPr/>
              <a:t>38</a:t>
            </a:fld>
            <a:endParaRPr lang="cs-CZ" smtClean="0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5D58F78-7BB4-4E79-99EB-AB361F69BE30}" type="slidenum">
              <a:rPr lang="cs-CZ" smtClean="0"/>
              <a:pPr/>
              <a:t>39</a:t>
            </a:fld>
            <a:endParaRPr lang="cs-CZ" smtClean="0"/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4D51A3-3DF9-4DBD-8838-BBFA1F5896EE}" type="slidenum">
              <a:rPr lang="cs-CZ" smtClean="0"/>
              <a:pPr/>
              <a:t>4</a:t>
            </a:fld>
            <a:endParaRPr lang="cs-CZ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8DED5D9-CE99-496E-992D-931A3671BD3F}" type="slidenum">
              <a:rPr lang="cs-CZ" smtClean="0"/>
              <a:pPr/>
              <a:t>40</a:t>
            </a:fld>
            <a:endParaRPr lang="cs-CZ" smtClean="0"/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EAF1F78-CCAE-4A8F-B37D-167500216B72}" type="slidenum">
              <a:rPr lang="cs-CZ" smtClean="0"/>
              <a:pPr/>
              <a:t>41</a:t>
            </a:fld>
            <a:endParaRPr lang="cs-CZ" smtClean="0"/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8114F38-9309-44F8-9A24-C58E65A61B0D}" type="slidenum">
              <a:rPr lang="cs-CZ" smtClean="0"/>
              <a:pPr/>
              <a:t>42</a:t>
            </a:fld>
            <a:endParaRPr lang="cs-CZ" smtClean="0"/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394FCF-3FBB-489F-8663-C4A39EE4B6BE}" type="slidenum">
              <a:rPr lang="cs-CZ" smtClean="0"/>
              <a:pPr/>
              <a:t>43</a:t>
            </a:fld>
            <a:endParaRPr lang="cs-CZ" smtClean="0"/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36E142C-CD4B-43D8-A4BB-EDBBAA65E8EF}" type="slidenum">
              <a:rPr lang="cs-CZ" smtClean="0"/>
              <a:pPr/>
              <a:t>44</a:t>
            </a:fld>
            <a:endParaRPr lang="cs-CZ" smtClean="0"/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6D0E8F3-AEBF-4C57-B483-4248BD982F3E}" type="slidenum">
              <a:rPr lang="cs-CZ" smtClean="0"/>
              <a:pPr/>
              <a:t>45</a:t>
            </a:fld>
            <a:endParaRPr lang="cs-CZ" smtClean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EFDB6C1-B3E8-40A9-A4B5-1BBA6C1C1DA4}" type="slidenum">
              <a:rPr lang="cs-CZ" smtClean="0"/>
              <a:pPr/>
              <a:t>46</a:t>
            </a:fld>
            <a:endParaRPr lang="cs-CZ" smtClean="0"/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E9C761-D144-41AA-9118-FB6BD6061481}" type="slidenum">
              <a:rPr lang="cs-CZ" smtClean="0"/>
              <a:pPr/>
              <a:t>47</a:t>
            </a:fld>
            <a:endParaRPr lang="cs-CZ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E589CF0-4A11-4957-8CC3-6C24816ACDCE}" type="slidenum">
              <a:rPr lang="cs-CZ" smtClean="0"/>
              <a:pPr/>
              <a:t>48</a:t>
            </a:fld>
            <a:endParaRPr lang="cs-CZ" smtClean="0"/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7ECF7F-DE09-4676-A84F-9957C7980E85}" type="slidenum">
              <a:rPr lang="cs-CZ" smtClean="0"/>
              <a:pPr/>
              <a:t>49</a:t>
            </a:fld>
            <a:endParaRPr lang="cs-CZ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A6BED5-944D-49D9-B109-5265E54DB8BA}" type="slidenum">
              <a:rPr lang="cs-CZ" smtClean="0"/>
              <a:pPr/>
              <a:t>5</a:t>
            </a:fld>
            <a:endParaRPr lang="cs-CZ" smtClean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D925FD-8067-464B-9019-C478ED1D1171}" type="slidenum">
              <a:rPr lang="cs-CZ" smtClean="0"/>
              <a:pPr/>
              <a:t>50</a:t>
            </a:fld>
            <a:endParaRPr lang="cs-CZ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E589CF0-4A11-4957-8CC3-6C24816ACDCE}" type="slidenum">
              <a:rPr lang="cs-CZ" smtClean="0"/>
              <a:pPr/>
              <a:t>51</a:t>
            </a:fld>
            <a:endParaRPr lang="cs-CZ" smtClean="0"/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8B3CD66-F7CE-48C3-A922-674757C4ADDB}" type="slidenum">
              <a:rPr lang="cs-CZ" smtClean="0"/>
              <a:pPr/>
              <a:t>52</a:t>
            </a:fld>
            <a:endParaRPr lang="cs-CZ" smtClean="0"/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AFC7050-FDA6-4D80-B6E9-6280DA4C1AFF}" type="slidenum">
              <a:rPr lang="cs-CZ" smtClean="0"/>
              <a:pPr/>
              <a:t>53</a:t>
            </a:fld>
            <a:endParaRPr lang="cs-CZ" smtClean="0"/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27D26B-9F46-4588-932E-6CBA207877EA}" type="slidenum">
              <a:rPr lang="cs-CZ" smtClean="0"/>
              <a:pPr/>
              <a:t>54</a:t>
            </a:fld>
            <a:endParaRPr lang="cs-CZ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393390-6858-4EC5-8633-A37971BB58C0}" type="slidenum">
              <a:rPr lang="cs-CZ" smtClean="0"/>
              <a:pPr/>
              <a:t>55</a:t>
            </a:fld>
            <a:endParaRPr lang="cs-CZ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5E3ACA-0FAA-459D-A48F-AAF23038EF4B}" type="slidenum">
              <a:rPr lang="cs-CZ" smtClean="0"/>
              <a:pPr/>
              <a:t>56</a:t>
            </a:fld>
            <a:endParaRPr lang="cs-CZ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366356-F4C2-4986-BC64-65A0C7A04D0B}" type="slidenum">
              <a:rPr lang="cs-CZ" smtClean="0"/>
              <a:pPr/>
              <a:t>57</a:t>
            </a:fld>
            <a:endParaRPr lang="cs-CZ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9B425A-4687-49F4-A0D4-82295B4DC684}" type="slidenum">
              <a:rPr lang="cs-CZ" smtClean="0"/>
              <a:pPr/>
              <a:t>58</a:t>
            </a:fld>
            <a:endParaRPr lang="cs-CZ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EBAE63-8607-4FFC-9B5F-0687771F132A}" type="slidenum">
              <a:rPr lang="cs-CZ" smtClean="0"/>
              <a:pPr/>
              <a:t>59</a:t>
            </a:fld>
            <a:endParaRPr lang="cs-CZ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C13627-75D6-47C7-88F9-86A30D634398}" type="slidenum">
              <a:rPr lang="cs-CZ" smtClean="0"/>
              <a:pPr/>
              <a:t>6</a:t>
            </a:fld>
            <a:endParaRPr lang="cs-CZ" smtClean="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B6ECD3-6967-47D0-B249-A5E1AD697DD1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B6780B-90BF-48BD-AEF9-704706D9F486}" type="slidenum">
              <a:rPr lang="cs-CZ" smtClean="0"/>
              <a:pPr/>
              <a:t>8</a:t>
            </a:fld>
            <a:endParaRPr lang="cs-CZ" smtClean="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613982-857E-4382-81A7-15032BD72D3F}" type="slidenum">
              <a:rPr lang="cs-CZ" smtClean="0"/>
              <a:pPr/>
              <a:t>9</a:t>
            </a:fld>
            <a:endParaRPr lang="cs-CZ" smtClean="0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 descr="1212570_28446780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863" y="900113"/>
            <a:ext cx="3157537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Klepnutím lze upravit styl předlohy podnadpisů.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C36E4-3C30-4ED9-A5BD-04DA75FC5FD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58F6E-1D5F-48BD-A7F8-0AA93AA9311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1254E-3E83-4217-9FF4-EE8EFAD8955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4521F-E6B7-45C4-8812-0933F2F0211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 descr="1212570_28446780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863" y="900113"/>
            <a:ext cx="3157537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9C89F-CFD1-446F-AB65-B78D25B1F65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67117-CF24-4B1F-A384-C61DB9CA263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7A36F-1A4D-421B-8B8A-529D01B3F1B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D9E8D-A304-4C3D-921C-13128E3F63A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21990-672A-4BC3-8064-F39050EEE35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9FEC0-2AEC-4BEB-891F-C28E15A4A74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A77A8-44A7-4FB7-BDAE-51A82B5F883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13" descr="1212569_21823227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1028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829010D-4F5B-4A34-8602-C12C56CD2FB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1031" name="Obrázek 9" descr="logo_mu_cerne.gif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55613" y="6323013"/>
            <a:ext cx="18161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89" r:id="rId2"/>
    <p:sldLayoutId id="214748379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3200" kern="1200">
          <a:solidFill>
            <a:srgbClr val="81818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2800" kern="1200">
          <a:solidFill>
            <a:srgbClr val="818184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rgbClr val="818184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2000" kern="1200">
          <a:solidFill>
            <a:srgbClr val="818184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»"/>
        <a:defRPr sz="2000" kern="1200">
          <a:solidFill>
            <a:srgbClr val="81818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pps.echa.europa.eu/registered/registered-sub.aspx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odnadpis 2"/>
          <p:cNvSpPr>
            <a:spLocks/>
          </p:cNvSpPr>
          <p:nvPr/>
        </p:nvSpPr>
        <p:spPr bwMode="auto">
          <a:xfrm>
            <a:off x="2339752" y="4103985"/>
            <a:ext cx="64008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sz="2000" b="1" dirty="0">
                <a:solidFill>
                  <a:srgbClr val="000066"/>
                </a:solidFill>
                <a:latin typeface="Tahoma" pitchFamily="34" charset="0"/>
              </a:rPr>
              <a:t/>
            </a:r>
            <a:br>
              <a:rPr lang="cs-CZ" sz="2000" b="1" dirty="0">
                <a:solidFill>
                  <a:srgbClr val="000066"/>
                </a:solidFill>
                <a:latin typeface="Tahoma" pitchFamily="34" charset="0"/>
              </a:rPr>
            </a:br>
            <a:r>
              <a:rPr lang="cs-CZ" sz="2000" dirty="0">
                <a:solidFill>
                  <a:srgbClr val="000066"/>
                </a:solidFill>
                <a:latin typeface="Tahoma" pitchFamily="34" charset="0"/>
              </a:rPr>
              <a:t> Luděk Bláha, </a:t>
            </a:r>
            <a:r>
              <a:rPr lang="cs-CZ" sz="2000" dirty="0" err="1">
                <a:solidFill>
                  <a:srgbClr val="000066"/>
                </a:solidFill>
                <a:latin typeface="Tahoma" pitchFamily="34" charset="0"/>
              </a:rPr>
              <a:t>PřF</a:t>
            </a:r>
            <a:r>
              <a:rPr lang="cs-CZ" sz="2000" dirty="0">
                <a:solidFill>
                  <a:srgbClr val="000066"/>
                </a:solidFill>
                <a:latin typeface="Tahoma" pitchFamily="34" charset="0"/>
              </a:rPr>
              <a:t> MU</a:t>
            </a:r>
            <a:r>
              <a:rPr lang="en-US" sz="2000" dirty="0">
                <a:solidFill>
                  <a:srgbClr val="000066"/>
                </a:solidFill>
                <a:latin typeface="Tahoma" pitchFamily="34" charset="0"/>
              </a:rPr>
              <a:t>, RECETOX</a:t>
            </a:r>
          </a:p>
          <a:p>
            <a:pPr algn="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en-US" sz="2000" dirty="0">
                <a:solidFill>
                  <a:srgbClr val="000066"/>
                </a:solidFill>
                <a:latin typeface="Tahoma" pitchFamily="34" charset="0"/>
              </a:rPr>
              <a:t>www.recetox.cz</a:t>
            </a:r>
            <a:endParaRPr lang="cs-CZ" sz="2000" dirty="0">
              <a:solidFill>
                <a:srgbClr val="000066"/>
              </a:solidFill>
              <a:latin typeface="Tahoma" pitchFamily="34" charset="0"/>
            </a:endParaRPr>
          </a:p>
        </p:txBody>
      </p:sp>
      <p:sp>
        <p:nvSpPr>
          <p:cNvPr id="5123" name="Rectangle 6"/>
          <p:cNvSpPr>
            <a:spLocks noChangeArrowheads="1"/>
          </p:cNvSpPr>
          <p:nvPr/>
        </p:nvSpPr>
        <p:spPr bwMode="auto">
          <a:xfrm>
            <a:off x="457200" y="1844824"/>
            <a:ext cx="8382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3200" b="1" dirty="0" smtClean="0">
                <a:solidFill>
                  <a:srgbClr val="FF3300"/>
                </a:solidFill>
              </a:rPr>
              <a:t>Správná laboratorní praxe</a:t>
            </a:r>
          </a:p>
          <a:p>
            <a:pPr algn="ctr" eaLnBrk="0" hangingPunct="0"/>
            <a:r>
              <a:rPr lang="cs-CZ" sz="3200" b="1" dirty="0" smtClean="0">
                <a:solidFill>
                  <a:srgbClr val="FF3300"/>
                </a:solidFill>
              </a:rPr>
              <a:t>- poznámky biologické</a:t>
            </a:r>
            <a:r>
              <a:rPr lang="en-US" sz="3200" b="1" dirty="0" smtClean="0">
                <a:solidFill>
                  <a:srgbClr val="FF3300"/>
                </a:solidFill>
              </a:rPr>
              <a:t>/</a:t>
            </a:r>
            <a:r>
              <a:rPr lang="en-US" sz="3200" b="1" dirty="0" err="1" smtClean="0">
                <a:solidFill>
                  <a:srgbClr val="FF3300"/>
                </a:solidFill>
              </a:rPr>
              <a:t>toxikologick</a:t>
            </a:r>
            <a:r>
              <a:rPr lang="en-GB" sz="3200" b="1" dirty="0" smtClean="0">
                <a:solidFill>
                  <a:srgbClr val="FF3300"/>
                </a:solidFill>
              </a:rPr>
              <a:t>é -</a:t>
            </a:r>
            <a:endParaRPr lang="cs-CZ" sz="3200" b="1" dirty="0">
              <a:solidFill>
                <a:srgbClr val="FF3300"/>
              </a:solidFill>
            </a:endParaRPr>
          </a:p>
          <a:p>
            <a:pPr algn="ctr" eaLnBrk="0" hangingPunct="0"/>
            <a:endParaRPr lang="cs-CZ" sz="3200" dirty="0"/>
          </a:p>
        </p:txBody>
      </p:sp>
      <p:pic>
        <p:nvPicPr>
          <p:cNvPr id="5124" name="Picture 7" descr="OPVK_MU_stred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5487988"/>
            <a:ext cx="4537075" cy="110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http://roiunlimited.files.wordpress.com/2011/04/saturad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939" y="3933056"/>
            <a:ext cx="2126821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251520" y="3212976"/>
            <a:ext cx="3335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SLP – </a:t>
            </a:r>
            <a:r>
              <a:rPr lang="en-GB" dirty="0" err="1" smtClean="0"/>
              <a:t>Spousta</a:t>
            </a:r>
            <a:r>
              <a:rPr lang="en-GB" dirty="0" smtClean="0"/>
              <a:t> </a:t>
            </a:r>
            <a:r>
              <a:rPr lang="en-GB" dirty="0" err="1" smtClean="0"/>
              <a:t>Listů</a:t>
            </a:r>
            <a:r>
              <a:rPr lang="en-GB" dirty="0" smtClean="0"/>
              <a:t> </a:t>
            </a:r>
            <a:r>
              <a:rPr lang="en-GB" dirty="0" err="1" smtClean="0"/>
              <a:t>Papíru</a:t>
            </a:r>
            <a:endParaRPr lang="en-GB" dirty="0" smtClean="0"/>
          </a:p>
          <a:p>
            <a:r>
              <a:rPr lang="en-GB" dirty="0" smtClean="0"/>
              <a:t>GLP - Give me a Lot of Papers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609600" y="304800"/>
            <a:ext cx="5810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Krajsk</a:t>
            </a:r>
            <a:r>
              <a:rPr lang="cs-CZ"/>
              <a:t>é hygienické stanice (www.khsbrno.cz)</a:t>
            </a:r>
          </a:p>
        </p:txBody>
      </p:sp>
      <p:pic>
        <p:nvPicPr>
          <p:cNvPr id="34819" name="Picture 4"/>
          <p:cNvPicPr>
            <a:picLocks noChangeAspect="1" noChangeArrowheads="1"/>
          </p:cNvPicPr>
          <p:nvPr/>
        </p:nvPicPr>
        <p:blipFill>
          <a:blip r:embed="rId3" cstate="print"/>
          <a:srcRect l="21428" t="11905" r="21429" b="40096"/>
          <a:stretch>
            <a:fillRect/>
          </a:stretch>
        </p:blipFill>
        <p:spPr bwMode="auto">
          <a:xfrm>
            <a:off x="0" y="1295400"/>
            <a:ext cx="914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Line 5"/>
          <p:cNvSpPr>
            <a:spLocks noChangeShapeType="1"/>
          </p:cNvSpPr>
          <p:nvPr/>
        </p:nvSpPr>
        <p:spPr bwMode="auto">
          <a:xfrm>
            <a:off x="3276600" y="5486400"/>
            <a:ext cx="3505200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4821" name="Line 6"/>
          <p:cNvSpPr>
            <a:spLocks noChangeShapeType="1"/>
          </p:cNvSpPr>
          <p:nvPr/>
        </p:nvSpPr>
        <p:spPr bwMode="auto">
          <a:xfrm>
            <a:off x="3276600" y="5791200"/>
            <a:ext cx="3505200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609600" y="304800"/>
            <a:ext cx="2273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www.szpi.gov.cz</a:t>
            </a:r>
          </a:p>
        </p:txBody>
      </p:sp>
      <p:pic>
        <p:nvPicPr>
          <p:cNvPr id="35843" name="Picture 7"/>
          <p:cNvPicPr>
            <a:picLocks noChangeAspect="1" noChangeArrowheads="1"/>
          </p:cNvPicPr>
          <p:nvPr/>
        </p:nvPicPr>
        <p:blipFill>
          <a:blip r:embed="rId3" cstate="print"/>
          <a:srcRect l="17619" t="10667" r="17143" b="28381"/>
          <a:stretch>
            <a:fillRect/>
          </a:stretch>
        </p:blipFill>
        <p:spPr bwMode="auto">
          <a:xfrm>
            <a:off x="0" y="1136650"/>
            <a:ext cx="9144000" cy="53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Line 4"/>
          <p:cNvSpPr>
            <a:spLocks noChangeShapeType="1"/>
          </p:cNvSpPr>
          <p:nvPr/>
        </p:nvSpPr>
        <p:spPr bwMode="auto">
          <a:xfrm>
            <a:off x="5334000" y="2438400"/>
            <a:ext cx="3505200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5845" name="Line 4"/>
          <p:cNvSpPr>
            <a:spLocks noChangeShapeType="1"/>
          </p:cNvSpPr>
          <p:nvPr/>
        </p:nvSpPr>
        <p:spPr bwMode="auto">
          <a:xfrm>
            <a:off x="1981200" y="2667000"/>
            <a:ext cx="3505200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 l="4286" t="12666" r="5811" b="11143"/>
          <a:stretch>
            <a:fillRect/>
          </a:stretch>
        </p:blipFill>
        <p:spPr bwMode="auto">
          <a:xfrm>
            <a:off x="0" y="1123950"/>
            <a:ext cx="9144000" cy="484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609600" y="304800"/>
            <a:ext cx="167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www.szu.cz</a:t>
            </a:r>
          </a:p>
        </p:txBody>
      </p:sp>
      <p:sp>
        <p:nvSpPr>
          <p:cNvPr id="36868" name="Line 4"/>
          <p:cNvSpPr>
            <a:spLocks noChangeShapeType="1"/>
          </p:cNvSpPr>
          <p:nvPr/>
        </p:nvSpPr>
        <p:spPr bwMode="auto">
          <a:xfrm>
            <a:off x="5638800" y="4267200"/>
            <a:ext cx="3505200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869" name="Line 5"/>
          <p:cNvSpPr>
            <a:spLocks noChangeShapeType="1"/>
          </p:cNvSpPr>
          <p:nvPr/>
        </p:nvSpPr>
        <p:spPr bwMode="auto">
          <a:xfrm>
            <a:off x="2895600" y="4572000"/>
            <a:ext cx="6248400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870" name="Line 6"/>
          <p:cNvSpPr>
            <a:spLocks noChangeShapeType="1"/>
          </p:cNvSpPr>
          <p:nvPr/>
        </p:nvSpPr>
        <p:spPr bwMode="auto">
          <a:xfrm>
            <a:off x="2895600" y="4419600"/>
            <a:ext cx="6248400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3"/>
          <p:cNvSpPr txBox="1">
            <a:spLocks noChangeArrowheads="1"/>
          </p:cNvSpPr>
          <p:nvPr/>
        </p:nvSpPr>
        <p:spPr bwMode="auto">
          <a:xfrm>
            <a:off x="609600" y="76200"/>
            <a:ext cx="8347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Zdravotní ústavy (příspěvkové organizace) – např. www.zubrno.cz</a:t>
            </a:r>
          </a:p>
        </p:txBody>
      </p:sp>
      <p:pic>
        <p:nvPicPr>
          <p:cNvPr id="37891" name="Picture 8"/>
          <p:cNvPicPr>
            <a:picLocks noChangeAspect="1" noChangeArrowheads="1"/>
          </p:cNvPicPr>
          <p:nvPr/>
        </p:nvPicPr>
        <p:blipFill>
          <a:blip r:embed="rId3" cstate="print"/>
          <a:srcRect l="20000" t="19048" r="21906" b="6287"/>
          <a:stretch>
            <a:fillRect/>
          </a:stretch>
        </p:blipFill>
        <p:spPr bwMode="auto">
          <a:xfrm>
            <a:off x="762000" y="554038"/>
            <a:ext cx="7848600" cy="630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Šipka doprava 4"/>
          <p:cNvSpPr>
            <a:spLocks noChangeArrowheads="1"/>
          </p:cNvSpPr>
          <p:nvPr/>
        </p:nvSpPr>
        <p:spPr bwMode="auto">
          <a:xfrm>
            <a:off x="304800" y="4191000"/>
            <a:ext cx="685800" cy="76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533400" y="152400"/>
            <a:ext cx="83581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Státní veterinární </a:t>
            </a:r>
            <a:r>
              <a:rPr lang="cs-CZ" b="1">
                <a:solidFill>
                  <a:srgbClr val="FF3300"/>
                </a:solidFill>
              </a:rPr>
              <a:t>správa</a:t>
            </a:r>
            <a:endParaRPr lang="en-US" b="1">
              <a:solidFill>
                <a:srgbClr val="FF3300"/>
              </a:solidFill>
            </a:endParaRPr>
          </a:p>
          <a:p>
            <a:r>
              <a:rPr lang="en-US"/>
              <a:t>	</a:t>
            </a:r>
            <a:r>
              <a:rPr lang="cs-CZ">
                <a:sym typeface="Wingdings" pitchFamily="2" charset="2"/>
              </a:rPr>
              <a:t></a:t>
            </a:r>
            <a:r>
              <a:rPr lang="cs-CZ"/>
              <a:t> krajské </a:t>
            </a:r>
            <a:r>
              <a:rPr lang="en-US"/>
              <a:t>veterin</a:t>
            </a:r>
            <a:r>
              <a:rPr lang="cs-CZ"/>
              <a:t>ární správy (dozorující orgány jako KHS)</a:t>
            </a:r>
          </a:p>
        </p:txBody>
      </p:sp>
      <p:pic>
        <p:nvPicPr>
          <p:cNvPr id="38915" name="Picture 5"/>
          <p:cNvPicPr>
            <a:picLocks noChangeAspect="1" noChangeArrowheads="1"/>
          </p:cNvPicPr>
          <p:nvPr/>
        </p:nvPicPr>
        <p:blipFill>
          <a:blip r:embed="rId3" cstate="print"/>
          <a:srcRect l="15715" t="13429" r="27618" b="24857"/>
          <a:stretch>
            <a:fillRect/>
          </a:stretch>
        </p:blipFill>
        <p:spPr bwMode="auto">
          <a:xfrm>
            <a:off x="381000" y="990600"/>
            <a:ext cx="8534400" cy="580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Line 6"/>
          <p:cNvSpPr>
            <a:spLocks noChangeShapeType="1"/>
          </p:cNvSpPr>
          <p:nvPr/>
        </p:nvSpPr>
        <p:spPr bwMode="auto">
          <a:xfrm>
            <a:off x="6019800" y="4572000"/>
            <a:ext cx="2743200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17" name="Line 7"/>
          <p:cNvSpPr>
            <a:spLocks noChangeShapeType="1"/>
          </p:cNvSpPr>
          <p:nvPr/>
        </p:nvSpPr>
        <p:spPr bwMode="auto">
          <a:xfrm>
            <a:off x="2362200" y="4724400"/>
            <a:ext cx="6324600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18" name="Line 8"/>
          <p:cNvSpPr>
            <a:spLocks noChangeShapeType="1"/>
          </p:cNvSpPr>
          <p:nvPr/>
        </p:nvSpPr>
        <p:spPr bwMode="auto">
          <a:xfrm>
            <a:off x="2362200" y="5029200"/>
            <a:ext cx="1676400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19" name="Line 9"/>
          <p:cNvSpPr>
            <a:spLocks noChangeShapeType="1"/>
          </p:cNvSpPr>
          <p:nvPr/>
        </p:nvSpPr>
        <p:spPr bwMode="auto">
          <a:xfrm>
            <a:off x="2362200" y="4876800"/>
            <a:ext cx="6324600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533400" y="152400"/>
            <a:ext cx="58785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Státní </a:t>
            </a:r>
            <a:r>
              <a:rPr lang="cs-CZ" b="1" dirty="0">
                <a:solidFill>
                  <a:schemeClr val="tx2"/>
                </a:solidFill>
              </a:rPr>
              <a:t>veterinární ústav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cs-CZ" dirty="0"/>
              <a:t>(příspěvková organizace </a:t>
            </a:r>
            <a:r>
              <a:rPr lang="cs-CZ" dirty="0" err="1"/>
              <a:t>MZe</a:t>
            </a:r>
            <a:r>
              <a:rPr lang="cs-CZ" dirty="0"/>
              <a:t>)</a:t>
            </a:r>
          </a:p>
        </p:txBody>
      </p: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3" cstate="print"/>
          <a:srcRect l="11429" t="14191" r="32857" b="23334"/>
          <a:stretch>
            <a:fillRect/>
          </a:stretch>
        </p:blipFill>
        <p:spPr bwMode="auto">
          <a:xfrm>
            <a:off x="76200" y="609600"/>
            <a:ext cx="89154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Line 5"/>
          <p:cNvSpPr>
            <a:spLocks noChangeShapeType="1"/>
          </p:cNvSpPr>
          <p:nvPr/>
        </p:nvSpPr>
        <p:spPr bwMode="auto">
          <a:xfrm>
            <a:off x="4953000" y="6477000"/>
            <a:ext cx="2743200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3"/>
          <p:cNvSpPr>
            <a:spLocks noGrp="1"/>
          </p:cNvSpPr>
          <p:nvPr>
            <p:ph type="title"/>
          </p:nvPr>
        </p:nvSpPr>
        <p:spPr bwMode="auto">
          <a:xfrm>
            <a:off x="720725" y="1354138"/>
            <a:ext cx="7883525" cy="22907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2800" dirty="0" smtClean="0">
                <a:solidFill>
                  <a:schemeClr val="tx1"/>
                </a:solidFill>
              </a:rPr>
              <a:t>LIMITY</a:t>
            </a:r>
            <a:br>
              <a:rPr lang="cs-CZ" sz="2800" dirty="0" smtClean="0">
                <a:solidFill>
                  <a:schemeClr val="tx1"/>
                </a:solidFill>
              </a:rPr>
            </a:br>
            <a:r>
              <a:rPr lang="cs-CZ" sz="2800" dirty="0" smtClean="0">
                <a:solidFill>
                  <a:schemeClr val="tx1"/>
                </a:solidFill>
              </a:rPr>
              <a:t>Jak se odvodí „bezpečné“ limity, které jsou pak uplatňovány v legislativě?  </a:t>
            </a:r>
          </a:p>
        </p:txBody>
      </p:sp>
      <p:sp>
        <p:nvSpPr>
          <p:cNvPr id="3" name="Nadpis 3"/>
          <p:cNvSpPr txBox="1">
            <a:spLocks/>
          </p:cNvSpPr>
          <p:nvPr/>
        </p:nvSpPr>
        <p:spPr bwMode="auto">
          <a:xfrm>
            <a:off x="683568" y="4423618"/>
            <a:ext cx="7883525" cy="1021606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1 - zdraví člověka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>
                <a:solidFill>
                  <a:schemeClr val="tx1"/>
                </a:solidFill>
              </a:rPr>
              <a:t>Limity pro (toxické) látky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980728"/>
            <a:ext cx="8435975" cy="5543822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cs-CZ" dirty="0" smtClean="0"/>
              <a:t>Odvození limitů využívá data z konkrétních toxikologických studií</a:t>
            </a:r>
          </a:p>
          <a:p>
            <a:pPr lvl="1">
              <a:defRPr/>
            </a:pPr>
            <a:r>
              <a:rPr lang="cs-CZ" dirty="0" smtClean="0"/>
              <a:t>Využívají se </a:t>
            </a:r>
            <a:r>
              <a:rPr lang="cs-CZ" b="1" dirty="0" smtClean="0"/>
              <a:t>dávky odvozené z toxikologických prací, </a:t>
            </a:r>
            <a:r>
              <a:rPr lang="cs-CZ" dirty="0" smtClean="0"/>
              <a:t>nejčastěji</a:t>
            </a:r>
            <a:r>
              <a:rPr lang="cs-CZ" b="1" dirty="0" smtClean="0"/>
              <a:t> </a:t>
            </a:r>
          </a:p>
          <a:p>
            <a:pPr lvl="2">
              <a:defRPr/>
            </a:pPr>
            <a:r>
              <a:rPr lang="cs-CZ" b="1" dirty="0" smtClean="0">
                <a:solidFill>
                  <a:srgbClr val="FF0000"/>
                </a:solidFill>
              </a:rPr>
              <a:t>LD50 </a:t>
            </a:r>
            <a:r>
              <a:rPr lang="cs-CZ" dirty="0" smtClean="0"/>
              <a:t>– odhadnutá </a:t>
            </a:r>
            <a:r>
              <a:rPr lang="cs-CZ" i="1" u="sng" dirty="0" smtClean="0"/>
              <a:t>(modelovaná)</a:t>
            </a:r>
            <a:r>
              <a:rPr lang="cs-CZ" dirty="0" smtClean="0"/>
              <a:t> dávka, která je (po určité době expozice ve standardním – GLP – testu) letální pro 50% organismů (akutní, chronická)</a:t>
            </a:r>
          </a:p>
          <a:p>
            <a:pPr lvl="2">
              <a:defRPr/>
            </a:pPr>
            <a:r>
              <a:rPr lang="cs-CZ" b="1" dirty="0" smtClean="0">
                <a:solidFill>
                  <a:srgbClr val="FF0000"/>
                </a:solidFill>
              </a:rPr>
              <a:t>NOEL (NOAEL) </a:t>
            </a:r>
            <a:r>
              <a:rPr lang="cs-CZ" dirty="0" smtClean="0"/>
              <a:t>– no </a:t>
            </a:r>
            <a:r>
              <a:rPr lang="cs-CZ" dirty="0" err="1" smtClean="0"/>
              <a:t>observed</a:t>
            </a:r>
            <a:r>
              <a:rPr lang="cs-CZ" dirty="0" smtClean="0"/>
              <a:t> (</a:t>
            </a:r>
            <a:r>
              <a:rPr lang="cs-CZ" dirty="0" err="1" smtClean="0"/>
              <a:t>adverse</a:t>
            </a:r>
            <a:r>
              <a:rPr lang="cs-CZ" dirty="0" smtClean="0"/>
              <a:t>) </a:t>
            </a:r>
            <a:r>
              <a:rPr lang="cs-CZ" dirty="0" err="1" smtClean="0"/>
              <a:t>effect</a:t>
            </a:r>
            <a:r>
              <a:rPr lang="cs-CZ" dirty="0" smtClean="0"/>
              <a:t> </a:t>
            </a:r>
            <a:r>
              <a:rPr lang="cs-CZ" dirty="0" err="1" smtClean="0"/>
              <a:t>level</a:t>
            </a:r>
            <a:r>
              <a:rPr lang="cs-CZ" dirty="0" smtClean="0"/>
              <a:t> – hladina/dávka látky, která </a:t>
            </a:r>
            <a:r>
              <a:rPr lang="cs-CZ" i="1" u="sng" dirty="0" smtClean="0"/>
              <a:t>v konkrétních experimentech</a:t>
            </a:r>
            <a:r>
              <a:rPr lang="cs-CZ" dirty="0" smtClean="0"/>
              <a:t> nevykazovala žádné (negativní) účinky</a:t>
            </a:r>
          </a:p>
          <a:p>
            <a:pPr lvl="2">
              <a:defRPr/>
            </a:pPr>
            <a:endParaRPr lang="cs-CZ" i="1" dirty="0" smtClean="0"/>
          </a:p>
          <a:p>
            <a:pPr>
              <a:defRPr/>
            </a:pPr>
            <a:r>
              <a:rPr lang="cs-CZ" dirty="0" smtClean="0"/>
              <a:t>Limity = doporučení zpravidla na nadnárodní úrovni (komise JECFA FAO/WHO)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Základní „expoziční limity“ </a:t>
            </a:r>
          </a:p>
          <a:p>
            <a:pPr lvl="1">
              <a:defRPr/>
            </a:pPr>
            <a:r>
              <a:rPr lang="cs-CZ" dirty="0" smtClean="0"/>
              <a:t>TDI nebo ADI (</a:t>
            </a:r>
            <a:r>
              <a:rPr lang="en-US" dirty="0" err="1" smtClean="0"/>
              <a:t>tolerovateln</a:t>
            </a:r>
            <a:r>
              <a:rPr lang="cs-CZ" dirty="0" smtClean="0"/>
              <a:t>ý </a:t>
            </a:r>
            <a:r>
              <a:rPr lang="en-US" dirty="0" smtClean="0"/>
              <a:t>/ </a:t>
            </a:r>
            <a:r>
              <a:rPr lang="cs-CZ" dirty="0" smtClean="0"/>
              <a:t>přijatelný denní příjem),</a:t>
            </a:r>
          </a:p>
          <a:p>
            <a:pPr lvl="1">
              <a:defRPr/>
            </a:pPr>
            <a:r>
              <a:rPr lang="cs-CZ" dirty="0" err="1" smtClean="0"/>
              <a:t>PTWI</a:t>
            </a:r>
            <a:r>
              <a:rPr lang="cs-CZ" dirty="0" smtClean="0"/>
              <a:t> (provizorní tolerovatelný týdenní příjem),</a:t>
            </a:r>
          </a:p>
          <a:p>
            <a:pPr lvl="1">
              <a:defRPr/>
            </a:pPr>
            <a:r>
              <a:rPr lang="cs-CZ" dirty="0" err="1" smtClean="0"/>
              <a:t>PMTDI</a:t>
            </a:r>
            <a:r>
              <a:rPr lang="cs-CZ" dirty="0" smtClean="0"/>
              <a:t> (provizorní maximální tolerovatelný denní přívod)</a:t>
            </a:r>
          </a:p>
          <a:p>
            <a:pPr>
              <a:defRPr/>
            </a:pPr>
            <a:r>
              <a:rPr lang="cs-CZ" i="1" dirty="0" smtClean="0"/>
              <a:t>(Ekvivalent v </a:t>
            </a:r>
            <a:r>
              <a:rPr lang="en-US" i="1" dirty="0" smtClean="0"/>
              <a:t>USA </a:t>
            </a:r>
            <a:r>
              <a:rPr lang="cs-CZ" i="1" dirty="0" err="1" smtClean="0"/>
              <a:t>RfD</a:t>
            </a:r>
            <a:r>
              <a:rPr lang="cs-CZ" i="1" dirty="0" smtClean="0"/>
              <a:t> – referenční dávka)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Jednotky vyjadřování – </a:t>
            </a:r>
            <a:r>
              <a:rPr lang="cs-CZ" dirty="0" smtClean="0">
                <a:latin typeface="Symbol" pitchFamily="18" charset="2"/>
              </a:rPr>
              <a:t>m</a:t>
            </a:r>
            <a:r>
              <a:rPr lang="cs-CZ" dirty="0" smtClean="0"/>
              <a:t>g</a:t>
            </a:r>
            <a:r>
              <a:rPr lang="en-US" dirty="0" smtClean="0"/>
              <a:t>/kg </a:t>
            </a:r>
            <a:r>
              <a:rPr lang="en-US" dirty="0" err="1" smtClean="0"/>
              <a:t>b.w</a:t>
            </a:r>
            <a:r>
              <a:rPr lang="en-US" dirty="0" smtClean="0"/>
              <a:t>./</a:t>
            </a:r>
            <a:r>
              <a:rPr lang="en-US" dirty="0" err="1" smtClean="0"/>
              <a:t>da</a:t>
            </a:r>
            <a:r>
              <a:rPr lang="cs-CZ" dirty="0" smtClean="0"/>
              <a:t>y</a:t>
            </a:r>
            <a:r>
              <a:rPr lang="en-US" dirty="0" smtClean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week</a:t>
            </a:r>
            <a:r>
              <a:rPr lang="cs-CZ" dirty="0" smtClean="0"/>
              <a:t>)</a:t>
            </a:r>
          </a:p>
          <a:p>
            <a:pPr>
              <a:defRPr/>
            </a:pPr>
            <a:r>
              <a:rPr lang="cs-CZ" b="1" dirty="0" smtClean="0"/>
              <a:t>Interpretace: </a:t>
            </a:r>
            <a:endParaRPr lang="cs-CZ" dirty="0" smtClean="0"/>
          </a:p>
          <a:p>
            <a:pPr lvl="1">
              <a:defRPr/>
            </a:pPr>
            <a:r>
              <a:rPr lang="cs-CZ" dirty="0" smtClean="0"/>
              <a:t>Denní expozice (odhadnutá v rozpětí až jednoho řádu), která při celoživotní expozici pravděpodobně nezpůsobí poškození zdraví.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Důležité zkratky - limity</a:t>
            </a:r>
          </a:p>
        </p:txBody>
      </p:sp>
      <p:sp>
        <p:nvSpPr>
          <p:cNvPr id="46083" name="Zástupný symbol pro obsah 4"/>
          <p:cNvSpPr>
            <a:spLocks noGrp="1"/>
          </p:cNvSpPr>
          <p:nvPr>
            <p:ph idx="1"/>
          </p:nvPr>
        </p:nvSpPr>
        <p:spPr>
          <a:xfrm>
            <a:off x="457200" y="981075"/>
            <a:ext cx="8435975" cy="53276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000" b="1" dirty="0" smtClean="0"/>
              <a:t>Potraviny</a:t>
            </a:r>
          </a:p>
          <a:p>
            <a:pPr lvl="1">
              <a:lnSpc>
                <a:spcPct val="80000"/>
              </a:lnSpc>
            </a:pPr>
            <a:r>
              <a:rPr lang="cs-CZ" sz="1800" dirty="0" smtClean="0"/>
              <a:t>TDI </a:t>
            </a:r>
            <a:r>
              <a:rPr lang="en-US" sz="1800" dirty="0" smtClean="0"/>
              <a:t>/ ADI </a:t>
            </a:r>
            <a:r>
              <a:rPr lang="cs-CZ" sz="1800" dirty="0" smtClean="0"/>
              <a:t>– </a:t>
            </a:r>
            <a:r>
              <a:rPr lang="cs-CZ" sz="1800" dirty="0" err="1" smtClean="0"/>
              <a:t>tolerable</a:t>
            </a:r>
            <a:r>
              <a:rPr lang="cs-CZ" sz="1800" dirty="0" smtClean="0"/>
              <a:t> </a:t>
            </a:r>
            <a:r>
              <a:rPr lang="en-US" sz="1800" dirty="0" smtClean="0"/>
              <a:t>/ acceptable daily intake</a:t>
            </a:r>
            <a:endParaRPr lang="cs-CZ" sz="1800" dirty="0" smtClean="0"/>
          </a:p>
          <a:p>
            <a:pPr lvl="1">
              <a:lnSpc>
                <a:spcPct val="80000"/>
              </a:lnSpc>
            </a:pPr>
            <a:r>
              <a:rPr lang="cs-CZ" sz="1800" dirty="0" smtClean="0"/>
              <a:t>Léčiva v potravinách – MRL (maximum </a:t>
            </a:r>
            <a:r>
              <a:rPr lang="cs-CZ" sz="1800" dirty="0" err="1" smtClean="0"/>
              <a:t>residual</a:t>
            </a:r>
            <a:r>
              <a:rPr lang="cs-CZ" sz="1800" dirty="0" smtClean="0"/>
              <a:t> </a:t>
            </a:r>
            <a:r>
              <a:rPr lang="cs-CZ" sz="1800" dirty="0" err="1" smtClean="0"/>
              <a:t>level</a:t>
            </a:r>
            <a:r>
              <a:rPr lang="cs-CZ" sz="1800" dirty="0" smtClean="0"/>
              <a:t>)</a:t>
            </a:r>
          </a:p>
          <a:p>
            <a:pPr lvl="1">
              <a:lnSpc>
                <a:spcPct val="80000"/>
              </a:lnSpc>
            </a:pP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cs-CZ" sz="2000" b="1" dirty="0" smtClean="0"/>
              <a:t>Pitná voda</a:t>
            </a:r>
          </a:p>
          <a:p>
            <a:pPr lvl="1">
              <a:lnSpc>
                <a:spcPct val="80000"/>
              </a:lnSpc>
            </a:pPr>
            <a:r>
              <a:rPr lang="cs-CZ" sz="1800" dirty="0" smtClean="0"/>
              <a:t>Kromě běžných limitů se uplatňuje také „hazard-</a:t>
            </a:r>
            <a:r>
              <a:rPr lang="cs-CZ" sz="1800" dirty="0" err="1" smtClean="0"/>
              <a:t>based</a:t>
            </a:r>
            <a:r>
              <a:rPr lang="cs-CZ" sz="1800" dirty="0" smtClean="0"/>
              <a:t>“ přístup pro koncentrace pesticidů</a:t>
            </a:r>
          </a:p>
          <a:p>
            <a:pPr lvl="1">
              <a:lnSpc>
                <a:spcPct val="80000"/>
              </a:lnSpc>
            </a:pPr>
            <a:r>
              <a:rPr lang="cs-CZ" sz="1800" dirty="0" smtClean="0"/>
              <a:t>Žádný pesticid nesmí být v koncentraci vyšší než 0,01 </a:t>
            </a:r>
            <a:r>
              <a:rPr lang="cs-CZ" sz="1800" dirty="0" err="1" smtClean="0"/>
              <a:t>ug</a:t>
            </a:r>
            <a:r>
              <a:rPr lang="en-US" sz="1800" dirty="0" smtClean="0"/>
              <a:t>/L </a:t>
            </a:r>
            <a:endParaRPr lang="cs-CZ" sz="1800" dirty="0" smtClean="0"/>
          </a:p>
          <a:p>
            <a:pPr lvl="1">
              <a:lnSpc>
                <a:spcPct val="80000"/>
              </a:lnSpc>
            </a:pPr>
            <a:r>
              <a:rPr lang="cs-CZ" sz="1800" dirty="0" smtClean="0"/>
              <a:t>Arbitrárně (dohodu) stanovený „</a:t>
            </a:r>
            <a:r>
              <a:rPr lang="cs-CZ" sz="1800" dirty="0" err="1" smtClean="0"/>
              <a:t>Threshold</a:t>
            </a:r>
            <a:r>
              <a:rPr lang="cs-CZ" sz="1800" dirty="0" smtClean="0"/>
              <a:t> of </a:t>
            </a:r>
            <a:r>
              <a:rPr lang="cs-CZ" sz="1800" dirty="0" err="1" smtClean="0"/>
              <a:t>toxicological</a:t>
            </a:r>
            <a:r>
              <a:rPr lang="cs-CZ" sz="1800" dirty="0" smtClean="0"/>
              <a:t> </a:t>
            </a:r>
            <a:r>
              <a:rPr lang="cs-CZ" sz="1800" dirty="0" err="1" smtClean="0"/>
              <a:t>concern</a:t>
            </a:r>
            <a:r>
              <a:rPr lang="cs-CZ" sz="1800" dirty="0" smtClean="0"/>
              <a:t>“ (TTC)</a:t>
            </a:r>
          </a:p>
          <a:p>
            <a:pPr lvl="1">
              <a:lnSpc>
                <a:spcPct val="80000"/>
              </a:lnSpc>
            </a:pP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cs-CZ" sz="2000" b="1" dirty="0" smtClean="0"/>
              <a:t>Vnější ovzduší</a:t>
            </a:r>
          </a:p>
          <a:p>
            <a:pPr lvl="1">
              <a:lnSpc>
                <a:spcPct val="80000"/>
              </a:lnSpc>
            </a:pPr>
            <a:r>
              <a:rPr lang="cs-CZ" sz="1800" dirty="0" smtClean="0"/>
              <a:t>Maximální denní limity (např. prachové částice PM10)</a:t>
            </a:r>
          </a:p>
          <a:p>
            <a:pPr lvl="1">
              <a:lnSpc>
                <a:spcPct val="80000"/>
              </a:lnSpc>
            </a:pP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2000" b="1" dirty="0" err="1" smtClean="0"/>
              <a:t>Pracovn</a:t>
            </a:r>
            <a:r>
              <a:rPr lang="cs-CZ" sz="2000" b="1" dirty="0" smtClean="0"/>
              <a:t>í prostředí</a:t>
            </a:r>
          </a:p>
          <a:p>
            <a:pPr lvl="1">
              <a:lnSpc>
                <a:spcPct val="80000"/>
              </a:lnSpc>
            </a:pPr>
            <a:r>
              <a:rPr lang="cs-CZ" sz="1800" dirty="0" err="1" smtClean="0"/>
              <a:t>Threshold</a:t>
            </a:r>
            <a:r>
              <a:rPr lang="cs-CZ" sz="1800" dirty="0" smtClean="0"/>
              <a:t> limit </a:t>
            </a:r>
            <a:r>
              <a:rPr lang="cs-CZ" sz="1800" dirty="0" err="1" smtClean="0"/>
              <a:t>value</a:t>
            </a:r>
            <a:r>
              <a:rPr lang="cs-CZ" sz="1800" dirty="0" smtClean="0"/>
              <a:t> (TLV)</a:t>
            </a:r>
          </a:p>
          <a:p>
            <a:pPr lvl="1">
              <a:lnSpc>
                <a:spcPct val="80000"/>
              </a:lnSpc>
            </a:pPr>
            <a:r>
              <a:rPr lang="cs-CZ" sz="1800" dirty="0" err="1" smtClean="0"/>
              <a:t>Permissible</a:t>
            </a:r>
            <a:r>
              <a:rPr lang="cs-CZ" sz="1800" dirty="0" smtClean="0"/>
              <a:t> </a:t>
            </a:r>
            <a:r>
              <a:rPr lang="cs-CZ" sz="1800" dirty="0" err="1" smtClean="0"/>
              <a:t>exposure</a:t>
            </a:r>
            <a:r>
              <a:rPr lang="cs-CZ" sz="1800" dirty="0" smtClean="0"/>
              <a:t> limit (PEL)</a:t>
            </a:r>
          </a:p>
          <a:p>
            <a:pPr lvl="1">
              <a:lnSpc>
                <a:spcPct val="80000"/>
              </a:lnSpc>
            </a:pPr>
            <a:r>
              <a:rPr lang="cs-CZ" sz="1800" dirty="0" err="1" smtClean="0"/>
              <a:t>Short</a:t>
            </a:r>
            <a:r>
              <a:rPr lang="cs-CZ" sz="1800" dirty="0" smtClean="0"/>
              <a:t>-term </a:t>
            </a:r>
            <a:r>
              <a:rPr lang="cs-CZ" sz="1800" dirty="0" err="1" smtClean="0"/>
              <a:t>exposure</a:t>
            </a:r>
            <a:r>
              <a:rPr lang="cs-CZ" sz="1800" dirty="0" smtClean="0"/>
              <a:t> limit (STEL)</a:t>
            </a:r>
          </a:p>
          <a:p>
            <a:pPr lvl="1">
              <a:lnSpc>
                <a:spcPct val="80000"/>
              </a:lnSpc>
            </a:pPr>
            <a:r>
              <a:rPr lang="cs-CZ" sz="1800" dirty="0" err="1" smtClean="0"/>
              <a:t>Timeweighted</a:t>
            </a:r>
            <a:r>
              <a:rPr lang="cs-CZ" sz="1800" dirty="0" smtClean="0"/>
              <a:t> </a:t>
            </a:r>
            <a:r>
              <a:rPr lang="cs-CZ" sz="1800" dirty="0" err="1" smtClean="0"/>
              <a:t>averages</a:t>
            </a:r>
            <a:r>
              <a:rPr lang="cs-CZ" sz="1800" dirty="0" smtClean="0"/>
              <a:t> (TWA)</a:t>
            </a:r>
          </a:p>
          <a:p>
            <a:pPr lvl="1">
              <a:lnSpc>
                <a:spcPct val="80000"/>
              </a:lnSpc>
            </a:pPr>
            <a:r>
              <a:rPr lang="cs-CZ" sz="1800" dirty="0" err="1" smtClean="0"/>
              <a:t>Immediately</a:t>
            </a:r>
            <a:r>
              <a:rPr lang="cs-CZ" sz="1800" dirty="0" smtClean="0"/>
              <a:t> </a:t>
            </a:r>
            <a:r>
              <a:rPr lang="cs-CZ" sz="1800" dirty="0" err="1" smtClean="0"/>
              <a:t>dangerous</a:t>
            </a:r>
            <a:r>
              <a:rPr lang="cs-CZ" sz="1800" dirty="0" smtClean="0"/>
              <a:t> to </a:t>
            </a:r>
            <a:r>
              <a:rPr lang="cs-CZ" sz="1800" dirty="0" err="1" smtClean="0"/>
              <a:t>life</a:t>
            </a:r>
            <a:r>
              <a:rPr lang="cs-CZ" sz="1800" dirty="0" smtClean="0"/>
              <a:t> </a:t>
            </a:r>
            <a:r>
              <a:rPr lang="cs-CZ" sz="1800" dirty="0" err="1" smtClean="0"/>
              <a:t>or</a:t>
            </a:r>
            <a:r>
              <a:rPr lang="cs-CZ" sz="1800" dirty="0" smtClean="0"/>
              <a:t> health </a:t>
            </a:r>
            <a:r>
              <a:rPr lang="cs-CZ" sz="1800" dirty="0" err="1" smtClean="0"/>
              <a:t>value</a:t>
            </a:r>
            <a:r>
              <a:rPr lang="cs-CZ" sz="1800" dirty="0" smtClean="0"/>
              <a:t> (IDLH)-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683568" y="2132856"/>
            <a:ext cx="7848600" cy="388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cs-CZ" sz="2300" dirty="0">
                <a:latin typeface="Arial" charset="0"/>
              </a:rPr>
              <a:t>Maximální množství reziduí, které může být denně přijímáno v potravě člověka bez zdravého rizika.</a:t>
            </a:r>
          </a:p>
          <a:p>
            <a:pPr algn="ctr">
              <a:spcBef>
                <a:spcPct val="60000"/>
              </a:spcBef>
            </a:pPr>
            <a:r>
              <a:rPr lang="cs-CZ" sz="1800" dirty="0">
                <a:solidFill>
                  <a:schemeClr val="folHlink"/>
                </a:solidFill>
                <a:latin typeface="Arial" charset="0"/>
              </a:rPr>
              <a:t>ADI = </a:t>
            </a:r>
            <a:r>
              <a:rPr lang="cs-CZ" sz="1800" u="sng" dirty="0">
                <a:solidFill>
                  <a:schemeClr val="folHlink"/>
                </a:solidFill>
                <a:latin typeface="Arial" charset="0"/>
              </a:rPr>
              <a:t>NOEL (mg/kg </a:t>
            </a:r>
            <a:r>
              <a:rPr lang="cs-CZ" sz="1800" u="sng" dirty="0" err="1">
                <a:solidFill>
                  <a:schemeClr val="folHlink"/>
                </a:solidFill>
                <a:latin typeface="Arial" charset="0"/>
              </a:rPr>
              <a:t>ž.hm</a:t>
            </a:r>
            <a:r>
              <a:rPr lang="cs-CZ" sz="1800" u="sng" dirty="0">
                <a:solidFill>
                  <a:schemeClr val="folHlink"/>
                </a:solidFill>
                <a:latin typeface="Arial" charset="0"/>
              </a:rPr>
              <a:t>.) </a:t>
            </a:r>
            <a:r>
              <a:rPr lang="cs-CZ" sz="1800" u="sng" dirty="0">
                <a:solidFill>
                  <a:schemeClr val="folHlink"/>
                </a:solidFill>
                <a:latin typeface="Arial" charset="0"/>
                <a:sym typeface="Symbol" pitchFamily="18" charset="2"/>
              </a:rPr>
              <a:t> standardní váha člověka (kg)</a:t>
            </a:r>
            <a:r>
              <a:rPr lang="cs-CZ" sz="1800" dirty="0">
                <a:solidFill>
                  <a:schemeClr val="folHlink"/>
                </a:solidFill>
                <a:latin typeface="Arial" charset="0"/>
                <a:sym typeface="Symbol" pitchFamily="18" charset="2"/>
              </a:rPr>
              <a:t/>
            </a:r>
            <a:br>
              <a:rPr lang="cs-CZ" sz="1800" dirty="0">
                <a:solidFill>
                  <a:schemeClr val="folHlink"/>
                </a:solidFill>
                <a:latin typeface="Arial" charset="0"/>
                <a:sym typeface="Symbol" pitchFamily="18" charset="2"/>
              </a:rPr>
            </a:br>
            <a:r>
              <a:rPr lang="cs-CZ" sz="1800" dirty="0" err="1">
                <a:solidFill>
                  <a:schemeClr val="folHlink"/>
                </a:solidFill>
                <a:latin typeface="Arial" charset="0"/>
                <a:sym typeface="Symbol" pitchFamily="18" charset="2"/>
              </a:rPr>
              <a:t>safety</a:t>
            </a:r>
            <a:r>
              <a:rPr lang="cs-CZ" sz="1800" dirty="0">
                <a:solidFill>
                  <a:schemeClr val="folHlink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sz="1800" dirty="0" err="1">
                <a:solidFill>
                  <a:schemeClr val="folHlink"/>
                </a:solidFill>
                <a:latin typeface="Arial" charset="0"/>
                <a:sym typeface="Symbol" pitchFamily="18" charset="2"/>
              </a:rPr>
              <a:t>factor</a:t>
            </a:r>
            <a:endParaRPr lang="cs-CZ" sz="1800" dirty="0">
              <a:solidFill>
                <a:schemeClr val="folHlink"/>
              </a:solidFill>
              <a:latin typeface="Arial" charset="0"/>
              <a:sym typeface="Symbol" pitchFamily="18" charset="2"/>
            </a:endParaRPr>
          </a:p>
          <a:p>
            <a:pPr algn="just">
              <a:spcBef>
                <a:spcPct val="60000"/>
              </a:spcBef>
            </a:pPr>
            <a:endParaRPr lang="cs-CZ" sz="1600" b="0" dirty="0">
              <a:latin typeface="Arial" charset="0"/>
              <a:sym typeface="Symbol" pitchFamily="18" charset="2"/>
            </a:endParaRPr>
          </a:p>
          <a:p>
            <a:pPr algn="just">
              <a:spcBef>
                <a:spcPct val="60000"/>
              </a:spcBef>
            </a:pPr>
            <a:r>
              <a:rPr lang="cs-CZ" sz="1200" i="1" dirty="0" smtClean="0">
                <a:solidFill>
                  <a:schemeClr val="tx2"/>
                </a:solidFill>
              </a:rPr>
              <a:t>No </a:t>
            </a:r>
            <a:r>
              <a:rPr lang="cs-CZ" sz="1200" i="1" dirty="0" err="1" smtClean="0">
                <a:solidFill>
                  <a:schemeClr val="tx2"/>
                </a:solidFill>
              </a:rPr>
              <a:t>observed</a:t>
            </a:r>
            <a:r>
              <a:rPr lang="cs-CZ" sz="1200" i="1" dirty="0" smtClean="0">
                <a:solidFill>
                  <a:schemeClr val="tx2"/>
                </a:solidFill>
              </a:rPr>
              <a:t> </a:t>
            </a:r>
            <a:r>
              <a:rPr lang="cs-CZ" sz="1200" i="1" dirty="0" err="1" smtClean="0">
                <a:solidFill>
                  <a:schemeClr val="tx2"/>
                </a:solidFill>
              </a:rPr>
              <a:t>effect</a:t>
            </a:r>
            <a:r>
              <a:rPr lang="cs-CZ" sz="1200" i="1" dirty="0" smtClean="0">
                <a:solidFill>
                  <a:schemeClr val="tx2"/>
                </a:solidFill>
              </a:rPr>
              <a:t> </a:t>
            </a:r>
            <a:r>
              <a:rPr lang="cs-CZ" sz="1200" i="1" dirty="0" err="1" smtClean="0">
                <a:solidFill>
                  <a:schemeClr val="tx2"/>
                </a:solidFill>
              </a:rPr>
              <a:t>level</a:t>
            </a:r>
            <a:r>
              <a:rPr lang="cs-CZ" sz="1200" i="1" dirty="0" smtClean="0">
                <a:solidFill>
                  <a:schemeClr val="tx2"/>
                </a:solidFill>
              </a:rPr>
              <a:t> z chronické studie toxicity</a:t>
            </a:r>
            <a:endParaRPr lang="en-GB" sz="1200" i="1" dirty="0" smtClean="0">
              <a:solidFill>
                <a:schemeClr val="tx2"/>
              </a:solidFill>
            </a:endParaRPr>
          </a:p>
          <a:p>
            <a:pPr algn="just">
              <a:spcBef>
                <a:spcPct val="60000"/>
              </a:spcBef>
            </a:pPr>
            <a:r>
              <a:rPr lang="cs-CZ" sz="1600" b="0" dirty="0" smtClean="0">
                <a:latin typeface="Arial" charset="0"/>
                <a:sym typeface="Symbol" pitchFamily="18" charset="2"/>
              </a:rPr>
              <a:t>Př</a:t>
            </a:r>
            <a:r>
              <a:rPr lang="cs-CZ" sz="1600" b="0" dirty="0">
                <a:latin typeface="Arial" charset="0"/>
                <a:sym typeface="Symbol" pitchFamily="18" charset="2"/>
              </a:rPr>
              <a:t>.: Na základě výsledků toxicity po opakované dávce látky </a:t>
            </a:r>
            <a:r>
              <a:rPr lang="cs-CZ" sz="1600" b="0" dirty="0" err="1">
                <a:latin typeface="Arial" charset="0"/>
                <a:sym typeface="Symbol" pitchFamily="18" charset="2"/>
              </a:rPr>
              <a:t>valnemulinu</a:t>
            </a:r>
            <a:r>
              <a:rPr lang="cs-CZ" sz="1600" b="0" dirty="0">
                <a:latin typeface="Arial" charset="0"/>
                <a:sym typeface="Symbol" pitchFamily="18" charset="2"/>
              </a:rPr>
              <a:t> je NOEL 8 mg/kg/den</a:t>
            </a:r>
            <a:r>
              <a:rPr lang="en-US" sz="1600" b="0" dirty="0">
                <a:latin typeface="Arial" charset="0"/>
                <a:sym typeface="Symbol" pitchFamily="18" charset="2"/>
              </a:rPr>
              <a:t>; </a:t>
            </a:r>
            <a:r>
              <a:rPr lang="cs-CZ" sz="1600" b="0" dirty="0">
                <a:latin typeface="Arial" charset="0"/>
                <a:sym typeface="Symbol" pitchFamily="18" charset="2"/>
              </a:rPr>
              <a:t>průměrná váha člověka 60 kg:</a:t>
            </a:r>
          </a:p>
          <a:p>
            <a:pPr algn="ctr">
              <a:spcBef>
                <a:spcPct val="60000"/>
              </a:spcBef>
            </a:pPr>
            <a:r>
              <a:rPr lang="cs-CZ" sz="1600" b="0" dirty="0">
                <a:latin typeface="Arial" charset="0"/>
                <a:sym typeface="Symbol" pitchFamily="18" charset="2"/>
              </a:rPr>
              <a:t>	</a:t>
            </a:r>
            <a:r>
              <a:rPr lang="cs-CZ" sz="1600" b="0" dirty="0">
                <a:solidFill>
                  <a:schemeClr val="folHlink"/>
                </a:solidFill>
                <a:latin typeface="Arial" charset="0"/>
                <a:sym typeface="Symbol" pitchFamily="18" charset="2"/>
              </a:rPr>
              <a:t>ADI = </a:t>
            </a:r>
            <a:r>
              <a:rPr lang="cs-CZ" sz="1600" b="0" u="sng" dirty="0">
                <a:solidFill>
                  <a:schemeClr val="folHlink"/>
                </a:solidFill>
                <a:latin typeface="Arial" charset="0"/>
                <a:sym typeface="Symbol" pitchFamily="18" charset="2"/>
              </a:rPr>
              <a:t>8  60</a:t>
            </a:r>
            <a:r>
              <a:rPr lang="cs-CZ" sz="1600" b="0" dirty="0">
                <a:solidFill>
                  <a:schemeClr val="folHlink"/>
                </a:solidFill>
                <a:latin typeface="Arial" charset="0"/>
                <a:sym typeface="Symbol" pitchFamily="18" charset="2"/>
              </a:rPr>
              <a:t> = 4,8 mg/den</a:t>
            </a:r>
            <a:br>
              <a:rPr lang="cs-CZ" sz="1600" b="0" dirty="0">
                <a:solidFill>
                  <a:schemeClr val="folHlink"/>
                </a:solidFill>
                <a:latin typeface="Arial" charset="0"/>
                <a:sym typeface="Symbol" pitchFamily="18" charset="2"/>
              </a:rPr>
            </a:br>
            <a:r>
              <a:rPr lang="cs-CZ" sz="1600" b="0" dirty="0">
                <a:solidFill>
                  <a:schemeClr val="folHlink"/>
                </a:solidFill>
                <a:latin typeface="Arial" charset="0"/>
                <a:sym typeface="Symbol" pitchFamily="18" charset="2"/>
              </a:rPr>
              <a:t>100</a:t>
            </a:r>
          </a:p>
          <a:p>
            <a:pPr>
              <a:spcBef>
                <a:spcPct val="60000"/>
              </a:spcBef>
            </a:pPr>
            <a:r>
              <a:rPr lang="cs-CZ" sz="1600" b="0" dirty="0">
                <a:latin typeface="Arial" charset="0"/>
                <a:sym typeface="Symbol" pitchFamily="18" charset="2"/>
              </a:rPr>
              <a:t>mikrobiologický NOEL: ADI = 2,7 mg/den</a:t>
            </a:r>
            <a:endParaRPr lang="cs-CZ" sz="1600" b="0" dirty="0">
              <a:latin typeface="Arial" charset="0"/>
            </a:endParaRPr>
          </a:p>
        </p:txBody>
      </p:sp>
      <p:sp>
        <p:nvSpPr>
          <p:cNvPr id="47107" name="Nadpis 8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dirty="0" err="1" smtClean="0">
                <a:solidFill>
                  <a:schemeClr val="tx1"/>
                </a:solidFill>
              </a:rPr>
              <a:t>Acceptable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Daily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Intake</a:t>
            </a:r>
            <a:r>
              <a:rPr lang="cs-CZ" dirty="0" smtClean="0">
                <a:solidFill>
                  <a:schemeClr val="tx1"/>
                </a:solidFill>
              </a:rPr>
              <a:t> (ADI)</a:t>
            </a:r>
          </a:p>
        </p:txBody>
      </p:sp>
      <p:cxnSp>
        <p:nvCxnSpPr>
          <p:cNvPr id="5" name="Přímá spojovací šipka 4"/>
          <p:cNvCxnSpPr/>
          <p:nvPr/>
        </p:nvCxnSpPr>
        <p:spPr>
          <a:xfrm flipV="1">
            <a:off x="1403648" y="3429000"/>
            <a:ext cx="1080120" cy="50405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56"/>
          <p:cNvGrpSpPr>
            <a:grpSpLocks/>
          </p:cNvGrpSpPr>
          <p:nvPr/>
        </p:nvGrpSpPr>
        <p:grpSpPr bwMode="auto">
          <a:xfrm>
            <a:off x="5387975" y="476250"/>
            <a:ext cx="2136775" cy="3138488"/>
            <a:chOff x="5387699" y="476672"/>
            <a:chExt cx="2136629" cy="3138370"/>
          </a:xfrm>
        </p:grpSpPr>
        <p:sp>
          <p:nvSpPr>
            <p:cNvPr id="48" name="Volný tvar 47"/>
            <p:cNvSpPr/>
            <p:nvPr/>
          </p:nvSpPr>
          <p:spPr>
            <a:xfrm>
              <a:off x="5579774" y="476672"/>
              <a:ext cx="1944554" cy="3066935"/>
            </a:xfrm>
            <a:custGeom>
              <a:avLst/>
              <a:gdLst>
                <a:gd name="connsiteX0" fmla="*/ 0 w 1828800"/>
                <a:gd name="connsiteY0" fmla="*/ 2984500 h 2984500"/>
                <a:gd name="connsiteX1" fmla="*/ 1282700 w 1828800"/>
                <a:gd name="connsiteY1" fmla="*/ 2273300 h 2984500"/>
                <a:gd name="connsiteX2" fmla="*/ 850900 w 1828800"/>
                <a:gd name="connsiteY2" fmla="*/ 901700 h 2984500"/>
                <a:gd name="connsiteX3" fmla="*/ 1828800 w 1828800"/>
                <a:gd name="connsiteY3" fmla="*/ 0 h 298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2984500">
                  <a:moveTo>
                    <a:pt x="0" y="2984500"/>
                  </a:moveTo>
                  <a:cubicBezTo>
                    <a:pt x="570441" y="2802466"/>
                    <a:pt x="1140883" y="2620433"/>
                    <a:pt x="1282700" y="2273300"/>
                  </a:cubicBezTo>
                  <a:cubicBezTo>
                    <a:pt x="1424517" y="1926167"/>
                    <a:pt x="759883" y="1280583"/>
                    <a:pt x="850900" y="901700"/>
                  </a:cubicBezTo>
                  <a:cubicBezTo>
                    <a:pt x="941917" y="522817"/>
                    <a:pt x="1385358" y="261408"/>
                    <a:pt x="1828800" y="0"/>
                  </a:cubicBezTo>
                </a:path>
              </a:pathLst>
            </a:custGeom>
            <a:solidFill>
              <a:srgbClr val="B5F8AA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217" name="TextovéPole 46"/>
            <p:cNvSpPr txBox="1">
              <a:spLocks noChangeArrowheads="1"/>
            </p:cNvSpPr>
            <p:nvPr/>
          </p:nvSpPr>
          <p:spPr bwMode="auto">
            <a:xfrm rot="-3381011">
              <a:off x="5247116" y="3197459"/>
              <a:ext cx="55816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200" b="1">
                  <a:solidFill>
                    <a:srgbClr val="00B050"/>
                  </a:solidFill>
                </a:rPr>
                <a:t>Směsi</a:t>
              </a:r>
              <a:endParaRPr lang="en-GB" sz="1200" b="1">
                <a:solidFill>
                  <a:srgbClr val="00B050"/>
                </a:solidFill>
              </a:endParaRPr>
            </a:p>
          </p:txBody>
        </p:sp>
      </p:grpSp>
      <p:pic>
        <p:nvPicPr>
          <p:cNvPr id="7171" name="Picture 10" descr="http://navier.engr.colostate.edu/whatische/images/ChEL02t01f01big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44463" y="95250"/>
            <a:ext cx="5003800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Skupina 58"/>
          <p:cNvGrpSpPr>
            <a:grpSpLocks/>
          </p:cNvGrpSpPr>
          <p:nvPr/>
        </p:nvGrpSpPr>
        <p:grpSpPr bwMode="auto">
          <a:xfrm>
            <a:off x="2124075" y="3559175"/>
            <a:ext cx="4999038" cy="973138"/>
            <a:chOff x="2124752" y="3559688"/>
            <a:chExt cx="4999078" cy="973228"/>
          </a:xfrm>
        </p:grpSpPr>
        <p:pic>
          <p:nvPicPr>
            <p:cNvPr id="7214" name="Picture 2" descr="https://www.arhp.org/uploadimages/PIIS001078241100179X.gr1.lrg.jpg"/>
            <p:cNvPicPr>
              <a:picLocks noChangeAspect="1" noChangeArrowheads="1"/>
            </p:cNvPicPr>
            <p:nvPr/>
          </p:nvPicPr>
          <p:blipFill>
            <a:blip r:embed="rId4" cstate="print"/>
            <a:srcRect t="4958" r="-827" b="71075"/>
            <a:stretch>
              <a:fillRect/>
            </a:stretch>
          </p:blipFill>
          <p:spPr bwMode="auto">
            <a:xfrm>
              <a:off x="3275856" y="3861048"/>
              <a:ext cx="3847974" cy="671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Levá složená závorka 16"/>
            <p:cNvSpPr/>
            <p:nvPr/>
          </p:nvSpPr>
          <p:spPr>
            <a:xfrm rot="2773420">
              <a:off x="2656538" y="3027902"/>
              <a:ext cx="720792" cy="1784364"/>
            </a:xfrm>
            <a:prstGeom prst="leftBrac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4" name="Skupina 54"/>
          <p:cNvGrpSpPr>
            <a:grpSpLocks/>
          </p:cNvGrpSpPr>
          <p:nvPr/>
        </p:nvGrpSpPr>
        <p:grpSpPr bwMode="auto">
          <a:xfrm>
            <a:off x="3708400" y="260350"/>
            <a:ext cx="4289425" cy="3671888"/>
            <a:chOff x="3707905" y="260648"/>
            <a:chExt cx="4289348" cy="3671827"/>
          </a:xfrm>
        </p:grpSpPr>
        <p:sp>
          <p:nvSpPr>
            <p:cNvPr id="18" name="Levá složená závorka 17"/>
            <p:cNvSpPr/>
            <p:nvPr/>
          </p:nvSpPr>
          <p:spPr>
            <a:xfrm>
              <a:off x="3707905" y="260648"/>
              <a:ext cx="2016089" cy="647689"/>
            </a:xfrm>
            <a:prstGeom prst="leftBrac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213" name="TextovéPole 18"/>
            <p:cNvSpPr txBox="1">
              <a:spLocks noChangeArrowheads="1"/>
            </p:cNvSpPr>
            <p:nvPr/>
          </p:nvSpPr>
          <p:spPr bwMode="auto">
            <a:xfrm>
              <a:off x="5868144" y="393045"/>
              <a:ext cx="2129109" cy="3539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GB" sz="1400" dirty="0"/>
                <a:t> P</a:t>
              </a:r>
              <a:r>
                <a:rPr lang="cs-CZ" sz="1400" dirty="0" err="1"/>
                <a:t>růmyslové</a:t>
              </a:r>
              <a:r>
                <a:rPr lang="cs-CZ" sz="1400" dirty="0"/>
                <a:t> látky</a:t>
              </a:r>
              <a:r>
                <a:rPr lang="en-GB" sz="1400" dirty="0"/>
                <a:t>,</a:t>
              </a:r>
              <a:br>
                <a:rPr lang="en-GB" sz="1400" dirty="0"/>
              </a:br>
              <a:r>
                <a:rPr lang="en-GB" sz="1400" dirty="0"/>
                <a:t>  </a:t>
              </a:r>
              <a:r>
                <a:rPr lang="en-GB" sz="1400" dirty="0" err="1"/>
                <a:t>produkty</a:t>
              </a:r>
              <a:endParaRPr lang="cs-CZ" sz="1400" dirty="0"/>
            </a:p>
            <a:p>
              <a:pPr>
                <a:buFont typeface="Arial" pitchFamily="34" charset="0"/>
                <a:buChar char="•"/>
              </a:pPr>
              <a:endParaRPr lang="cs-CZ" sz="1400" dirty="0"/>
            </a:p>
            <a:p>
              <a:pPr>
                <a:buFont typeface="Arial" pitchFamily="34" charset="0"/>
                <a:buChar char="•"/>
              </a:pPr>
              <a:r>
                <a:rPr lang="cs-CZ" sz="1400" dirty="0"/>
                <a:t> Kosmetická chemie</a:t>
              </a:r>
              <a:br>
                <a:rPr lang="cs-CZ" sz="1400" dirty="0"/>
              </a:br>
              <a:endParaRPr lang="cs-CZ" sz="1400" dirty="0"/>
            </a:p>
            <a:p>
              <a:pPr>
                <a:buFont typeface="Arial" pitchFamily="34" charset="0"/>
                <a:buChar char="•"/>
              </a:pPr>
              <a:r>
                <a:rPr lang="cs-CZ" sz="1400" dirty="0"/>
                <a:t>Potraviny / krmiva</a:t>
              </a:r>
              <a:br>
                <a:rPr lang="cs-CZ" sz="1400" dirty="0"/>
              </a:br>
              <a:r>
                <a:rPr lang="cs-CZ" sz="1400" dirty="0"/>
                <a:t>  + kontakt s potravinami</a:t>
              </a:r>
              <a:endParaRPr lang="en-GB" sz="1400" dirty="0"/>
            </a:p>
            <a:p>
              <a:pPr>
                <a:buFont typeface="Arial" pitchFamily="34" charset="0"/>
                <a:buChar char="•"/>
              </a:pPr>
              <a:endParaRPr lang="cs-CZ" sz="1400" dirty="0"/>
            </a:p>
            <a:p>
              <a:pPr>
                <a:buFont typeface="Arial" pitchFamily="34" charset="0"/>
                <a:buChar char="•"/>
              </a:pPr>
              <a:r>
                <a:rPr lang="cs-CZ" sz="1400" dirty="0"/>
                <a:t>POR (pesticidy)</a:t>
              </a:r>
              <a:br>
                <a:rPr lang="cs-CZ" sz="1400" dirty="0"/>
              </a:br>
              <a:endParaRPr lang="cs-CZ" sz="1400" dirty="0"/>
            </a:p>
            <a:p>
              <a:pPr>
                <a:buFont typeface="Arial" pitchFamily="34" charset="0"/>
                <a:buChar char="•"/>
              </a:pPr>
              <a:r>
                <a:rPr lang="cs-CZ" sz="1400" dirty="0"/>
                <a:t>Biocidy</a:t>
              </a:r>
              <a:br>
                <a:rPr lang="cs-CZ" sz="1400" dirty="0"/>
              </a:br>
              <a:endParaRPr lang="cs-CZ" sz="1400" dirty="0"/>
            </a:p>
            <a:p>
              <a:pPr>
                <a:buFont typeface="Arial" pitchFamily="34" charset="0"/>
                <a:buChar char="•"/>
              </a:pPr>
              <a:r>
                <a:rPr lang="cs-CZ" sz="1400" dirty="0"/>
                <a:t>Léčiva humánní</a:t>
              </a:r>
            </a:p>
            <a:p>
              <a:pPr>
                <a:buFont typeface="Arial" pitchFamily="34" charset="0"/>
                <a:buChar char="•"/>
              </a:pPr>
              <a:endParaRPr lang="cs-CZ" sz="1400" dirty="0"/>
            </a:p>
            <a:p>
              <a:pPr>
                <a:buFont typeface="Arial" pitchFamily="34" charset="0"/>
                <a:buChar char="•"/>
              </a:pPr>
              <a:r>
                <a:rPr lang="cs-CZ" sz="1400" dirty="0"/>
                <a:t>Léčiva veterinární</a:t>
              </a:r>
            </a:p>
            <a:p>
              <a:pPr>
                <a:buFont typeface="Arial" pitchFamily="34" charset="0"/>
                <a:buChar char="•"/>
              </a:pPr>
              <a:endParaRPr lang="cs-CZ" sz="1400" dirty="0"/>
            </a:p>
          </p:txBody>
        </p:sp>
      </p:grpSp>
      <p:sp>
        <p:nvSpPr>
          <p:cNvPr id="20" name="TextovéPole 19"/>
          <p:cNvSpPr txBox="1">
            <a:spLocks noChangeArrowheads="1"/>
          </p:cNvSpPr>
          <p:nvPr/>
        </p:nvSpPr>
        <p:spPr bwMode="auto">
          <a:xfrm>
            <a:off x="6227763" y="44450"/>
            <a:ext cx="16922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b="1">
                <a:solidFill>
                  <a:srgbClr val="00B050"/>
                </a:solidFill>
              </a:rPr>
              <a:t>Chemické látky („bulk“)</a:t>
            </a:r>
            <a:endParaRPr lang="en-GB" sz="1200" b="1">
              <a:solidFill>
                <a:srgbClr val="00B050"/>
              </a:solidFill>
            </a:endParaRPr>
          </a:p>
        </p:txBody>
      </p:sp>
      <p:grpSp>
        <p:nvGrpSpPr>
          <p:cNvPr id="5" name="Skupina 55"/>
          <p:cNvGrpSpPr>
            <a:grpSpLocks/>
          </p:cNvGrpSpPr>
          <p:nvPr/>
        </p:nvGrpSpPr>
        <p:grpSpPr bwMode="auto">
          <a:xfrm>
            <a:off x="7524750" y="404813"/>
            <a:ext cx="565150" cy="3311525"/>
            <a:chOff x="7524328" y="404664"/>
            <a:chExt cx="565031" cy="3312368"/>
          </a:xfrm>
        </p:grpSpPr>
        <p:sp>
          <p:nvSpPr>
            <p:cNvPr id="7210" name="TextovéPole 20"/>
            <p:cNvSpPr txBox="1">
              <a:spLocks noChangeArrowheads="1"/>
            </p:cNvSpPr>
            <p:nvPr/>
          </p:nvSpPr>
          <p:spPr bwMode="auto">
            <a:xfrm rot="-5400000">
              <a:off x="6696350" y="1963982"/>
              <a:ext cx="250902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200" b="1">
                  <a:solidFill>
                    <a:srgbClr val="00B050"/>
                  </a:solidFill>
                </a:rPr>
                <a:t>nano         nano          nano          nano</a:t>
              </a:r>
              <a:endParaRPr lang="en-GB" sz="1200" b="1">
                <a:solidFill>
                  <a:srgbClr val="00B050"/>
                </a:solidFill>
              </a:endParaRPr>
            </a:p>
          </p:txBody>
        </p:sp>
        <p:sp>
          <p:nvSpPr>
            <p:cNvPr id="22" name="Levá složená závorka 21"/>
            <p:cNvSpPr/>
            <p:nvPr/>
          </p:nvSpPr>
          <p:spPr>
            <a:xfrm flipH="1">
              <a:off x="7524328" y="404664"/>
              <a:ext cx="504719" cy="3312368"/>
            </a:xfrm>
            <a:prstGeom prst="leftBrac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6" name="Skupina 57"/>
          <p:cNvGrpSpPr>
            <a:grpSpLocks/>
          </p:cNvGrpSpPr>
          <p:nvPr/>
        </p:nvGrpSpPr>
        <p:grpSpPr bwMode="auto">
          <a:xfrm>
            <a:off x="8101013" y="115888"/>
            <a:ext cx="971550" cy="3600450"/>
            <a:chOff x="8172400" y="116632"/>
            <a:chExt cx="792088" cy="3600400"/>
          </a:xfrm>
        </p:grpSpPr>
        <p:sp>
          <p:nvSpPr>
            <p:cNvPr id="7205" name="TextovéPole 22"/>
            <p:cNvSpPr txBox="1">
              <a:spLocks noChangeArrowheads="1"/>
            </p:cNvSpPr>
            <p:nvPr/>
          </p:nvSpPr>
          <p:spPr bwMode="auto">
            <a:xfrm>
              <a:off x="8264681" y="1052736"/>
              <a:ext cx="69980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b="1">
                  <a:solidFill>
                    <a:schemeClr val="tx2"/>
                  </a:solidFill>
                </a:rPr>
                <a:t>REACH</a:t>
              </a:r>
              <a:br>
                <a:rPr lang="cs-CZ" sz="1400" b="1">
                  <a:solidFill>
                    <a:schemeClr val="tx2"/>
                  </a:solidFill>
                </a:rPr>
              </a:br>
              <a:r>
                <a:rPr lang="cs-CZ" sz="1400">
                  <a:solidFill>
                    <a:schemeClr val="tx2"/>
                  </a:solidFill>
                </a:rPr>
                <a:t>(ECHA)</a:t>
              </a:r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7206" name="TextovéPole 23"/>
            <p:cNvSpPr txBox="1">
              <a:spLocks noChangeArrowheads="1"/>
            </p:cNvSpPr>
            <p:nvPr/>
          </p:nvSpPr>
          <p:spPr bwMode="auto">
            <a:xfrm>
              <a:off x="8256548" y="1897668"/>
              <a:ext cx="65620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400" b="1">
                  <a:solidFill>
                    <a:schemeClr val="tx2"/>
                  </a:solidFill>
                </a:rPr>
                <a:t>PPP</a:t>
              </a:r>
              <a:br>
                <a:rPr lang="cs-CZ" sz="1400" b="1">
                  <a:solidFill>
                    <a:schemeClr val="tx2"/>
                  </a:solidFill>
                </a:rPr>
              </a:br>
              <a:r>
                <a:rPr lang="cs-CZ" sz="1400">
                  <a:solidFill>
                    <a:schemeClr val="tx2"/>
                  </a:solidFill>
                </a:rPr>
                <a:t>(EFSA)</a:t>
              </a:r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7207" name="TextovéPole 24"/>
            <p:cNvSpPr txBox="1">
              <a:spLocks noChangeArrowheads="1"/>
            </p:cNvSpPr>
            <p:nvPr/>
          </p:nvSpPr>
          <p:spPr bwMode="auto">
            <a:xfrm>
              <a:off x="8284954" y="2617748"/>
              <a:ext cx="63992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400" b="1">
                  <a:solidFill>
                    <a:schemeClr val="tx2"/>
                  </a:solidFill>
                </a:rPr>
                <a:t>MPs</a:t>
              </a:r>
            </a:p>
            <a:p>
              <a:pPr algn="ctr"/>
              <a:r>
                <a:rPr lang="cs-CZ" sz="1400">
                  <a:solidFill>
                    <a:schemeClr val="tx2"/>
                  </a:solidFill>
                </a:rPr>
                <a:t>(EMA)</a:t>
              </a:r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26" name="Obdélník 25"/>
            <p:cNvSpPr/>
            <p:nvPr/>
          </p:nvSpPr>
          <p:spPr>
            <a:xfrm>
              <a:off x="8172400" y="188068"/>
              <a:ext cx="792088" cy="3528964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209" name="TextovéPole 26"/>
            <p:cNvSpPr txBox="1">
              <a:spLocks noChangeArrowheads="1"/>
            </p:cNvSpPr>
            <p:nvPr/>
          </p:nvSpPr>
          <p:spPr bwMode="auto">
            <a:xfrm>
              <a:off x="8244408" y="116632"/>
              <a:ext cx="64312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3600" b="1">
                  <a:solidFill>
                    <a:schemeClr val="tx2"/>
                  </a:solidFill>
                </a:rPr>
                <a:t>§§</a:t>
              </a:r>
            </a:p>
          </p:txBody>
        </p:sp>
      </p:grpSp>
      <p:grpSp>
        <p:nvGrpSpPr>
          <p:cNvPr id="7" name="Skupina 65"/>
          <p:cNvGrpSpPr>
            <a:grpSpLocks/>
          </p:cNvGrpSpPr>
          <p:nvPr/>
        </p:nvGrpSpPr>
        <p:grpSpPr bwMode="auto">
          <a:xfrm>
            <a:off x="7380288" y="4076700"/>
            <a:ext cx="1693862" cy="2592388"/>
            <a:chOff x="7380312" y="4077072"/>
            <a:chExt cx="1694568" cy="2592288"/>
          </a:xfrm>
        </p:grpSpPr>
        <p:sp>
          <p:nvSpPr>
            <p:cNvPr id="7202" name="TextovéPole 43"/>
            <p:cNvSpPr txBox="1">
              <a:spLocks noChangeArrowheads="1"/>
            </p:cNvSpPr>
            <p:nvPr/>
          </p:nvSpPr>
          <p:spPr bwMode="auto">
            <a:xfrm>
              <a:off x="7529275" y="4077072"/>
              <a:ext cx="64312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3600" b="1" dirty="0">
                  <a:solidFill>
                    <a:schemeClr val="tx2"/>
                  </a:solidFill>
                </a:rPr>
                <a:t>§§</a:t>
              </a:r>
            </a:p>
          </p:txBody>
        </p:sp>
        <p:sp>
          <p:nvSpPr>
            <p:cNvPr id="45" name="Obdélník 44"/>
            <p:cNvSpPr/>
            <p:nvPr/>
          </p:nvSpPr>
          <p:spPr>
            <a:xfrm>
              <a:off x="7380312" y="4148507"/>
              <a:ext cx="1691392" cy="2520853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204" name="TextovéPole 45"/>
            <p:cNvSpPr txBox="1">
              <a:spLocks noChangeArrowheads="1"/>
            </p:cNvSpPr>
            <p:nvPr/>
          </p:nvSpPr>
          <p:spPr bwMode="auto">
            <a:xfrm>
              <a:off x="7452320" y="4725144"/>
              <a:ext cx="1622560" cy="1938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200" b="1">
                  <a:solidFill>
                    <a:schemeClr val="tx2"/>
                  </a:solidFill>
                </a:rPr>
                <a:t>WFD – povrch.voda</a:t>
              </a:r>
            </a:p>
            <a:p>
              <a:r>
                <a:rPr lang="cs-CZ" sz="1200" b="1">
                  <a:solidFill>
                    <a:schemeClr val="tx2"/>
                  </a:solidFill>
                </a:rPr>
                <a:t>GWD – podzemní</a:t>
              </a:r>
              <a:r>
                <a:rPr lang="en-GB" sz="1200" b="1">
                  <a:solidFill>
                    <a:schemeClr val="tx2"/>
                  </a:solidFill>
                </a:rPr>
                <a:t> v.</a:t>
              </a:r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WWTP – odpadní</a:t>
              </a:r>
              <a:r>
                <a:rPr lang="en-GB" sz="1200" b="1">
                  <a:solidFill>
                    <a:schemeClr val="tx2"/>
                  </a:solidFill>
                </a:rPr>
                <a:t> v.</a:t>
              </a:r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Sedimenty</a:t>
              </a:r>
            </a:p>
            <a:p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Půda (SD)</a:t>
              </a:r>
            </a:p>
            <a:p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Ovzduší</a:t>
              </a:r>
            </a:p>
            <a:p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Odpady</a:t>
              </a:r>
              <a:endParaRPr lang="en-GB" sz="1200" b="1">
                <a:solidFill>
                  <a:schemeClr val="tx2"/>
                </a:solidFill>
              </a:endParaRPr>
            </a:p>
          </p:txBody>
        </p:sp>
      </p:grpSp>
      <p:grpSp>
        <p:nvGrpSpPr>
          <p:cNvPr id="8" name="Skupina 52"/>
          <p:cNvGrpSpPr>
            <a:grpSpLocks/>
          </p:cNvGrpSpPr>
          <p:nvPr/>
        </p:nvGrpSpPr>
        <p:grpSpPr bwMode="auto">
          <a:xfrm>
            <a:off x="7216775" y="692150"/>
            <a:ext cx="523875" cy="2736850"/>
            <a:chOff x="7216842" y="692696"/>
            <a:chExt cx="523509" cy="2736304"/>
          </a:xfrm>
        </p:grpSpPr>
        <p:pic>
          <p:nvPicPr>
            <p:cNvPr id="7198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88850" y="692696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99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88850" y="1196752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00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16842" y="2564904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01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16842" y="3212976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Skupina 64"/>
          <p:cNvGrpSpPr>
            <a:grpSpLocks/>
          </p:cNvGrpSpPr>
          <p:nvPr/>
        </p:nvGrpSpPr>
        <p:grpSpPr bwMode="auto">
          <a:xfrm>
            <a:off x="3276600" y="3429000"/>
            <a:ext cx="3816350" cy="3168650"/>
            <a:chOff x="3275856" y="3429000"/>
            <a:chExt cx="3816425" cy="3168352"/>
          </a:xfrm>
        </p:grpSpPr>
        <p:grpSp>
          <p:nvGrpSpPr>
            <p:cNvPr id="10" name="Skupina 59"/>
            <p:cNvGrpSpPr>
              <a:grpSpLocks/>
            </p:cNvGrpSpPr>
            <p:nvPr/>
          </p:nvGrpSpPr>
          <p:grpSpPr bwMode="auto">
            <a:xfrm>
              <a:off x="3275856" y="3429000"/>
              <a:ext cx="3816425" cy="3168352"/>
              <a:chOff x="3275856" y="3429000"/>
              <a:chExt cx="3816425" cy="3168352"/>
            </a:xfrm>
          </p:grpSpPr>
          <p:grpSp>
            <p:nvGrpSpPr>
              <p:cNvPr id="11" name="Skupina 15"/>
              <p:cNvGrpSpPr>
                <a:grpSpLocks/>
              </p:cNvGrpSpPr>
              <p:nvPr/>
            </p:nvGrpSpPr>
            <p:grpSpPr bwMode="auto">
              <a:xfrm>
                <a:off x="3275856" y="4581128"/>
                <a:ext cx="3816425" cy="2016224"/>
                <a:chOff x="683568" y="4653136"/>
                <a:chExt cx="3816425" cy="2016224"/>
              </a:xfrm>
            </p:grpSpPr>
            <p:pic>
              <p:nvPicPr>
                <p:cNvPr id="7196" name="Picture 2" descr="https://www.arhp.org/uploadimages/PIIS001078241100179X.gr1.lrg.jp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28326"/>
                <a:stretch>
                  <a:fillRect/>
                </a:stretch>
              </p:blipFill>
              <p:spPr bwMode="auto">
                <a:xfrm>
                  <a:off x="683569" y="4653137"/>
                  <a:ext cx="3816424" cy="20091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5" name="Skupina 14"/>
                <p:cNvGrpSpPr/>
                <p:nvPr/>
              </p:nvGrpSpPr>
              <p:grpSpPr>
                <a:xfrm>
                  <a:off x="683568" y="4653136"/>
                  <a:ext cx="936104" cy="2016224"/>
                  <a:chOff x="683568" y="4653136"/>
                  <a:chExt cx="936104" cy="2016224"/>
                </a:xfrm>
                <a:solidFill>
                  <a:schemeClr val="bg1"/>
                </a:solidFill>
              </p:grpSpPr>
              <p:sp>
                <p:nvSpPr>
                  <p:cNvPr id="12" name="Obdélník 11"/>
                  <p:cNvSpPr/>
                  <p:nvPr/>
                </p:nvSpPr>
                <p:spPr>
                  <a:xfrm>
                    <a:off x="683568" y="4653136"/>
                    <a:ext cx="216024" cy="144016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3" name="Obdélník 12"/>
                  <p:cNvSpPr/>
                  <p:nvPr/>
                </p:nvSpPr>
                <p:spPr>
                  <a:xfrm>
                    <a:off x="755576" y="5157192"/>
                    <a:ext cx="216024" cy="144016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4" name="Obdélník 13"/>
                  <p:cNvSpPr/>
                  <p:nvPr/>
                </p:nvSpPr>
                <p:spPr>
                  <a:xfrm>
                    <a:off x="899592" y="5417840"/>
                    <a:ext cx="720080" cy="125152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</p:grpSp>
          <p:grpSp>
            <p:nvGrpSpPr>
              <p:cNvPr id="16" name="Skupina 30"/>
              <p:cNvGrpSpPr>
                <a:grpSpLocks/>
              </p:cNvGrpSpPr>
              <p:nvPr/>
            </p:nvGrpSpPr>
            <p:grpSpPr bwMode="auto">
              <a:xfrm>
                <a:off x="4644008" y="4670887"/>
                <a:ext cx="2448272" cy="270281"/>
                <a:chOff x="4644008" y="4598879"/>
                <a:chExt cx="2448272" cy="270281"/>
              </a:xfrm>
            </p:grpSpPr>
            <p:sp>
              <p:nvSpPr>
                <p:cNvPr id="28" name="Volný tvar 27"/>
                <p:cNvSpPr/>
                <p:nvPr/>
              </p:nvSpPr>
              <p:spPr>
                <a:xfrm>
                  <a:off x="4688759" y="4634810"/>
                  <a:ext cx="2189206" cy="200007"/>
                </a:xfrm>
                <a:custGeom>
                  <a:avLst/>
                  <a:gdLst>
                    <a:gd name="connsiteX0" fmla="*/ 23860 w 2189585"/>
                    <a:gd name="connsiteY0" fmla="*/ 101600 h 198273"/>
                    <a:gd name="connsiteX1" fmla="*/ 163560 w 2189585"/>
                    <a:gd name="connsiteY1" fmla="*/ 114300 h 198273"/>
                    <a:gd name="connsiteX2" fmla="*/ 239760 w 2189585"/>
                    <a:gd name="connsiteY2" fmla="*/ 139700 h 198273"/>
                    <a:gd name="connsiteX3" fmla="*/ 277860 w 2189585"/>
                    <a:gd name="connsiteY3" fmla="*/ 127000 h 198273"/>
                    <a:gd name="connsiteX4" fmla="*/ 315960 w 2189585"/>
                    <a:gd name="connsiteY4" fmla="*/ 101600 h 198273"/>
                    <a:gd name="connsiteX5" fmla="*/ 354060 w 2189585"/>
                    <a:gd name="connsiteY5" fmla="*/ 127000 h 198273"/>
                    <a:gd name="connsiteX6" fmla="*/ 417560 w 2189585"/>
                    <a:gd name="connsiteY6" fmla="*/ 114300 h 198273"/>
                    <a:gd name="connsiteX7" fmla="*/ 506460 w 2189585"/>
                    <a:gd name="connsiteY7" fmla="*/ 38100 h 198273"/>
                    <a:gd name="connsiteX8" fmla="*/ 544560 w 2189585"/>
                    <a:gd name="connsiteY8" fmla="*/ 76200 h 198273"/>
                    <a:gd name="connsiteX9" fmla="*/ 633460 w 2189585"/>
                    <a:gd name="connsiteY9" fmla="*/ 38100 h 198273"/>
                    <a:gd name="connsiteX10" fmla="*/ 671560 w 2189585"/>
                    <a:gd name="connsiteY10" fmla="*/ 63500 h 198273"/>
                    <a:gd name="connsiteX11" fmla="*/ 747760 w 2189585"/>
                    <a:gd name="connsiteY11" fmla="*/ 38100 h 198273"/>
                    <a:gd name="connsiteX12" fmla="*/ 798560 w 2189585"/>
                    <a:gd name="connsiteY12" fmla="*/ 114300 h 198273"/>
                    <a:gd name="connsiteX13" fmla="*/ 823960 w 2189585"/>
                    <a:gd name="connsiteY13" fmla="*/ 76200 h 198273"/>
                    <a:gd name="connsiteX14" fmla="*/ 862060 w 2189585"/>
                    <a:gd name="connsiteY14" fmla="*/ 50800 h 198273"/>
                    <a:gd name="connsiteX15" fmla="*/ 900160 w 2189585"/>
                    <a:gd name="connsiteY15" fmla="*/ 63500 h 198273"/>
                    <a:gd name="connsiteX16" fmla="*/ 976360 w 2189585"/>
                    <a:gd name="connsiteY16" fmla="*/ 50800 h 198273"/>
                    <a:gd name="connsiteX17" fmla="*/ 1001760 w 2189585"/>
                    <a:gd name="connsiteY17" fmla="*/ 88900 h 198273"/>
                    <a:gd name="connsiteX18" fmla="*/ 1039860 w 2189585"/>
                    <a:gd name="connsiteY18" fmla="*/ 101600 h 198273"/>
                    <a:gd name="connsiteX19" fmla="*/ 1077960 w 2189585"/>
                    <a:gd name="connsiteY19" fmla="*/ 88900 h 198273"/>
                    <a:gd name="connsiteX20" fmla="*/ 1141460 w 2189585"/>
                    <a:gd name="connsiteY20" fmla="*/ 76200 h 198273"/>
                    <a:gd name="connsiteX21" fmla="*/ 1179560 w 2189585"/>
                    <a:gd name="connsiteY21" fmla="*/ 50800 h 198273"/>
                    <a:gd name="connsiteX22" fmla="*/ 1230360 w 2189585"/>
                    <a:gd name="connsiteY22" fmla="*/ 12700 h 198273"/>
                    <a:gd name="connsiteX23" fmla="*/ 1331960 w 2189585"/>
                    <a:gd name="connsiteY23" fmla="*/ 0 h 198273"/>
                    <a:gd name="connsiteX24" fmla="*/ 1357360 w 2189585"/>
                    <a:gd name="connsiteY24" fmla="*/ 38100 h 198273"/>
                    <a:gd name="connsiteX25" fmla="*/ 1395460 w 2189585"/>
                    <a:gd name="connsiteY25" fmla="*/ 25400 h 198273"/>
                    <a:gd name="connsiteX26" fmla="*/ 1446260 w 2189585"/>
                    <a:gd name="connsiteY26" fmla="*/ 152400 h 198273"/>
                    <a:gd name="connsiteX27" fmla="*/ 1484360 w 2189585"/>
                    <a:gd name="connsiteY27" fmla="*/ 76200 h 198273"/>
                    <a:gd name="connsiteX28" fmla="*/ 1522460 w 2189585"/>
                    <a:gd name="connsiteY28" fmla="*/ 63500 h 198273"/>
                    <a:gd name="connsiteX29" fmla="*/ 1560560 w 2189585"/>
                    <a:gd name="connsiteY29" fmla="*/ 76200 h 198273"/>
                    <a:gd name="connsiteX30" fmla="*/ 1598660 w 2189585"/>
                    <a:gd name="connsiteY30" fmla="*/ 63500 h 198273"/>
                    <a:gd name="connsiteX31" fmla="*/ 1674860 w 2189585"/>
                    <a:gd name="connsiteY31" fmla="*/ 88900 h 198273"/>
                    <a:gd name="connsiteX32" fmla="*/ 1738360 w 2189585"/>
                    <a:gd name="connsiteY32" fmla="*/ 63500 h 198273"/>
                    <a:gd name="connsiteX33" fmla="*/ 1776460 w 2189585"/>
                    <a:gd name="connsiteY33" fmla="*/ 25400 h 198273"/>
                    <a:gd name="connsiteX34" fmla="*/ 1839960 w 2189585"/>
                    <a:gd name="connsiteY34" fmla="*/ 12700 h 198273"/>
                    <a:gd name="connsiteX35" fmla="*/ 1878060 w 2189585"/>
                    <a:gd name="connsiteY35" fmla="*/ 25400 h 198273"/>
                    <a:gd name="connsiteX36" fmla="*/ 1916160 w 2189585"/>
                    <a:gd name="connsiteY36" fmla="*/ 63500 h 198273"/>
                    <a:gd name="connsiteX37" fmla="*/ 1979660 w 2189585"/>
                    <a:gd name="connsiteY37" fmla="*/ 38100 h 198273"/>
                    <a:gd name="connsiteX38" fmla="*/ 2017760 w 2189585"/>
                    <a:gd name="connsiteY38" fmla="*/ 63500 h 198273"/>
                    <a:gd name="connsiteX39" fmla="*/ 2068560 w 2189585"/>
                    <a:gd name="connsiteY39" fmla="*/ 127000 h 198273"/>
                    <a:gd name="connsiteX40" fmla="*/ 2119360 w 2189585"/>
                    <a:gd name="connsiteY40" fmla="*/ 114300 h 198273"/>
                    <a:gd name="connsiteX41" fmla="*/ 2182860 w 2189585"/>
                    <a:gd name="connsiteY41" fmla="*/ 88900 h 198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189585" h="198273">
                      <a:moveTo>
                        <a:pt x="23860" y="101600"/>
                      </a:moveTo>
                      <a:cubicBezTo>
                        <a:pt x="136799" y="158070"/>
                        <a:pt x="0" y="101718"/>
                        <a:pt x="163560" y="114300"/>
                      </a:cubicBezTo>
                      <a:cubicBezTo>
                        <a:pt x="190255" y="116353"/>
                        <a:pt x="239760" y="139700"/>
                        <a:pt x="239760" y="139700"/>
                      </a:cubicBezTo>
                      <a:cubicBezTo>
                        <a:pt x="252460" y="135467"/>
                        <a:pt x="265886" y="132987"/>
                        <a:pt x="277860" y="127000"/>
                      </a:cubicBezTo>
                      <a:cubicBezTo>
                        <a:pt x="291512" y="120174"/>
                        <a:pt x="300696" y="101600"/>
                        <a:pt x="315960" y="101600"/>
                      </a:cubicBezTo>
                      <a:cubicBezTo>
                        <a:pt x="331224" y="101600"/>
                        <a:pt x="341360" y="118533"/>
                        <a:pt x="354060" y="127000"/>
                      </a:cubicBezTo>
                      <a:cubicBezTo>
                        <a:pt x="375227" y="122767"/>
                        <a:pt x="397835" y="123067"/>
                        <a:pt x="417560" y="114300"/>
                      </a:cubicBezTo>
                      <a:cubicBezTo>
                        <a:pt x="446886" y="101266"/>
                        <a:pt x="483806" y="60754"/>
                        <a:pt x="506460" y="38100"/>
                      </a:cubicBezTo>
                      <a:cubicBezTo>
                        <a:pt x="519160" y="50800"/>
                        <a:pt x="527291" y="71266"/>
                        <a:pt x="544560" y="76200"/>
                      </a:cubicBezTo>
                      <a:cubicBezTo>
                        <a:pt x="573263" y="84401"/>
                        <a:pt x="613109" y="51667"/>
                        <a:pt x="633460" y="38100"/>
                      </a:cubicBezTo>
                      <a:cubicBezTo>
                        <a:pt x="646160" y="46567"/>
                        <a:pt x="656296" y="63500"/>
                        <a:pt x="671560" y="63500"/>
                      </a:cubicBezTo>
                      <a:cubicBezTo>
                        <a:pt x="698334" y="63500"/>
                        <a:pt x="747760" y="38100"/>
                        <a:pt x="747760" y="38100"/>
                      </a:cubicBezTo>
                      <a:cubicBezTo>
                        <a:pt x="751745" y="54038"/>
                        <a:pt x="756796" y="122653"/>
                        <a:pt x="798560" y="114300"/>
                      </a:cubicBezTo>
                      <a:cubicBezTo>
                        <a:pt x="813527" y="111307"/>
                        <a:pt x="813167" y="86993"/>
                        <a:pt x="823960" y="76200"/>
                      </a:cubicBezTo>
                      <a:cubicBezTo>
                        <a:pt x="834753" y="65407"/>
                        <a:pt x="849360" y="59267"/>
                        <a:pt x="862060" y="50800"/>
                      </a:cubicBezTo>
                      <a:cubicBezTo>
                        <a:pt x="874760" y="55033"/>
                        <a:pt x="886773" y="63500"/>
                        <a:pt x="900160" y="63500"/>
                      </a:cubicBezTo>
                      <a:cubicBezTo>
                        <a:pt x="925910" y="63500"/>
                        <a:pt x="951378" y="44555"/>
                        <a:pt x="976360" y="50800"/>
                      </a:cubicBezTo>
                      <a:cubicBezTo>
                        <a:pt x="991168" y="54502"/>
                        <a:pt x="989841" y="79365"/>
                        <a:pt x="1001760" y="88900"/>
                      </a:cubicBezTo>
                      <a:cubicBezTo>
                        <a:pt x="1012213" y="97263"/>
                        <a:pt x="1027160" y="97367"/>
                        <a:pt x="1039860" y="101600"/>
                      </a:cubicBezTo>
                      <a:cubicBezTo>
                        <a:pt x="1052560" y="97367"/>
                        <a:pt x="1064973" y="92147"/>
                        <a:pt x="1077960" y="88900"/>
                      </a:cubicBezTo>
                      <a:cubicBezTo>
                        <a:pt x="1098901" y="83665"/>
                        <a:pt x="1121249" y="83779"/>
                        <a:pt x="1141460" y="76200"/>
                      </a:cubicBezTo>
                      <a:cubicBezTo>
                        <a:pt x="1155752" y="70841"/>
                        <a:pt x="1167140" y="59672"/>
                        <a:pt x="1179560" y="50800"/>
                      </a:cubicBezTo>
                      <a:cubicBezTo>
                        <a:pt x="1196784" y="38497"/>
                        <a:pt x="1210280" y="19393"/>
                        <a:pt x="1230360" y="12700"/>
                      </a:cubicBezTo>
                      <a:cubicBezTo>
                        <a:pt x="1262739" y="1907"/>
                        <a:pt x="1298093" y="4233"/>
                        <a:pt x="1331960" y="0"/>
                      </a:cubicBezTo>
                      <a:cubicBezTo>
                        <a:pt x="1340427" y="12700"/>
                        <a:pt x="1343188" y="32431"/>
                        <a:pt x="1357360" y="38100"/>
                      </a:cubicBezTo>
                      <a:cubicBezTo>
                        <a:pt x="1369789" y="43072"/>
                        <a:pt x="1388818" y="13777"/>
                        <a:pt x="1395460" y="25400"/>
                      </a:cubicBezTo>
                      <a:cubicBezTo>
                        <a:pt x="1494245" y="198273"/>
                        <a:pt x="1342110" y="82967"/>
                        <a:pt x="1446260" y="152400"/>
                      </a:cubicBezTo>
                      <a:cubicBezTo>
                        <a:pt x="1454626" y="127301"/>
                        <a:pt x="1461979" y="94105"/>
                        <a:pt x="1484360" y="76200"/>
                      </a:cubicBezTo>
                      <a:cubicBezTo>
                        <a:pt x="1494813" y="67837"/>
                        <a:pt x="1509760" y="67733"/>
                        <a:pt x="1522460" y="63500"/>
                      </a:cubicBezTo>
                      <a:cubicBezTo>
                        <a:pt x="1535160" y="67733"/>
                        <a:pt x="1547173" y="76200"/>
                        <a:pt x="1560560" y="76200"/>
                      </a:cubicBezTo>
                      <a:cubicBezTo>
                        <a:pt x="1573947" y="76200"/>
                        <a:pt x="1585355" y="62022"/>
                        <a:pt x="1598660" y="63500"/>
                      </a:cubicBezTo>
                      <a:cubicBezTo>
                        <a:pt x="1625270" y="66457"/>
                        <a:pt x="1674860" y="88900"/>
                        <a:pt x="1674860" y="88900"/>
                      </a:cubicBezTo>
                      <a:cubicBezTo>
                        <a:pt x="1696027" y="80433"/>
                        <a:pt x="1719028" y="75582"/>
                        <a:pt x="1738360" y="63500"/>
                      </a:cubicBezTo>
                      <a:cubicBezTo>
                        <a:pt x="1753590" y="53981"/>
                        <a:pt x="1760396" y="33432"/>
                        <a:pt x="1776460" y="25400"/>
                      </a:cubicBezTo>
                      <a:cubicBezTo>
                        <a:pt x="1795767" y="15747"/>
                        <a:pt x="1818793" y="16933"/>
                        <a:pt x="1839960" y="12700"/>
                      </a:cubicBezTo>
                      <a:cubicBezTo>
                        <a:pt x="1852660" y="16933"/>
                        <a:pt x="1866921" y="17974"/>
                        <a:pt x="1878060" y="25400"/>
                      </a:cubicBezTo>
                      <a:cubicBezTo>
                        <a:pt x="1893004" y="35363"/>
                        <a:pt x="1898338" y="61272"/>
                        <a:pt x="1916160" y="63500"/>
                      </a:cubicBezTo>
                      <a:cubicBezTo>
                        <a:pt x="1938781" y="66328"/>
                        <a:pt x="1958493" y="46567"/>
                        <a:pt x="1979660" y="38100"/>
                      </a:cubicBezTo>
                      <a:cubicBezTo>
                        <a:pt x="1992360" y="46567"/>
                        <a:pt x="2009293" y="50800"/>
                        <a:pt x="2017760" y="63500"/>
                      </a:cubicBezTo>
                      <a:cubicBezTo>
                        <a:pt x="2067879" y="138678"/>
                        <a:pt x="1987693" y="100044"/>
                        <a:pt x="2068560" y="127000"/>
                      </a:cubicBezTo>
                      <a:cubicBezTo>
                        <a:pt x="2085493" y="122767"/>
                        <a:pt x="2103317" y="121176"/>
                        <a:pt x="2119360" y="114300"/>
                      </a:cubicBezTo>
                      <a:cubicBezTo>
                        <a:pt x="2189585" y="84204"/>
                        <a:pt x="2128284" y="88900"/>
                        <a:pt x="2182860" y="88900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  <p:sp>
              <p:nvSpPr>
                <p:cNvPr id="29" name="Volný tvar 28"/>
                <p:cNvSpPr/>
                <p:nvPr/>
              </p:nvSpPr>
              <p:spPr>
                <a:xfrm>
                  <a:off x="4644308" y="4671318"/>
                  <a:ext cx="2189206" cy="198420"/>
                </a:xfrm>
                <a:custGeom>
                  <a:avLst/>
                  <a:gdLst>
                    <a:gd name="connsiteX0" fmla="*/ 23860 w 2189585"/>
                    <a:gd name="connsiteY0" fmla="*/ 101600 h 198273"/>
                    <a:gd name="connsiteX1" fmla="*/ 163560 w 2189585"/>
                    <a:gd name="connsiteY1" fmla="*/ 114300 h 198273"/>
                    <a:gd name="connsiteX2" fmla="*/ 239760 w 2189585"/>
                    <a:gd name="connsiteY2" fmla="*/ 139700 h 198273"/>
                    <a:gd name="connsiteX3" fmla="*/ 277860 w 2189585"/>
                    <a:gd name="connsiteY3" fmla="*/ 127000 h 198273"/>
                    <a:gd name="connsiteX4" fmla="*/ 315960 w 2189585"/>
                    <a:gd name="connsiteY4" fmla="*/ 101600 h 198273"/>
                    <a:gd name="connsiteX5" fmla="*/ 354060 w 2189585"/>
                    <a:gd name="connsiteY5" fmla="*/ 127000 h 198273"/>
                    <a:gd name="connsiteX6" fmla="*/ 417560 w 2189585"/>
                    <a:gd name="connsiteY6" fmla="*/ 114300 h 198273"/>
                    <a:gd name="connsiteX7" fmla="*/ 506460 w 2189585"/>
                    <a:gd name="connsiteY7" fmla="*/ 38100 h 198273"/>
                    <a:gd name="connsiteX8" fmla="*/ 544560 w 2189585"/>
                    <a:gd name="connsiteY8" fmla="*/ 76200 h 198273"/>
                    <a:gd name="connsiteX9" fmla="*/ 633460 w 2189585"/>
                    <a:gd name="connsiteY9" fmla="*/ 38100 h 198273"/>
                    <a:gd name="connsiteX10" fmla="*/ 671560 w 2189585"/>
                    <a:gd name="connsiteY10" fmla="*/ 63500 h 198273"/>
                    <a:gd name="connsiteX11" fmla="*/ 747760 w 2189585"/>
                    <a:gd name="connsiteY11" fmla="*/ 38100 h 198273"/>
                    <a:gd name="connsiteX12" fmla="*/ 798560 w 2189585"/>
                    <a:gd name="connsiteY12" fmla="*/ 114300 h 198273"/>
                    <a:gd name="connsiteX13" fmla="*/ 823960 w 2189585"/>
                    <a:gd name="connsiteY13" fmla="*/ 76200 h 198273"/>
                    <a:gd name="connsiteX14" fmla="*/ 862060 w 2189585"/>
                    <a:gd name="connsiteY14" fmla="*/ 50800 h 198273"/>
                    <a:gd name="connsiteX15" fmla="*/ 900160 w 2189585"/>
                    <a:gd name="connsiteY15" fmla="*/ 63500 h 198273"/>
                    <a:gd name="connsiteX16" fmla="*/ 976360 w 2189585"/>
                    <a:gd name="connsiteY16" fmla="*/ 50800 h 198273"/>
                    <a:gd name="connsiteX17" fmla="*/ 1001760 w 2189585"/>
                    <a:gd name="connsiteY17" fmla="*/ 88900 h 198273"/>
                    <a:gd name="connsiteX18" fmla="*/ 1039860 w 2189585"/>
                    <a:gd name="connsiteY18" fmla="*/ 101600 h 198273"/>
                    <a:gd name="connsiteX19" fmla="*/ 1077960 w 2189585"/>
                    <a:gd name="connsiteY19" fmla="*/ 88900 h 198273"/>
                    <a:gd name="connsiteX20" fmla="*/ 1141460 w 2189585"/>
                    <a:gd name="connsiteY20" fmla="*/ 76200 h 198273"/>
                    <a:gd name="connsiteX21" fmla="*/ 1179560 w 2189585"/>
                    <a:gd name="connsiteY21" fmla="*/ 50800 h 198273"/>
                    <a:gd name="connsiteX22" fmla="*/ 1230360 w 2189585"/>
                    <a:gd name="connsiteY22" fmla="*/ 12700 h 198273"/>
                    <a:gd name="connsiteX23" fmla="*/ 1331960 w 2189585"/>
                    <a:gd name="connsiteY23" fmla="*/ 0 h 198273"/>
                    <a:gd name="connsiteX24" fmla="*/ 1357360 w 2189585"/>
                    <a:gd name="connsiteY24" fmla="*/ 38100 h 198273"/>
                    <a:gd name="connsiteX25" fmla="*/ 1395460 w 2189585"/>
                    <a:gd name="connsiteY25" fmla="*/ 25400 h 198273"/>
                    <a:gd name="connsiteX26" fmla="*/ 1446260 w 2189585"/>
                    <a:gd name="connsiteY26" fmla="*/ 152400 h 198273"/>
                    <a:gd name="connsiteX27" fmla="*/ 1484360 w 2189585"/>
                    <a:gd name="connsiteY27" fmla="*/ 76200 h 198273"/>
                    <a:gd name="connsiteX28" fmla="*/ 1522460 w 2189585"/>
                    <a:gd name="connsiteY28" fmla="*/ 63500 h 198273"/>
                    <a:gd name="connsiteX29" fmla="*/ 1560560 w 2189585"/>
                    <a:gd name="connsiteY29" fmla="*/ 76200 h 198273"/>
                    <a:gd name="connsiteX30" fmla="*/ 1598660 w 2189585"/>
                    <a:gd name="connsiteY30" fmla="*/ 63500 h 198273"/>
                    <a:gd name="connsiteX31" fmla="*/ 1674860 w 2189585"/>
                    <a:gd name="connsiteY31" fmla="*/ 88900 h 198273"/>
                    <a:gd name="connsiteX32" fmla="*/ 1738360 w 2189585"/>
                    <a:gd name="connsiteY32" fmla="*/ 63500 h 198273"/>
                    <a:gd name="connsiteX33" fmla="*/ 1776460 w 2189585"/>
                    <a:gd name="connsiteY33" fmla="*/ 25400 h 198273"/>
                    <a:gd name="connsiteX34" fmla="*/ 1839960 w 2189585"/>
                    <a:gd name="connsiteY34" fmla="*/ 12700 h 198273"/>
                    <a:gd name="connsiteX35" fmla="*/ 1878060 w 2189585"/>
                    <a:gd name="connsiteY35" fmla="*/ 25400 h 198273"/>
                    <a:gd name="connsiteX36" fmla="*/ 1916160 w 2189585"/>
                    <a:gd name="connsiteY36" fmla="*/ 63500 h 198273"/>
                    <a:gd name="connsiteX37" fmla="*/ 1979660 w 2189585"/>
                    <a:gd name="connsiteY37" fmla="*/ 38100 h 198273"/>
                    <a:gd name="connsiteX38" fmla="*/ 2017760 w 2189585"/>
                    <a:gd name="connsiteY38" fmla="*/ 63500 h 198273"/>
                    <a:gd name="connsiteX39" fmla="*/ 2068560 w 2189585"/>
                    <a:gd name="connsiteY39" fmla="*/ 127000 h 198273"/>
                    <a:gd name="connsiteX40" fmla="*/ 2119360 w 2189585"/>
                    <a:gd name="connsiteY40" fmla="*/ 114300 h 198273"/>
                    <a:gd name="connsiteX41" fmla="*/ 2182860 w 2189585"/>
                    <a:gd name="connsiteY41" fmla="*/ 88900 h 198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189585" h="198273">
                      <a:moveTo>
                        <a:pt x="23860" y="101600"/>
                      </a:moveTo>
                      <a:cubicBezTo>
                        <a:pt x="136799" y="158070"/>
                        <a:pt x="0" y="101718"/>
                        <a:pt x="163560" y="114300"/>
                      </a:cubicBezTo>
                      <a:cubicBezTo>
                        <a:pt x="190255" y="116353"/>
                        <a:pt x="239760" y="139700"/>
                        <a:pt x="239760" y="139700"/>
                      </a:cubicBezTo>
                      <a:cubicBezTo>
                        <a:pt x="252460" y="135467"/>
                        <a:pt x="265886" y="132987"/>
                        <a:pt x="277860" y="127000"/>
                      </a:cubicBezTo>
                      <a:cubicBezTo>
                        <a:pt x="291512" y="120174"/>
                        <a:pt x="300696" y="101600"/>
                        <a:pt x="315960" y="101600"/>
                      </a:cubicBezTo>
                      <a:cubicBezTo>
                        <a:pt x="331224" y="101600"/>
                        <a:pt x="341360" y="118533"/>
                        <a:pt x="354060" y="127000"/>
                      </a:cubicBezTo>
                      <a:cubicBezTo>
                        <a:pt x="375227" y="122767"/>
                        <a:pt x="397835" y="123067"/>
                        <a:pt x="417560" y="114300"/>
                      </a:cubicBezTo>
                      <a:cubicBezTo>
                        <a:pt x="446886" y="101266"/>
                        <a:pt x="483806" y="60754"/>
                        <a:pt x="506460" y="38100"/>
                      </a:cubicBezTo>
                      <a:cubicBezTo>
                        <a:pt x="519160" y="50800"/>
                        <a:pt x="527291" y="71266"/>
                        <a:pt x="544560" y="76200"/>
                      </a:cubicBezTo>
                      <a:cubicBezTo>
                        <a:pt x="573263" y="84401"/>
                        <a:pt x="613109" y="51667"/>
                        <a:pt x="633460" y="38100"/>
                      </a:cubicBezTo>
                      <a:cubicBezTo>
                        <a:pt x="646160" y="46567"/>
                        <a:pt x="656296" y="63500"/>
                        <a:pt x="671560" y="63500"/>
                      </a:cubicBezTo>
                      <a:cubicBezTo>
                        <a:pt x="698334" y="63500"/>
                        <a:pt x="747760" y="38100"/>
                        <a:pt x="747760" y="38100"/>
                      </a:cubicBezTo>
                      <a:cubicBezTo>
                        <a:pt x="751745" y="54038"/>
                        <a:pt x="756796" y="122653"/>
                        <a:pt x="798560" y="114300"/>
                      </a:cubicBezTo>
                      <a:cubicBezTo>
                        <a:pt x="813527" y="111307"/>
                        <a:pt x="813167" y="86993"/>
                        <a:pt x="823960" y="76200"/>
                      </a:cubicBezTo>
                      <a:cubicBezTo>
                        <a:pt x="834753" y="65407"/>
                        <a:pt x="849360" y="59267"/>
                        <a:pt x="862060" y="50800"/>
                      </a:cubicBezTo>
                      <a:cubicBezTo>
                        <a:pt x="874760" y="55033"/>
                        <a:pt x="886773" y="63500"/>
                        <a:pt x="900160" y="63500"/>
                      </a:cubicBezTo>
                      <a:cubicBezTo>
                        <a:pt x="925910" y="63500"/>
                        <a:pt x="951378" y="44555"/>
                        <a:pt x="976360" y="50800"/>
                      </a:cubicBezTo>
                      <a:cubicBezTo>
                        <a:pt x="991168" y="54502"/>
                        <a:pt x="989841" y="79365"/>
                        <a:pt x="1001760" y="88900"/>
                      </a:cubicBezTo>
                      <a:cubicBezTo>
                        <a:pt x="1012213" y="97263"/>
                        <a:pt x="1027160" y="97367"/>
                        <a:pt x="1039860" y="101600"/>
                      </a:cubicBezTo>
                      <a:cubicBezTo>
                        <a:pt x="1052560" y="97367"/>
                        <a:pt x="1064973" y="92147"/>
                        <a:pt x="1077960" y="88900"/>
                      </a:cubicBezTo>
                      <a:cubicBezTo>
                        <a:pt x="1098901" y="83665"/>
                        <a:pt x="1121249" y="83779"/>
                        <a:pt x="1141460" y="76200"/>
                      </a:cubicBezTo>
                      <a:cubicBezTo>
                        <a:pt x="1155752" y="70841"/>
                        <a:pt x="1167140" y="59672"/>
                        <a:pt x="1179560" y="50800"/>
                      </a:cubicBezTo>
                      <a:cubicBezTo>
                        <a:pt x="1196784" y="38497"/>
                        <a:pt x="1210280" y="19393"/>
                        <a:pt x="1230360" y="12700"/>
                      </a:cubicBezTo>
                      <a:cubicBezTo>
                        <a:pt x="1262739" y="1907"/>
                        <a:pt x="1298093" y="4233"/>
                        <a:pt x="1331960" y="0"/>
                      </a:cubicBezTo>
                      <a:cubicBezTo>
                        <a:pt x="1340427" y="12700"/>
                        <a:pt x="1343188" y="32431"/>
                        <a:pt x="1357360" y="38100"/>
                      </a:cubicBezTo>
                      <a:cubicBezTo>
                        <a:pt x="1369789" y="43072"/>
                        <a:pt x="1388818" y="13777"/>
                        <a:pt x="1395460" y="25400"/>
                      </a:cubicBezTo>
                      <a:cubicBezTo>
                        <a:pt x="1494245" y="198273"/>
                        <a:pt x="1342110" y="82967"/>
                        <a:pt x="1446260" y="152400"/>
                      </a:cubicBezTo>
                      <a:cubicBezTo>
                        <a:pt x="1454626" y="127301"/>
                        <a:pt x="1461979" y="94105"/>
                        <a:pt x="1484360" y="76200"/>
                      </a:cubicBezTo>
                      <a:cubicBezTo>
                        <a:pt x="1494813" y="67837"/>
                        <a:pt x="1509760" y="67733"/>
                        <a:pt x="1522460" y="63500"/>
                      </a:cubicBezTo>
                      <a:cubicBezTo>
                        <a:pt x="1535160" y="67733"/>
                        <a:pt x="1547173" y="76200"/>
                        <a:pt x="1560560" y="76200"/>
                      </a:cubicBezTo>
                      <a:cubicBezTo>
                        <a:pt x="1573947" y="76200"/>
                        <a:pt x="1585355" y="62022"/>
                        <a:pt x="1598660" y="63500"/>
                      </a:cubicBezTo>
                      <a:cubicBezTo>
                        <a:pt x="1625270" y="66457"/>
                        <a:pt x="1674860" y="88900"/>
                        <a:pt x="1674860" y="88900"/>
                      </a:cubicBezTo>
                      <a:cubicBezTo>
                        <a:pt x="1696027" y="80433"/>
                        <a:pt x="1719028" y="75582"/>
                        <a:pt x="1738360" y="63500"/>
                      </a:cubicBezTo>
                      <a:cubicBezTo>
                        <a:pt x="1753590" y="53981"/>
                        <a:pt x="1760396" y="33432"/>
                        <a:pt x="1776460" y="25400"/>
                      </a:cubicBezTo>
                      <a:cubicBezTo>
                        <a:pt x="1795767" y="15747"/>
                        <a:pt x="1818793" y="16933"/>
                        <a:pt x="1839960" y="12700"/>
                      </a:cubicBezTo>
                      <a:cubicBezTo>
                        <a:pt x="1852660" y="16933"/>
                        <a:pt x="1866921" y="17974"/>
                        <a:pt x="1878060" y="25400"/>
                      </a:cubicBezTo>
                      <a:cubicBezTo>
                        <a:pt x="1893004" y="35363"/>
                        <a:pt x="1898338" y="61272"/>
                        <a:pt x="1916160" y="63500"/>
                      </a:cubicBezTo>
                      <a:cubicBezTo>
                        <a:pt x="1938781" y="66328"/>
                        <a:pt x="1958493" y="46567"/>
                        <a:pt x="1979660" y="38100"/>
                      </a:cubicBezTo>
                      <a:cubicBezTo>
                        <a:pt x="1992360" y="46567"/>
                        <a:pt x="2009293" y="50800"/>
                        <a:pt x="2017760" y="63500"/>
                      </a:cubicBezTo>
                      <a:cubicBezTo>
                        <a:pt x="2067879" y="138678"/>
                        <a:pt x="1987693" y="100044"/>
                        <a:pt x="2068560" y="127000"/>
                      </a:cubicBezTo>
                      <a:cubicBezTo>
                        <a:pt x="2085493" y="122767"/>
                        <a:pt x="2103317" y="121176"/>
                        <a:pt x="2119360" y="114300"/>
                      </a:cubicBezTo>
                      <a:cubicBezTo>
                        <a:pt x="2189585" y="84204"/>
                        <a:pt x="2128284" y="88900"/>
                        <a:pt x="2182860" y="88900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  <p:sp>
              <p:nvSpPr>
                <p:cNvPr id="30" name="Volný tvar 29"/>
                <p:cNvSpPr/>
                <p:nvPr/>
              </p:nvSpPr>
              <p:spPr>
                <a:xfrm>
                  <a:off x="4903076" y="4598300"/>
                  <a:ext cx="2189205" cy="198420"/>
                </a:xfrm>
                <a:custGeom>
                  <a:avLst/>
                  <a:gdLst>
                    <a:gd name="connsiteX0" fmla="*/ 23860 w 2189585"/>
                    <a:gd name="connsiteY0" fmla="*/ 101600 h 198273"/>
                    <a:gd name="connsiteX1" fmla="*/ 163560 w 2189585"/>
                    <a:gd name="connsiteY1" fmla="*/ 114300 h 198273"/>
                    <a:gd name="connsiteX2" fmla="*/ 239760 w 2189585"/>
                    <a:gd name="connsiteY2" fmla="*/ 139700 h 198273"/>
                    <a:gd name="connsiteX3" fmla="*/ 277860 w 2189585"/>
                    <a:gd name="connsiteY3" fmla="*/ 127000 h 198273"/>
                    <a:gd name="connsiteX4" fmla="*/ 315960 w 2189585"/>
                    <a:gd name="connsiteY4" fmla="*/ 101600 h 198273"/>
                    <a:gd name="connsiteX5" fmla="*/ 354060 w 2189585"/>
                    <a:gd name="connsiteY5" fmla="*/ 127000 h 198273"/>
                    <a:gd name="connsiteX6" fmla="*/ 417560 w 2189585"/>
                    <a:gd name="connsiteY6" fmla="*/ 114300 h 198273"/>
                    <a:gd name="connsiteX7" fmla="*/ 506460 w 2189585"/>
                    <a:gd name="connsiteY7" fmla="*/ 38100 h 198273"/>
                    <a:gd name="connsiteX8" fmla="*/ 544560 w 2189585"/>
                    <a:gd name="connsiteY8" fmla="*/ 76200 h 198273"/>
                    <a:gd name="connsiteX9" fmla="*/ 633460 w 2189585"/>
                    <a:gd name="connsiteY9" fmla="*/ 38100 h 198273"/>
                    <a:gd name="connsiteX10" fmla="*/ 671560 w 2189585"/>
                    <a:gd name="connsiteY10" fmla="*/ 63500 h 198273"/>
                    <a:gd name="connsiteX11" fmla="*/ 747760 w 2189585"/>
                    <a:gd name="connsiteY11" fmla="*/ 38100 h 198273"/>
                    <a:gd name="connsiteX12" fmla="*/ 798560 w 2189585"/>
                    <a:gd name="connsiteY12" fmla="*/ 114300 h 198273"/>
                    <a:gd name="connsiteX13" fmla="*/ 823960 w 2189585"/>
                    <a:gd name="connsiteY13" fmla="*/ 76200 h 198273"/>
                    <a:gd name="connsiteX14" fmla="*/ 862060 w 2189585"/>
                    <a:gd name="connsiteY14" fmla="*/ 50800 h 198273"/>
                    <a:gd name="connsiteX15" fmla="*/ 900160 w 2189585"/>
                    <a:gd name="connsiteY15" fmla="*/ 63500 h 198273"/>
                    <a:gd name="connsiteX16" fmla="*/ 976360 w 2189585"/>
                    <a:gd name="connsiteY16" fmla="*/ 50800 h 198273"/>
                    <a:gd name="connsiteX17" fmla="*/ 1001760 w 2189585"/>
                    <a:gd name="connsiteY17" fmla="*/ 88900 h 198273"/>
                    <a:gd name="connsiteX18" fmla="*/ 1039860 w 2189585"/>
                    <a:gd name="connsiteY18" fmla="*/ 101600 h 198273"/>
                    <a:gd name="connsiteX19" fmla="*/ 1077960 w 2189585"/>
                    <a:gd name="connsiteY19" fmla="*/ 88900 h 198273"/>
                    <a:gd name="connsiteX20" fmla="*/ 1141460 w 2189585"/>
                    <a:gd name="connsiteY20" fmla="*/ 76200 h 198273"/>
                    <a:gd name="connsiteX21" fmla="*/ 1179560 w 2189585"/>
                    <a:gd name="connsiteY21" fmla="*/ 50800 h 198273"/>
                    <a:gd name="connsiteX22" fmla="*/ 1230360 w 2189585"/>
                    <a:gd name="connsiteY22" fmla="*/ 12700 h 198273"/>
                    <a:gd name="connsiteX23" fmla="*/ 1331960 w 2189585"/>
                    <a:gd name="connsiteY23" fmla="*/ 0 h 198273"/>
                    <a:gd name="connsiteX24" fmla="*/ 1357360 w 2189585"/>
                    <a:gd name="connsiteY24" fmla="*/ 38100 h 198273"/>
                    <a:gd name="connsiteX25" fmla="*/ 1395460 w 2189585"/>
                    <a:gd name="connsiteY25" fmla="*/ 25400 h 198273"/>
                    <a:gd name="connsiteX26" fmla="*/ 1446260 w 2189585"/>
                    <a:gd name="connsiteY26" fmla="*/ 152400 h 198273"/>
                    <a:gd name="connsiteX27" fmla="*/ 1484360 w 2189585"/>
                    <a:gd name="connsiteY27" fmla="*/ 76200 h 198273"/>
                    <a:gd name="connsiteX28" fmla="*/ 1522460 w 2189585"/>
                    <a:gd name="connsiteY28" fmla="*/ 63500 h 198273"/>
                    <a:gd name="connsiteX29" fmla="*/ 1560560 w 2189585"/>
                    <a:gd name="connsiteY29" fmla="*/ 76200 h 198273"/>
                    <a:gd name="connsiteX30" fmla="*/ 1598660 w 2189585"/>
                    <a:gd name="connsiteY30" fmla="*/ 63500 h 198273"/>
                    <a:gd name="connsiteX31" fmla="*/ 1674860 w 2189585"/>
                    <a:gd name="connsiteY31" fmla="*/ 88900 h 198273"/>
                    <a:gd name="connsiteX32" fmla="*/ 1738360 w 2189585"/>
                    <a:gd name="connsiteY32" fmla="*/ 63500 h 198273"/>
                    <a:gd name="connsiteX33" fmla="*/ 1776460 w 2189585"/>
                    <a:gd name="connsiteY33" fmla="*/ 25400 h 198273"/>
                    <a:gd name="connsiteX34" fmla="*/ 1839960 w 2189585"/>
                    <a:gd name="connsiteY34" fmla="*/ 12700 h 198273"/>
                    <a:gd name="connsiteX35" fmla="*/ 1878060 w 2189585"/>
                    <a:gd name="connsiteY35" fmla="*/ 25400 h 198273"/>
                    <a:gd name="connsiteX36" fmla="*/ 1916160 w 2189585"/>
                    <a:gd name="connsiteY36" fmla="*/ 63500 h 198273"/>
                    <a:gd name="connsiteX37" fmla="*/ 1979660 w 2189585"/>
                    <a:gd name="connsiteY37" fmla="*/ 38100 h 198273"/>
                    <a:gd name="connsiteX38" fmla="*/ 2017760 w 2189585"/>
                    <a:gd name="connsiteY38" fmla="*/ 63500 h 198273"/>
                    <a:gd name="connsiteX39" fmla="*/ 2068560 w 2189585"/>
                    <a:gd name="connsiteY39" fmla="*/ 127000 h 198273"/>
                    <a:gd name="connsiteX40" fmla="*/ 2119360 w 2189585"/>
                    <a:gd name="connsiteY40" fmla="*/ 114300 h 198273"/>
                    <a:gd name="connsiteX41" fmla="*/ 2182860 w 2189585"/>
                    <a:gd name="connsiteY41" fmla="*/ 88900 h 198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189585" h="198273">
                      <a:moveTo>
                        <a:pt x="23860" y="101600"/>
                      </a:moveTo>
                      <a:cubicBezTo>
                        <a:pt x="136799" y="158070"/>
                        <a:pt x="0" y="101718"/>
                        <a:pt x="163560" y="114300"/>
                      </a:cubicBezTo>
                      <a:cubicBezTo>
                        <a:pt x="190255" y="116353"/>
                        <a:pt x="239760" y="139700"/>
                        <a:pt x="239760" y="139700"/>
                      </a:cubicBezTo>
                      <a:cubicBezTo>
                        <a:pt x="252460" y="135467"/>
                        <a:pt x="265886" y="132987"/>
                        <a:pt x="277860" y="127000"/>
                      </a:cubicBezTo>
                      <a:cubicBezTo>
                        <a:pt x="291512" y="120174"/>
                        <a:pt x="300696" y="101600"/>
                        <a:pt x="315960" y="101600"/>
                      </a:cubicBezTo>
                      <a:cubicBezTo>
                        <a:pt x="331224" y="101600"/>
                        <a:pt x="341360" y="118533"/>
                        <a:pt x="354060" y="127000"/>
                      </a:cubicBezTo>
                      <a:cubicBezTo>
                        <a:pt x="375227" y="122767"/>
                        <a:pt x="397835" y="123067"/>
                        <a:pt x="417560" y="114300"/>
                      </a:cubicBezTo>
                      <a:cubicBezTo>
                        <a:pt x="446886" y="101266"/>
                        <a:pt x="483806" y="60754"/>
                        <a:pt x="506460" y="38100"/>
                      </a:cubicBezTo>
                      <a:cubicBezTo>
                        <a:pt x="519160" y="50800"/>
                        <a:pt x="527291" y="71266"/>
                        <a:pt x="544560" y="76200"/>
                      </a:cubicBezTo>
                      <a:cubicBezTo>
                        <a:pt x="573263" y="84401"/>
                        <a:pt x="613109" y="51667"/>
                        <a:pt x="633460" y="38100"/>
                      </a:cubicBezTo>
                      <a:cubicBezTo>
                        <a:pt x="646160" y="46567"/>
                        <a:pt x="656296" y="63500"/>
                        <a:pt x="671560" y="63500"/>
                      </a:cubicBezTo>
                      <a:cubicBezTo>
                        <a:pt x="698334" y="63500"/>
                        <a:pt x="747760" y="38100"/>
                        <a:pt x="747760" y="38100"/>
                      </a:cubicBezTo>
                      <a:cubicBezTo>
                        <a:pt x="751745" y="54038"/>
                        <a:pt x="756796" y="122653"/>
                        <a:pt x="798560" y="114300"/>
                      </a:cubicBezTo>
                      <a:cubicBezTo>
                        <a:pt x="813527" y="111307"/>
                        <a:pt x="813167" y="86993"/>
                        <a:pt x="823960" y="76200"/>
                      </a:cubicBezTo>
                      <a:cubicBezTo>
                        <a:pt x="834753" y="65407"/>
                        <a:pt x="849360" y="59267"/>
                        <a:pt x="862060" y="50800"/>
                      </a:cubicBezTo>
                      <a:cubicBezTo>
                        <a:pt x="874760" y="55033"/>
                        <a:pt x="886773" y="63500"/>
                        <a:pt x="900160" y="63500"/>
                      </a:cubicBezTo>
                      <a:cubicBezTo>
                        <a:pt x="925910" y="63500"/>
                        <a:pt x="951378" y="44555"/>
                        <a:pt x="976360" y="50800"/>
                      </a:cubicBezTo>
                      <a:cubicBezTo>
                        <a:pt x="991168" y="54502"/>
                        <a:pt x="989841" y="79365"/>
                        <a:pt x="1001760" y="88900"/>
                      </a:cubicBezTo>
                      <a:cubicBezTo>
                        <a:pt x="1012213" y="97263"/>
                        <a:pt x="1027160" y="97367"/>
                        <a:pt x="1039860" y="101600"/>
                      </a:cubicBezTo>
                      <a:cubicBezTo>
                        <a:pt x="1052560" y="97367"/>
                        <a:pt x="1064973" y="92147"/>
                        <a:pt x="1077960" y="88900"/>
                      </a:cubicBezTo>
                      <a:cubicBezTo>
                        <a:pt x="1098901" y="83665"/>
                        <a:pt x="1121249" y="83779"/>
                        <a:pt x="1141460" y="76200"/>
                      </a:cubicBezTo>
                      <a:cubicBezTo>
                        <a:pt x="1155752" y="70841"/>
                        <a:pt x="1167140" y="59672"/>
                        <a:pt x="1179560" y="50800"/>
                      </a:cubicBezTo>
                      <a:cubicBezTo>
                        <a:pt x="1196784" y="38497"/>
                        <a:pt x="1210280" y="19393"/>
                        <a:pt x="1230360" y="12700"/>
                      </a:cubicBezTo>
                      <a:cubicBezTo>
                        <a:pt x="1262739" y="1907"/>
                        <a:pt x="1298093" y="4233"/>
                        <a:pt x="1331960" y="0"/>
                      </a:cubicBezTo>
                      <a:cubicBezTo>
                        <a:pt x="1340427" y="12700"/>
                        <a:pt x="1343188" y="32431"/>
                        <a:pt x="1357360" y="38100"/>
                      </a:cubicBezTo>
                      <a:cubicBezTo>
                        <a:pt x="1369789" y="43072"/>
                        <a:pt x="1388818" y="13777"/>
                        <a:pt x="1395460" y="25400"/>
                      </a:cubicBezTo>
                      <a:cubicBezTo>
                        <a:pt x="1494245" y="198273"/>
                        <a:pt x="1342110" y="82967"/>
                        <a:pt x="1446260" y="152400"/>
                      </a:cubicBezTo>
                      <a:cubicBezTo>
                        <a:pt x="1454626" y="127301"/>
                        <a:pt x="1461979" y="94105"/>
                        <a:pt x="1484360" y="76200"/>
                      </a:cubicBezTo>
                      <a:cubicBezTo>
                        <a:pt x="1494813" y="67837"/>
                        <a:pt x="1509760" y="67733"/>
                        <a:pt x="1522460" y="63500"/>
                      </a:cubicBezTo>
                      <a:cubicBezTo>
                        <a:pt x="1535160" y="67733"/>
                        <a:pt x="1547173" y="76200"/>
                        <a:pt x="1560560" y="76200"/>
                      </a:cubicBezTo>
                      <a:cubicBezTo>
                        <a:pt x="1573947" y="76200"/>
                        <a:pt x="1585355" y="62022"/>
                        <a:pt x="1598660" y="63500"/>
                      </a:cubicBezTo>
                      <a:cubicBezTo>
                        <a:pt x="1625270" y="66457"/>
                        <a:pt x="1674860" y="88900"/>
                        <a:pt x="1674860" y="88900"/>
                      </a:cubicBezTo>
                      <a:cubicBezTo>
                        <a:pt x="1696027" y="80433"/>
                        <a:pt x="1719028" y="75582"/>
                        <a:pt x="1738360" y="63500"/>
                      </a:cubicBezTo>
                      <a:cubicBezTo>
                        <a:pt x="1753590" y="53981"/>
                        <a:pt x="1760396" y="33432"/>
                        <a:pt x="1776460" y="25400"/>
                      </a:cubicBezTo>
                      <a:cubicBezTo>
                        <a:pt x="1795767" y="15747"/>
                        <a:pt x="1818793" y="16933"/>
                        <a:pt x="1839960" y="12700"/>
                      </a:cubicBezTo>
                      <a:cubicBezTo>
                        <a:pt x="1852660" y="16933"/>
                        <a:pt x="1866921" y="17974"/>
                        <a:pt x="1878060" y="25400"/>
                      </a:cubicBezTo>
                      <a:cubicBezTo>
                        <a:pt x="1893004" y="35363"/>
                        <a:pt x="1898338" y="61272"/>
                        <a:pt x="1916160" y="63500"/>
                      </a:cubicBezTo>
                      <a:cubicBezTo>
                        <a:pt x="1938781" y="66328"/>
                        <a:pt x="1958493" y="46567"/>
                        <a:pt x="1979660" y="38100"/>
                      </a:cubicBezTo>
                      <a:cubicBezTo>
                        <a:pt x="1992360" y="46567"/>
                        <a:pt x="2009293" y="50800"/>
                        <a:pt x="2017760" y="63500"/>
                      </a:cubicBezTo>
                      <a:cubicBezTo>
                        <a:pt x="2067879" y="138678"/>
                        <a:pt x="1987693" y="100044"/>
                        <a:pt x="2068560" y="127000"/>
                      </a:cubicBezTo>
                      <a:cubicBezTo>
                        <a:pt x="2085493" y="122767"/>
                        <a:pt x="2103317" y="121176"/>
                        <a:pt x="2119360" y="114300"/>
                      </a:cubicBezTo>
                      <a:cubicBezTo>
                        <a:pt x="2189585" y="84204"/>
                        <a:pt x="2128284" y="88900"/>
                        <a:pt x="2182860" y="88900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</p:grpSp>
          <p:sp>
            <p:nvSpPr>
              <p:cNvPr id="32" name="TextovéPole 31"/>
              <p:cNvSpPr txBox="1"/>
              <p:nvPr/>
            </p:nvSpPr>
            <p:spPr>
              <a:xfrm>
                <a:off x="6587446" y="4868728"/>
                <a:ext cx="444509" cy="26191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cs-CZ" sz="1050" b="1" dirty="0"/>
                  <a:t>SOIL</a:t>
                </a:r>
                <a:endParaRPr lang="en-GB" sz="1050" b="1" dirty="0"/>
              </a:p>
            </p:txBody>
          </p:sp>
          <p:cxnSp>
            <p:nvCxnSpPr>
              <p:cNvPr id="34" name="Přímá spojovací šipka 33"/>
              <p:cNvCxnSpPr/>
              <p:nvPr/>
            </p:nvCxnSpPr>
            <p:spPr>
              <a:xfrm flipV="1">
                <a:off x="3852130" y="3644880"/>
                <a:ext cx="576273" cy="28889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Přímá spojovací šipka 34"/>
              <p:cNvCxnSpPr/>
              <p:nvPr/>
            </p:nvCxnSpPr>
            <p:spPr>
              <a:xfrm flipH="1" flipV="1">
                <a:off x="5004678" y="3644880"/>
                <a:ext cx="647713" cy="28889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Přímá spojovací šipka 37"/>
              <p:cNvCxnSpPr/>
              <p:nvPr/>
            </p:nvCxnSpPr>
            <p:spPr>
              <a:xfrm flipV="1">
                <a:off x="4715747" y="3644880"/>
                <a:ext cx="0" cy="2158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ovéPole 42"/>
              <p:cNvSpPr txBox="1"/>
              <p:nvPr/>
            </p:nvSpPr>
            <p:spPr>
              <a:xfrm>
                <a:off x="4555406" y="3429000"/>
                <a:ext cx="376245" cy="25397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cs-CZ" sz="1050" b="1" dirty="0"/>
                  <a:t>AIR</a:t>
                </a:r>
                <a:endParaRPr lang="en-GB" sz="1050" b="1" dirty="0"/>
              </a:p>
            </p:txBody>
          </p:sp>
          <p:sp>
            <p:nvSpPr>
              <p:cNvPr id="64" name="TextovéPole 63"/>
              <p:cNvSpPr txBox="1"/>
              <p:nvPr/>
            </p:nvSpPr>
            <p:spPr>
              <a:xfrm>
                <a:off x="6155638" y="5517954"/>
                <a:ext cx="596912" cy="25397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050" b="1" dirty="0"/>
                  <a:t>WATER</a:t>
                </a:r>
                <a:endParaRPr lang="en-GB" sz="1050" b="1" dirty="0"/>
              </a:p>
            </p:txBody>
          </p:sp>
        </p:grpSp>
        <p:sp>
          <p:nvSpPr>
            <p:cNvPr id="61" name="Elipsa 60"/>
            <p:cNvSpPr/>
            <p:nvPr/>
          </p:nvSpPr>
          <p:spPr>
            <a:xfrm>
              <a:off x="4428404" y="3429000"/>
              <a:ext cx="576274" cy="287311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2" name="Elipsa 61"/>
            <p:cNvSpPr/>
            <p:nvPr/>
          </p:nvSpPr>
          <p:spPr>
            <a:xfrm>
              <a:off x="6516008" y="4868728"/>
              <a:ext cx="576273" cy="288898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3" name="Elipsa 62"/>
            <p:cNvSpPr/>
            <p:nvPr/>
          </p:nvSpPr>
          <p:spPr>
            <a:xfrm>
              <a:off x="6084199" y="5517954"/>
              <a:ext cx="720739" cy="287311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7179" name="TextovéPole 53"/>
          <p:cNvSpPr txBox="1">
            <a:spLocks noChangeArrowheads="1"/>
          </p:cNvSpPr>
          <p:nvPr/>
        </p:nvSpPr>
        <p:spPr bwMode="auto">
          <a:xfrm>
            <a:off x="107504" y="3933056"/>
            <a:ext cx="235352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b="1" dirty="0" err="1" smtClean="0"/>
              <a:t>Negativní</a:t>
            </a:r>
            <a:r>
              <a:rPr lang="en-GB" sz="1200" b="1" dirty="0" smtClean="0"/>
              <a:t> </a:t>
            </a:r>
            <a:r>
              <a:rPr lang="en-GB" sz="1200" b="1" dirty="0" err="1" smtClean="0"/>
              <a:t>vlivy</a:t>
            </a:r>
            <a:endParaRPr lang="en-GB" sz="1200" b="1" dirty="0" smtClean="0"/>
          </a:p>
          <a:p>
            <a:r>
              <a:rPr lang="en-GB" sz="1200" dirty="0" smtClean="0">
                <a:sym typeface="Wingdings" pitchFamily="2" charset="2"/>
              </a:rPr>
              <a:t> </a:t>
            </a:r>
            <a:r>
              <a:rPr lang="en-GB" sz="1200" dirty="0" err="1" smtClean="0">
                <a:sym typeface="Wingdings" pitchFamily="2" charset="2"/>
              </a:rPr>
              <a:t>vliv</a:t>
            </a:r>
            <a:r>
              <a:rPr lang="en-GB" sz="1200" dirty="0" smtClean="0">
                <a:sym typeface="Wingdings" pitchFamily="2" charset="2"/>
              </a:rPr>
              <a:t> </a:t>
            </a:r>
            <a:r>
              <a:rPr lang="en-GB" sz="1200" dirty="0" err="1" smtClean="0">
                <a:sym typeface="Wingdings" pitchFamily="2" charset="2"/>
              </a:rPr>
              <a:t>na</a:t>
            </a:r>
            <a:r>
              <a:rPr lang="en-GB" sz="1200" dirty="0" smtClean="0">
                <a:sym typeface="Wingdings" pitchFamily="2" charset="2"/>
              </a:rPr>
              <a:t> </a:t>
            </a:r>
            <a:r>
              <a:rPr lang="en-GB" sz="1200" dirty="0" err="1" smtClean="0">
                <a:sym typeface="Wingdings" pitchFamily="2" charset="2"/>
              </a:rPr>
              <a:t>zdraví</a:t>
            </a:r>
            <a:r>
              <a:rPr lang="en-GB" sz="1200" dirty="0" smtClean="0">
                <a:sym typeface="Wingdings" pitchFamily="2" charset="2"/>
              </a:rPr>
              <a:t> </a:t>
            </a:r>
            <a:r>
              <a:rPr lang="en-GB" sz="1200" dirty="0" err="1" smtClean="0">
                <a:sym typeface="Wingdings" pitchFamily="2" charset="2"/>
              </a:rPr>
              <a:t>člověka</a:t>
            </a:r>
            <a:r>
              <a:rPr lang="en-GB" sz="1200" dirty="0" smtClean="0">
                <a:sym typeface="Wingdings" pitchFamily="2" charset="2"/>
              </a:rPr>
              <a:t/>
            </a:r>
            <a:br>
              <a:rPr lang="en-GB" sz="1200" dirty="0" smtClean="0">
                <a:sym typeface="Wingdings" pitchFamily="2" charset="2"/>
              </a:rPr>
            </a:br>
            <a:r>
              <a:rPr lang="en-GB" sz="1200" dirty="0" smtClean="0">
                <a:sym typeface="Wingdings" pitchFamily="2" charset="2"/>
              </a:rPr>
              <a:t> </a:t>
            </a:r>
            <a:r>
              <a:rPr lang="en-GB" sz="1200" dirty="0" err="1" smtClean="0">
                <a:sym typeface="Wingdings" pitchFamily="2" charset="2"/>
              </a:rPr>
              <a:t>vliv</a:t>
            </a:r>
            <a:r>
              <a:rPr lang="en-GB" sz="1200" dirty="0" smtClean="0">
                <a:sym typeface="Wingdings" pitchFamily="2" charset="2"/>
              </a:rPr>
              <a:t> </a:t>
            </a:r>
            <a:r>
              <a:rPr lang="en-GB" sz="1200" dirty="0" err="1" smtClean="0">
                <a:sym typeface="Wingdings" pitchFamily="2" charset="2"/>
              </a:rPr>
              <a:t>na</a:t>
            </a:r>
            <a:r>
              <a:rPr lang="en-GB" sz="1200" dirty="0" smtClean="0">
                <a:sym typeface="Wingdings" pitchFamily="2" charset="2"/>
              </a:rPr>
              <a:t> prostředí</a:t>
            </a:r>
          </a:p>
          <a:p>
            <a:endParaRPr lang="en-GB" sz="1200" dirty="0" smtClean="0">
              <a:sym typeface="Wingdings" pitchFamily="2" charset="2"/>
            </a:endParaRPr>
          </a:p>
          <a:p>
            <a:r>
              <a:rPr lang="en-GB" sz="1200" b="1" dirty="0" err="1" smtClean="0">
                <a:sym typeface="Wingdings" pitchFamily="2" charset="2"/>
              </a:rPr>
              <a:t>Stresory</a:t>
            </a:r>
            <a:endParaRPr lang="en-GB" sz="1200" b="1" dirty="0" smtClean="0">
              <a:sym typeface="Wingdings" pitchFamily="2" charset="2"/>
            </a:endParaRPr>
          </a:p>
          <a:p>
            <a:pPr>
              <a:buFontTx/>
              <a:buChar char="-"/>
            </a:pPr>
            <a:r>
              <a:rPr lang="en-GB" sz="1200" dirty="0" smtClean="0">
                <a:sym typeface="Wingdings" pitchFamily="2" charset="2"/>
              </a:rPr>
              <a:t> </a:t>
            </a:r>
            <a:r>
              <a:rPr lang="en-GB" sz="1200" dirty="0" err="1" smtClean="0">
                <a:sym typeface="Wingdings" pitchFamily="2" charset="2"/>
              </a:rPr>
              <a:t>Chemické</a:t>
            </a:r>
            <a:endParaRPr lang="cs-CZ" sz="1200" dirty="0" smtClean="0">
              <a:sym typeface="Wingdings" pitchFamily="2" charset="2"/>
            </a:endParaRPr>
          </a:p>
          <a:p>
            <a:pPr>
              <a:buFontTx/>
              <a:buChar char="-"/>
            </a:pPr>
            <a:r>
              <a:rPr lang="cs-CZ" sz="1200" dirty="0">
                <a:sym typeface="Wingdings" pitchFamily="2" charset="2"/>
              </a:rPr>
              <a:t> </a:t>
            </a:r>
            <a:r>
              <a:rPr lang="cs-CZ" sz="1200" dirty="0" smtClean="0">
                <a:sym typeface="Wingdings" pitchFamily="2" charset="2"/>
              </a:rPr>
              <a:t>Biologické (patogeny, GMO)</a:t>
            </a:r>
            <a:endParaRPr lang="en-GB" sz="1200" dirty="0" smtClean="0">
              <a:sym typeface="Wingdings" pitchFamily="2" charset="2"/>
            </a:endParaRPr>
          </a:p>
          <a:p>
            <a:pPr>
              <a:buFontTx/>
              <a:buChar char="-"/>
            </a:pPr>
            <a:r>
              <a:rPr lang="en-GB" sz="1200" dirty="0" smtClean="0">
                <a:sym typeface="Wingdings" pitchFamily="2" charset="2"/>
              </a:rPr>
              <a:t> </a:t>
            </a:r>
            <a:r>
              <a:rPr lang="en-GB" sz="1200" dirty="0" err="1" smtClean="0">
                <a:sym typeface="Wingdings" pitchFamily="2" charset="2"/>
              </a:rPr>
              <a:t>Fyzikální</a:t>
            </a:r>
            <a:r>
              <a:rPr lang="en-GB" sz="1200" dirty="0" smtClean="0">
                <a:sym typeface="Wingdings" pitchFamily="2" charset="2"/>
              </a:rPr>
              <a:t> (</a:t>
            </a:r>
            <a:r>
              <a:rPr lang="en-GB" sz="1200" dirty="0" err="1" smtClean="0">
                <a:sym typeface="Wingdings" pitchFamily="2" charset="2"/>
              </a:rPr>
              <a:t>záření</a:t>
            </a:r>
            <a:r>
              <a:rPr lang="en-GB" sz="1200" dirty="0" smtClean="0">
                <a:sym typeface="Wingdings" pitchFamily="2" charset="2"/>
              </a:rPr>
              <a:t>, </a:t>
            </a:r>
            <a:r>
              <a:rPr lang="en-GB" sz="1200" dirty="0" err="1" smtClean="0">
                <a:sym typeface="Wingdings" pitchFamily="2" charset="2"/>
              </a:rPr>
              <a:t>hluk</a:t>
            </a:r>
            <a:r>
              <a:rPr lang="en-GB" sz="1200" dirty="0" smtClean="0">
                <a:sym typeface="Wingdings" pitchFamily="2" charset="2"/>
              </a:rPr>
              <a:t>...)</a:t>
            </a:r>
          </a:p>
          <a:p>
            <a:endParaRPr lang="en-GB" sz="1200" dirty="0" smtClean="0">
              <a:sym typeface="Wingdings" pitchFamily="2" charset="2"/>
            </a:endParaRPr>
          </a:p>
          <a:p>
            <a:r>
              <a:rPr lang="en-GB" sz="1200" b="1" dirty="0" err="1" smtClean="0">
                <a:sym typeface="Wingdings" pitchFamily="2" charset="2"/>
              </a:rPr>
              <a:t>Dva</a:t>
            </a:r>
            <a:r>
              <a:rPr lang="en-GB" sz="1200" b="1" dirty="0" smtClean="0">
                <a:sym typeface="Wingdings" pitchFamily="2" charset="2"/>
              </a:rPr>
              <a:t> </a:t>
            </a:r>
            <a:r>
              <a:rPr lang="en-GB" sz="1200" b="1" dirty="0" err="1" smtClean="0">
                <a:sym typeface="Wingdings" pitchFamily="2" charset="2"/>
              </a:rPr>
              <a:t>mechanismy</a:t>
            </a:r>
            <a:r>
              <a:rPr lang="en-GB" sz="1200" b="1" dirty="0" smtClean="0">
                <a:sym typeface="Wingdings" pitchFamily="2" charset="2"/>
              </a:rPr>
              <a:t> “</a:t>
            </a:r>
            <a:r>
              <a:rPr lang="en-GB" sz="1200" b="1" dirty="0" err="1" smtClean="0">
                <a:sym typeface="Wingdings" pitchFamily="2" charset="2"/>
              </a:rPr>
              <a:t>řízení</a:t>
            </a:r>
            <a:r>
              <a:rPr lang="en-GB" sz="1200" b="1" dirty="0" smtClean="0">
                <a:sym typeface="Wingdings" pitchFamily="2" charset="2"/>
              </a:rPr>
              <a:t>” (§§</a:t>
            </a:r>
            <a:r>
              <a:rPr lang="cs-CZ" sz="1200" b="1" dirty="0" smtClean="0">
                <a:sym typeface="Wingdings" pitchFamily="2" charset="2"/>
              </a:rPr>
              <a:t>)</a:t>
            </a:r>
            <a:r>
              <a:rPr lang="en-GB" sz="1200" b="1" dirty="0" smtClean="0">
                <a:sym typeface="Wingdings" pitchFamily="2" charset="2"/>
              </a:rPr>
              <a:t/>
            </a:r>
            <a:br>
              <a:rPr lang="en-GB" sz="1200" b="1" dirty="0" smtClean="0">
                <a:sym typeface="Wingdings" pitchFamily="2" charset="2"/>
              </a:rPr>
            </a:br>
            <a:r>
              <a:rPr lang="en-GB" sz="1200" dirty="0" smtClean="0">
                <a:sym typeface="Wingdings" pitchFamily="2" charset="2"/>
              </a:rPr>
              <a:t>1. </a:t>
            </a:r>
            <a:r>
              <a:rPr lang="en-GB" sz="1200" dirty="0" err="1" smtClean="0">
                <a:sym typeface="Wingdings" pitchFamily="2" charset="2"/>
              </a:rPr>
              <a:t>před</a:t>
            </a:r>
            <a:r>
              <a:rPr lang="en-GB" sz="1200" dirty="0" smtClean="0">
                <a:sym typeface="Wingdings" pitchFamily="2" charset="2"/>
              </a:rPr>
              <a:t> </a:t>
            </a:r>
            <a:r>
              <a:rPr lang="en-GB" sz="1200" dirty="0" err="1" smtClean="0">
                <a:sym typeface="Wingdings" pitchFamily="2" charset="2"/>
              </a:rPr>
              <a:t>uvolněním</a:t>
            </a:r>
            <a:r>
              <a:rPr lang="en-GB" sz="1200" dirty="0" smtClean="0">
                <a:sym typeface="Wingdings" pitchFamily="2" charset="2"/>
              </a:rPr>
              <a:t> – </a:t>
            </a:r>
            <a:r>
              <a:rPr lang="en-GB" sz="1200" dirty="0" err="1" smtClean="0">
                <a:sym typeface="Wingdings" pitchFamily="2" charset="2"/>
              </a:rPr>
              <a:t>registrace</a:t>
            </a:r>
            <a:endParaRPr lang="en-GB" sz="1200" dirty="0" smtClean="0">
              <a:sym typeface="Wingdings" pitchFamily="2" charset="2"/>
            </a:endParaRPr>
          </a:p>
          <a:p>
            <a:r>
              <a:rPr lang="en-GB" sz="1200" dirty="0" smtClean="0">
                <a:sym typeface="Wingdings" pitchFamily="2" charset="2"/>
              </a:rPr>
              <a:t>2. v prostředí</a:t>
            </a:r>
            <a:endParaRPr lang="en-GB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717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68313" y="1628775"/>
            <a:ext cx="8424862" cy="354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dirty="0">
                <a:latin typeface="+mj-lt"/>
              </a:rPr>
              <a:t>Hodnota, která snižuje riziko reziduí pro člověka při extrapolaci výsledků toxicity ze zvířat na člověka.</a:t>
            </a:r>
          </a:p>
          <a:p>
            <a:pPr>
              <a:spcBef>
                <a:spcPct val="50000"/>
              </a:spcBef>
              <a:defRPr/>
            </a:pPr>
            <a:endParaRPr lang="cs-CZ" dirty="0">
              <a:latin typeface="+mj-lt"/>
            </a:endParaRPr>
          </a:p>
          <a:p>
            <a:pPr>
              <a:spcBef>
                <a:spcPct val="50000"/>
              </a:spcBef>
              <a:defRPr/>
            </a:pPr>
            <a:r>
              <a:rPr lang="cs-CZ" dirty="0">
                <a:latin typeface="+mj-lt"/>
              </a:rPr>
              <a:t>Snižuje hodnotu </a:t>
            </a:r>
            <a:r>
              <a:rPr lang="cs-CZ" dirty="0" err="1">
                <a:latin typeface="+mj-lt"/>
              </a:rPr>
              <a:t>NOEL</a:t>
            </a:r>
            <a:r>
              <a:rPr lang="cs-CZ" dirty="0">
                <a:latin typeface="+mj-lt"/>
              </a:rPr>
              <a:t> 10 – 1 </a:t>
            </a:r>
            <a:r>
              <a:rPr lang="cs-CZ" dirty="0" err="1">
                <a:latin typeface="+mj-lt"/>
              </a:rPr>
              <a:t>000x</a:t>
            </a:r>
            <a:r>
              <a:rPr lang="cs-CZ" dirty="0">
                <a:latin typeface="+mj-lt"/>
              </a:rPr>
              <a:t> dle těchto kritérií: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1800" b="0" dirty="0">
                <a:solidFill>
                  <a:srgbClr val="818184"/>
                </a:solidFill>
                <a:latin typeface="+mj-lt"/>
              </a:rPr>
              <a:t>látky s teratogenním účinkem hodnota 1 000,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1800" b="0" dirty="0">
                <a:solidFill>
                  <a:srgbClr val="818184"/>
                </a:solidFill>
                <a:latin typeface="+mj-lt"/>
              </a:rPr>
              <a:t>nejsou-li výsledky chronické toxicity </a:t>
            </a:r>
            <a:r>
              <a:rPr lang="cs-CZ" sz="1800" b="0" dirty="0" err="1">
                <a:solidFill>
                  <a:srgbClr val="818184"/>
                </a:solidFill>
                <a:latin typeface="+mj-lt"/>
              </a:rPr>
              <a:t>SF</a:t>
            </a:r>
            <a:r>
              <a:rPr lang="cs-CZ" sz="1800" b="0" dirty="0">
                <a:solidFill>
                  <a:srgbClr val="818184"/>
                </a:solidFill>
                <a:latin typeface="+mj-lt"/>
              </a:rPr>
              <a:t> &gt; 100 nebo 200,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1800" b="0" dirty="0">
                <a:solidFill>
                  <a:srgbClr val="818184"/>
                </a:solidFill>
                <a:latin typeface="+mj-lt"/>
              </a:rPr>
              <a:t>jsou-li známy údaje z chronické toxicity, pak</a:t>
            </a:r>
            <a:br>
              <a:rPr lang="cs-CZ" sz="1800" b="0" dirty="0">
                <a:solidFill>
                  <a:srgbClr val="818184"/>
                </a:solidFill>
                <a:latin typeface="+mj-lt"/>
              </a:rPr>
            </a:br>
            <a:r>
              <a:rPr lang="cs-CZ" sz="1800" b="0" dirty="0" err="1">
                <a:solidFill>
                  <a:srgbClr val="818184"/>
                </a:solidFill>
                <a:latin typeface="+mj-lt"/>
              </a:rPr>
              <a:t>SF</a:t>
            </a:r>
            <a:r>
              <a:rPr lang="cs-CZ" sz="1800" b="0" dirty="0">
                <a:solidFill>
                  <a:srgbClr val="818184"/>
                </a:solidFill>
                <a:latin typeface="+mj-lt"/>
              </a:rPr>
              <a:t> = 100,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1800" b="0" dirty="0">
                <a:solidFill>
                  <a:srgbClr val="818184"/>
                </a:solidFill>
                <a:latin typeface="+mj-lt"/>
              </a:rPr>
              <a:t>jsou-li známy výsledky humánních testů </a:t>
            </a:r>
            <a:r>
              <a:rPr lang="cs-CZ" sz="1800" b="0" dirty="0" err="1">
                <a:solidFill>
                  <a:srgbClr val="818184"/>
                </a:solidFill>
                <a:latin typeface="+mj-lt"/>
              </a:rPr>
              <a:t>SF</a:t>
            </a:r>
            <a:r>
              <a:rPr lang="cs-CZ" sz="1800" b="0" dirty="0">
                <a:solidFill>
                  <a:srgbClr val="818184"/>
                </a:solidFill>
                <a:latin typeface="+mj-lt"/>
              </a:rPr>
              <a:t> =10.</a:t>
            </a:r>
          </a:p>
        </p:txBody>
      </p:sp>
      <p:sp>
        <p:nvSpPr>
          <p:cNvPr id="48131" name="Nadpis 9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>
                <a:solidFill>
                  <a:schemeClr val="tx1"/>
                </a:solidFill>
              </a:rPr>
              <a:t>Bezpečnostní (safety) faktory </a:t>
            </a:r>
            <a:r>
              <a:rPr lang="en-US" smtClean="0">
                <a:solidFill>
                  <a:schemeClr val="tx1"/>
                </a:solidFill>
              </a:rPr>
              <a:t>/ Faktor</a:t>
            </a:r>
            <a:r>
              <a:rPr lang="cs-CZ" smtClean="0">
                <a:solidFill>
                  <a:schemeClr val="tx1"/>
                </a:solidFill>
              </a:rPr>
              <a:t>y nejistoty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755650" y="2965450"/>
            <a:ext cx="77724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/>
            </a:pPr>
            <a:r>
              <a:rPr lang="cs-CZ" dirty="0">
                <a:solidFill>
                  <a:srgbClr val="818184"/>
                </a:solidFill>
                <a:latin typeface="+mj-lt"/>
              </a:rPr>
              <a:t>Uvažují se následující průměrné denní dávky živočišných potravin:</a:t>
            </a:r>
          </a:p>
          <a:p>
            <a:pPr marL="342900" indent="-342900" algn="just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endParaRPr lang="cs-CZ" sz="2000" b="0" dirty="0">
              <a:solidFill>
                <a:srgbClr val="818184"/>
              </a:solidFill>
              <a:latin typeface="+mj-lt"/>
            </a:endParaRPr>
          </a:p>
          <a:p>
            <a:pPr marL="342900" indent="-342900" algn="just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2000" b="0" dirty="0">
                <a:solidFill>
                  <a:srgbClr val="818184"/>
                </a:solidFill>
                <a:latin typeface="+mj-lt"/>
              </a:rPr>
              <a:t>500 g masa (300 g svaloviny, 100 g jater, 50 g ledvin, 50 g tuku),</a:t>
            </a:r>
          </a:p>
          <a:p>
            <a:pPr marL="342900" indent="-342900" algn="just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2000" b="0" dirty="0">
                <a:solidFill>
                  <a:srgbClr val="818184"/>
                </a:solidFill>
                <a:latin typeface="+mj-lt"/>
              </a:rPr>
              <a:t>1 500 g mléka,</a:t>
            </a:r>
          </a:p>
          <a:p>
            <a:pPr marL="342900" indent="-342900" algn="just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2000" b="0" dirty="0">
                <a:solidFill>
                  <a:srgbClr val="818184"/>
                </a:solidFill>
                <a:latin typeface="+mj-lt"/>
              </a:rPr>
              <a:t>100 g vajec,</a:t>
            </a:r>
          </a:p>
          <a:p>
            <a:pPr marL="342900" indent="-342900" algn="just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2000" b="0" dirty="0">
                <a:solidFill>
                  <a:srgbClr val="818184"/>
                </a:solidFill>
                <a:latin typeface="+mj-lt"/>
              </a:rPr>
              <a:t>20 g medu.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85800" y="1712913"/>
            <a:ext cx="4267200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300" b="0" dirty="0">
                <a:solidFill>
                  <a:schemeClr val="folHlink"/>
                </a:solidFill>
                <a:latin typeface="+mj-lt"/>
              </a:rPr>
              <a:t>bezpečná koncentrace (</a:t>
            </a:r>
            <a:r>
              <a:rPr lang="cs-CZ" sz="2300" b="0" dirty="0" err="1">
                <a:solidFill>
                  <a:schemeClr val="folHlink"/>
                </a:solidFill>
                <a:latin typeface="+mj-lt"/>
              </a:rPr>
              <a:t>ppm</a:t>
            </a:r>
            <a:r>
              <a:rPr lang="cs-CZ" sz="2300" b="0" dirty="0">
                <a:solidFill>
                  <a:schemeClr val="folHlink"/>
                </a:solidFill>
                <a:latin typeface="+mj-lt"/>
              </a:rPr>
              <a:t>) =</a:t>
            </a:r>
          </a:p>
        </p:txBody>
      </p:sp>
      <p:graphicFrame>
        <p:nvGraphicFramePr>
          <p:cNvPr id="12" name="Group 37"/>
          <p:cNvGraphicFramePr>
            <a:graphicFrameLocks noGrp="1"/>
          </p:cNvGraphicFramePr>
          <p:nvPr/>
        </p:nvGraphicFramePr>
        <p:xfrm>
          <a:off x="4953000" y="1484313"/>
          <a:ext cx="3505200" cy="899160"/>
        </p:xfrm>
        <a:graphic>
          <a:graphicData uri="http://schemas.openxmlformats.org/drawingml/2006/table">
            <a:tbl>
              <a:tblPr/>
              <a:tblGrid>
                <a:gridCol w="3505200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ADI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gramy spotřebované/den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9160" name="Nadpis 1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Bezpečná koncentrace (SC – safe </a:t>
            </a:r>
            <a:r>
              <a:rPr lang="cs-CZ" dirty="0" err="1" smtClean="0">
                <a:solidFill>
                  <a:schemeClr val="tx1"/>
                </a:solidFill>
              </a:rPr>
              <a:t>concentration</a:t>
            </a:r>
            <a:r>
              <a:rPr lang="cs-CZ" dirty="0" smtClean="0">
                <a:solidFill>
                  <a:schemeClr val="tx1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3"/>
          <p:cNvSpPr>
            <a:spLocks noGrp="1"/>
          </p:cNvSpPr>
          <p:nvPr>
            <p:ph type="title"/>
          </p:nvPr>
        </p:nvSpPr>
        <p:spPr bwMode="auto">
          <a:xfrm>
            <a:off x="720725" y="1354138"/>
            <a:ext cx="7883525" cy="22907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2800" dirty="0" smtClean="0">
                <a:solidFill>
                  <a:schemeClr val="tx1"/>
                </a:solidFill>
              </a:rPr>
              <a:t>LIMITY</a:t>
            </a:r>
            <a:br>
              <a:rPr lang="cs-CZ" sz="2800" dirty="0" smtClean="0">
                <a:solidFill>
                  <a:schemeClr val="tx1"/>
                </a:solidFill>
              </a:rPr>
            </a:br>
            <a:r>
              <a:rPr lang="cs-CZ" sz="2800" dirty="0" smtClean="0">
                <a:solidFill>
                  <a:schemeClr val="tx1"/>
                </a:solidFill>
              </a:rPr>
              <a:t>Jak se odvodí „bezpečné“ limity, které jsou pak uplatňovány v legislativě?  </a:t>
            </a:r>
          </a:p>
        </p:txBody>
      </p:sp>
      <p:sp>
        <p:nvSpPr>
          <p:cNvPr id="3" name="Nadpis 3"/>
          <p:cNvSpPr txBox="1">
            <a:spLocks/>
          </p:cNvSpPr>
          <p:nvPr/>
        </p:nvSpPr>
        <p:spPr bwMode="auto">
          <a:xfrm>
            <a:off x="683568" y="4423618"/>
            <a:ext cx="7883525" cy="1021606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 – kvalita prostředí: příklad VODA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3200" smtClean="0">
                <a:solidFill>
                  <a:schemeClr val="tx1"/>
                </a:solidFill>
              </a:rPr>
              <a:t>EU WFD - rámcová směrnice o vodách</a:t>
            </a:r>
            <a:endParaRPr lang="en-GB" sz="3200" smtClean="0">
              <a:solidFill>
                <a:schemeClr val="tx1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287338" y="1125538"/>
            <a:ext cx="8748712" cy="5183187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3600" b="1" dirty="0" smtClean="0"/>
              <a:t>Cíl EU WFD = dobrý stav vody</a:t>
            </a:r>
          </a:p>
          <a:p>
            <a:pPr lvl="1">
              <a:defRPr/>
            </a:pPr>
            <a:endParaRPr lang="en-GB" sz="1500" dirty="0" smtClean="0"/>
          </a:p>
          <a:p>
            <a:pPr lvl="1">
              <a:defRPr/>
            </a:pPr>
            <a:r>
              <a:rPr lang="cs-CZ" sz="3200" dirty="0" smtClean="0"/>
              <a:t>2 komponenty hodnocení kvality: </a:t>
            </a:r>
            <a:br>
              <a:rPr lang="cs-CZ" sz="3200" dirty="0" smtClean="0"/>
            </a:br>
            <a:r>
              <a:rPr lang="cs-CZ" sz="3200" dirty="0" smtClean="0"/>
              <a:t>„ekologická“ a </a:t>
            </a:r>
            <a:r>
              <a:rPr lang="cs-CZ" sz="3200" b="1" dirty="0" smtClean="0"/>
              <a:t>„chemická“</a:t>
            </a:r>
            <a:endParaRPr lang="en-GB" sz="3200" b="1" dirty="0" smtClean="0"/>
          </a:p>
          <a:p>
            <a:pPr lvl="1">
              <a:defRPr/>
            </a:pPr>
            <a:endParaRPr lang="cs-CZ" sz="1500" b="1" dirty="0" smtClean="0"/>
          </a:p>
          <a:p>
            <a:pPr lvl="1">
              <a:defRPr/>
            </a:pPr>
            <a:r>
              <a:rPr lang="cs-CZ" sz="3200" u="sng" dirty="0" smtClean="0"/>
              <a:t>Chemická</a:t>
            </a:r>
            <a:r>
              <a:rPr lang="cs-CZ" sz="3200" dirty="0" smtClean="0"/>
              <a:t> komponenta</a:t>
            </a:r>
            <a:r>
              <a:rPr lang="en-GB" sz="3200" dirty="0" smtClean="0"/>
              <a:t>: </a:t>
            </a:r>
            <a:r>
              <a:rPr lang="cs-CZ" sz="3200" dirty="0" smtClean="0"/>
              <a:t>3 seznamy látek</a:t>
            </a:r>
          </a:p>
          <a:p>
            <a:pPr lvl="2">
              <a:defRPr/>
            </a:pPr>
            <a:r>
              <a:rPr lang="cs-CZ" sz="2600" dirty="0" smtClean="0">
                <a:solidFill>
                  <a:schemeClr val="tx2"/>
                </a:solidFill>
              </a:rPr>
              <a:t>Seznam prioritních látek</a:t>
            </a:r>
          </a:p>
          <a:p>
            <a:pPr lvl="3">
              <a:defRPr/>
            </a:pPr>
            <a:r>
              <a:rPr lang="cs-CZ" dirty="0" smtClean="0"/>
              <a:t>Dobrá kvalita = </a:t>
            </a:r>
            <a:r>
              <a:rPr lang="en-US" dirty="0" err="1" smtClean="0"/>
              <a:t>koncentrace</a:t>
            </a:r>
            <a:r>
              <a:rPr lang="en-US" dirty="0" smtClean="0"/>
              <a:t> &lt; </a:t>
            </a:r>
            <a:r>
              <a:rPr lang="cs-CZ" b="1" dirty="0" smtClean="0"/>
              <a:t>NEK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cs-CZ" b="1" dirty="0" smtClean="0"/>
              <a:t>(Normy environmentální kvality, </a:t>
            </a:r>
            <a:r>
              <a:rPr lang="cs-CZ" dirty="0" smtClean="0"/>
              <a:t>anglicky EQS)</a:t>
            </a:r>
            <a:br>
              <a:rPr lang="cs-CZ" dirty="0" smtClean="0"/>
            </a:br>
            <a:r>
              <a:rPr lang="cs-CZ" sz="1600" dirty="0" smtClean="0"/>
              <a:t>RP-NEK – roční průměrná koncentrace</a:t>
            </a:r>
            <a:br>
              <a:rPr lang="cs-CZ" sz="1600" dirty="0" smtClean="0"/>
            </a:br>
            <a:r>
              <a:rPr lang="cs-CZ" sz="1600" dirty="0" smtClean="0"/>
              <a:t>NPK –NEK – nejvyšší přípustná koncentrace</a:t>
            </a:r>
          </a:p>
          <a:p>
            <a:pPr lvl="2">
              <a:defRPr/>
            </a:pPr>
            <a:r>
              <a:rPr lang="cs-CZ" sz="2600" dirty="0" smtClean="0">
                <a:solidFill>
                  <a:schemeClr val="tx2"/>
                </a:solidFill>
              </a:rPr>
              <a:t>Seznam sledovaných látek („</a:t>
            </a:r>
            <a:r>
              <a:rPr lang="cs-CZ" sz="2600" dirty="0" err="1" smtClean="0">
                <a:solidFill>
                  <a:schemeClr val="tx2"/>
                </a:solidFill>
              </a:rPr>
              <a:t>watch</a:t>
            </a:r>
            <a:r>
              <a:rPr lang="cs-CZ" sz="2600" dirty="0" smtClean="0">
                <a:solidFill>
                  <a:schemeClr val="tx2"/>
                </a:solidFill>
              </a:rPr>
              <a:t> list“)</a:t>
            </a:r>
          </a:p>
          <a:p>
            <a:pPr lvl="2">
              <a:defRPr/>
            </a:pPr>
            <a:r>
              <a:rPr lang="cs-CZ" sz="2600" dirty="0" smtClean="0">
                <a:solidFill>
                  <a:schemeClr val="tx2"/>
                </a:solidFill>
              </a:rPr>
              <a:t>Seznam specifických polutantů </a:t>
            </a:r>
          </a:p>
          <a:p>
            <a:pPr lvl="3">
              <a:defRPr/>
            </a:pPr>
            <a:r>
              <a:rPr lang="cs-CZ" dirty="0" smtClean="0"/>
              <a:t>Dle plánů povodí („</a:t>
            </a:r>
            <a:r>
              <a:rPr lang="cs-CZ" dirty="0" err="1" smtClean="0"/>
              <a:t>river</a:t>
            </a:r>
            <a:r>
              <a:rPr lang="cs-CZ" dirty="0" smtClean="0"/>
              <a:t> </a:t>
            </a:r>
            <a:r>
              <a:rPr lang="cs-CZ" dirty="0" err="1" smtClean="0"/>
              <a:t>basin</a:t>
            </a:r>
            <a:r>
              <a:rPr lang="cs-CZ" dirty="0" smtClean="0"/>
              <a:t> </a:t>
            </a:r>
            <a:r>
              <a:rPr lang="cs-CZ" dirty="0" err="1" smtClean="0"/>
              <a:t>specific</a:t>
            </a:r>
            <a:r>
              <a:rPr lang="cs-CZ" dirty="0" smtClean="0"/>
              <a:t> </a:t>
            </a:r>
            <a:r>
              <a:rPr lang="cs-CZ" dirty="0" err="1" smtClean="0"/>
              <a:t>pollutants</a:t>
            </a:r>
            <a:r>
              <a:rPr lang="cs-CZ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http://www.scotland.gov.uk/Resource/Img/237458/00699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15888"/>
            <a:ext cx="8683625" cy="663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3"/>
          <p:cNvSpPr>
            <a:spLocks noGrp="1"/>
          </p:cNvSpPr>
          <p:nvPr>
            <p:ph type="title"/>
          </p:nvPr>
        </p:nvSpPr>
        <p:spPr bwMode="auto">
          <a:xfrm>
            <a:off x="0" y="115888"/>
            <a:ext cx="9144000" cy="6540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b="1" smtClean="0">
                <a:solidFill>
                  <a:schemeClr val="tx1"/>
                </a:solidFill>
              </a:rPr>
              <a:t>Seznam prioritních látek</a:t>
            </a:r>
            <a:r>
              <a:rPr lang="cs-CZ" smtClean="0">
                <a:solidFill>
                  <a:schemeClr val="tx1"/>
                </a:solidFill>
              </a:rPr>
              <a:t> EU WFD</a:t>
            </a:r>
            <a:r>
              <a:rPr lang="en-GB" smtClean="0">
                <a:solidFill>
                  <a:schemeClr val="tx1"/>
                </a:solidFill>
              </a:rPr>
              <a:t> </a:t>
            </a:r>
            <a:r>
              <a:rPr lang="cs-CZ" smtClean="0">
                <a:solidFill>
                  <a:schemeClr val="tx1"/>
                </a:solidFill>
              </a:rPr>
              <a:t>(výběr</a:t>
            </a:r>
            <a:r>
              <a:rPr lang="en-GB" smtClean="0">
                <a:solidFill>
                  <a:schemeClr val="tx1"/>
                </a:solidFill>
              </a:rPr>
              <a:t>, </a:t>
            </a:r>
            <a:r>
              <a:rPr lang="cs-CZ" smtClean="0">
                <a:solidFill>
                  <a:schemeClr val="tx1"/>
                </a:solidFill>
              </a:rPr>
              <a:t>příklad</a:t>
            </a:r>
            <a:r>
              <a:rPr lang="en-GB" smtClean="0">
                <a:solidFill>
                  <a:schemeClr val="tx1"/>
                </a:solidFill>
              </a:rPr>
              <a:t>y</a:t>
            </a:r>
            <a:r>
              <a:rPr lang="cs-CZ" smtClean="0">
                <a:solidFill>
                  <a:schemeClr val="tx1"/>
                </a:solidFill>
              </a:rPr>
              <a:t>) </a:t>
            </a:r>
            <a:endParaRPr lang="en-GB" smtClean="0">
              <a:solidFill>
                <a:schemeClr val="tx1"/>
              </a:solidFill>
            </a:endParaRP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 cstate="print"/>
          <a:srcRect l="18536" t="20297" r="19479" b="10457"/>
          <a:stretch>
            <a:fillRect/>
          </a:stretch>
        </p:blipFill>
        <p:spPr bwMode="auto">
          <a:xfrm>
            <a:off x="395288" y="1557338"/>
            <a:ext cx="848360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ovéPole 6"/>
          <p:cNvSpPr txBox="1">
            <a:spLocks noChangeArrowheads="1"/>
          </p:cNvSpPr>
          <p:nvPr/>
        </p:nvSpPr>
        <p:spPr bwMode="auto">
          <a:xfrm>
            <a:off x="-180975" y="836613"/>
            <a:ext cx="76469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/>
            <a:r>
              <a:rPr lang="cs-CZ" sz="2000" b="1">
                <a:solidFill>
                  <a:schemeClr val="tx2"/>
                </a:solidFill>
              </a:rPr>
              <a:t>Aktuálně</a:t>
            </a:r>
            <a:r>
              <a:rPr lang="en-US" sz="2000" b="1">
                <a:solidFill>
                  <a:schemeClr val="tx2"/>
                </a:solidFill>
              </a:rPr>
              <a:t> </a:t>
            </a:r>
            <a:r>
              <a:rPr lang="en-GB" sz="2000" b="1">
                <a:solidFill>
                  <a:schemeClr val="tx2"/>
                </a:solidFill>
              </a:rPr>
              <a:t>(2015)</a:t>
            </a:r>
            <a:r>
              <a:rPr lang="cs-CZ" sz="2000" b="1">
                <a:solidFill>
                  <a:schemeClr val="tx2"/>
                </a:solidFill>
              </a:rPr>
              <a:t> 	seznam 44 prioritních látek </a:t>
            </a:r>
            <a:r>
              <a:rPr lang="en-US" sz="2000" b="1">
                <a:solidFill>
                  <a:schemeClr val="tx2"/>
                </a:solidFill>
              </a:rPr>
              <a:t> </a:t>
            </a:r>
            <a:r>
              <a:rPr lang="cs-CZ" sz="2000" b="1">
                <a:solidFill>
                  <a:schemeClr val="tx2"/>
                </a:solidFill>
              </a:rPr>
              <a:t>(viz dole)</a:t>
            </a:r>
            <a:br>
              <a:rPr lang="cs-CZ" sz="2000" b="1">
                <a:solidFill>
                  <a:schemeClr val="tx2"/>
                </a:solidFill>
              </a:rPr>
            </a:br>
            <a:r>
              <a:rPr lang="cs-CZ" sz="2000" b="1">
                <a:solidFill>
                  <a:schemeClr val="tx2"/>
                </a:solidFill>
              </a:rPr>
              <a:t>			</a:t>
            </a:r>
            <a:r>
              <a:rPr lang="cs-CZ" sz="2000">
                <a:solidFill>
                  <a:schemeClr val="tx2"/>
                </a:solidFill>
              </a:rPr>
              <a:t>+ seznam „sledovaných látek“ (watch list)</a:t>
            </a:r>
            <a:endParaRPr lang="en-GB" sz="2000">
              <a:solidFill>
                <a:schemeClr val="tx2"/>
              </a:solidFill>
            </a:endParaRPr>
          </a:p>
          <a:p>
            <a:endParaRPr lang="en-GB" sz="2000" b="1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15925" y="2078038"/>
            <a:ext cx="4330700" cy="2743200"/>
            <a:chOff x="756" y="1248"/>
            <a:chExt cx="4438" cy="2640"/>
          </a:xfrm>
        </p:grpSpPr>
        <p:pic>
          <p:nvPicPr>
            <p:cNvPr id="30746" name="Picture 3" descr="Daphni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45" y="1298"/>
              <a:ext cx="1259" cy="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47" name="Picture 4" descr="auto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56" y="2304"/>
              <a:ext cx="1195" cy="10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48" name="Picture 5" descr="Dania pict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44" y="1248"/>
              <a:ext cx="1750" cy="1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49" name="Picture 6" descr="algen kweek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23" y="2880"/>
              <a:ext cx="1365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631825" y="4078288"/>
            <a:ext cx="7758113" cy="2663825"/>
            <a:chOff x="748" y="2399"/>
            <a:chExt cx="4887" cy="1678"/>
          </a:xfrm>
        </p:grpSpPr>
        <p:sp>
          <p:nvSpPr>
            <p:cNvPr id="30729" name="Freeform 8"/>
            <p:cNvSpPr>
              <a:spLocks/>
            </p:cNvSpPr>
            <p:nvPr/>
          </p:nvSpPr>
          <p:spPr bwMode="auto">
            <a:xfrm>
              <a:off x="2699" y="2434"/>
              <a:ext cx="1951" cy="1451"/>
            </a:xfrm>
            <a:custGeom>
              <a:avLst/>
              <a:gdLst>
                <a:gd name="T0" fmla="*/ 0 w 1951"/>
                <a:gd name="T1" fmla="*/ 0 h 1451"/>
                <a:gd name="T2" fmla="*/ 0 w 1951"/>
                <a:gd name="T3" fmla="*/ 1451 h 1451"/>
                <a:gd name="T4" fmla="*/ 1951 w 1951"/>
                <a:gd name="T5" fmla="*/ 1451 h 1451"/>
                <a:gd name="T6" fmla="*/ 0 60000 65536"/>
                <a:gd name="T7" fmla="*/ 0 60000 65536"/>
                <a:gd name="T8" fmla="*/ 0 60000 65536"/>
                <a:gd name="T9" fmla="*/ 0 w 1951"/>
                <a:gd name="T10" fmla="*/ 0 h 1451"/>
                <a:gd name="T11" fmla="*/ 1951 w 1951"/>
                <a:gd name="T12" fmla="*/ 1451 h 14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1" h="1451">
                  <a:moveTo>
                    <a:pt x="0" y="0"/>
                  </a:moveTo>
                  <a:lnTo>
                    <a:pt x="0" y="1451"/>
                  </a:lnTo>
                  <a:lnTo>
                    <a:pt x="1951" y="1451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730" name="Freeform 9"/>
            <p:cNvSpPr>
              <a:spLocks/>
            </p:cNvSpPr>
            <p:nvPr/>
          </p:nvSpPr>
          <p:spPr bwMode="auto">
            <a:xfrm>
              <a:off x="2835" y="2524"/>
              <a:ext cx="1587" cy="1270"/>
            </a:xfrm>
            <a:custGeom>
              <a:avLst/>
              <a:gdLst>
                <a:gd name="T0" fmla="*/ 0 w 1769"/>
                <a:gd name="T1" fmla="*/ 1270 h 1270"/>
                <a:gd name="T2" fmla="*/ 52 w 1769"/>
                <a:gd name="T3" fmla="*/ 1089 h 1270"/>
                <a:gd name="T4" fmla="*/ 81 w 1769"/>
                <a:gd name="T5" fmla="*/ 817 h 1270"/>
                <a:gd name="T6" fmla="*/ 104 w 1769"/>
                <a:gd name="T7" fmla="*/ 499 h 1270"/>
                <a:gd name="T8" fmla="*/ 127 w 1769"/>
                <a:gd name="T9" fmla="*/ 272 h 1270"/>
                <a:gd name="T10" fmla="*/ 155 w 1769"/>
                <a:gd name="T11" fmla="*/ 136 h 1270"/>
                <a:gd name="T12" fmla="*/ 184 w 1769"/>
                <a:gd name="T13" fmla="*/ 45 h 1270"/>
                <a:gd name="T14" fmla="*/ 225 w 1769"/>
                <a:gd name="T15" fmla="*/ 0 h 12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69"/>
                <a:gd name="T25" fmla="*/ 0 h 1270"/>
                <a:gd name="T26" fmla="*/ 1769 w 1769"/>
                <a:gd name="T27" fmla="*/ 1270 h 12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69" h="1270">
                  <a:moveTo>
                    <a:pt x="0" y="1270"/>
                  </a:moveTo>
                  <a:cubicBezTo>
                    <a:pt x="151" y="1217"/>
                    <a:pt x="302" y="1164"/>
                    <a:pt x="408" y="1089"/>
                  </a:cubicBezTo>
                  <a:cubicBezTo>
                    <a:pt x="514" y="1014"/>
                    <a:pt x="567" y="915"/>
                    <a:pt x="635" y="817"/>
                  </a:cubicBezTo>
                  <a:cubicBezTo>
                    <a:pt x="703" y="719"/>
                    <a:pt x="756" y="590"/>
                    <a:pt x="816" y="499"/>
                  </a:cubicBezTo>
                  <a:cubicBezTo>
                    <a:pt x="876" y="408"/>
                    <a:pt x="930" y="333"/>
                    <a:pt x="998" y="272"/>
                  </a:cubicBezTo>
                  <a:cubicBezTo>
                    <a:pt x="1066" y="211"/>
                    <a:pt x="1150" y="174"/>
                    <a:pt x="1225" y="136"/>
                  </a:cubicBezTo>
                  <a:cubicBezTo>
                    <a:pt x="1300" y="98"/>
                    <a:pt x="1360" y="68"/>
                    <a:pt x="1451" y="45"/>
                  </a:cubicBezTo>
                  <a:cubicBezTo>
                    <a:pt x="1542" y="22"/>
                    <a:pt x="1655" y="11"/>
                    <a:pt x="1769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731" name="Freeform 10"/>
            <p:cNvSpPr>
              <a:spLocks/>
            </p:cNvSpPr>
            <p:nvPr/>
          </p:nvSpPr>
          <p:spPr bwMode="auto">
            <a:xfrm>
              <a:off x="2699" y="3205"/>
              <a:ext cx="771" cy="680"/>
            </a:xfrm>
            <a:custGeom>
              <a:avLst/>
              <a:gdLst>
                <a:gd name="T0" fmla="*/ 0 w 907"/>
                <a:gd name="T1" fmla="*/ 0 h 680"/>
                <a:gd name="T2" fmla="*/ 42 w 907"/>
                <a:gd name="T3" fmla="*/ 0 h 680"/>
                <a:gd name="T4" fmla="*/ 42 w 907"/>
                <a:gd name="T5" fmla="*/ 680 h 680"/>
                <a:gd name="T6" fmla="*/ 0 60000 65536"/>
                <a:gd name="T7" fmla="*/ 0 60000 65536"/>
                <a:gd name="T8" fmla="*/ 0 60000 65536"/>
                <a:gd name="T9" fmla="*/ 0 w 907"/>
                <a:gd name="T10" fmla="*/ 0 h 680"/>
                <a:gd name="T11" fmla="*/ 907 w 907"/>
                <a:gd name="T12" fmla="*/ 680 h 6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7" h="680">
                  <a:moveTo>
                    <a:pt x="0" y="0"/>
                  </a:moveTo>
                  <a:lnTo>
                    <a:pt x="907" y="0"/>
                  </a:lnTo>
                  <a:lnTo>
                    <a:pt x="907" y="680"/>
                  </a:lnTo>
                </a:path>
              </a:pathLst>
            </a:custGeom>
            <a:noFill/>
            <a:ln w="28575" cmpd="sng">
              <a:solidFill>
                <a:srgbClr val="0066FF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732" name="Text Box 11"/>
            <p:cNvSpPr txBox="1">
              <a:spLocks noChangeArrowheads="1"/>
            </p:cNvSpPr>
            <p:nvPr/>
          </p:nvSpPr>
          <p:spPr bwMode="auto">
            <a:xfrm>
              <a:off x="2472" y="3113"/>
              <a:ext cx="36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BE" sz="1400">
                  <a:latin typeface="Verdana" pitchFamily="34" charset="0"/>
                </a:rPr>
                <a:t>50</a:t>
              </a:r>
              <a:endParaRPr lang="nl-NL" sz="1400">
                <a:latin typeface="Verdana" pitchFamily="34" charset="0"/>
              </a:endParaRPr>
            </a:p>
          </p:txBody>
        </p:sp>
        <p:sp>
          <p:nvSpPr>
            <p:cNvPr id="30733" name="Text Box 12"/>
            <p:cNvSpPr txBox="1">
              <a:spLocks noChangeArrowheads="1"/>
            </p:cNvSpPr>
            <p:nvPr/>
          </p:nvSpPr>
          <p:spPr bwMode="auto">
            <a:xfrm>
              <a:off x="2382" y="2434"/>
              <a:ext cx="36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BE" sz="1400">
                  <a:latin typeface="Verdana" pitchFamily="34" charset="0"/>
                </a:rPr>
                <a:t>100</a:t>
              </a:r>
              <a:endParaRPr lang="nl-NL" sz="1400">
                <a:latin typeface="Verdana" pitchFamily="34" charset="0"/>
              </a:endParaRPr>
            </a:p>
          </p:txBody>
        </p:sp>
        <p:sp>
          <p:nvSpPr>
            <p:cNvPr id="30734" name="Text Box 13"/>
            <p:cNvSpPr txBox="1">
              <a:spLocks noChangeArrowheads="1"/>
            </p:cNvSpPr>
            <p:nvPr/>
          </p:nvSpPr>
          <p:spPr bwMode="auto">
            <a:xfrm>
              <a:off x="3379" y="3885"/>
              <a:ext cx="49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BE" sz="1400" b="1">
                  <a:solidFill>
                    <a:srgbClr val="FF0000"/>
                  </a:solidFill>
                  <a:latin typeface="Verdana" pitchFamily="34" charset="0"/>
                </a:rPr>
                <a:t>LC50</a:t>
              </a:r>
              <a:endParaRPr lang="nl-NL" sz="1400" b="1">
                <a:solidFill>
                  <a:srgbClr val="FF0000"/>
                </a:solidFill>
                <a:latin typeface="Verdana" pitchFamily="34" charset="0"/>
              </a:endParaRPr>
            </a:p>
          </p:txBody>
        </p:sp>
        <p:sp>
          <p:nvSpPr>
            <p:cNvPr id="30735" name="Text Box 14"/>
            <p:cNvSpPr txBox="1">
              <a:spLocks noChangeArrowheads="1"/>
            </p:cNvSpPr>
            <p:nvPr/>
          </p:nvSpPr>
          <p:spPr bwMode="auto">
            <a:xfrm>
              <a:off x="4228" y="3656"/>
              <a:ext cx="140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BE" sz="1400">
                  <a:latin typeface="Verdana" pitchFamily="34" charset="0"/>
                </a:rPr>
                <a:t>[concentration]</a:t>
              </a:r>
              <a:endParaRPr lang="nl-NL" sz="1400">
                <a:latin typeface="Verdana" pitchFamily="34" charset="0"/>
              </a:endParaRPr>
            </a:p>
          </p:txBody>
        </p:sp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3107" y="2478"/>
              <a:ext cx="1316" cy="1225"/>
              <a:chOff x="2653" y="1207"/>
              <a:chExt cx="1316" cy="1225"/>
            </a:xfrm>
          </p:grpSpPr>
          <p:sp>
            <p:nvSpPr>
              <p:cNvPr id="923664" name="AutoShape 16"/>
              <p:cNvSpPr>
                <a:spLocks noChangeArrowheads="1"/>
              </p:cNvSpPr>
              <p:nvPr/>
            </p:nvSpPr>
            <p:spPr bwMode="auto">
              <a:xfrm>
                <a:off x="2653" y="2341"/>
                <a:ext cx="91" cy="91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latin typeface="Arial" charset="0"/>
                  <a:cs typeface="Arial" charset="0"/>
                </a:endParaRPr>
              </a:p>
            </p:txBody>
          </p:sp>
          <p:sp>
            <p:nvSpPr>
              <p:cNvPr id="923665" name="AutoShape 17"/>
              <p:cNvSpPr>
                <a:spLocks noChangeArrowheads="1"/>
              </p:cNvSpPr>
              <p:nvPr/>
            </p:nvSpPr>
            <p:spPr bwMode="auto">
              <a:xfrm>
                <a:off x="2925" y="2024"/>
                <a:ext cx="91" cy="91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latin typeface="Arial" charset="0"/>
                  <a:cs typeface="Arial" charset="0"/>
                </a:endParaRPr>
              </a:p>
            </p:txBody>
          </p:sp>
          <p:sp>
            <p:nvSpPr>
              <p:cNvPr id="923666" name="AutoShape 18"/>
              <p:cNvSpPr>
                <a:spLocks noChangeArrowheads="1"/>
              </p:cNvSpPr>
              <p:nvPr/>
            </p:nvSpPr>
            <p:spPr bwMode="auto">
              <a:xfrm>
                <a:off x="3152" y="1616"/>
                <a:ext cx="91" cy="91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latin typeface="Arial" charset="0"/>
                  <a:cs typeface="Arial" charset="0"/>
                </a:endParaRPr>
              </a:p>
            </p:txBody>
          </p:sp>
          <p:sp>
            <p:nvSpPr>
              <p:cNvPr id="923667" name="AutoShape 19"/>
              <p:cNvSpPr>
                <a:spLocks noChangeArrowheads="1"/>
              </p:cNvSpPr>
              <p:nvPr/>
            </p:nvSpPr>
            <p:spPr bwMode="auto">
              <a:xfrm>
                <a:off x="3470" y="1344"/>
                <a:ext cx="91" cy="91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latin typeface="Arial" charset="0"/>
                  <a:cs typeface="Arial" charset="0"/>
                </a:endParaRPr>
              </a:p>
            </p:txBody>
          </p:sp>
          <p:sp>
            <p:nvSpPr>
              <p:cNvPr id="923668" name="AutoShape 20"/>
              <p:cNvSpPr>
                <a:spLocks noChangeArrowheads="1"/>
              </p:cNvSpPr>
              <p:nvPr/>
            </p:nvSpPr>
            <p:spPr bwMode="auto">
              <a:xfrm>
                <a:off x="3878" y="1207"/>
                <a:ext cx="91" cy="91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5" name="Group 21"/>
            <p:cNvGrpSpPr>
              <a:grpSpLocks/>
            </p:cNvGrpSpPr>
            <p:nvPr/>
          </p:nvGrpSpPr>
          <p:grpSpPr bwMode="auto">
            <a:xfrm>
              <a:off x="748" y="3023"/>
              <a:ext cx="2189" cy="825"/>
              <a:chOff x="249" y="1616"/>
              <a:chExt cx="2189" cy="825"/>
            </a:xfrm>
          </p:grpSpPr>
          <p:sp>
            <p:nvSpPr>
              <p:cNvPr id="30739" name="Text Box 22"/>
              <p:cNvSpPr txBox="1">
                <a:spLocks noChangeArrowheads="1"/>
              </p:cNvSpPr>
              <p:nvPr/>
            </p:nvSpPr>
            <p:spPr bwMode="auto">
              <a:xfrm>
                <a:off x="249" y="1616"/>
                <a:ext cx="1542" cy="5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nl-BE" sz="1400" b="1">
                    <a:latin typeface="Verdana" pitchFamily="34" charset="0"/>
                  </a:rPr>
                  <a:t>Threshold: </a:t>
                </a:r>
              </a:p>
              <a:p>
                <a:pPr>
                  <a:spcBef>
                    <a:spcPct val="50000"/>
                  </a:spcBef>
                </a:pPr>
                <a:r>
                  <a:rPr lang="nl-BE" sz="1400" b="1">
                    <a:solidFill>
                      <a:srgbClr val="FF0000"/>
                    </a:solidFill>
                    <a:latin typeface="Verdana" pitchFamily="34" charset="0"/>
                  </a:rPr>
                  <a:t>No Observed Effect Concentration (NOEC)</a:t>
                </a:r>
                <a:endParaRPr lang="nl-NL" sz="1400" b="1">
                  <a:solidFill>
                    <a:srgbClr val="FF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30740" name="Line 23"/>
              <p:cNvSpPr>
                <a:spLocks noChangeShapeType="1"/>
              </p:cNvSpPr>
              <p:nvPr/>
            </p:nvSpPr>
            <p:spPr bwMode="auto">
              <a:xfrm>
                <a:off x="1655" y="2115"/>
                <a:ext cx="783" cy="326"/>
              </a:xfrm>
              <a:prstGeom prst="line">
                <a:avLst/>
              </a:prstGeom>
              <a:noFill/>
              <a:ln w="38100">
                <a:solidFill>
                  <a:srgbClr val="0066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0738" name="Text Box 14"/>
            <p:cNvSpPr txBox="1">
              <a:spLocks noChangeArrowheads="1"/>
            </p:cNvSpPr>
            <p:nvPr/>
          </p:nvSpPr>
          <p:spPr bwMode="auto">
            <a:xfrm rot="-5400000">
              <a:off x="1997" y="2634"/>
              <a:ext cx="66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BE" sz="1400">
                  <a:latin typeface="Verdana" pitchFamily="34" charset="0"/>
                </a:rPr>
                <a:t>[</a:t>
              </a:r>
              <a:r>
                <a:rPr lang="cs-CZ" sz="1400">
                  <a:latin typeface="Verdana" pitchFamily="34" charset="0"/>
                </a:rPr>
                <a:t>Effect</a:t>
              </a:r>
              <a:r>
                <a:rPr lang="nl-BE" sz="1400">
                  <a:latin typeface="Verdana" pitchFamily="34" charset="0"/>
                </a:rPr>
                <a:t>]</a:t>
              </a:r>
              <a:endParaRPr lang="nl-NL" sz="1400">
                <a:latin typeface="Verdana" pitchFamily="34" charset="0"/>
              </a:endParaRPr>
            </a:p>
          </p:txBody>
        </p:sp>
      </p:grpSp>
      <p:pic>
        <p:nvPicPr>
          <p:cNvPr id="30724" name="Picture 2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5963" y="1268413"/>
            <a:ext cx="3170237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Rectangle 27"/>
          <p:cNvSpPr>
            <a:spLocks noChangeArrowheads="1"/>
          </p:cNvSpPr>
          <p:nvPr/>
        </p:nvSpPr>
        <p:spPr bwMode="auto">
          <a:xfrm>
            <a:off x="5908675" y="-60325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endParaRPr lang="en-US" sz="2200" b="1"/>
          </a:p>
        </p:txBody>
      </p:sp>
      <p:sp>
        <p:nvSpPr>
          <p:cNvPr id="12294" name="TextovéPole 26"/>
          <p:cNvSpPr txBox="1">
            <a:spLocks noChangeArrowheads="1"/>
          </p:cNvSpPr>
          <p:nvPr/>
        </p:nvSpPr>
        <p:spPr bwMode="auto">
          <a:xfrm>
            <a:off x="250825" y="92075"/>
            <a:ext cx="8640763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800" b="1" dirty="0" err="1"/>
              <a:t>Odvození</a:t>
            </a:r>
            <a:r>
              <a:rPr lang="en-GB" sz="2800" b="1" dirty="0"/>
              <a:t> limit</a:t>
            </a:r>
            <a:r>
              <a:rPr lang="cs-CZ" sz="2800" b="1" dirty="0"/>
              <a:t>ů</a:t>
            </a:r>
          </a:p>
          <a:p>
            <a:pPr marL="342900" indent="-342900">
              <a:buFontTx/>
              <a:buAutoNum type="arabicParenR"/>
              <a:defRPr/>
            </a:pPr>
            <a:r>
              <a:rPr lang="cs-CZ" dirty="0"/>
              <a:t>Experimentální </a:t>
            </a:r>
            <a:r>
              <a:rPr lang="cs-CZ" dirty="0" err="1"/>
              <a:t>ekotoxikologie</a:t>
            </a:r>
            <a:r>
              <a:rPr lang="en-GB" dirty="0">
                <a:sym typeface="Wingdings" pitchFamily="2" charset="2"/>
              </a:rPr>
              <a:t>	</a:t>
            </a:r>
            <a:r>
              <a:rPr lang="cs-CZ" dirty="0"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</a:t>
            </a:r>
            <a:r>
              <a:rPr lang="cs-CZ" dirty="0">
                <a:solidFill>
                  <a:srgbClr val="FF0000"/>
                </a:solidFill>
                <a:sym typeface="Wingdings" pitchFamily="2" charset="2"/>
              </a:rPr>
              <a:t>EC50 a/nebo NOEC </a:t>
            </a:r>
            <a:r>
              <a:rPr lang="en-GB" dirty="0">
                <a:sym typeface="Wingdings" pitchFamily="2" charset="2"/>
              </a:rPr>
              <a:t>z </a:t>
            </a:r>
            <a:r>
              <a:rPr lang="cs-CZ" dirty="0" err="1">
                <a:sym typeface="Wingdings" pitchFamily="2" charset="2"/>
              </a:rPr>
              <a:t>biotest</a:t>
            </a:r>
            <a:r>
              <a:rPr lang="en-GB" dirty="0">
                <a:sym typeface="Wingdings" pitchFamily="2" charset="2"/>
              </a:rPr>
              <a:t>ů</a:t>
            </a:r>
            <a:endParaRPr lang="cs-CZ" dirty="0">
              <a:sym typeface="Wingdings" pitchFamily="2" charset="2"/>
            </a:endParaRPr>
          </a:p>
          <a:p>
            <a:pPr marL="342900" indent="-342900">
              <a:buFontTx/>
              <a:buAutoNum type="arabicParenR"/>
              <a:defRPr/>
            </a:pPr>
            <a:r>
              <a:rPr lang="cs-CZ" dirty="0">
                <a:sym typeface="Wingdings" pitchFamily="2" charset="2"/>
              </a:rPr>
              <a:t>Extrapolace 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olidFill>
                  <a:srgbClr val="FF0000"/>
                </a:solidFill>
                <a:sym typeface="Wingdings" pitchFamily="2" charset="2"/>
              </a:rPr>
              <a:t>odvo</a:t>
            </a:r>
            <a:r>
              <a:rPr lang="cs-CZ" dirty="0">
                <a:solidFill>
                  <a:srgbClr val="FF0000"/>
                </a:solidFill>
                <a:sym typeface="Wingdings" pitchFamily="2" charset="2"/>
              </a:rPr>
              <a:t>zení PNEC </a:t>
            </a:r>
            <a:r>
              <a:rPr lang="cs-CZ" dirty="0">
                <a:sym typeface="Wingdings" pitchFamily="2" charset="2"/>
              </a:rPr>
              <a:t>(</a:t>
            </a:r>
            <a:r>
              <a:rPr lang="cs-CZ" dirty="0" err="1">
                <a:sym typeface="Wingdings" pitchFamily="2" charset="2"/>
              </a:rPr>
              <a:t>Predicted</a:t>
            </a:r>
            <a:r>
              <a:rPr lang="cs-CZ" dirty="0">
                <a:sym typeface="Wingdings" pitchFamily="2" charset="2"/>
              </a:rPr>
              <a:t> No </a:t>
            </a:r>
            <a:r>
              <a:rPr lang="cs-CZ" dirty="0" err="1">
                <a:sym typeface="Wingdings" pitchFamily="2" charset="2"/>
              </a:rPr>
              <a:t>Effect</a:t>
            </a:r>
            <a:r>
              <a:rPr lang="cs-CZ" dirty="0">
                <a:sym typeface="Wingdings" pitchFamily="2" charset="2"/>
              </a:rPr>
              <a:t> </a:t>
            </a:r>
            <a:r>
              <a:rPr lang="cs-CZ" dirty="0" err="1">
                <a:sym typeface="Wingdings" pitchFamily="2" charset="2"/>
              </a:rPr>
              <a:t>Concentration</a:t>
            </a:r>
            <a:r>
              <a:rPr lang="cs-CZ" dirty="0">
                <a:sym typeface="Wingdings" pitchFamily="2" charset="2"/>
              </a:rPr>
              <a:t>)</a:t>
            </a:r>
          </a:p>
          <a:p>
            <a:pPr marL="342900" indent="-342900">
              <a:buFontTx/>
              <a:buAutoNum type="arabicParenR"/>
              <a:defRPr/>
            </a:pPr>
            <a:r>
              <a:rPr lang="cs-CZ" dirty="0">
                <a:sym typeface="Wingdings" pitchFamily="2" charset="2"/>
              </a:rPr>
              <a:t>Přijetí do legislativy </a:t>
            </a:r>
            <a:r>
              <a:rPr lang="en-GB" b="1" dirty="0">
                <a:solidFill>
                  <a:schemeClr val="tx2"/>
                </a:solidFill>
                <a:sym typeface="Wingdings" pitchFamily="2" charset="2"/>
              </a:rPr>
              <a:t>(</a:t>
            </a:r>
            <a:r>
              <a:rPr lang="en-GB" b="1" dirty="0" err="1">
                <a:solidFill>
                  <a:schemeClr val="tx2"/>
                </a:solidFill>
                <a:sym typeface="Wingdings" pitchFamily="2" charset="2"/>
              </a:rPr>
              <a:t>politické</a:t>
            </a:r>
            <a:r>
              <a:rPr lang="en-GB" b="1" dirty="0">
                <a:solidFill>
                  <a:schemeClr val="tx2"/>
                </a:solidFill>
                <a:sym typeface="Wingdings" pitchFamily="2" charset="2"/>
              </a:rPr>
              <a:t>)</a:t>
            </a:r>
            <a:r>
              <a:rPr lang="cs-CZ" dirty="0">
                <a:sym typeface="Wingdings" pitchFamily="2" charset="2"/>
              </a:rPr>
              <a:t>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EQS</a:t>
            </a:r>
            <a:r>
              <a:rPr lang="en-US" dirty="0">
                <a:sym typeface="Wingdings" pitchFamily="2" charset="2"/>
              </a:rPr>
              <a:t> </a:t>
            </a:r>
            <a:r>
              <a:rPr lang="cs-CZ" dirty="0">
                <a:sym typeface="Wingdings" pitchFamily="2" charset="2"/>
              </a:rPr>
              <a:t>(Normy environmentální kvality)</a:t>
            </a:r>
          </a:p>
          <a:p>
            <a:pPr>
              <a:defRPr/>
            </a:pPr>
            <a:endParaRPr lang="cs-CZ" b="1" dirty="0">
              <a:solidFill>
                <a:srgbClr val="FF0000"/>
              </a:solidFill>
              <a:sym typeface="Wingdings" pitchFamily="2" charset="2"/>
            </a:endParaRPr>
          </a:p>
          <a:p>
            <a:pPr>
              <a:defRPr/>
            </a:pPr>
            <a:r>
              <a:rPr lang="cs-CZ" dirty="0">
                <a:solidFill>
                  <a:srgbClr val="FF0000"/>
                </a:solidFill>
              </a:rPr>
              <a:t/>
            </a:r>
            <a:br>
              <a:rPr lang="cs-CZ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  <a:p>
            <a:pPr>
              <a:defRPr/>
            </a:pPr>
            <a:endParaRPr lang="cs-CZ" b="1" dirty="0">
              <a:solidFill>
                <a:srgbClr val="FF0000"/>
              </a:solidFill>
            </a:endParaRPr>
          </a:p>
        </p:txBody>
      </p:sp>
      <p:cxnSp>
        <p:nvCxnSpPr>
          <p:cNvPr id="29" name="Přímá spojovací šipka 28"/>
          <p:cNvCxnSpPr/>
          <p:nvPr/>
        </p:nvCxnSpPr>
        <p:spPr>
          <a:xfrm flipV="1">
            <a:off x="5003800" y="3357563"/>
            <a:ext cx="936625" cy="93503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8" name="TextovéPole 29"/>
          <p:cNvSpPr txBox="1">
            <a:spLocks noChangeArrowheads="1"/>
          </p:cNvSpPr>
          <p:nvPr/>
        </p:nvSpPr>
        <p:spPr bwMode="auto">
          <a:xfrm>
            <a:off x="5940425" y="3641725"/>
            <a:ext cx="2341563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FF0000"/>
                </a:solidFill>
              </a:rPr>
              <a:t>Extrapolace</a:t>
            </a:r>
            <a:r>
              <a:rPr lang="en-GB">
                <a:solidFill>
                  <a:srgbClr val="FF0000"/>
                </a:solidFill>
              </a:rPr>
              <a:t/>
            </a:r>
            <a:br>
              <a:rPr lang="en-GB">
                <a:solidFill>
                  <a:srgbClr val="FF0000"/>
                </a:solidFill>
              </a:rPr>
            </a:br>
            <a:r>
              <a:rPr lang="en-GB" sz="1600"/>
              <a:t>(např. Faktory nejistoty)</a:t>
            </a: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Clr>
                <a:schemeClr val="tx1">
                  <a:lumMod val="75000"/>
                </a:schemeClr>
              </a:buClr>
              <a:buFont typeface="Arial" charset="0"/>
              <a:buNone/>
              <a:defRPr/>
            </a:pPr>
            <a:endParaRPr lang="cs-CZ" sz="2800" dirty="0" smtClean="0">
              <a:solidFill>
                <a:srgbClr val="000000"/>
              </a:solidFill>
              <a:sym typeface="Wingdings" pitchFamily="2" charset="2"/>
            </a:endParaRPr>
          </a:p>
          <a:p>
            <a:pPr algn="ctr" eaLnBrk="1" hangingPunct="1">
              <a:buClr>
                <a:schemeClr val="tx1">
                  <a:lumMod val="75000"/>
                </a:schemeClr>
              </a:buClr>
              <a:buFont typeface="Arial" charset="0"/>
              <a:buNone/>
              <a:defRPr/>
            </a:pPr>
            <a:endParaRPr lang="cs-CZ" sz="2800" dirty="0" smtClean="0">
              <a:solidFill>
                <a:srgbClr val="000000"/>
              </a:solidFill>
              <a:sym typeface="Wingdings" pitchFamily="2" charset="2"/>
            </a:endParaRPr>
          </a:p>
          <a:p>
            <a:pPr algn="ctr" eaLnBrk="1" hangingPunct="1">
              <a:buClr>
                <a:schemeClr val="tx1">
                  <a:lumMod val="75000"/>
                </a:schemeClr>
              </a:buClr>
              <a:buFont typeface="Arial" charset="0"/>
              <a:buNone/>
              <a:defRPr/>
            </a:pPr>
            <a:endParaRPr lang="cs-CZ" sz="2800" dirty="0" smtClean="0">
              <a:solidFill>
                <a:srgbClr val="000000"/>
              </a:solidFill>
              <a:sym typeface="Wingdings" pitchFamily="2" charset="2"/>
            </a:endParaRPr>
          </a:p>
          <a:p>
            <a:pPr algn="ctr" eaLnBrk="1" hangingPunct="1">
              <a:buClr>
                <a:schemeClr val="tx1">
                  <a:lumMod val="75000"/>
                </a:schemeClr>
              </a:buClr>
              <a:buFont typeface="Arial" charset="0"/>
              <a:buNone/>
              <a:defRPr/>
            </a:pPr>
            <a:endParaRPr lang="cs-CZ" sz="2800" dirty="0" smtClean="0">
              <a:solidFill>
                <a:srgbClr val="000000"/>
              </a:solidFill>
              <a:sym typeface="Wingdings" pitchFamily="2" charset="2"/>
            </a:endParaRPr>
          </a:p>
          <a:p>
            <a:pPr algn="ctr" eaLnBrk="1" hangingPunct="1">
              <a:buClr>
                <a:schemeClr val="tx1">
                  <a:lumMod val="75000"/>
                </a:schemeClr>
              </a:buClr>
              <a:buFont typeface="Arial" charset="0"/>
              <a:buNone/>
              <a:defRPr/>
            </a:pPr>
            <a:endParaRPr lang="cs-CZ" sz="2800" dirty="0" smtClean="0">
              <a:solidFill>
                <a:srgbClr val="000000"/>
              </a:solidFill>
              <a:sym typeface="Wingdings" pitchFamily="2" charset="2"/>
            </a:endParaRPr>
          </a:p>
          <a:p>
            <a:pPr algn="ctr" eaLnBrk="1" hangingPunct="1">
              <a:buClr>
                <a:schemeClr val="tx1">
                  <a:lumMod val="75000"/>
                </a:schemeClr>
              </a:buClr>
              <a:buFont typeface="Arial" charset="0"/>
              <a:buNone/>
              <a:defRPr/>
            </a:pPr>
            <a:endParaRPr lang="cs-CZ" sz="1000" dirty="0" smtClean="0">
              <a:solidFill>
                <a:srgbClr val="000000"/>
              </a:solidFill>
              <a:sym typeface="Wingdings" pitchFamily="2" charset="2"/>
            </a:endParaRPr>
          </a:p>
          <a:p>
            <a:pPr algn="ctr" eaLnBrk="1" hangingPunct="1">
              <a:buClr>
                <a:schemeClr val="tx1">
                  <a:lumMod val="75000"/>
                </a:schemeClr>
              </a:buClr>
              <a:buFont typeface="Arial" charset="0"/>
              <a:buNone/>
              <a:defRPr/>
            </a:pPr>
            <a:r>
              <a:rPr lang="cs-CZ" sz="2000" dirty="0" smtClean="0">
                <a:solidFill>
                  <a:srgbClr val="000000"/>
                </a:solidFill>
                <a:sym typeface="Wingdings" pitchFamily="2" charset="2"/>
              </a:rPr>
              <a:t>      </a:t>
            </a:r>
          </a:p>
          <a:p>
            <a:pPr algn="ctr" eaLnBrk="1" hangingPunct="1">
              <a:buClr>
                <a:schemeClr val="tx1">
                  <a:lumMod val="75000"/>
                </a:schemeClr>
              </a:buClr>
              <a:buFont typeface="Arial" charset="0"/>
              <a:buNone/>
              <a:defRPr/>
            </a:pPr>
            <a:endParaRPr lang="cs-CZ" sz="2800" dirty="0" smtClean="0">
              <a:solidFill>
                <a:srgbClr val="000000"/>
              </a:solidFill>
              <a:sym typeface="Wingdings" pitchFamily="2" charset="2"/>
            </a:endParaRPr>
          </a:p>
          <a:p>
            <a:pPr algn="ctr" eaLnBrk="1" hangingPunct="1">
              <a:buClr>
                <a:schemeClr val="tx1">
                  <a:lumMod val="75000"/>
                </a:schemeClr>
              </a:buClr>
              <a:buFont typeface="Arial" charset="0"/>
              <a:buNone/>
              <a:defRPr/>
            </a:pPr>
            <a:endParaRPr lang="cs-CZ" sz="2800" dirty="0" smtClean="0">
              <a:solidFill>
                <a:srgbClr val="000000"/>
              </a:solidFill>
              <a:sym typeface="Wingdings" pitchFamily="2" charset="2"/>
            </a:endParaRPr>
          </a:p>
        </p:txBody>
      </p:sp>
      <p:sp>
        <p:nvSpPr>
          <p:cNvPr id="10244" name="AutoShape 4" descr="data:image/jpeg;base64,/9j/4AAQSkZJRgABAQAAAQABAAD/2wCEAAkGBhQSERQUExQVFRUVFBQYFBQXGBQUFRQVFRQVFRQUFBcXHCYfFxojGRUUHy8gJCcpLCwsFR4xNTAqNSYrLCkBCQoKDgwOFw8PGikkHBwsKSkpLCkpLCksKSkpLCkpKSkpLCkpLCwpKSwpKSksLCwsLCwpKSwsKSkpLCksKSkpKf/AABEIANgA6QMBIgACEQEDEQH/xAAbAAACAwEBAQAAAAAAAAAAAAADBAIFBgABB//EAD8QAAEDAgQDBQUGBAUFAQAAAAEAAhEDIQQSMUEFUWEGInGBkRMUMlKhQmKxwdHwFSOS4TNDU4LxBxYkY3Ki/8QAGAEBAQEBAQAAAAAAAAAAAAAAAAECAwT/xAAgEQEBAQEBAAIDAAMAAAAAAAAAAREhAgMxEkFRImFx/9oADAMBAAIRAxEAPwD6JnKmKhKaOHC72ARCNSiSlX8PKuQ0KUBNXGbq8O6Jarw89VrPZBRdhRyV1GIfhHDdM4WgTqtRUwDTshfw8DRTgr6eD8Ueng06zDKTqZCKAacLxldSqNJSb6ZG6gsW4hGZiFVMqQNVIYoc0Foa0ob3JSlihzR21Qd0AajJ2UDhRyTwY0r1zAqKatw0HZJ1MABstA5iq8dIQItwYKk/AgBToVDuE3qNERRPoGd0tXwxV9VYAkat9AiqCtQKUdSV7WwzjslMRhSBoqKlwQ4R6oQw1RXgYvMqapYedkf+HeKJr6jmXFTFBS9moBtprjSRIUXkooZYguqEI2ZRq05UAhilz8UOaUrYQ80jiWmIIlTBdNxIQMRjgFmKpLTLczT9028xolK3FHTDzE6Hbz5FXo0NTjAHNLVOLtO6p/aT1Q6jFUaWjj2RqpCow7hZKpQOyEPaN0JTo24oNOi73Y7FZCnxKq3cpuhx9w1UGqZTcFOXBU+E7Ribq8o8UYRqFdEmVua4U2u1CK2qx3JEZRadE0LnAt5KD8AFYe7dUN1Mq6Yp63DSlv4eQretUcNkA4zmE4K19KEni6Ug2VricW2Lqlr8VYCdU1FJiMASdFD3MtVu3ijCdUrj+ID/AIRSlGplKa998EicQCoe1CD62Ki89qupvBU7IBiqjQIQTSXrQgi9i5tIo2ReiyBaphylKmCKtHVUE1QdlBUswLTI33BsfRdV4GxwggK1dh2u18juPA7JTF03sIIIc0CL2m/2o0P3tOcap9Ky3FODigczg40iQM7QSWOPzgatNrr13AiQHMdmBuCLgrXBgqMMiQZDmn0IIVXhGGhVFNxltR3dJOvI+OjT1yncqDOHhtUHSVF9Bw1aV9A90HJDfgGnZaR8/cBuEpXaNlv63BGO2CqMb2RabiygyomFD3lw3KuanZuo3Qyq+vwuq0/CUHmG4rUBF1dUuPOYJN/ArPZXNN2keSN7zmsQAmDU0u1zSNb9VLCdpw43WSfhAdFA4dw0TBuv+4GTchc7idM8l8/fVduCpU63MkKYutniCx2hCouJYZvRJ5J0P1QK+FdrJKoj7qFGBKFncN0SnVG8Khqkxp3CY91Z0VNVxQnRQ94UH0/BVy0Q5WNLEBEOEaQlquCjRVDzVE2UKQICmHoPMylnXOhR9jKgl7KV42kF40OClmPJUeFii6kUTNzXsgqCqqE0Hhwk032e3XIQCQ8dLEEeCjx6gKtIOAl1M52Ea2FwOpbMdYT2La4tIGurf/oXb9QErTxDWNDtKZEn/wBZOv8AtnXl4LP00Y4XxBtakyoNxfxBg/UIzqipuD0MlWtRm2b2tP8A+KhMjyeD6hWDsMZSbhc0Y1l4KsoJw7gvGkjUKoOYXjqDeS9ogFMOohUV9ThTHbBVWJ7MUyTZaIthL1WlOjF4zs2WnuuISx4XVA1lbSrhwRdKsw5MhTVxjhgni5bK9qOZoRHiFpq2GcNACqys2TDmx5Kop2YNhNjHgUapw15Hdcp18A3axQqJqM0dI5FApWwVQWISlSgRqCrg42pmEtlX3D8CKguEGFbQlH90C3dbsq0jRJ/9mhVGxDeRXEkJVjD9kontnDUIGGVRup2KWbiAdVMAbFAR9GV57MhQzFee89FAQEjZetrLm4qVIlqDiQVwpBC9gNiuAIQeYkxAJEmYHOBJjykqtbThzmHQ94eDviH9U/1JvGUg9uV0i4LXD4muBlrmzuCq6pxcMdTbXhtUODbA5KrKjgzNTnecjizVuXcQTm1qRXcRzYdzHzZh150XkNcD1a7IfAeKtm8TcPiHnqEr24Y04GvzDO70cSGj8UbhmX2TG6FjGtLTqC1oEH8Z6rP1cavZqwp4wEWKLm6AqvFJp8VE0XAy1x8Ct6xizIBHJR9kdikGcUIs9vmE9hsW1wsgiXOGq9p1ea9Ywk2R7jUJAPM0qQwzSucxp6KPux+y5URfgUs/BDkmy5w1CGDKCtfwpp1CD/AmTKvRZDeEVUuwNM2ICiOHkXY4j6hWT8HOi9bRy7J1OFKWIqNsbpr3zoiFgUfdwhxBlQtTFOoCvG1w4aAr0Ydp0MIiZpAoL8LyK8e0tNrqBrkG4QEOZvVeU8YNEahiQVIZSdAmDgAQoVMLyRThm7WXU2OHVMA2Zm7Svfb+SMKvMKNQZtIKCINpN1X8Zw9OoxjXCZq0vEQ8GQRcGAbhODA21ISeMYWuojX+bPpTqH8ln1uNT7Z/tdh6rMMGPfna6owNqGA74piqBAdYajlcboWKY92KZSbGdzSajmuGQsDZY5hvJPy6x0un+1ONL62FpiA4VQ+9wIIDSRuJJTeJ4HFMig6HFwecxMOqf6oIvTqdW22IIXL79XHT9TVU3hNZhJZUkjYoLOOYim6KlOROoWhwNckEVGuzsOWoQAQXQDMNJIBBBG10txNzXGQ4Fo/ZW76kmsTzdIUe11Mkh7S0BW2D41RcO64KiZwtlXIRTblfUy5ySC8XksA2A3Ouw3RcT2KYJLHm02PNXzdnEsxqGVuQ8wmG4hYanw/HULsdnHLUIre21Vndq0vE6LfYmxtn3UW0BzWUxHbFhLGshpJBe58w1u9hcuOw81osNi8zQ4HMDupq4bdRIFjKHfdq8bjQje8jmrqIOpDwUHYc7FMEgqHsxsSgWDi3UIgrNKYk+Kg8NOoVQBwnRD9mV67DR8LoQ/Y1fmCK8OCgyLIFeu5mxcNyNUMY5zfjERryRTxBpEt7w6KcQOhxVjj8UHkbFP8AvLTqElU4fTqtDiBM7aonuNgGkiOd06CuwjTcGD0UXUqjbiHD6oIc9p7zSRzH6L2ljA42PkbH6qKZZjI+KQU1SxAO6Cwzr+q8dQaRb6KocNYKFSiDpbqEl7u9thcLx2IcCM0gDcaFNMNuL2j5vxVNxPiZbVogN75NTKHGBOTKHHfKMx0VtRxbT9oearONcBp4hwfmc1wAHdhzTBMS07jMbgjVY97Z/i15zeqytSY3GUwXZz/LzvIu5x9q8+AAYwAbCFpXsYdCQei+c8bw2IwdUOa11QSHNfBLfgylpuYI6803gu30wKjcp8LHncFcJ8s889THb18duWXWg4hjDh3GtctDctWLnKCcj4HykmejjyVdULqgzuBaIlrDAcZ+1UOv+3bedm2cfoVG2eJPWPxhA4lxVjGF0glxyNAvmJOYAeUqe/XmzlTzLP0DUxL6bAaR/nOdkoMMOFyM5dOg/RbFxGW8ExeOcbKn4HwQBgquOao4agyGg/Zb+Z38FXcQ7Y4VgqAV2vNP4mgHNrBDSRDjM6Fdfjl8+drPvPVyNCWBrSfaZQBJJIgAazOiqqmHfiACGg0pkPjK+oBuyfhafmNztzVHwl1fF1G1qtNzaBILWPJDMovJYL1CdRMNvMu+EbM4knQz1W5dZsxmcb2ZoOmA6m7rMeqYwWCrYZkNIqN2A1C0QaCIN5Xj8Cw6W6iy6MF+GcVbUHeaWn7wi6fdhmnUJCtgnTYg+P6ryji3ts5pEf7ggsPd4FioieUoNPHg8kyagIuggKw5LjVleVSOSGafJRTAaF7lCU9s4bSo+/H5T6JpjmZXjUEJOvwMEkt7nItt/wApb+CZb03vaeWo8wU5Sxr2nLUAI5i0eMqsq+nQxFE/CKrelnehsU1heOscYMtdu1wy/irAY1uma42NiPVdjMJTqtiowOHOx85QM0iCFGrgWvEEfvxVGOAvpmcPXeB/pvGceR1C7+O1qRjEUjHz05cCOZGoCKtTw9zT3HW+V1x5HVCOMLT32FonUCW+o080XBcXp1RLHtcOmvmNkZ9UGD1np5qCNOrIJa4G+6m1/MSOeq6pgmvGhB6GI8km7C4hnwODx8r7O/qCiwWrw9j7ix6KtxuakDDS47QYTVTi4basx1MnQn4SejgmKBDhIdm5aO9CLrPFZw8axFMnO1j2x8MkPEa6/Ep4PH4PEvLXU25ok2ykc7iFosTTDmOaabXWtPebbnuq93Z6hVbLQ0ag2mNiI1HLUK5qbiuxfZHDFpcxl4MGQ4T6FfLuJVnggD4QcwbNiWAkafdJjdfRuI8HGG7wrGjrYOzh0HZjrr5bxus6pVaZklz3MNgDeTA3vNvJcPfxzZY7/H6uXWl7J9tqlFr6ZhzSDlFxlmwAOw2F9YWPxPCsRVeW0WvqOdGWO9maNnE6RI1j6pjhNVzXONiJkzB+ISARoNTY/KR0Wz/6TYMvrVK5ENYw0hcwXOIJgHYBo9VfP2euR9PwLP5bGl5JDGg3BuGidRdRq4DNy8Yyn1H6InsmmLQVNtGDrH1XoxwK1KDxoY8bj1H6KDsU5kZ22O7e8J8rpipiHMdBYXA/aaR9Wm/pK9p45pgW87X80yGuoY5jjAcJG24RxdCq4NjyDlYeZ302IQH4B4cMjy0cj3h4X09UQaphWHUIQwh+y7yKhNZpMhpHMGDHgf1URjmkwe6diQQD4HQpqiDMNQR9Qie8D+6Ix/gfNcYJ26hANzuvkukrnYdpMAwen6Lvc3fP9AmCro8YbYOaWkjR1j5EJ/O3eLoeP4cHASJvOgIPQ8rpNmAdB9m5wi0O7zTabXuNtlrWMO1sOH6kHlb8+ar8RinUjDg4N6jO3zcLt8wjDiJZPtRl+83vNGtyAJHWbW1TFHHMeA4EPse8Ig66iynKddguKNLbjLG8yDyIPIo9R5cbcp52KzXaDgwZ/wCRQlpkZmtmN5ccug9Aqzh3aaoHtGYkTEiLzzGn4KNNbjOzNGpfKWPP+YwlrvG2vmg0+HYqjYOp1mDZ/def92kp7CcQ3LbEDvjcDp/zqrGnimuEgj6AqmKqhxoNMVabqLjqXDuE6WqDu+qaxPFmtaXZXPAiQwBzgOYE94aWEnoU89gIi19fzVHj+zDD3qb6lIyLsdDZ6sMtv4KBM9v8ET8Tp2GWD1EOIj+yTxPbXCk2aQfma5rDM2kA3PkUvxXh5pmK1GlXDiQamVjKnLvSZn/55eSy+N4fgHNllWpRqci4uEjUOa8AiRa5C538m5+LQu7floJBa8SQM05rfNkAH79KziXb2q5vdIbp8PdgdSZPoVi8aKbCQ2s5x+6xoEdACq9lE1Yaxr3E6ySJ30A/cLlnu/t2n4RqMZxIPcBLqr3aNaZmQCCTq608o3Wb7R4Wqxzaj8jCMrWMYZDRc3IsTqTrcq1wPZCoSHve+mPlaO84bC+niVPi2DY0waYdGhJL48Z1PimTym/kzbsW8umS1rgyTzy3Hjck+nILb9meL1qdNtOnTaWNJIIJa4k6zznxCqeF8PZUrU2VC0TJgwADsPqbL6NwzhDaWhtAgag+C6eP8prHvlEwPaiMoqzTJ0FQQD4P0WipY4kXAIPIk+nNL0qTXtIc0EdLfRRPZqlY03PpO+47KCBoHM+E+i6TXO4sqdW25tuCP+CvatFrxoD9fxVSzD4mmAC5tbyFJ+vQ5SY8NF4/jzWHLVD6Jj/MDmtPOKglvqU0xYDAwZa5zTfeR/SfyXHFVWfE0PHzNIkeLTH0JRqWMa4AyCDo4EEEdCNVMuHiqhdnFJi0HkbfiiEB2oF+ckfhCG7Asfe4PPX96IDeHPExUPMbgeRTqpHhTRdoyH7pOX+nRetpVBexHof+UkMdVpu77DtdpB88pIT9HiDXCQR6xHiDcKcHDGgHvDKetp8Dui+9t5n6r01mkQYIOxuEL+E0f9Nn9I/RaQICrS++L6ctpGyYbiKdSwOR3KI/fihYWq8TMEybX+EfDEkzbdTqMa8QWtP9+SD19EBpHx7cyJsPFU1XgLe86kXMeZnKTlJPzsOvl9FbBjwQWmQIOR22osf1QXvAEuaZkzcNIB5Ea/2UpCYr1qYAqMD2fO1rj07zWnMPIOHgln8Ew2JDnUnmk5wIJZBaTNwRFrj7pV3SlonNnbsR8QnTofp4KNbC03S4fELy3M19r6ASfRMGQHCcZg3fyj7Rmvd7zTY2LCdfC9ld8ExvvA72VlQfExpvMzLmO7w/C/krAU6rCMpD2696GvGnSDqdktjMPTqxIyPEQQMj2neD+hUv+1NmvUDbbi0iSD95pI9ZCOziJcBIEwD3TN9xGv4qlLcXScHUy3EM+018Zx4O19SU/apPcNGpoM7S9s2uMrgHDzBQeVHENA1bGpgnz6eSz3EuxjMS6XgRFzcGZ0EfkdlosVw2oAC1zdi4QXtdaDBkEKFPFtpw1zXDwOZs6TJAdsEGVpf9O2U70nidMrxOXXRwOYX5yrShgPZFs0A6NXN5RNiQJPhC0OCqMdOQg3579CFLCYQNlsl15OcnNfrF0w1i+L1ZqGAIytyyTAB5jUnp0WZxdMyTrPwWETYRbQSZPgAvovaLgeYZ2CXAQW8wsVjOEVmkEMcIItBsAbCV5fk83XfxYX7JcDZVe81AHAEC+0Ak32tlWsxHZN8f+NVNOf8ALd8NtIIuPqqrg1Y4QAVWOALjLgMzRpJOXQRAk9VucDi6dRoLHAyJBB/LVd/imeeufu9UHDaOMYYeyk8AahzgSd9Wx+Cs/wCMNaYqNdTMT3x3T4HQ+HUJ+rimsIBm8CSHZT5xAK8qU2PZDu80zZ3faZ1F9ui6YwJh60ixB28v3ZTJBkGIOxAI9Cqav2a72fD1XUbfC2HUzHNh08iEw3DVmiHltQaGO6SDYyDr6oPK3ZiiSTSmg8zJpHKJ5upnuu56JL2WMovAinXYZOZv8p7RaO7cEkk6bBM0uO0C/I7uOaYhwLNdCDytYqxY4yIfIiwd3v8A9apgqKXaFoA9qx9FxOlRuUbfaEti41I1VlhcSC2Q7e3j0O/1TQqSBInyn6bKsf2dol00S6g7X+U7Kx1z8VP4XeYReLEVrQbjef3+SDWwrHCQIM7c4+qrnUcRS+Ws0A3ByvJAt3T3ZnqNUKl2qZmDKgNN3y1JpnfQnuu8jun/AFM/iydgJHce6nGwiPNpBCW/h1f/AFmf0D9U43GMdoRP75aovtW9FeIqM1amBnbYCz2yRH3m6t+o8FPC44E/HlNtSHNI6X1teI1V5lfGx+h6KqxnBmucXt7jnDvEfm3Q+aBjK2AXN0OYOGYgE2mdQOkQvHhxAMB7eh71yBIOht5qhrcVOGeGVJjUFl2RO7TcFXmEx9N4BaRLtxBBnnCv2iNTD3hjy0+kx42PmuZWIMVBcTYgXOxBGnkn30uk/vVAqC8AAzz1FtYWcXXrmZ4IIMG2bUIVemMwzgTtuY0022/RJYmg9rrcpta4RKWLLWw8eZ1k8nboGXtNP4JIGx0nz0QjxEZgKmZvKdD0zCxCMMToBYHZDDRBaYcD+Y0QV2M4y2i4FpqC9yG52EEakTbySuD7fMLi2syB87JIO0lpuFaDg8R7MtYNmkZhOg32VbieDtdPtsOHRb2lKzust1/FNXFkMHRxANSibn7TDlII5x+BXVPb0udUC0Q0O8bkApPstgqdPP7OtMukNNnN6Hef0WgGYdRre/1TJTbGUrYi/wDjvovN8lUgtP8AsNh5FCxPaB1NwbVbnadKlOcsdQdPVXnFuB0sQIqNIImCDEeHTosliuw2Ipk+xrSwggtdpE/Los+osq/4VxSlVcWtc11tBqR+5VniOBUnd8NLXj7VMljh6a+BlfO3cNfShtai5giBVp6c9Nlo+A13ubFHFh8f5bxJ8CdQFfMwq4Zha7Lh5qNBPce2HgHkR+BHmvHY9rL1KZpaXuG9dLesKyweOeYbVZldsWnM0+B2TDmzOhEbqoXpVGOALXA2sRomGvsJ/UFV2L4KCJb3XfMzun0FnILveaY+zVbbXuujfpPoqizxWHpvAbUZI23H1StThsj+W9zDbS4teMpshU+OtAAeHNmIJFo5Sm245rtCI2IuPFTi9gIFVvxgOANi2x8C3+6HSrBzhMCNzI12T5fAmQUNxDtQOquGhukXj8x6oWJyVGllRgIJ0IBmNEZ+E1yuI6HvD0VZxXiPsAPaMLgR8TRIHjOinTimxXA303H3ctaCB3WkyIiwabQlve8V/wCz+ln6q8o8UoVL5mzttbw5o/u9PmPVTYqywPHGO5tO4Oo8k+YdyKzuI4YyrDpkzIcDdee+vomLvHzbk9dirv8AUz+LrF8Kp1W5XtDh16aXWf4j2XLTmw7jSdtHwnxCvOGcbZVFyJ/eo2ThgyqjH0e1tSicuIaRtnAJE8yrrAY5lYZmPDpPhHRFxuAY83a0ujcWVdU7Jt+OmTSf9090+SIuaZk5XX5Sb+SE/Dy60nob+QVI3HV6BmuzO0G1Rt7dQrXBccpVDYooFXC96DmYRcR8JRqNYgwRBi3XzVlkmCDP1Xgw4vI8OiAFPHRYifDX+6OMQ1wtruN0nieHXkfRDzQbyoGMTwtj7lozbOFneoSgwtel/hvDm/K/XycE3RxQECUR+JEahFK/xL/WYWHY6j1CLSaHTkKZYc4O45JY8NAMsJaemh8k6CinaHjN47pR/BMPOZtNrXRGZoAKKMVUZ8bcw+YX+iJQxbKh7p8tFUwn7lWZem+R8rrj9VNvFC3/ABWFh5i4VjTCi9oOqmLodPFZh3SHDoUWRzjxSTuHMJkWPQwiU80EfFBuDqgJWYHWIBEX81Wv7PMbek40/DT+k2UMSagksOXm12hUG9pAy1ZpYeYu312Qca1cR3A8bmYJ6wj4fiLXA3LDycIieXNHo8Up1R3HNPnquLWuMOAI9UHUyec9UWoSTcBzY0KXfw6I9m4jzkeEFDz1GuyuEjn/AGWvpCHEuydCqO6PZHmIVb/2Q/8A1lpG49hsbeKL7RnMeqcqZYQp1Q4SwZXctv7IdDFn4KgGusKwqYcEWERuEnWwkyHCRzWGy+K4CDdjspFxB5oVDiNegcrwXjYppuHe3/DdI5HUKwoYltTuPEOHP8kk/ib/AFHDcda8XEJ9mIa7dV2L4POnqNVT1HVaRNiWhXf6NK+id+8D9EkezlIuzgFruYMKHD+Mg2J8QU3Vx4J7uiqPPZmmQA71R2cWZORxyu6oL6hOqE7h9N/xCZTDVlJ2IIQ6jQDeAqerw2rSvScXN+U39CvRx5uYMqjKTsVBYYnh2bfw5qtq4IzDpgfvVWjagd8JXoaTMhBW0Kxp6Ex6p+lxAG2YSo1uHgwAk6/CBmkSDzCKu2VbXukq2Ap1NiDzFiq5larTPzBWVPiYtmseqaFX0KtL4XZxydr6qLOMiYeC0zuLeqtG1muS2Kw7XAgqoH7USYU6eJaDrB/NUdTg9SSWPi+hQX13MqwWugb6+aWkapl9YKRxfCA4ECL80GjjmkWdH0KbpYmBz6q/aKilwcMs6mIBsW2K57HMM0X8pa6+m3RXVOuCSZ12Q34VrpkQUxdIUuNgHvtLT00VnQxrKmhBKRq8LmYM20KpauGLHTDmHm3+yaY0uIwTXatBS38Ep/Kq/CY2s0QHNf42Kb/i1X5B6pyp2HKNVp31Rg8aLlyy1gFXB7tMFLHbPtuuXImmaeLLdDmH1TFLK/WL7Llys6XhPHcEadLdQqio2rQ17zee65cs3hDNHi0tnXpupUOMtMzYrly1KWHsHxUOmDMItbC06uoB8Vy5WpFe/AlrppmOmyPS4g9h74nqF6uWWjlLiTXFNtcCvVysSgvpi6r8Vg81olcuQBcws+GfBRbjo+Oy5co0Zw1drtCjVWTsuXKxmqvG8KzGZjwS1LD1aZMHM3quXKUglLiZBh7SCnqePsIhcuVlLDLMWh1K4JtdeLlr9MgU8E11yN9RZS/h7eZXLkw1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5" name="AutoShape 6" descr="data:image/jpeg;base64,/9j/4AAQSkZJRgABAQAAAQABAAD/2wCEAAkGBhQSERQUExQVFRUVFBQYFBQXGBQUFRQVFRQVFRQUFBcXHCYfFxojGRUUHy8gJCcpLCwsFR4xNTAqNSYrLCkBCQoKDgwOFw8PGikkHBwsKSkpLCkpLCksKSkpLCkpKSkpLCkpLCwpKSwpKSksLCwsLCwpKSwsKSkpLCksKSkpKf/AABEIANgA6QMBIgACEQEDEQH/xAAbAAACAwEBAQAAAAAAAAAAAAADBAIFBgABB//EAD8QAAEDAgQDBQUGBAUFAQAAAAEAAhEDIQQSMUEFUWEGInGBkRMUMlKhQmKxwdHwFSOS4TNDU4LxBxYkY3Ki/8QAGAEBAQEBAQAAAAAAAAAAAAAAAAECAwT/xAAgEQEBAQEBAAIDAAMAAAAAAAAAAREhAgMxEkFRImFx/9oADAMBAAIRAxEAPwD6JnKmKhKaOHC72ARCNSiSlX8PKuQ0KUBNXGbq8O6Jarw89VrPZBRdhRyV1GIfhHDdM4WgTqtRUwDTshfw8DRTgr6eD8Ueng06zDKTqZCKAacLxldSqNJSb6ZG6gsW4hGZiFVMqQNVIYoc0Foa0ob3JSlihzR21Qd0AajJ2UDhRyTwY0r1zAqKatw0HZJ1MABstA5iq8dIQItwYKk/AgBToVDuE3qNERRPoGd0tXwxV9VYAkat9AiqCtQKUdSV7WwzjslMRhSBoqKlwQ4R6oQw1RXgYvMqapYedkf+HeKJr6jmXFTFBS9moBtprjSRIUXkooZYguqEI2ZRq05UAhilz8UOaUrYQ80jiWmIIlTBdNxIQMRjgFmKpLTLczT9028xolK3FHTDzE6Hbz5FXo0NTjAHNLVOLtO6p/aT1Q6jFUaWjj2RqpCow7hZKpQOyEPaN0JTo24oNOi73Y7FZCnxKq3cpuhx9w1UGqZTcFOXBU+E7Ribq8o8UYRqFdEmVua4U2u1CK2qx3JEZRadE0LnAt5KD8AFYe7dUN1Mq6Yp63DSlv4eQretUcNkA4zmE4K19KEni6Ug2VricW2Lqlr8VYCdU1FJiMASdFD3MtVu3ijCdUrj+ID/AIRSlGplKa998EicQCoe1CD62Ki89qupvBU7IBiqjQIQTSXrQgi9i5tIo2ReiyBaphylKmCKtHVUE1QdlBUswLTI33BsfRdV4GxwggK1dh2u18juPA7JTF03sIIIc0CL2m/2o0P3tOcap9Ky3FODigczg40iQM7QSWOPzgatNrr13AiQHMdmBuCLgrXBgqMMiQZDmn0IIVXhGGhVFNxltR3dJOvI+OjT1yncqDOHhtUHSVF9Bw1aV9A90HJDfgGnZaR8/cBuEpXaNlv63BGO2CqMb2RabiygyomFD3lw3KuanZuo3Qyq+vwuq0/CUHmG4rUBF1dUuPOYJN/ArPZXNN2keSN7zmsQAmDU0u1zSNb9VLCdpw43WSfhAdFA4dw0TBuv+4GTchc7idM8l8/fVduCpU63MkKYutniCx2hCouJYZvRJ5J0P1QK+FdrJKoj7qFGBKFncN0SnVG8Khqkxp3CY91Z0VNVxQnRQ94UH0/BVy0Q5WNLEBEOEaQlquCjRVDzVE2UKQICmHoPMylnXOhR9jKgl7KV42kF40OClmPJUeFii6kUTNzXsgqCqqE0Hhwk032e3XIQCQ8dLEEeCjx6gKtIOAl1M52Ea2FwOpbMdYT2La4tIGurf/oXb9QErTxDWNDtKZEn/wBZOv8AtnXl4LP00Y4XxBtakyoNxfxBg/UIzqipuD0MlWtRm2b2tP8A+KhMjyeD6hWDsMZSbhc0Y1l4KsoJw7gvGkjUKoOYXjqDeS9ogFMOohUV9ThTHbBVWJ7MUyTZaIthL1WlOjF4zs2WnuuISx4XVA1lbSrhwRdKsw5MhTVxjhgni5bK9qOZoRHiFpq2GcNACqys2TDmx5Kop2YNhNjHgUapw15Hdcp18A3axQqJqM0dI5FApWwVQWISlSgRqCrg42pmEtlX3D8CKguEGFbQlH90C3dbsq0jRJ/9mhVGxDeRXEkJVjD9kontnDUIGGVRup2KWbiAdVMAbFAR9GV57MhQzFee89FAQEjZetrLm4qVIlqDiQVwpBC9gNiuAIQeYkxAJEmYHOBJjykqtbThzmHQ94eDviH9U/1JvGUg9uV0i4LXD4muBlrmzuCq6pxcMdTbXhtUODbA5KrKjgzNTnecjizVuXcQTm1qRXcRzYdzHzZh150XkNcD1a7IfAeKtm8TcPiHnqEr24Y04GvzDO70cSGj8UbhmX2TG6FjGtLTqC1oEH8Z6rP1cavZqwp4wEWKLm6AqvFJp8VE0XAy1x8Ct6xizIBHJR9kdikGcUIs9vmE9hsW1wsgiXOGq9p1ea9Ywk2R7jUJAPM0qQwzSucxp6KPux+y5URfgUs/BDkmy5w1CGDKCtfwpp1CD/AmTKvRZDeEVUuwNM2ICiOHkXY4j6hWT8HOi9bRy7J1OFKWIqNsbpr3zoiFgUfdwhxBlQtTFOoCvG1w4aAr0Ydp0MIiZpAoL8LyK8e0tNrqBrkG4QEOZvVeU8YNEahiQVIZSdAmDgAQoVMLyRThm7WXU2OHVMA2Zm7Svfb+SMKvMKNQZtIKCINpN1X8Zw9OoxjXCZq0vEQ8GQRcGAbhODA21ISeMYWuojX+bPpTqH8ln1uNT7Z/tdh6rMMGPfna6owNqGA74piqBAdYajlcboWKY92KZSbGdzSajmuGQsDZY5hvJPy6x0un+1ONL62FpiA4VQ+9wIIDSRuJJTeJ4HFMig6HFwecxMOqf6oIvTqdW22IIXL79XHT9TVU3hNZhJZUkjYoLOOYim6KlOROoWhwNckEVGuzsOWoQAQXQDMNJIBBBG10txNzXGQ4Fo/ZW76kmsTzdIUe11Mkh7S0BW2D41RcO64KiZwtlXIRTblfUy5ySC8XksA2A3Ouw3RcT2KYJLHm02PNXzdnEsxqGVuQ8wmG4hYanw/HULsdnHLUIre21Vndq0vE6LfYmxtn3UW0BzWUxHbFhLGshpJBe58w1u9hcuOw81osNi8zQ4HMDupq4bdRIFjKHfdq8bjQje8jmrqIOpDwUHYc7FMEgqHsxsSgWDi3UIgrNKYk+Kg8NOoVQBwnRD9mV67DR8LoQ/Y1fmCK8OCgyLIFeu5mxcNyNUMY5zfjERryRTxBpEt7w6KcQOhxVjj8UHkbFP8AvLTqElU4fTqtDiBM7aonuNgGkiOd06CuwjTcGD0UXUqjbiHD6oIc9p7zSRzH6L2ljA42PkbH6qKZZjI+KQU1SxAO6Cwzr+q8dQaRb6KocNYKFSiDpbqEl7u9thcLx2IcCM0gDcaFNMNuL2j5vxVNxPiZbVogN75NTKHGBOTKHHfKMx0VtRxbT9oearONcBp4hwfmc1wAHdhzTBMS07jMbgjVY97Z/i15zeqytSY3GUwXZz/LzvIu5x9q8+AAYwAbCFpXsYdCQei+c8bw2IwdUOa11QSHNfBLfgylpuYI6803gu30wKjcp8LHncFcJ8s889THb18duWXWg4hjDh3GtctDctWLnKCcj4HykmejjyVdULqgzuBaIlrDAcZ+1UOv+3bedm2cfoVG2eJPWPxhA4lxVjGF0glxyNAvmJOYAeUqe/XmzlTzLP0DUxL6bAaR/nOdkoMMOFyM5dOg/RbFxGW8ExeOcbKn4HwQBgquOao4agyGg/Zb+Z38FXcQ7Y4VgqAV2vNP4mgHNrBDSRDjM6Fdfjl8+drPvPVyNCWBrSfaZQBJJIgAazOiqqmHfiACGg0pkPjK+oBuyfhafmNztzVHwl1fF1G1qtNzaBILWPJDMovJYL1CdRMNvMu+EbM4knQz1W5dZsxmcb2ZoOmA6m7rMeqYwWCrYZkNIqN2A1C0QaCIN5Xj8Cw6W6iy6MF+GcVbUHeaWn7wi6fdhmnUJCtgnTYg+P6ryji3ts5pEf7ggsPd4FioieUoNPHg8kyagIuggKw5LjVleVSOSGafJRTAaF7lCU9s4bSo+/H5T6JpjmZXjUEJOvwMEkt7nItt/wApb+CZb03vaeWo8wU5Sxr2nLUAI5i0eMqsq+nQxFE/CKrelnehsU1heOscYMtdu1wy/irAY1uma42NiPVdjMJTqtiowOHOx85QM0iCFGrgWvEEfvxVGOAvpmcPXeB/pvGceR1C7+O1qRjEUjHz05cCOZGoCKtTw9zT3HW+V1x5HVCOMLT32FonUCW+o080XBcXp1RLHtcOmvmNkZ9UGD1np5qCNOrIJa4G+6m1/MSOeq6pgmvGhB6GI8km7C4hnwODx8r7O/qCiwWrw9j7ix6KtxuakDDS47QYTVTi4basx1MnQn4SejgmKBDhIdm5aO9CLrPFZw8axFMnO1j2x8MkPEa6/Ep4PH4PEvLXU25ok2ykc7iFosTTDmOaabXWtPebbnuq93Z6hVbLQ0ag2mNiI1HLUK5qbiuxfZHDFpcxl4MGQ4T6FfLuJVnggD4QcwbNiWAkafdJjdfRuI8HGG7wrGjrYOzh0HZjrr5bxus6pVaZklz3MNgDeTA3vNvJcPfxzZY7/H6uXWl7J9tqlFr6ZhzSDlFxlmwAOw2F9YWPxPCsRVeW0WvqOdGWO9maNnE6RI1j6pjhNVzXONiJkzB+ISARoNTY/KR0Wz/6TYMvrVK5ENYw0hcwXOIJgHYBo9VfP2euR9PwLP5bGl5JDGg3BuGidRdRq4DNy8Yyn1H6InsmmLQVNtGDrH1XoxwK1KDxoY8bj1H6KDsU5kZ22O7e8J8rpipiHMdBYXA/aaR9Wm/pK9p45pgW87X80yGuoY5jjAcJG24RxdCq4NjyDlYeZ302IQH4B4cMjy0cj3h4X09UQaphWHUIQwh+y7yKhNZpMhpHMGDHgf1URjmkwe6diQQD4HQpqiDMNQR9Qie8D+6Ix/gfNcYJ26hANzuvkukrnYdpMAwen6Lvc3fP9AmCro8YbYOaWkjR1j5EJ/O3eLoeP4cHASJvOgIPQ8rpNmAdB9m5wi0O7zTabXuNtlrWMO1sOH6kHlb8+ar8RinUjDg4N6jO3zcLt8wjDiJZPtRl+83vNGtyAJHWbW1TFHHMeA4EPse8Ig66iynKddguKNLbjLG8yDyIPIo9R5cbcp52KzXaDgwZ/wCRQlpkZmtmN5ccug9Aqzh3aaoHtGYkTEiLzzGn4KNNbjOzNGpfKWPP+YwlrvG2vmg0+HYqjYOp1mDZ/def92kp7CcQ3LbEDvjcDp/zqrGnimuEgj6AqmKqhxoNMVabqLjqXDuE6WqDu+qaxPFmtaXZXPAiQwBzgOYE94aWEnoU89gIi19fzVHj+zDD3qb6lIyLsdDZ6sMtv4KBM9v8ET8Tp2GWD1EOIj+yTxPbXCk2aQfma5rDM2kA3PkUvxXh5pmK1GlXDiQamVjKnLvSZn/55eSy+N4fgHNllWpRqci4uEjUOa8AiRa5C538m5+LQu7floJBa8SQM05rfNkAH79KziXb2q5vdIbp8PdgdSZPoVi8aKbCQ2s5x+6xoEdACq9lE1Yaxr3E6ySJ30A/cLlnu/t2n4RqMZxIPcBLqr3aNaZmQCCTq608o3Wb7R4Wqxzaj8jCMrWMYZDRc3IsTqTrcq1wPZCoSHve+mPlaO84bC+niVPi2DY0waYdGhJL48Z1PimTym/kzbsW8umS1rgyTzy3Hjck+nILb9meL1qdNtOnTaWNJIIJa4k6zznxCqeF8PZUrU2VC0TJgwADsPqbL6NwzhDaWhtAgag+C6eP8prHvlEwPaiMoqzTJ0FQQD4P0WipY4kXAIPIk+nNL0qTXtIc0EdLfRRPZqlY03PpO+47KCBoHM+E+i6TXO4sqdW25tuCP+CvatFrxoD9fxVSzD4mmAC5tbyFJ+vQ5SY8NF4/jzWHLVD6Jj/MDmtPOKglvqU0xYDAwZa5zTfeR/SfyXHFVWfE0PHzNIkeLTH0JRqWMa4AyCDo4EEEdCNVMuHiqhdnFJi0HkbfiiEB2oF+ckfhCG7Asfe4PPX96IDeHPExUPMbgeRTqpHhTRdoyH7pOX+nRetpVBexHof+UkMdVpu77DtdpB88pIT9HiDXCQR6xHiDcKcHDGgHvDKetp8Dui+9t5n6r01mkQYIOxuEL+E0f9Nn9I/RaQICrS++L6ctpGyYbiKdSwOR3KI/fihYWq8TMEybX+EfDEkzbdTqMa8QWtP9+SD19EBpHx7cyJsPFU1XgLe86kXMeZnKTlJPzsOvl9FbBjwQWmQIOR22osf1QXvAEuaZkzcNIB5Ea/2UpCYr1qYAqMD2fO1rj07zWnMPIOHgln8Ew2JDnUnmk5wIJZBaTNwRFrj7pV3SlonNnbsR8QnTofp4KNbC03S4fELy3M19r6ASfRMGQHCcZg3fyj7Rmvd7zTY2LCdfC9ld8ExvvA72VlQfExpvMzLmO7w/C/krAU6rCMpD2696GvGnSDqdktjMPTqxIyPEQQMj2neD+hUv+1NmvUDbbi0iSD95pI9ZCOziJcBIEwD3TN9xGv4qlLcXScHUy3EM+018Zx4O19SU/apPcNGpoM7S9s2uMrgHDzBQeVHENA1bGpgnz6eSz3EuxjMS6XgRFzcGZ0EfkdlosVw2oAC1zdi4QXtdaDBkEKFPFtpw1zXDwOZs6TJAdsEGVpf9O2U70nidMrxOXXRwOYX5yrShgPZFs0A6NXN5RNiQJPhC0OCqMdOQg3579CFLCYQNlsl15OcnNfrF0w1i+L1ZqGAIytyyTAB5jUnp0WZxdMyTrPwWETYRbQSZPgAvovaLgeYZ2CXAQW8wsVjOEVmkEMcIItBsAbCV5fk83XfxYX7JcDZVe81AHAEC+0Ak32tlWsxHZN8f+NVNOf8ALd8NtIIuPqqrg1Y4QAVWOALjLgMzRpJOXQRAk9VucDi6dRoLHAyJBB/LVd/imeeufu9UHDaOMYYeyk8AahzgSd9Wx+Cs/wCMNaYqNdTMT3x3T4HQ+HUJ+rimsIBm8CSHZT5xAK8qU2PZDu80zZ3faZ1F9ui6YwJh60ixB28v3ZTJBkGIOxAI9Cqav2a72fD1XUbfC2HUzHNh08iEw3DVmiHltQaGO6SDYyDr6oPK3ZiiSTSmg8zJpHKJ5upnuu56JL2WMovAinXYZOZv8p7RaO7cEkk6bBM0uO0C/I7uOaYhwLNdCDytYqxY4yIfIiwd3v8A9apgqKXaFoA9qx9FxOlRuUbfaEti41I1VlhcSC2Q7e3j0O/1TQqSBInyn6bKsf2dol00S6g7X+U7Kx1z8VP4XeYReLEVrQbjef3+SDWwrHCQIM7c4+qrnUcRS+Ws0A3ByvJAt3T3ZnqNUKl2qZmDKgNN3y1JpnfQnuu8jun/AFM/iydgJHce6nGwiPNpBCW/h1f/AFmf0D9U43GMdoRP75aovtW9FeIqM1amBnbYCz2yRH3m6t+o8FPC44E/HlNtSHNI6X1teI1V5lfGx+h6KqxnBmucXt7jnDvEfm3Q+aBjK2AXN0OYOGYgE2mdQOkQvHhxAMB7eh71yBIOht5qhrcVOGeGVJjUFl2RO7TcFXmEx9N4BaRLtxBBnnCv2iNTD3hjy0+kx42PmuZWIMVBcTYgXOxBGnkn30uk/vVAqC8AAzz1FtYWcXXrmZ4IIMG2bUIVemMwzgTtuY0022/RJYmg9rrcpta4RKWLLWw8eZ1k8nboGXtNP4JIGx0nz0QjxEZgKmZvKdD0zCxCMMToBYHZDDRBaYcD+Y0QV2M4y2i4FpqC9yG52EEakTbySuD7fMLi2syB87JIO0lpuFaDg8R7MtYNmkZhOg32VbieDtdPtsOHRb2lKzust1/FNXFkMHRxANSibn7TDlII5x+BXVPb0udUC0Q0O8bkApPstgqdPP7OtMukNNnN6Hef0WgGYdRre/1TJTbGUrYi/wDjvovN8lUgtP8AsNh5FCxPaB1NwbVbnadKlOcsdQdPVXnFuB0sQIqNIImCDEeHTosliuw2Ipk+xrSwggtdpE/Los+osq/4VxSlVcWtc11tBqR+5VniOBUnd8NLXj7VMljh6a+BlfO3cNfShtai5giBVp6c9Nlo+A13ubFHFh8f5bxJ8CdQFfMwq4Zha7Lh5qNBPce2HgHkR+BHmvHY9rL1KZpaXuG9dLesKyweOeYbVZldsWnM0+B2TDmzOhEbqoXpVGOALXA2sRomGvsJ/UFV2L4KCJb3XfMzun0FnILveaY+zVbbXuujfpPoqizxWHpvAbUZI23H1StThsj+W9zDbS4teMpshU+OtAAeHNmIJFo5Sm245rtCI2IuPFTi9gIFVvxgOANi2x8C3+6HSrBzhMCNzI12T5fAmQUNxDtQOquGhukXj8x6oWJyVGllRgIJ0IBmNEZ+E1yuI6HvD0VZxXiPsAPaMLgR8TRIHjOinTimxXA303H3ctaCB3WkyIiwabQlve8V/wCz+ln6q8o8UoVL5mzttbw5o/u9PmPVTYqywPHGO5tO4Oo8k+YdyKzuI4YyrDpkzIcDdee+vomLvHzbk9dirv8AUz+LrF8Kp1W5XtDh16aXWf4j2XLTmw7jSdtHwnxCvOGcbZVFyJ/eo2ThgyqjH0e1tSicuIaRtnAJE8yrrAY5lYZmPDpPhHRFxuAY83a0ujcWVdU7Jt+OmTSf9090+SIuaZk5XX5Sb+SE/Dy60nob+QVI3HV6BmuzO0G1Rt7dQrXBccpVDYooFXC96DmYRcR8JRqNYgwRBi3XzVlkmCDP1Xgw4vI8OiAFPHRYifDX+6OMQ1wtruN0nieHXkfRDzQbyoGMTwtj7lozbOFneoSgwtel/hvDm/K/XycE3RxQECUR+JEahFK/xL/WYWHY6j1CLSaHTkKZYc4O45JY8NAMsJaemh8k6CinaHjN47pR/BMPOZtNrXRGZoAKKMVUZ8bcw+YX+iJQxbKh7p8tFUwn7lWZem+R8rrj9VNvFC3/ABWFh5i4VjTCi9oOqmLodPFZh3SHDoUWRzjxSTuHMJkWPQwiU80EfFBuDqgJWYHWIBEX81Wv7PMbek40/DT+k2UMSagksOXm12hUG9pAy1ZpYeYu312Qca1cR3A8bmYJ6wj4fiLXA3LDycIieXNHo8Up1R3HNPnquLWuMOAI9UHUyec9UWoSTcBzY0KXfw6I9m4jzkeEFDz1GuyuEjn/AGWvpCHEuydCqO6PZHmIVb/2Q/8A1lpG49hsbeKL7RnMeqcqZYQp1Q4SwZXctv7IdDFn4KgGusKwqYcEWERuEnWwkyHCRzWGy+K4CDdjspFxB5oVDiNegcrwXjYppuHe3/DdI5HUKwoYltTuPEOHP8kk/ib/AFHDcda8XEJ9mIa7dV2L4POnqNVT1HVaRNiWhXf6NK+id+8D9EkezlIuzgFruYMKHD+Mg2J8QU3Vx4J7uiqPPZmmQA71R2cWZORxyu6oL6hOqE7h9N/xCZTDVlJ2IIQ6jQDeAqerw2rSvScXN+U39CvRx5uYMqjKTsVBYYnh2bfw5qtq4IzDpgfvVWjagd8JXoaTMhBW0Kxp6Ex6p+lxAG2YSo1uHgwAk6/CBmkSDzCKu2VbXukq2Ap1NiDzFiq5larTPzBWVPiYtmseqaFX0KtL4XZxydr6qLOMiYeC0zuLeqtG1muS2Kw7XAgqoH7USYU6eJaDrB/NUdTg9SSWPi+hQX13MqwWugb6+aWkapl9YKRxfCA4ECL80GjjmkWdH0KbpYmBz6q/aKilwcMs6mIBsW2K57HMM0X8pa6+m3RXVOuCSZ12Q34VrpkQUxdIUuNgHvtLT00VnQxrKmhBKRq8LmYM20KpauGLHTDmHm3+yaY0uIwTXatBS38Ep/Kq/CY2s0QHNf42Kb/i1X5B6pyp2HKNVp31Rg8aLlyy1gFXB7tMFLHbPtuuXImmaeLLdDmH1TFLK/WL7Llys6XhPHcEadLdQqio2rQ17zee65cs3hDNHi0tnXpupUOMtMzYrly1KWHsHxUOmDMItbC06uoB8Vy5WpFe/AlrppmOmyPS4g9h74nqF6uWWjlLiTXFNtcCvVysSgvpi6r8Vg81olcuQBcws+GfBRbjo+Oy5co0Zw1drtCjVWTsuXKxmqvG8KzGZjwS1LD1aZMHM3quXKUglLiZBh7SCnqePsIhcuVlLDLMWh1K4JtdeLlr9MgU8E11yN9RZS/h7eZXLkw1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6" name="AutoShape 8" descr="data:image/jpeg;base64,/9j/4AAQSkZJRgABAQAAAQABAAD/2wCEAAkGBhQSERQUExQVFRUVFBQYFBQXGBQUFRQVFRQVFRQUFBcXHCYfFxojGRUUHy8gJCcpLCwsFR4xNTAqNSYrLCkBCQoKDgwOFw8PGikkHBwsKSkpLCkpLCksKSkpLCkpKSkpLCkpLCwpKSwpKSksLCwsLCwpKSwsKSkpLCksKSkpKf/AABEIANgA6QMBIgACEQEDEQH/xAAbAAACAwEBAQAAAAAAAAAAAAADBAIFBgABB//EAD8QAAEDAgQDBQUGBAUFAQAAAAEAAhEDIQQSMUEFUWEGInGBkRMUMlKhQmKxwdHwFSOS4TNDU4LxBxYkY3Ki/8QAGAEBAQEBAQAAAAAAAAAAAAAAAAECAwT/xAAgEQEBAQEBAAIDAAMAAAAAAAAAAREhAgMxEkFRImFx/9oADAMBAAIRAxEAPwD6JnKmKhKaOHC72ARCNSiSlX8PKuQ0KUBNXGbq8O6Jarw89VrPZBRdhRyV1GIfhHDdM4WgTqtRUwDTshfw8DRTgr6eD8Ueng06zDKTqZCKAacLxldSqNJSb6ZG6gsW4hGZiFVMqQNVIYoc0Foa0ob3JSlihzR21Qd0AajJ2UDhRyTwY0r1zAqKatw0HZJ1MABstA5iq8dIQItwYKk/AgBToVDuE3qNERRPoGd0tXwxV9VYAkat9AiqCtQKUdSV7WwzjslMRhSBoqKlwQ4R6oQw1RXgYvMqapYedkf+HeKJr6jmXFTFBS9moBtprjSRIUXkooZYguqEI2ZRq05UAhilz8UOaUrYQ80jiWmIIlTBdNxIQMRjgFmKpLTLczT9028xolK3FHTDzE6Hbz5FXo0NTjAHNLVOLtO6p/aT1Q6jFUaWjj2RqpCow7hZKpQOyEPaN0JTo24oNOi73Y7FZCnxKq3cpuhx9w1UGqZTcFOXBU+E7Ribq8o8UYRqFdEmVua4U2u1CK2qx3JEZRadE0LnAt5KD8AFYe7dUN1Mq6Yp63DSlv4eQretUcNkA4zmE4K19KEni6Ug2VricW2Lqlr8VYCdU1FJiMASdFD3MtVu3ijCdUrj+ID/AIRSlGplKa998EicQCoe1CD62Ki89qupvBU7IBiqjQIQTSXrQgi9i5tIo2ReiyBaphylKmCKtHVUE1QdlBUswLTI33BsfRdV4GxwggK1dh2u18juPA7JTF03sIIIc0CL2m/2o0P3tOcap9Ky3FODigczg40iQM7QSWOPzgatNrr13AiQHMdmBuCLgrXBgqMMiQZDmn0IIVXhGGhVFNxltR3dJOvI+OjT1yncqDOHhtUHSVF9Bw1aV9A90HJDfgGnZaR8/cBuEpXaNlv63BGO2CqMb2RabiygyomFD3lw3KuanZuo3Qyq+vwuq0/CUHmG4rUBF1dUuPOYJN/ArPZXNN2keSN7zmsQAmDU0u1zSNb9VLCdpw43WSfhAdFA4dw0TBuv+4GTchc7idM8l8/fVduCpU63MkKYutniCx2hCouJYZvRJ5J0P1QK+FdrJKoj7qFGBKFncN0SnVG8Khqkxp3CY91Z0VNVxQnRQ94UH0/BVy0Q5WNLEBEOEaQlquCjRVDzVE2UKQICmHoPMylnXOhR9jKgl7KV42kF40OClmPJUeFii6kUTNzXsgqCqqE0Hhwk032e3XIQCQ8dLEEeCjx6gKtIOAl1M52Ea2FwOpbMdYT2La4tIGurf/oXb9QErTxDWNDtKZEn/wBZOv8AtnXl4LP00Y4XxBtakyoNxfxBg/UIzqipuD0MlWtRm2b2tP8A+KhMjyeD6hWDsMZSbhc0Y1l4KsoJw7gvGkjUKoOYXjqDeS9ogFMOohUV9ThTHbBVWJ7MUyTZaIthL1WlOjF4zs2WnuuISx4XVA1lbSrhwRdKsw5MhTVxjhgni5bK9qOZoRHiFpq2GcNACqys2TDmx5Kop2YNhNjHgUapw15Hdcp18A3axQqJqM0dI5FApWwVQWISlSgRqCrg42pmEtlX3D8CKguEGFbQlH90C3dbsq0jRJ/9mhVGxDeRXEkJVjD9kontnDUIGGVRup2KWbiAdVMAbFAR9GV57MhQzFee89FAQEjZetrLm4qVIlqDiQVwpBC9gNiuAIQeYkxAJEmYHOBJjykqtbThzmHQ94eDviH9U/1JvGUg9uV0i4LXD4muBlrmzuCq6pxcMdTbXhtUODbA5KrKjgzNTnecjizVuXcQTm1qRXcRzYdzHzZh150XkNcD1a7IfAeKtm8TcPiHnqEr24Y04GvzDO70cSGj8UbhmX2TG6FjGtLTqC1oEH8Z6rP1cavZqwp4wEWKLm6AqvFJp8VE0XAy1x8Ct6xizIBHJR9kdikGcUIs9vmE9hsW1wsgiXOGq9p1ea9Ywk2R7jUJAPM0qQwzSucxp6KPux+y5URfgUs/BDkmy5w1CGDKCtfwpp1CD/AmTKvRZDeEVUuwNM2ICiOHkXY4j6hWT8HOi9bRy7J1OFKWIqNsbpr3zoiFgUfdwhxBlQtTFOoCvG1w4aAr0Ydp0MIiZpAoL8LyK8e0tNrqBrkG4QEOZvVeU8YNEahiQVIZSdAmDgAQoVMLyRThm7WXU2OHVMA2Zm7Svfb+SMKvMKNQZtIKCINpN1X8Zw9OoxjXCZq0vEQ8GQRcGAbhODA21ISeMYWuojX+bPpTqH8ln1uNT7Z/tdh6rMMGPfna6owNqGA74piqBAdYajlcboWKY92KZSbGdzSajmuGQsDZY5hvJPy6x0un+1ONL62FpiA4VQ+9wIIDSRuJJTeJ4HFMig6HFwecxMOqf6oIvTqdW22IIXL79XHT9TVU3hNZhJZUkjYoLOOYim6KlOROoWhwNckEVGuzsOWoQAQXQDMNJIBBBG10txNzXGQ4Fo/ZW76kmsTzdIUe11Mkh7S0BW2D41RcO64KiZwtlXIRTblfUy5ySC8XksA2A3Ouw3RcT2KYJLHm02PNXzdnEsxqGVuQ8wmG4hYanw/HULsdnHLUIre21Vndq0vE6LfYmxtn3UW0BzWUxHbFhLGshpJBe58w1u9hcuOw81osNi8zQ4HMDupq4bdRIFjKHfdq8bjQje8jmrqIOpDwUHYc7FMEgqHsxsSgWDi3UIgrNKYk+Kg8NOoVQBwnRD9mV67DR8LoQ/Y1fmCK8OCgyLIFeu5mxcNyNUMY5zfjERryRTxBpEt7w6KcQOhxVjj8UHkbFP8AvLTqElU4fTqtDiBM7aonuNgGkiOd06CuwjTcGD0UXUqjbiHD6oIc9p7zSRzH6L2ljA42PkbH6qKZZjI+KQU1SxAO6Cwzr+q8dQaRb6KocNYKFSiDpbqEl7u9thcLx2IcCM0gDcaFNMNuL2j5vxVNxPiZbVogN75NTKHGBOTKHHfKMx0VtRxbT9oearONcBp4hwfmc1wAHdhzTBMS07jMbgjVY97Z/i15zeqytSY3GUwXZz/LzvIu5x9q8+AAYwAbCFpXsYdCQei+c8bw2IwdUOa11QSHNfBLfgylpuYI6803gu30wKjcp8LHncFcJ8s889THb18duWXWg4hjDh3GtctDctWLnKCcj4HykmejjyVdULqgzuBaIlrDAcZ+1UOv+3bedm2cfoVG2eJPWPxhA4lxVjGF0glxyNAvmJOYAeUqe/XmzlTzLP0DUxL6bAaR/nOdkoMMOFyM5dOg/RbFxGW8ExeOcbKn4HwQBgquOao4agyGg/Zb+Z38FXcQ7Y4VgqAV2vNP4mgHNrBDSRDjM6Fdfjl8+drPvPVyNCWBrSfaZQBJJIgAazOiqqmHfiACGg0pkPjK+oBuyfhafmNztzVHwl1fF1G1qtNzaBILWPJDMovJYL1CdRMNvMu+EbM4knQz1W5dZsxmcb2ZoOmA6m7rMeqYwWCrYZkNIqN2A1C0QaCIN5Xj8Cw6W6iy6MF+GcVbUHeaWn7wi6fdhmnUJCtgnTYg+P6ryji3ts5pEf7ggsPd4FioieUoNPHg8kyagIuggKw5LjVleVSOSGafJRTAaF7lCU9s4bSo+/H5T6JpjmZXjUEJOvwMEkt7nItt/wApb+CZb03vaeWo8wU5Sxr2nLUAI5i0eMqsq+nQxFE/CKrelnehsU1heOscYMtdu1wy/irAY1uma42NiPVdjMJTqtiowOHOx85QM0iCFGrgWvEEfvxVGOAvpmcPXeB/pvGceR1C7+O1qRjEUjHz05cCOZGoCKtTw9zT3HW+V1x5HVCOMLT32FonUCW+o080XBcXp1RLHtcOmvmNkZ9UGD1np5qCNOrIJa4G+6m1/MSOeq6pgmvGhB6GI8km7C4hnwODx8r7O/qCiwWrw9j7ix6KtxuakDDS47QYTVTi4basx1MnQn4SejgmKBDhIdm5aO9CLrPFZw8axFMnO1j2x8MkPEa6/Ep4PH4PEvLXU25ok2ykc7iFosTTDmOaabXWtPebbnuq93Z6hVbLQ0ag2mNiI1HLUK5qbiuxfZHDFpcxl4MGQ4T6FfLuJVnggD4QcwbNiWAkafdJjdfRuI8HGG7wrGjrYOzh0HZjrr5bxus6pVaZklz3MNgDeTA3vNvJcPfxzZY7/H6uXWl7J9tqlFr6ZhzSDlFxlmwAOw2F9YWPxPCsRVeW0WvqOdGWO9maNnE6RI1j6pjhNVzXONiJkzB+ISARoNTY/KR0Wz/6TYMvrVK5ENYw0hcwXOIJgHYBo9VfP2euR9PwLP5bGl5JDGg3BuGidRdRq4DNy8Yyn1H6InsmmLQVNtGDrH1XoxwK1KDxoY8bj1H6KDsU5kZ22O7e8J8rpipiHMdBYXA/aaR9Wm/pK9p45pgW87X80yGuoY5jjAcJG24RxdCq4NjyDlYeZ302IQH4B4cMjy0cj3h4X09UQaphWHUIQwh+y7yKhNZpMhpHMGDHgf1URjmkwe6diQQD4HQpqiDMNQR9Qie8D+6Ix/gfNcYJ26hANzuvkukrnYdpMAwen6Lvc3fP9AmCro8YbYOaWkjR1j5EJ/O3eLoeP4cHASJvOgIPQ8rpNmAdB9m5wi0O7zTabXuNtlrWMO1sOH6kHlb8+ar8RinUjDg4N6jO3zcLt8wjDiJZPtRl+83vNGtyAJHWbW1TFHHMeA4EPse8Ig66iynKddguKNLbjLG8yDyIPIo9R5cbcp52KzXaDgwZ/wCRQlpkZmtmN5ccug9Aqzh3aaoHtGYkTEiLzzGn4KNNbjOzNGpfKWPP+YwlrvG2vmg0+HYqjYOp1mDZ/def92kp7CcQ3LbEDvjcDp/zqrGnimuEgj6AqmKqhxoNMVabqLjqXDuE6WqDu+qaxPFmtaXZXPAiQwBzgOYE94aWEnoU89gIi19fzVHj+zDD3qb6lIyLsdDZ6sMtv4KBM9v8ET8Tp2GWD1EOIj+yTxPbXCk2aQfma5rDM2kA3PkUvxXh5pmK1GlXDiQamVjKnLvSZn/55eSy+N4fgHNllWpRqci4uEjUOa8AiRa5C538m5+LQu7floJBa8SQM05rfNkAH79KziXb2q5vdIbp8PdgdSZPoVi8aKbCQ2s5x+6xoEdACq9lE1Yaxr3E6ySJ30A/cLlnu/t2n4RqMZxIPcBLqr3aNaZmQCCTq608o3Wb7R4Wqxzaj8jCMrWMYZDRc3IsTqTrcq1wPZCoSHve+mPlaO84bC+niVPi2DY0waYdGhJL48Z1PimTym/kzbsW8umS1rgyTzy3Hjck+nILb9meL1qdNtOnTaWNJIIJa4k6zznxCqeF8PZUrU2VC0TJgwADsPqbL6NwzhDaWhtAgag+C6eP8prHvlEwPaiMoqzTJ0FQQD4P0WipY4kXAIPIk+nNL0qTXtIc0EdLfRRPZqlY03PpO+47KCBoHM+E+i6TXO4sqdW25tuCP+CvatFrxoD9fxVSzD4mmAC5tbyFJ+vQ5SY8NF4/jzWHLVD6Jj/MDmtPOKglvqU0xYDAwZa5zTfeR/SfyXHFVWfE0PHzNIkeLTH0JRqWMa4AyCDo4EEEdCNVMuHiqhdnFJi0HkbfiiEB2oF+ckfhCG7Asfe4PPX96IDeHPExUPMbgeRTqpHhTRdoyH7pOX+nRetpVBexHof+UkMdVpu77DtdpB88pIT9HiDXCQR6xHiDcKcHDGgHvDKetp8Dui+9t5n6r01mkQYIOxuEL+E0f9Nn9I/RaQICrS++L6ctpGyYbiKdSwOR3KI/fihYWq8TMEybX+EfDEkzbdTqMa8QWtP9+SD19EBpHx7cyJsPFU1XgLe86kXMeZnKTlJPzsOvl9FbBjwQWmQIOR22osf1QXvAEuaZkzcNIB5Ea/2UpCYr1qYAqMD2fO1rj07zWnMPIOHgln8Ew2JDnUnmk5wIJZBaTNwRFrj7pV3SlonNnbsR8QnTofp4KNbC03S4fELy3M19r6ASfRMGQHCcZg3fyj7Rmvd7zTY2LCdfC9ld8ExvvA72VlQfExpvMzLmO7w/C/krAU6rCMpD2696GvGnSDqdktjMPTqxIyPEQQMj2neD+hUv+1NmvUDbbi0iSD95pI9ZCOziJcBIEwD3TN9xGv4qlLcXScHUy3EM+018Zx4O19SU/apPcNGpoM7S9s2uMrgHDzBQeVHENA1bGpgnz6eSz3EuxjMS6XgRFzcGZ0EfkdlosVw2oAC1zdi4QXtdaDBkEKFPFtpw1zXDwOZs6TJAdsEGVpf9O2U70nidMrxOXXRwOYX5yrShgPZFs0A6NXN5RNiQJPhC0OCqMdOQg3579CFLCYQNlsl15OcnNfrF0w1i+L1ZqGAIytyyTAB5jUnp0WZxdMyTrPwWETYRbQSZPgAvovaLgeYZ2CXAQW8wsVjOEVmkEMcIItBsAbCV5fk83XfxYX7JcDZVe81AHAEC+0Ak32tlWsxHZN8f+NVNOf8ALd8NtIIuPqqrg1Y4QAVWOALjLgMzRpJOXQRAk9VucDi6dRoLHAyJBB/LVd/imeeufu9UHDaOMYYeyk8AahzgSd9Wx+Cs/wCMNaYqNdTMT3x3T4HQ+HUJ+rimsIBm8CSHZT5xAK8qU2PZDu80zZ3faZ1F9ui6YwJh60ixB28v3ZTJBkGIOxAI9Cqav2a72fD1XUbfC2HUzHNh08iEw3DVmiHltQaGO6SDYyDr6oPK3ZiiSTSmg8zJpHKJ5upnuu56JL2WMovAinXYZOZv8p7RaO7cEkk6bBM0uO0C/I7uOaYhwLNdCDytYqxY4yIfIiwd3v8A9apgqKXaFoA9qx9FxOlRuUbfaEti41I1VlhcSC2Q7e3j0O/1TQqSBInyn6bKsf2dol00S6g7X+U7Kx1z8VP4XeYReLEVrQbjef3+SDWwrHCQIM7c4+qrnUcRS+Ws0A3ByvJAt3T3ZnqNUKl2qZmDKgNN3y1JpnfQnuu8jun/AFM/iydgJHce6nGwiPNpBCW/h1f/AFmf0D9U43GMdoRP75aovtW9FeIqM1amBnbYCz2yRH3m6t+o8FPC44E/HlNtSHNI6X1teI1V5lfGx+h6KqxnBmucXt7jnDvEfm3Q+aBjK2AXN0OYOGYgE2mdQOkQvHhxAMB7eh71yBIOht5qhrcVOGeGVJjUFl2RO7TcFXmEx9N4BaRLtxBBnnCv2iNTD3hjy0+kx42PmuZWIMVBcTYgXOxBGnkn30uk/vVAqC8AAzz1FtYWcXXrmZ4IIMG2bUIVemMwzgTtuY0022/RJYmg9rrcpta4RKWLLWw8eZ1k8nboGXtNP4JIGx0nz0QjxEZgKmZvKdD0zCxCMMToBYHZDDRBaYcD+Y0QV2M4y2i4FpqC9yG52EEakTbySuD7fMLi2syB87JIO0lpuFaDg8R7MtYNmkZhOg32VbieDtdPtsOHRb2lKzust1/FNXFkMHRxANSibn7TDlII5x+BXVPb0udUC0Q0O8bkApPstgqdPP7OtMukNNnN6Hef0WgGYdRre/1TJTbGUrYi/wDjvovN8lUgtP8AsNh5FCxPaB1NwbVbnadKlOcsdQdPVXnFuB0sQIqNIImCDEeHTosliuw2Ipk+xrSwggtdpE/Los+osq/4VxSlVcWtc11tBqR+5VniOBUnd8NLXj7VMljh6a+BlfO3cNfShtai5giBVp6c9Nlo+A13ubFHFh8f5bxJ8CdQFfMwq4Zha7Lh5qNBPce2HgHkR+BHmvHY9rL1KZpaXuG9dLesKyweOeYbVZldsWnM0+B2TDmzOhEbqoXpVGOALXA2sRomGvsJ/UFV2L4KCJb3XfMzun0FnILveaY+zVbbXuujfpPoqizxWHpvAbUZI23H1StThsj+W9zDbS4teMpshU+OtAAeHNmIJFo5Sm245rtCI2IuPFTi9gIFVvxgOANi2x8C3+6HSrBzhMCNzI12T5fAmQUNxDtQOquGhukXj8x6oWJyVGllRgIJ0IBmNEZ+E1yuI6HvD0VZxXiPsAPaMLgR8TRIHjOinTimxXA303H3ctaCB3WkyIiwabQlve8V/wCz+ln6q8o8UoVL5mzttbw5o/u9PmPVTYqywPHGO5tO4Oo8k+YdyKzuI4YyrDpkzIcDdee+vomLvHzbk9dirv8AUz+LrF8Kp1W5XtDh16aXWf4j2XLTmw7jSdtHwnxCvOGcbZVFyJ/eo2ThgyqjH0e1tSicuIaRtnAJE8yrrAY5lYZmPDpPhHRFxuAY83a0ujcWVdU7Jt+OmTSf9090+SIuaZk5XX5Sb+SE/Dy60nob+QVI3HV6BmuzO0G1Rt7dQrXBccpVDYooFXC96DmYRcR8JRqNYgwRBi3XzVlkmCDP1Xgw4vI8OiAFPHRYifDX+6OMQ1wtruN0nieHXkfRDzQbyoGMTwtj7lozbOFneoSgwtel/hvDm/K/XycE3RxQECUR+JEahFK/xL/WYWHY6j1CLSaHTkKZYc4O45JY8NAMsJaemh8k6CinaHjN47pR/BMPOZtNrXRGZoAKKMVUZ8bcw+YX+iJQxbKh7p8tFUwn7lWZem+R8rrj9VNvFC3/ABWFh5i4VjTCi9oOqmLodPFZh3SHDoUWRzjxSTuHMJkWPQwiU80EfFBuDqgJWYHWIBEX81Wv7PMbek40/DT+k2UMSagksOXm12hUG9pAy1ZpYeYu312Qca1cR3A8bmYJ6wj4fiLXA3LDycIieXNHo8Up1R3HNPnquLWuMOAI9UHUyec9UWoSTcBzY0KXfw6I9m4jzkeEFDz1GuyuEjn/AGWvpCHEuydCqO6PZHmIVb/2Q/8A1lpG49hsbeKL7RnMeqcqZYQp1Q4SwZXctv7IdDFn4KgGusKwqYcEWERuEnWwkyHCRzWGy+K4CDdjspFxB5oVDiNegcrwXjYppuHe3/DdI5HUKwoYltTuPEOHP8kk/ib/AFHDcda8XEJ9mIa7dV2L4POnqNVT1HVaRNiWhXf6NK+id+8D9EkezlIuzgFruYMKHD+Mg2J8QU3Vx4J7uiqPPZmmQA71R2cWZORxyu6oL6hOqE7h9N/xCZTDVlJ2IIQ6jQDeAqerw2rSvScXN+U39CvRx5uYMqjKTsVBYYnh2bfw5qtq4IzDpgfvVWjagd8JXoaTMhBW0Kxp6Ex6p+lxAG2YSo1uHgwAk6/CBmkSDzCKu2VbXukq2Ap1NiDzFiq5larTPzBWVPiYtmseqaFX0KtL4XZxydr6qLOMiYeC0zuLeqtG1muS2Kw7XAgqoH7USYU6eJaDrB/NUdTg9SSWPi+hQX13MqwWugb6+aWkapl9YKRxfCA4ECL80GjjmkWdH0KbpYmBz6q/aKilwcMs6mIBsW2K57HMM0X8pa6+m3RXVOuCSZ12Q34VrpkQUxdIUuNgHvtLT00VnQxrKmhBKRq8LmYM20KpauGLHTDmHm3+yaY0uIwTXatBS38Ep/Kq/CY2s0QHNf42Kb/i1X5B6pyp2HKNVp31Rg8aLlyy1gFXB7tMFLHbPtuuXImmaeLLdDmH1TFLK/WL7Llys6XhPHcEadLdQqio2rQ17zee65cs3hDNHi0tnXpupUOMtMzYrly1KWHsHxUOmDMItbC06uoB8Vy5WpFe/AlrppmOmyPS4g9h74nqF6uWWjlLiTXFNtcCvVysSgvpi6r8Vg81olcuQBcws+GfBRbjo+Oy5co0Zw1drtCjVWTsuXKxmqvG8KzGZjwS1LD1aZMHM3quXKUglLiZBh7SCnqePsIhcuVlLDLMWh1K4JtdeLlr9MgU8E11yN9RZS/h7eZXLkw1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7" name="AutoShape 13" descr="data:image/jpeg;base64,/9j/4AAQSkZJRgABAQAAAQABAAD/2wCEAAkGBhQSERUUExQVFRUUFhcVFxUXFhUWFRgVFxkYGBUXFxYYHSYeFxojGRUUHy8gIycpLCwsGB4xNTAqNSYrLCkBCQoKDgwOGg8PGiwkHyQsLCwtKiksKS00LC80LC4sLCwvLC8vLywyLC0sLCwsKSwsNC0qLC0sLCwsLCwsLCksLP/AABEIAOEA4QMBIgACEQEDEQH/xAAcAAABBAMBAAAAAAAAAAAAAAAABAUGBwECAwj/xABLEAABAwEEBgUHCQUGBgMAAAABAgMRAAQSITEFBkFRYXEHEyKBkTJSc6GxsvAUIyQzNEJiwdFydIKSs0OiwsPS8RclNUSD4RWTo//EABoBAQACAwEAAAAAAAAAAAAAAAABAgMEBQb/xAA2EQACAQIDBAgFAwUBAQAAAAAAAQIDEQQhMQUSQVETYXGRscHR8BQygaHhBiIzI0JicvFSFf/aAAwDAQACEQMRAD8AvGiiigCimvWi3LZsdodbIC0NLUkkSAoAwY241SiOlq35Kfjj1bUe7hQF/wBFUT/xJtx/7g/yNf6a1PSHbj/3Cv5W/wDTUAviiqBXrxbDnaXe5RHspO5rVaVZ2h0/+Rf60B6GrRb6RmoDmQK86L0u4rNxZ5qJoZtwvfOXlJ/CQk+JBoD0EvTDCc3mhzcQPzpO5rRZRnaGe5aT7DVS2SwMPphhwhUYpWTfHIBSQfWKyhptModYWAAB1oWAZ2m71hHgTypcFor12sY/t09wWfYmk6+kKxD+1UeTbn5pqtrRarMlMKDDiDkps3XU80Eye491cBbrG2kDsOjzgg9aOYWChXiOVLgslzpLsg2uH+CPaRSdXSrZZgJdJ3AI/wBdQFrTFkvEoRB2XWkhXEELVdPMY1ztGsaTPZUiDgUuBM80QoA77pmo3iyjJq6RP7R0otozs74G9QSkes0hX0wI2WdR5uAf4TUJc1mCRdQBG1LjheSRyUMO491Nlr0g0qYQhB/D1kdwJI9VN4ncZYTnTCdlmHe6f9FJ19L72xhsc1LP6VXhtSN58BWqrYnZNLkONixrL0vuhXzjCFJ/ApSVD+aQfVUw0Lr7ZLTADnVrP3HIQe4zdV3GqI+WJrb5WmpKnpeaKoHQ+u79mgNvKuj7iu0j+VWXdFTbRPTK2YFobKfxt9od6DiO4mlwWRRTZojWWzWofMPIWfNBhY5oMKHhTnUgKKKKAKKKKAKKKKAZNdR/y+1ehc92vNtoZlUDMmK9Ka5fYLV6Bz3TXnlDUuJ5/kahloq7SGsOqbMAiN2aSJIw3ZHLwpcxb0qz7Jzg7t4O0fBittYGCFjPGcxB2Thzmm2zo7aeBB8MahO6uTUjuysOZtKd9aG1p31FXNNKOaG+5JHsNcP/AJE+anwP5mpKEtVbhXNWkhvHiKiptZOxPckVg2k/h7kp/SgJOrS6fOT4iuZ0wjzhUb+VK3+ysded58aAkZ0ynf6j+laHTSePgaYEX1GAFKO4STHdWqEkmACTuGJoTusfjpsbler8zWh03wPin9aY0JJMASThA44CtxZ1kxdVhsun42il0Sot6Idjp38PrFaK04dw8T+lN3yFd1SykhKYkkEZmBE55issWBalpQRdKxeEg4pgkHDEyAarvR1uWVKbaVnn/wAFh06rcPXWp02vh4H9a1OgXJgXT2lJwIjs88sj4VoNCuY+TIAMAye1lgBORB5Gq9LDmZPha3/lmTppzf6hWp0w55x9X6UsOrh874zGzDszntgVq3oJN4grxBTIA+6QoxJiT2QO+qfEU+Zm+Ar3tb7oRHSjnnHx/StDpFfnHxNKbPotBEqcGClJMFIwSCQReImY9YrS2WRpCeyu+rs5FMYgknDkMONX6SN7IxPDTUd52t2oVau21ZtlnhRnr2o/+xNeyK8Y6sn6ZZvTs/1E17OrKawUUUUAUUUUAUUUUAz64fYLV6Bz3TXn09laTskY+2vQet/2C1egc9015/CZB38fJIwzP3cdvGqstF2Yl01aOsKTEG6MJnIBIx5JnvpvbGPcr2GlT9nOMA4Zg5ik6M+4+w1C0LTu5XZDjS7Q3VXz1sXbu3fKdk44TSJWdYqZR3lYUp9HNSte3Bj2yxZQpKioZyUyVJwUJB7MwBejzo2VziyiMz2R5+cY5Abe7KmisVi6H/J95tfGK1lTj3D49bbOcQMRiISqBiTAF4QcscsDSfSdvbWkJbSRC1KMjOYmTJJJj8tlLNXTYQ06q1hanAU9WhF7FON7IgZxmofkXJem9FX5FhcIkkjrCkQfuxfIzAgiMCcJAJmNFJ3uys8ZOaaslfkiP2HS/VuqcuJ7Qi4nBIxScM/NpQnWADJvGCJkTs2hORgk7yo0+6I0q0lvqk6LU44WkXzKiVJhJK7vVkhKjdMjKRdIONaP6KtKnipGjrralsu9UEIUoBtMFIWU9gL7RUmACSJGFHRg3doiGMrQVov7IZDrIvYkDIZmMAYyjDHAcKH9LuEBNw4pkg3p7ZvJKdsXSImZG+pwrTFuUpxLNks7QBaIQsovfOhXVKwUlC5giIzJEEqVWpsulUBTieoT1gUtaAJSA20jBQMp8hATtEyJxqFRprgS8bXas5ELtbtpdCoZcuqM/VqJgXZ7Ub0AnjNcLHoi0lYCW3Aq+pkFSSkBxKSVNyrAKCfu541KtHax220LJ+XMoUpkvAw2AlQUG+rUVJ+bXdk9mcxvMI9IaADTl8W9qVPJEtlAu31KQpZSlSboSlImE3e0BMCayRhGKskYJ1qk5b8m7nJjV7SeCg0szehKigKwHalJIVPaV4L3GstalW9xxSPMgK+cAAJbS8AEg4DtoE5AqFObCWTjaNLOKBuG4FuTMpJvXVKGF2MCcwZwgtmmUWHqXC1an3XlXCkLC481aVEjanH+ECYmYUIrRIl16rVnJ951/wCHFovw6+0kXVKUSpZICSAc0gKxjI4wYkiKjunNCmzLCFONuEoC5bVfAkkXSd/ZnkRSEilzegnS0XQnsCScRMAwohOcA1cxNt6jdFZraKxFSQOGrX2yzenZ/qJr2fXjLVkfTbN+8M/1E17NoAooooAooooAooooBp1s+w2n0DvuGqIsuiHnE9Y0JhVyARMwDkcCMYq+Na/sNp9A77hqpNVUwgLOQcWmJgyosQe66fGoBElvpI7UgjdmNnZO78J7iKbyuTjuM8anQ1LavhV83cOyrbCDeJPpLvdNQROdQTfgQ9QxrEVlWdFWINYrMVmKzFAaxRFbBNOGjtX7RaPqWHXeKG1KHiBAoDbR2sj7BWpCyVLbDV5XbKUJi6EFXk3bojdArLmtFqVnaHduSynOfNjCCRG7ClStSbWm1N2VTJS+6ApKCpPkm92lEEhIAQomcgKnFq6FAxZHn3rReW0y44ENohF5CCoArXiRI80VAKzc0k8okqdcJUEgkrWZCfJBk4xs3VwW6pWaieZJ551eXR10YWUWVq0WhsPOvJDgSvFtCVYoARko3SCSqc8I2190pOsL0gr5N1fVobQ382kJQFpkLAAAGB2jClwQy5QE1K9G9GekH0BaLMoJIkFakNyN4S4oH1U2WrVq0NWhNncZWl5RSlKCBKiowm6ZhQJ2gxxwoBpu1kN8KvnV3ohsdnbSq1w84YBvKKWQomAlKQRexIEqmTkBlWmvHR7Y2mPlTLQZVZlNuqCJurbStN8FJMTEkERlG3BcCbou6M2m0NWy0AOOLCXG2yDdaGYJSfKc244DZJxqt9Zl2iyOO2Ry4DJUbpKoS72wJm7N1ZExIClCYNejdF6STaWm3kTceAWm8IVdVlIxg15m1t02u12t15wJSpRCYTITCAEJzJOSRRAZCK1NbkVigHHVcfTbN+8M/wBRNey68barD6dZf3hj+oivZNSAooooAooooAooooBq1r+w2n0DvuGqe1ebNxJjALcE7JKrNA/unwq4davsNp9A77hqhLPpZxoQhXZmbpEicMfUMqgEut4cKmyBCEl0KhWBTchBUCBjf2CYzmqzbGIqZNa4mAl5swSkFSfMuQrmSoBXjUObGIqCbNakQcGNYit151rViArIoisxUAujoQ0Qw5ZXXFstrcS+UhakJUoJ6tsgAqBjEk4b6metevVn0cEB/rCVglCG0hUhMA4kgDMbai3QR9he/eD/AEmqSdM+g37S9ZQwy46Qh2biFKAlSIkgQNudQBVqfpU6S0sq3NslDLVn+TkqUgq6wm8nAb0lWUxvxqU686IVaLKUB5bKbyesuZuIUbhQTOCe3JzmAIqEdEpfsdqdsD7NxbiPlJJUCoBICUiEyMbxOciMqeumXSrrNja6pxTd94JUUmCUhClASMR2kpOG6gJvo6whlptpJJDSENpJi8QhISCY24CoPoDVyyP6UtFpaDSmrOllDaWwnqw+UkuLhOBUmBjvVOYFS3VR0qsdlUolSlMMEqJJJJQkkknMk7ahXQqfmrZ+8/4aAlw1jnSBsdzKz/KC5e2ldy7djdjM91NustlSdJaLUQLwXahPAM3h4Kxp0Tq6kW5VtvqvFgMXIF0JCr5UTnM00aZ0m05pPR6EONrUhVqKkpWlRTLBAvAHDI57qEiTpetARY2VmYTbGFEDMhIcUY44VD9bumIWph1hqzlKHUlBW4uVAE5hCRAOHnGpZ0zMldhbSkSpVqaSBvKkugDHiRVe23omtTFmdtDymkBpN+4FFaziBHZF0Z7zQguPUH/p1i9A17BXmi1+Wr9pXtNemNRB/wAusfoGvdFeZ7V5av2j7aIM4GtbtbxWCKkDjqoPp1l/eWP6qK9kV471ST9Psn7yx/VRXsSpAUUUUAUUUUAUUUUA3ayNXrJaE+cy4PFJrztaEEEg4ESCONejdN/Z3vRr901Res1gg9YMjgrnsPePZxrXlVUaig+JNshm+WCN3s9XL10itCxfER3czurDorkkY1k3UszLKtKUd1kUWMa1iuruZrSKuYTW7WQK2igUBd/QT9if/eP8pupRrbrzZ9H3OuDilOBRSlCQZuwDJUQB5Q21Fugn7HaP3j/LRTV08/WWT9h73m6gHfU7WZNv08p9CFNpNlUgJUQT2CjExgJnKnHpyH0Nj94/y3Kh3Qr/ANS/8DvtRUy6cfsbH7wP6blATHU77DY/3dj+miob0LD5q2fvP+E1MtTT9Bsg2hhgEbiEJkHceFQfoYtafprUi/1wcjaUdpJI4AgTzG+gFumtEotmmjZ3y4plNjS6Gg4tKCvrLskJO4+obqVWnV2z2W36NFnZbalVqm6MVQxheUZUqJOZ21IjoRpNrVbSohfUBkyQG0oCr5UdxyxJiBVS699It+3sOWUhSLGSUK+64tUdYYzKCkBPESRmKAsbX7RLtoasyWkFZTbGHFRHZQm/eUZ2CRWnSjpBLejLReOLoS0kbSpSgfUkKP8ACajtm6autTDVhdW7HkpXeTPNKCqO6o3p7R2ktJrDloCGG0TdQpV1DYOZui8onDEqxw2DCsFXEUqX8kku1kpN5IsvUPSrR0ZZVdYgBDKUKJUkXVIF1QUScDI28KpTpELB0g98m6vquxHVXerm4m/F3Dyr08Zp70Z0e2YrCXLQpxR2NICU4CcVqn1RTro6wWRtLhbs6L6EhSS786TiAT2sokZVoVNq0o5QTenC3jn9jchga838ttNet2RWth0O8+Yaacc4pSSO9WQ7zUk0f0XWpeLhbaHFV9X8qMPWKm+k1OdShfWEBQQLiRdAlMk4cRlT5ZbGlpN1MxJOJJMnbPdXJxO2ayjeFlf6/d28C9TCRpwUnK7d9OrUjerXRmwy+yta3HFodbUMkIvBYI7IknEb6veq5sP1rf7aPeFWNXQ2LiKteE5VJXd0ac0loFFFFd4xhRRRQBRRRQCDT/2V/wBEv3TVTEhxJQvaDhvE5jiD4GrY1g+yv+iX7pqnlHjjsI2Hh+m3LdXLxyvJFkRHSdjLSyhWzI7xsNIUDtDnU10pYvlDcQA4nFJ2KG4HcY7jUMCCFgHAgwZ2GdtbGGr9LGz1WvqQ0MFj0ep54NoiVHM4JAAlSidwSCTyqx9EdFHWNBYbvAjBTrimyvihCDCRuvE8zUL1UfSm1EEgdYhbaScAFqAKcTlJTdn8VWszrAoJMLKTCQAX1NdUpIAUlTUSpIIwCZwwwMgK892VpNpW4e/dzpYSg503KEVKV7Z8F+fLIqjWrVk2VeAUE3igpVF5CxjdJEBQIkg4TB3SWGp10iaWDkCZUtTa8Zm422W0rVJJBWVEicYHEEwiKzUZNwTZrYuEYVXGPVlyds19HkXV0E/ZLR6cf00U9dIGpbVtLTr9o6hthKwohIJN8p+8TA8mIgzNVt0fa8u2NlxpmyqtC3HL4IKrqeyEwQlJJy3ilumdZrVa4FpCWygn5pAKQk/ilRJVzOHDGrbyva+ZqnTQ7ll0fpAPWXrHWgyps3yErU4pWKgbohMBOEA5066066NWtNnhtaS0/fUFXSAnq3EBQIzhSkmIqKQBWhiIzqSR4RrC6yHkJj55IEhWA7QUCmNo7Q/iNRNvR7iHgtl0oVM35UhSZx8pEnhTiloqMZ1JbBqgQkrdMdlRuDypAMSdnKtXE4qnh43qO19ObLRg5OyEh0Eq0XU2zSLzskfNhSlJB2SpRKZ/hpYjVqzNKUlmzJdU2Ly1vKKwOASTdJ7q2sYnqULASgqJCgO0oyRBO6YHIiljdq6py0pUDeWTdABN6b0e8K81XxFecn+9vq0WtuFj0HwFOk8lvNLR/wC1r5fW64cTd23FTbAb+aC1lCgiABBSMI5z31oq8hVoavqWnqioXjJmB/qPqrdOiHA2yEgXkKUs3jABJSQDvy2UuY0UYcLipW6IURgANyZ+MBWg6lOCyatn2/Nr3FnVo0laLVrvLj82T+iOOgysJReU2EEdlIwWozgTv25U1NWArs95AJUlagQMylQTh3H2mn+yaGabIKUyoZKJJP6UtSkDACBwwrC8SoycocX2c/UwPGqE3KmtWnpbn66jXaNGqcs7SMElNwmZwhJBGG2TTpNBorVlNyVn1/c0J1ZTVn1vvO9g+tb/AG0e8Ksaq50d9c36RHvCrGr1n6e/jn2rwNSpqFFFFelMYUUUUAUUUUA36w/ZX/RL901T3x8fH5RcGsZ+iP8AonPdNU8D+fx6/iTHNxvzIsjE+0EY4g44jj7eBpr0vogu/OIEqEXowvjeBsUIxHwXVQy+Pb+fI4410sfl5xge/wDWPERBrmdJKk9+OpYrVrU22OKN2zuc1C4PFcVLtH6o6SKQF2lDYAgTDrgAyAVdkRwXhVhqzrWuXV29iJ/Kkvpfx9DJFbujIO10ZMBV60WhxxSjJxSi8dslV5RPfT9YdTLG1BRZ0E+csFw/359VO7jQVgct2EUlToVnY0mtX4vEYnKU5P8A19FYiyR3W8hsQSlA3EhI8KrfSWD7hgwVqIkESFElJg7xVhf/ABLQybQDjiEJvCdoJEzVf2/o5tAUerUhxOwlV1f8QOE8jW9smvQozk3K1+fH32kSTYndRtkeIril5EwVp8adFas6RcwWW90qLRw/hSaT2ro3fS2CkpcXIFxJAAEHG8sicYwivQvaWGTtvrvMe6zdly4tAiRKVXsYOIwvAcDxqf2e0pfbVdmCCk4K2iJF4CRjnFQaxdHTykDrHQjtQpAJUOr2wQYvTsy47KexqbZ7O0taQpS0pJC1KMg8AmE+quJtOvhsS47sv3LJWV15fYz0Iyc0tLtD23olsISgi8EEkXs5OeUUriuNgHzTf7CfdFd687OTbzdzNVlJyak75sxWaRW/TDTIN9YBH3Ris7oTn+VNK9dUfdaWeZSmd++tmjgcRWV4Qdu7xMDkkSKio2NdUgi80pI3hQVt3QJFPOj9LNPD5tUkZpOChzB5UrYHEUFvVINLnr4EqSYrNFZisVpkijRv1zfpEe8KsWq70b9c36RHvCrEr2H6e/in2+RhqahRRRXpDGFFFFAFFFFAN2sf2R/0S/dNU9Z0AkDKcCfZ6/jfcOsY+iP+iX7pqnEDflv4fHxtrm43VFkbut3Tj8D4/Q7DWbN5Y2YHDhB+N45UpIChB5pVv/8Ae8VpZ2CFEqzA7iIOXxhNcWc8mnqXRI151rXQNyqK7izxXGwOzquLzjlHmXcrCNeAk4UhXbceyO81rb1qvkKERkNkfnzrgtsiJ24jjW66/wAPenh1ZLVvV9vLsNWVRt5C1vSfnCeIpY0UqxSaZIpx0TYSe2cBkOJ29wq+HfxNRQqwUr8dH23RMaktBd8l4iuKxBiuOsmmE2SzqdVBPkoT5yz5I5Zk8Aah2ojJCH7Y6SSskScyAZWe9UD+Gs+0dnYejS36eTuubv1GxBuUrIlD+lkJUUJlbmVwb4nE5DDPdSa32d1TSytYSAlRuIAjAZFRxPdUd0w040oOK7JWb6SNijiU8FCa4uayPukAqupPZISAAd87cfCsdPZTcY1KMk1a7bz7vd1zNyFWNKooRV3dXfp1devgOzOlmwQhNodSYAlQSpqYGEHEAVx0prYvqylspKpguoJiN6QRIJxE+HCMLMHvn9azYB2scQcCMdtdf/5VGLU7XtwdvfkY1X6SW7U0fG2a9etM5KdKiSokk4knEnvNBf3Vh9u6SN1CGCROzfXWTTWRpyi4txeqOzL84H4FYvqbUFoJBGIIOIO+soYunbHdWHue/jRq+TKk+1a018oaxPziMFjfuVG4+0Gnaqx1c0kWbQgz2VG4rPyVECeMGDVnV4XauEWGrft+WWa80Z4u6FOjPrmvSI94VYlV3oz65r0iPeFWJXb/AE9/FPt8jHU1CiiivSGMKKKKAKKKKAbtYx9Ef9Ev3TVQN4iDhOI4Hdymrf1j+yP+iX7pqnkoOPDMcNpG+MPjCuXjvmRZCtKYEgTHlDbI2gb/AG13QZypKhwz+LZjgoZge2KUNt4yMiCSOO/nXCqrPMujbW3RLj7PzSlJcbUFoAUUhRGwxt2g7COdJdTukBLsMWo3HgboWeyFnKFeYucNx4HCpEuojrfqYLRLrIAd+8nIOd+xfHI7d9YNk7RVD+lU+V6Pl29XgTKN80T+02JKxChPtHI00u6Ncbm6A4jdEn+X9KgGrXSE/ZD1NoSpxCezCsHW42CcwNx8atDROmWbSi+ysKG0DBSTuUk4p769LWwtLEfueT5r3mYWkxvs1hU7F5PVtp2RBJ4frTqqEicEpSOQAHsAFKCk1V3SPrpfJsrCuwDDqx94j7gPmg57zhkMbUMNDDxss2+PvgErDNrZppekLRDX1LfZROAgnFwjjHOAKlKrYyhhthskpSUJMJOKUmVHEYkkT3029H+r0JNocHliG0nK755B35DhJ2injWV4JSkeSZ7EREmDMcLqh3p31wcZiI4jEKis918Of4OnhHSjKLae9fmkurgMusGlflCwEn5tOIBIxV50Cd8U1OWZSYO+CMDiDiDy40nWkgRlvraztwUgZAivQ0qMaFLchokYFKLmoqNs+bv7+hl99JzTBOcZT35YzRZ3kg4JPOf0FcnWo51tY28ZOQ9uwVlmla/mKMpOaikvqk+153O9pfuk9lJ4msxJ2Y/GFcrYgnYf/dcmHO6kKcYJcyMRip1m03le9shQtUYbOFI3XJy40sERlPxh+dInEAbe6spqnBRIOHjxq3LG7fbQo5qQlR5kAn21U12as/V529ZWT+BI709k+yvN/qCP9OEutr33GSmPOi/r2vSI94VYlV3ov69r0iPeFWJWT9PfxT7fIipqFFFFekMYUUUUAUUUUA26yH6I/wCiX7pqnmzBkc6uHWX7I/6JfsNU8B8ePx8TXLxvzLsLIWQkY/cP90k+oT4GlAw8PypM1gfwqwIOwnId9KUpjDcPyrhVi6HdedYNa2i0JRiogZn+UXj4AE1zVa0TF4TunjHtEV5tRdtDIINN6ts2ofOCFAQHE4LHD8Q4H1VANI6vWqwr61tSrqcnWyRA/GM098jjVnG1oAm8Mee8j2g1o3bUqymezgRBF4hP510sJj6+GyWceT8uRVxTIBauk+0rsxZN0LVgXk9lV3aIGAUcO0I24baSanaqm0r6xwfMoP8AOofdH4RtPdykOldXrM8sq6pSFAmeqIAUQVSCmIBKUpMiD2+EmRNLuIQltuEgQAJF0AkAARuE99dbF7VcqVqSak+fDsKqGeYtSI7vZTJrBo5bxSEpm6MDICZJEkmZkADDjSz5Q8QDcSJjA4RiJmTz2Un0zpNxptIQ2tx1WSUA7M7ygClIxG3ltI4uElUo1VKFm+vxLsidssnVuQ8lQAIkibhnIXxgCRhmNsU7q02yGy2hiLwUApITCSREkkz4Emo5pDQmkLUsl1CsSSAVJCEg7AJ2AAb8BnSuzakLZSXVuGUdq6ECCcvKvTtzivQVZ0ZxiqtRX5Rbav8ATzNuhUVSrHfjndZp2vnxyd/sdbdrEtz6xli4mAAby3TGHlJUm7TOi3SsJAgQSANkbTzqSq1JR1N9K3VKKLwQOriVY4dnjx7zTBZdBOSS206pWRJSQRzJgJ5YVt4KrhVF7jslzdrd/iYK1Rq8Iqy48W/r5Kwg0hpS5gMSduytLItShKlpymBAgbCTkOVSjQ/Rze7dqUQTk0gjAbLyxOyME+NctOatspUpDTCrqAkrXKjEwc1EnbsjlWWO0qNSr0cHfr4d/oa26xlatQvAXgSrAYz34VlaQTGEjHu3xT7onUtRzT1KTmowpwg7AJkd8cjT3Z9RbKmb6C6o5qWoz3BMADuqmI2vh6Ltfef+Of30Cg2Q1LSU4k/7c6WaE1gVZ1kDtIVmifWNx9vhEya1XsqcrO13oCvemkmk9SbM6OwgMr2LbF2DxQOyoevjWhPbOGrLo6kHuv37sW3GtCQ6u21LrjK0GQVo5g3hII2GrLqkejS8m0ltUSlbcgZXkrKSR6vAVd1dDZdBUHUpxd1dW7GkysnewUUUV2SgUUUUAUUUUA2azn6G/wCiX7DVPIVP6VdtusgdbW2rJaSk8jVSaX0QthamleUnFB89GyPj865ePumpcC0ROw4cto/vDdz3UrSsESNx/Omz43cef+3gssy5nYYM7jAz5/qK41aPEuh10k2CMRMBSgJjECYnjl302JcTgA1ImfvGNoPcZyygbadrXfwuR3xjwBPf4UjPWiLziRhGKgJMDgfvTjO+vPUn+23my7NWzKfqfJAhKgdsqUJPEDKRjmaGS5PZQlOOPZAN28c8RGEGtkIUMS5IhUjEyYgxsiSD7M61tC0ZlRScAezBBEZ7MAatq7LzYN2VOyJKYkXhKcABiBG3bnSe1JBxLqQAkA4k4hJGw7lq9W6ubbjSSFfOYGYwjI57szu2k10buLKU9WY2GZwjHeCO13g1e1ne32QNmLOkqHziiQZyw7Cpjh5Uco4mnKtEWdIMhIB3gCfGt615y3mSZrVaARBAIOwiR4VmiqErIANgwArM03aS0uGYGF45Ak48koClq7kxxFNjlsta/IQ4B+y0yP8A9VKX4oHKtqnhpTW82kutkORI5rNQy06Ptys1pTwVaVexDYFIVavW4nB1pXDrXZjmUituGAov5qyX38xadr7pYEVhRjPCoAdWdIHMt97qj+VaPamWwiSpomRgCtRxIE4piBM8gayLAYbjXXd+Su9LkTe0aXZb8p1A4SCfASajWnNekgXGZk4XiO1j5ic54nwplGrBEl19YQC7eU00pQAaUhJVIyT2lSSMLhzp+0HoNqzPBaJN5x9rthKlANBXaSqJCrzapjAhURhWxGjgsOt9Xm+F8ll9PUj9zHXo50QtpxDjourdcRCTmhAMgK/ESSSNmFXLVV6q29blpbvhABFndTdmQHSvsqk4kXBiInHAValdjZNSdTpJ1NW14FJ8AooortlAooooAooooApp1j0ELS3hAcTig+1J4GnaiqVIRqRcZaMFLW6y3CZEEHtA7CMDhzgH/et7KIvA7ic9kHH1VPdcNX74LzY7QHbHnJG3mB4jlUBUgpCtoCVFJ2jDyfzrzGJpSpPo5fR8zKsx4ttmviJjuB3bDypM3o1vGFEmSD2hM4YYDZh48aU29wpSTF5Im8BndjEjeRuqP6I0kL/anAG6BipSldWmAN/YnvNeeo0pzptxeSOhRwjqwlNcCQIsqQm7GGXdAEeCR4VgWVA+6md5EnxNa2gZYK2ZKAHGfjdXEADMAbMVTWFJviYY0k1e/h6im8keb6ssqwbQnf8AGM+w0lChOaO5Mn1866dYY+8dshIGGfxzqdwu6KXv8G/ynclR7qFvGBhnvIEfGNcuqn7pPNX5VnqCdieEyfH1+NTaJO7Be/yZ68xmkHvPPLiRWqXidpPJH691dEsnzh3JArqnAZzxqG1wIcoLT39hO4gyYvY7ZA25TnFYDBzuieKiaUXxvru3Y1q8lCzySo+wVaKnLKKv3lOmaVhGGTvSOSRl399bBk+crugU6N6AfVk0rvKU+00qa1SfOdxPNRPsBrZhgcVPSm+63iUdbrGauFuZUttSUKuqMC9jlIvZEESmRIIImalbWpZ+86ByST6yaWNanNDylLV3pA9Qrbp7Gxbadku1r8mLfRX7milKQEFy6m6W1IbQEoKDGCQSooN0FMg5E5YR2b0alLhXKsSohJIuJLhBcKRGZI2k5mIk1YrWrbCf7Of2io+0xStqwNp8ltA5JArejsOu1adRLsX/AArvorfU/QZafQRKjLYJAXdCG5ujtKURF5W2BgABGNoUUV3cFg3hlK8t5vja3UUk7hRRRW+VCiiigCiiigCiiigCq8120B1IW4gfNrCpA+4og4cjs8N1WHXG2WRLqFNrF5CwUqG8HPlWticPGvGz14MlOxXjmOeVNGi9C9UoqME5JicBjOe2MKsYaps7Ss94/IUoRq4wP7MHmVH2mvLUdi4tRcd5JPXN+htQxMoRlCLyepAnUg5/HxNZbst49lBUeCSr2CrGa0e2nyW0DklI/KlEVsw/Tz/uqdy/Ji6Z6FetaFeOTS+8Xfeilbeqr5zSlPNQ/wAM1N6K2obBw6+Zt93oU32RJvUxZ8pxI5Aq9sUqb1LR95xR5BI9s1I6K24bJwkf7O9sjeYytapMDMKVzUR7sUqa0BZ05NIPMXvemnCituGEoQ+WCX0RF2c2rOlPkpSnkAPZXSiithKxAUUUVICiiigCiiigCiiigCiiigCiiigCiiigCiiigCiiigCiiigCiiigCiiigCiiigCiiigCiiigCiiigCiiigCiiigCiiigCiiigCiiig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8" name="AutoShape 20" descr="data:image/jpeg;base64,/9j/4AAQSkZJRgABAQAAAQABAAD/2wCEAAkGBhQSERUUExQUFBUWExUYFxgYFBQXFBcVFRgVFBQVFBUXHCYeFxwkGRYUHy8gJCcpLCwsFR4xNTAqNSYrLCkBCQoKDgwOGg8PGiwfHBwpLCkpKSkpLCwpKSkpKSkpKSwsKSwpKSksLCksLCwpKS0pLCwsKSwsKSkpKSwsKSksKf/AABEIALcBEwMBIgACEQEDEQH/xAAbAAACAwEBAQAAAAAAAAAAAAADBAABAgUGB//EADkQAAEDAwMCBAMHAwQCAwAAAAEAAhEDEiEEMUFRYQUicYETMpEGQlKhscHwFOHxI2KC0RWSM3LS/8QAGQEAAwEBAQAAAAAAAAAAAAAAAAECAwQF/8QAJREBAQACAgIBBAIDAAAAAAAAAAECESExA0ESBCJRYRRxEyOB/9oADAMBAAIRAxEAPwDyLWlFptRnUESnSXi2pYaiNRRQRaWnUhljFqEYthUaaQDBW4VsolHbQQRVyjZTv9MhvowlQFKIxy2KSqxIKJUErVq2xiYDLSqhHc1YLUbALysByOWKvgI2FNbKN8OFKVFGcE5QUc8oclGqBZa1GyW0KnNRIhBqtKWwJ8NL1FTa52KtzkwCaZWRSymAUM7o2FFkBCLZTbhIS1MEFPgAuJCy4JuswEJUDKDYqswgGiU65qE84VSmEKSiIHKJ7DRci0ShOaZRabVJGWlMNalRTKapI0EFPKM0BQMQ6gKigYOC0XBKsolMsoolJpr1TqcrYorN0KtBl7IQQmyQVltNZ5U4FKJTWKgyquTgtRzsqBUGFabTSpLAUcEGq7KtpkJybBuiqqBADzwtCoU7BsOq1F01JVaj02wJUezCqUsotOmOVi/K2HI3oAVNIJQH0MrpQEtXR8j0WcAAlnuymK7VH6cBsoiSzDKyWkbomnwVepdOyoF61VBrPwtMZO6o0ZKZqpvBGUpWmcbJl1KFVCnBMoMsHK1dgUTDsmgMrLaUK69fKLpwCBKn5cEMzSymKenEoFOvmEU18+iuUGBpwsWAmFmhqZ5RKMXFGww6lCK2jhbqK/iYS2GKjIalWiU18WRCBoNQx4JaZglp3wR1n6+6Ochps6aAshsbrdetkIGqr5wlZoM1hJWhTVMYeVqsYCMYKk9FKb+qwyrG6x4jqSG7J3smq9IESsaduErpKxOE03UAGEgNRo5yjvohLvqmQsVNQQi7PScplvRZ0YByVsnKmiAhsFWKnCK9koTQAVOjbbuqrU1prc4VyiQyeoIhZpi4JmvSDgfRc+gS0nKOirUAKNaCJW61CVKVOBHolKWi9Ngz2UovGUajppLkJlDDlU5MHV1QAIWLOQiNoAt8x5+iKNGYz/Aq/oFP6WcqKzVtwRsolumxVDrkfS1CTJS7Q74jZ6bJ7U04gDdG/SDenDQZ5QKlSHIL9RaYO8p59VsCRuiZGrT0pMhEp1SHJjTsDZM+3qg6t8uxyj9hs1pULzE8Jewz1TLyTAA4S5ATnHdc5+oe03Oc1riROP8ATe0TMO+YGIMGYM9QnarXDH1SD2PqsqCymzyGB53PuHmBFQuwcEYGxIyunwZTHtrjqdm6OrZUIsdPMHBIOxAO47o1Jucrk+EB9fTgsIqQLfhxBBZgBjplv3Sur4fVeWG8WuBiJBMQCC4jE5R5PHJzE5Y65g9WvCEaZcQVtwBgyrraosgRg8rKYoY1VUYQK9C6FVN166GmY0sPVL2NA0dE1oB5QnsaHZ34RKrsiElVBunhOgyXtHql2vJBKwTDhOxTU/h2nKLNwlUyYlMWz6oTJ27pmswRngInB6CGoIwlKmq80FNMpjBzJ26JanRvJHMqMg3ReZlX8aCrYy1waece/RVqaIHso5AxbDQ6d9lgUQWg7ZyiO1QLBjDBnpO4A9kGsTERg57LSyAJ9aN9uEZmBcsGmHYKp1YExxMe8fz6qZoJp35ceyzo6okyeoQaBuJ4tcZ9B/ArDmtEuHIHuf7JTrgy7j5nNGyINTMCegSbwGknjj9ESppnWAgZkkd8AqpSGJbzuoh0qMiZiVEvkfK3McKrTBJ6fouqN5c3MbcymaWrbSAdVIaQ3zE8dkhqJe4Gn5gTuFtcZo+ilZgD5dkmUeo6Gtnqsamm1pALw05ySJ7jKZpsaQOkb/upuOi0KKoOB0/NBDpyfohUpBJA2O/CeDwLiRGBv16BL9JXp2g85/VC/qnWEhsuGw2H14WW1iLnbeUgQJO3A6r5vX8TqucQatQiTg7+4Jwujw+D/Jvd1pUm3qtb9pajXeegRPV8g+7QsD7VOO1Ej0J/dq8uzVR95xPa3/8AKwaxcckn3/uvQx+n8cnTTUd7wrxw0m1GNFoqPBcYIIaJBa2DifLJ/wBscp7wjxktZa4XSSbrxJk4mQOIHsvM0j/J/umHv74V5eHDLiw7dzT19PXMnJLexXSNVrmglzT0IOPSeq8HRdyZj3ifRaNUgkseWzvaYHuNllfo8fSPjHsy9rRuB6kCfqhGo5okEZ2XiNR4lUgNe4kAyOi3pPGSzmRwMxP7LDL6K/Hi8jT2mnbUJlX8Q5nLUHwXxplVtoMPx5edxseUZwteWZzI9xn9lyZYXC6sQ0XC2SMK9PgHHlI/PgqU6osMZAPO2UXTODmuM4AyOdlAZAt39Qq/qrmwcGCoADTDpkDABxdHH6/RShRYbgAXXZkHIA4hTZrsI+rZDRnc+yttfLQB5tz/AJStdpvfOIABPTP6bJirUA+G4iCce+0fzqlbyQmr1H4cuGT2B5QqdQOa50xBEztsheJUyx4c3Z8R78H88LHiLA2xow0y7/2JhGvZrbUGwwJuIOxcNvROajUn4YxBgOLJyG5AP87Lm3AyeGwT04MDv/2n6lK8F5m3OeR0A/67Il4EYGoDgcSRtHXgKnODbLmyIuM+mB9ULwl5FW4GSZiBgxvP4Sn6hL4ESAXH3AJiOfROY+wxT0d1NxbuSwu9hwlqwBGciSSOe37hMaPU2hwGZAkzj17f3QmaeAM4zB4jBgjpujs3O1OmJbdENAkT+nqmW6otaBHzOMHsOi1VpucS0YBbJ5kmPMOwSoN8DLIwBGRbv6wr1J0KM2q0Ykfn6qKxRDgCdyATnmM8KKbInbHiI+OyBJl25P3jxA4CrReGmowtYbQ3czz1Cf1tVpNN8Bs/E8gEZgXE++EtpKAcXNc42NAJDZbJ3A6qplccuF7J6z7OVBTLvih7W/ddIO4BjcHJ7LlHSvDS4GowAwXNfAB6H+4Xeq6nzupgmO+RLTkjOJFv5pGv4rsHwGwRAEzMgXDqMif9y7cPqM+stUbJ0/tBVpQx7pBOC5mDHU4IXRf4+5xa8tuIjAM2xtgwSuDrdSTSLHExECYMOaWlszviB7LljTkjylwxODAG3G0Kv9Wc+7HX9G9+zxSk8tueGumcywyTJMO3wuN9oPBWVrqrYZULsu2DuZcOfVeUdVrCIcHDuOm6ul4lUe4Mtc8kwGtJcZ7NiVpj4cO8ctBXwiCQYJBzBkexWphYbUa7bynPHKsVXD/sLrMZtT1TVJ+MpM1yrq1iBKYONrxyI9JQ31hv+i5v9STn8+nYq3VjEwYmPf15RsHn1QR+o/vwUmOcgGJzzHCUq1is0A9zon/rGSSlsGKWuLCCDaQZBBO/Zer8G+2DXOA1G5I/1MR6v6b7heJrETjKqzyzj6ifbqs/J45nNUn2KtRbZ5QS55AbAnJyIjeYXWPgdrDVqn4RtF7YDnEAbETDSem/ZfN/s39o6mioyxtOrVOGk3EU2cw6cGSBa2Nskr2VbxOpVHnJh4c1ploaOhAwJuH5rxvN488Mv00mOGOO7d38NVtEDiDE3dIByR2hN6ljbrqUAENAgY4BkoVPxIEFpAxgnEGdiexz7oFbUtuLYLS6IO7fZxwGnoendTZ6YKraQve8mSAx0Z4sMEfsg+JaIlrGA5bP3sWgB0mdoiU9XNpBLoY0QWzETuT1EE4PRXqK7KZgC6WEm7Fo8zGNMYgm6T3G3M60bnarVhwFpgAbxl2ODmBAn3yiuIfw2W02DIOTh0T3uIx07LNFrPMAbWg5AEm0i4Y7BxGOndCrUDeLSXHi0/fPlYD2E7GOUpsGHEXjyiWwAM2G0EuPeRJg7rpapzWUwwgBzpntMOmOYlv0XMZXIMsh4uDXGRYRMAu/CZGHdx714sHOe0gkN8okghxicOG4J8pzvcEtHvQR8oMOaJwIPmJJl08TAOO6g0xL2hsHneYBJLp/3EiDwITOtaDkCC0ujaHuOTHSOXdNkClpbKBcSA4lgOMAEwMfhnHuqkSH4hqXQW04tBmYyYIk+xjHqmtDWDgHOIaMxOwJx9EB7Bax0DzOMtHm3lruOx26K/6Y06ZzIcGt3Ej8LyPuyR67qpYGtQ2HY8wEAHAMif3CSrVgHNPQ5MggCADI3Pr2TOkomq4Nc6A3ONyBENHf+cLXiXhNpuu8m9pkkx6do3ROeldg6XSvLGkkgwOCojU9VjJdORxwY6K0fGo25+te+1pIAewta7EgDzPd/wB47Kn6U1nXU5w0An/bOzs4IjHuE1Q8QaQ5tRuXC0kTcAJDH+xweoA2UZVFEYzlgLh0FxcXjoTE/wD27K+jKarTimabp+ZpMEyCDDTHPynlIf8AjrnPpF1tX5iSZacBzoA2iQPYLsueXSbRG4MAk4OI4GQ76LfwGGo97ZDjaSSJbkNZtuAAHcxJKMc4bieMeBudJp5dIJaYJzwCOdktQ0I+GQASRUsdnN2Wl4G5GYHS0nqvRU9W4PeDa+AHNIEutxg8OId357Lfh9JvxXPcJc+nkbB0SWvaSOAXCeJIKJneqqPO/Z7wIvc8vALLAATjzknPURkH2Q/FaJYa1LTAU23W16xJuO0MB3DHXAgCS6TwCvWUNMxguiJEOjvcWkAcSAQB+IhEPh7SAy1oIESR99rbWGORaYnpzlOeXV3SfOPAfADUqQ6W0mte57hEhrNwJxJlsceYFJV6fMETx0PI/nVfTqWmbQ0pZa0m0lwgkWTEQ4kuAyYnJwN1x9X9n7zc4logOcbQ4ugONrWjd3lJ/wCS6p9Vq8iV4/QUA4OvMBtpLhmG5mR6DHeOqDVpAkkEgTxOJyF7rUfZ9tOnUtGHG0jGW+Z5EHHzEn0Ddly9N4BNOXN/03VGw0NaCA1rod825Dh1PqFrj9VLu+jcjwXw0VS7D8CRDfK+3LmXDAdAx7jeETxPUVKsfDYBTusAbEh0cA+2e4k5Xp6P2caACJD7DiTa3ZzYP3d490PUeDvcaTw20kOe8Af/ABudLnwTs24NgRgDdR/LnULbxFTRVGjzMNpAddEm0/eb6cj1C1/4+oJaG+bG0+Zp2LCdwfrwvcaDw4F7nT8Nxh0yYlwBkHbftvxkENjwhk1Bi15a5oiLHchhBwA64gf7uiX8rXJvmTdNB84LRJEfecRuAPXc8dzhN+F6RlUhxBDGiq50chga5oz1LgF7PWfZlldzpcwCBYXPa2o1jRMtcTJjbzA5BM5EH8M8HpNpvwbXPAFgBLrQD82xBIHB+XMzKd+pmth5nxupRLiKDHNc1nmEAMsHnvaRwRBzOOdgPY6FrnU2Oc14LWMcD3fBfLebS6Y6BO+HaFtjHOFJtksaDa94Y5tpaahzkmQGwMgRwq1zvhtJa43G0CBAaDMwRuYBHZZeXyzyWS8aAOj1Fz3TcWwQWwGkQcENgl3JkOntGzdNghwi4E8gRjGw3zggicneMgvswXEy1oInzHOBc3MzAzjZXV1Rpud97MukSeM9Zxv3PVcOWXPA0rVUi6m5uCYjgy0GbTxueN0SoC4cEWkjcyB5M9cz+aNQe0ucbzBYQZgkHBbJ2Prj90FuAIAEAtj1JMAcAylKkEtLCXtdDrbcB3zW8gjczn1jjF6R7msc5rAXB5a2THkMXdZxIz1O2Yub3vbYQAxrnkSSGiWtgbTM49PbDvP8sCaewIc1rQZwdyXAnPUzyr18ZtWkbqd3Um2mP9SkQeoNw5LZiY6e61QrF5d5bYkmCYniMZ56H1XOdTew/EdFM/Ei4m5xFogZjiMdAmHVyXD4ZIbcbh67fQH80ruFYZ1LS61zSDa6beTIiCN/8IwealGpLQLhtnBaQR3iUlWeWPEnIEgfzCa0mp8rhsd85BJEH2US3aS9OrLwC51vw2i4eWCfMQD0nnutA4NOTaYdHBIPP82hJvY65oOR22HK0w7bOJO4GRHCWO7f0bWi1NtVzTGDg/tO4R9bIdMkhxESZt6/T9kp4tQNpc3DiGyI5B3/AF+qlKsREmfL+f7rXoA0aDo3cZLj83VxKiYa5vLXTnkD8lEfODRbR0nPcBa6QQ+RmBPm9B19jyUbSsLjBMBsnY7Rg9947zCzp2EPukkXQeoI3Bjg7/RdfTfZ8FgLC8EHBuLXCCcTyMz7BG9q0AKToc2LYAIkQTuLpO4iI4H6mFcPqWg5DLiIlrza2RjkfnlTUUm+Zt2xbgzOMQSNk34bSaAJ3689p7qcJaOCWg8IIe4kfDY3ESHBzXAEGYBbPm68o/wBT8hIgyAYaPKINsjc4kntmUbV1LJIkmPL1aeSJxiZhI06MvFxujuW4O8yMmRvKWV3daHZilQIe+Xw20+aB5drXe2+E1VhnlIEhuCRl1oABnkdI9EH4dznMiOTJGP2n0S+qqxABkYxx5SMgJT7f+D0HUfe4SAZy1pMEkDIwdspzWM8rfKI3YQQQ5oGdhjJON8mVz2uJc4wMekzxB9EehRJxcQ0m6OWv3JbwJO8qbluCfgRlEva4OIcWkuDbYBZ9zJ3h2JGf1GLXPtMENDATgANmSYH/oO8e6M0hjmktgZmDxOfaP0W69QWNpy3Jl08zgSPTjZOZ7mqHPuEhha9zzkR8obgkudvku/LsjBlMFwcctaAQDHzyPM47wLPf1WquqtndxEAGcNAnFsZkpHUMuNwgfE+edjwbYyHbSZ4HKWtn7Ho6WTY4B0DDj+GZDS3aPT8KO1uJBaW7eYAkOwcmJnbPdIM1LaYF8i5zrc5yTBJ7qtU0uaYwZb2mcZ+ivxX7p8uhrhT6I+KRcyXTbsIBIMj8OzRA36Jw/Ea74TvN5XOltxBcTM3bQdlzdDow55c5suaIM7e3dN0GOy0OAzd1PoVp5Ljv7BoYsio12zj2giPmlw/45PZVrqR+JJDnNiQBEG35YxvJPOytupkmZeZyOQAQ79Qj064EuMnfPr26rPeptNIsaby6fPbxn0dYeRx3W6dQOm5zpAmTgzMbAR7Javqg1w8riS4Cf8ACNWplpn5eex7EKcrxqCBMcCZyJPmwMx6brp/1NzhgYEH9lyXvdkuaBjYdOy6WiZTNtsi4bFLnWiMNrkSflBdlsg3jb19uwQNXpmt+UmDknuDMTx6dgmdbaLc9P1V6yqGPIOxG2DJK03x8auEKlUfDa50ES5zCRsODB+YjfPYpSn4a4S+nsYMXkSTEuc0mD6xldA02lrY80nEjA5k9lflFQOc6Yw7v0jsjfBFW6NxZJm6IgCTvMj6wmqNE/CJgA3hoBP1V67WlpBZuBj3TGk0zi0OqONxk4wM8wnLsaljmW/D8sTM3jj/AIqfGALXN+WR9J/yieIOtfAyNp3yl6zcADgKLaWjNeu15d+E494lcymLXtzsf8IwbAPeCB3ASz2EjKd3YVdM02nKi441BUWfwp7PeF3feIcb+u+YP5cLuu1wZSAY6THqVwNK258zaQ444OchD1HiQpOcXNkzEdOJC6ObVPSaXw8ObccO+9PJ3StWkQcLnaPXva4Fxw5wj0iV1S8nIUZXSbBf6bykHkfyElqNRAkgy2QTxH901S1cgBw2OEma4uLCQBPI3CWV9id6ZqFzoJ229EKo8SJmAcxvHK3WMtjgGQhO8LLnB1M7ZI6qJzRpp2paMNNs5EweyJRpua4kwQIhA1GkaHNkfdj3RGUiAc7/AJJa/KuoY1FUl4u/4gbEDqUu4FzgQCM5M5nojUGggNO8/wAIKYDR8oIN3PcJ++DYqeHh9OQ4gHcdx1+qW0rXAFpExMTt9QugbmNtMfVA0xh5H3TmVtrH0hT/AA8Vcl0OacCBGBv26d0Vuidf5og8jpxhB1DnDsO36o39QC0Auz16o1+T+Wy9TRhhc4bGZ7+gXP0uoI6iQYC7VWoSfb9Fz9TqHlwAA74U8TopNgGmWtcIkuHeY5VaOv5A2ZGfUJ17gcncCCg1KTB5gOIwot4sO/hWnoAkTODkTuOoXRp25ByOJ3QWVKbWGRlJtrid0Tn0XUXqqQmZUY+xs/T0QT5j1TFZnkjss59tpLpaoubOCsPourtnkkKaahayJ5U0mrNN8J3e9rjot8KtZBdGOFytSLRBKa8S1zvqldQ4YG5Wl5LXI1RhfTaG/NET+66umq3MLZyBv1XDbWsmNlelqEOkmAlN2nvQjdTBh28odfURLhlD1rQfMN0Lw+viHJ9zlIY1BJE9UxqKeJRfE2ABrm8LI1IcwKtcDKckBQ7qI9iijdLQtXQw8kOz5iB1gzIW3VGvhzhnuj1GEODokZ9pSlCjcY4BWtrR0KFMPc1sAgQvU6bSMa2IXmfD9SKbpPovUabVtfslilw9XQDXnpuuNqpc6RwvR+MUADK8nqqpa/GyL+E+x6dziB3XdrUvhsDui5GhrRBKY8U8SuaAoxykii51ZeT67eiNX1PYRGVyNLqMmF0WOBbKqC1ukPvA5/ZFovDSIO6WpmdlRpc9FlRK6bGh853WDpSxpkyUlpq5D10NTXJgK5RSdV7o6rm09UbiCu5UpgtSXh+ja1zickpzPuU5qGNMSRM9VdOgRJKpm0Dqta3UWt9kpdluFCCZnhNUKUMndJ6TW3YTFauW4jCcmhaFXq/Fw0Ql9RpCG54TtOpblFDwZlE1A42iGd05Uqnbshtphj/LyrqGXKMuy9qqVCAOmFRdJlNBwwCqdojIIOEUVmq0kDEolTTQJjhEpNO6y7WEmFriI51XUkfdKW1lQ8JjXVnB0QIV1NPsnJqr1w51Go44RdK1zZJyiVtIQZCoVDtCq4lFO1JIg7KUsNWKrcIHxiBlFnHBGm1VEh8dRHxTp36+vsidil2+IAP8q3Uh9ISEm/TWGRsQonM5Xq6dt1r27wSgaPxL4JgmRKBSe0tykqlOHJ6/JPYU9Y2s3ded1rbKkHZKs1JYfLIW36r4m+6m3kaNmliUvX+QphjLmwTCC6jaIUePHm7PXDmmqWjZP6bUSEhWfJhdLw8StsprpJqlpiPNwrcZTnxxbCHptPc6Aue6tOBadkkeqf1EBq2NCGZXM1dQuONkZd8KymhzUnbZBa2DKx8QtC3SfKnGXaeNIHkFZ1WRC298HK1TgkFaWfhMJaPSlpk/RdBtSTlSv2QK0huMrWcqG1QnZCZpDGOiFpqziMpunWLQs9c8qc1+mfdMbItSsOmV0GOkFK19MBJRjrK8ndSF2sJyoKztitt1UeVBfqLQTC1y8c2WE326enJtSmoBDsdEPS+IF3ZZ1WoJIA6qvhIvWAeqZiSVz3agyjeLVTCT0sl0kbLTCScnbJ0edqCG5RKVaBkJLVVDCml1k4KVx9s7F16xPGEHUPkJ7UgBs9lyKtWVM5IOwqJqjSloKtabiXUNQgEeqE3UXYhWouXFfsZ1DGFX9McKKJZdnI1W0vl2SmnpEOg9VFEpftFnG3Qr0jGFik0kZUUWnpnsCj4cS9dHUUrG7KKLO3dVOVaUl661AWNUUUXtprTOprl47LjfFtdHVRRRb9xV0KeiLuEZtEM4UUXRGVc/WuuKGJaFFFOXEODUnkhbu4UUSxyqhW6UgTCxUYQootbzCTTV+FNRRJ2UUWU7OkKlMtyray4ZCii2vQ1wtuntGEO3KpROVCxTB3Q6gAOArUUbu1+iHiOQkKTrVFF049Gar6subEJAUjKiinqprp06gAAUUUVI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9" name="AutoShape 23" descr="data:image/jpeg;base64,/9j/4AAQSkZJRgABAQAAAQABAAD/2wCEAAkGBhQSERUUExQUFBUWExUYFxgYFBQXFBcVFRgVFBQVFBUXHCYeFxwkGRYUHy8gJCcpLCwsFR4xNTAqNSYrLCkBCQoKDgwOGg8PGiwfHBwpLCkpKSkpLCwpKSkpKSkpKSwsKSwpKSksLCksLCwpKS0pLCwsKSwsKSkpKSwsKSksKf/AABEIALcBEwMBIgACEQEDEQH/xAAbAAACAwEBAQAAAAAAAAAAAAADBAABAgUGB//EADkQAAEDAwMCBAMHAwQCAwAAAAEAAhEDEiEEMUFRYQUicYETMpEGQlKhscHwFOHxI2KC0RWSM3LS/8QAGQEAAwEBAQAAAAAAAAAAAAAAAAECAwQF/8QAJREBAQACAgIBBAIDAAAAAAAAAAECESExA0ESBCJRYRRxEyOB/9oADAMBAAIRAxEAPwDyLWlFptRnUESnSXi2pYaiNRRQRaWnUhljFqEYthUaaQDBW4VsolHbQQRVyjZTv9MhvowlQFKIxy2KSqxIKJUErVq2xiYDLSqhHc1YLUbALysByOWKvgI2FNbKN8OFKVFGcE5QUc8oclGqBZa1GyW0KnNRIhBqtKWwJ8NL1FTa52KtzkwCaZWRSymAUM7o2FFkBCLZTbhIS1MEFPgAuJCy4JuswEJUDKDYqswgGiU65qE84VSmEKSiIHKJ7DRci0ShOaZRabVJGWlMNalRTKapI0EFPKM0BQMQ6gKigYOC0XBKsolMsoolJpr1TqcrYorN0KtBl7IQQmyQVltNZ5U4FKJTWKgyquTgtRzsqBUGFabTSpLAUcEGq7KtpkJybBuiqqBADzwtCoU7BsOq1F01JVaj02wJUezCqUsotOmOVi/K2HI3oAVNIJQH0MrpQEtXR8j0WcAAlnuymK7VH6cBsoiSzDKyWkbomnwVepdOyoF61VBrPwtMZO6o0ZKZqpvBGUpWmcbJl1KFVCnBMoMsHK1dgUTDsmgMrLaUK69fKLpwCBKn5cEMzSymKenEoFOvmEU18+iuUGBpwsWAmFmhqZ5RKMXFGww6lCK2jhbqK/iYS2GKjIalWiU18WRCBoNQx4JaZglp3wR1n6+6Ochps6aAshsbrdetkIGqr5wlZoM1hJWhTVMYeVqsYCMYKk9FKb+qwyrG6x4jqSG7J3smq9IESsaduErpKxOE03UAGEgNRo5yjvohLvqmQsVNQQi7PScplvRZ0YByVsnKmiAhsFWKnCK9koTQAVOjbbuqrU1prc4VyiQyeoIhZpi4JmvSDgfRc+gS0nKOirUAKNaCJW61CVKVOBHolKWi9Ngz2UovGUajppLkJlDDlU5MHV1QAIWLOQiNoAt8x5+iKNGYz/Aq/oFP6WcqKzVtwRsolumxVDrkfS1CTJS7Q74jZ6bJ7U04gDdG/SDenDQZ5QKlSHIL9RaYO8p59VsCRuiZGrT0pMhEp1SHJjTsDZM+3qg6t8uxyj9hs1pULzE8Jewz1TLyTAA4S5ATnHdc5+oe03Oc1riROP8ATe0TMO+YGIMGYM9QnarXDH1SD2PqsqCymzyGB53PuHmBFQuwcEYGxIyunwZTHtrjqdm6OrZUIsdPMHBIOxAO47o1Jucrk+EB9fTgsIqQLfhxBBZgBjplv3Sur4fVeWG8WuBiJBMQCC4jE5R5PHJzE5Y65g9WvCEaZcQVtwBgyrraosgRg8rKYoY1VUYQK9C6FVN166GmY0sPVL2NA0dE1oB5QnsaHZ34RKrsiElVBunhOgyXtHql2vJBKwTDhOxTU/h2nKLNwlUyYlMWz6oTJ27pmswRngInB6CGoIwlKmq80FNMpjBzJ26JanRvJHMqMg3ReZlX8aCrYy1waece/RVqaIHso5AxbDQ6d9lgUQWg7ZyiO1QLBjDBnpO4A9kGsTERg57LSyAJ9aN9uEZmBcsGmHYKp1YExxMe8fz6qZoJp35ceyzo6okyeoQaBuJ4tcZ9B/ArDmtEuHIHuf7JTrgy7j5nNGyINTMCegSbwGknjj9ESppnWAgZkkd8AqpSGJbzuoh0qMiZiVEvkfK3McKrTBJ6fouqN5c3MbcymaWrbSAdVIaQ3zE8dkhqJe4Gn5gTuFtcZo+ilZgD5dkmUeo6Gtnqsamm1pALw05ySJ7jKZpsaQOkb/upuOi0KKoOB0/NBDpyfohUpBJA2O/CeDwLiRGBv16BL9JXp2g85/VC/qnWEhsuGw2H14WW1iLnbeUgQJO3A6r5vX8TqucQatQiTg7+4Jwujw+D/Jvd1pUm3qtb9pajXeegRPV8g+7QsD7VOO1Ej0J/dq8uzVR95xPa3/8AKwaxcckn3/uvQx+n8cnTTUd7wrxw0m1GNFoqPBcYIIaJBa2DifLJ/wBscp7wjxktZa4XSSbrxJk4mQOIHsvM0j/J/umHv74V5eHDLiw7dzT19PXMnJLexXSNVrmglzT0IOPSeq8HRdyZj3ifRaNUgkseWzvaYHuNllfo8fSPjHsy9rRuB6kCfqhGo5okEZ2XiNR4lUgNe4kAyOi3pPGSzmRwMxP7LDL6K/Hi8jT2mnbUJlX8Q5nLUHwXxplVtoMPx5edxseUZwteWZzI9xn9lyZYXC6sQ0XC2SMK9PgHHlI/PgqU6osMZAPO2UXTODmuM4AyOdlAZAt39Qq/qrmwcGCoADTDpkDABxdHH6/RShRYbgAXXZkHIA4hTZrsI+rZDRnc+yttfLQB5tz/AJStdpvfOIABPTP6bJirUA+G4iCce+0fzqlbyQmr1H4cuGT2B5QqdQOa50xBEztsheJUyx4c3Z8R78H88LHiLA2xow0y7/2JhGvZrbUGwwJuIOxcNvROajUn4YxBgOLJyG5AP87Lm3AyeGwT04MDv/2n6lK8F5m3OeR0A/67Il4EYGoDgcSRtHXgKnODbLmyIuM+mB9ULwl5FW4GSZiBgxvP4Sn6hL4ESAXH3AJiOfROY+wxT0d1NxbuSwu9hwlqwBGciSSOe37hMaPU2hwGZAkzj17f3QmaeAM4zB4jBgjpujs3O1OmJbdENAkT+nqmW6otaBHzOMHsOi1VpucS0YBbJ5kmPMOwSoN8DLIwBGRbv6wr1J0KM2q0Ykfn6qKxRDgCdyATnmM8KKbInbHiI+OyBJl25P3jxA4CrReGmowtYbQ3czz1Cf1tVpNN8Bs/E8gEZgXE++EtpKAcXNc42NAJDZbJ3A6qplccuF7J6z7OVBTLvih7W/ddIO4BjcHJ7LlHSvDS4GowAwXNfAB6H+4Xeq6nzupgmO+RLTkjOJFv5pGv4rsHwGwRAEzMgXDqMif9y7cPqM+stUbJ0/tBVpQx7pBOC5mDHU4IXRf4+5xa8tuIjAM2xtgwSuDrdSTSLHExECYMOaWlszviB7LljTkjylwxODAG3G0Kv9Wc+7HX9G9+zxSk8tueGumcywyTJMO3wuN9oPBWVrqrYZULsu2DuZcOfVeUdVrCIcHDuOm6ul4lUe4Mtc8kwGtJcZ7NiVpj4cO8ctBXwiCQYJBzBkexWphYbUa7bynPHKsVXD/sLrMZtT1TVJ+MpM1yrq1iBKYONrxyI9JQ31hv+i5v9STn8+nYq3VjEwYmPf15RsHn1QR+o/vwUmOcgGJzzHCUq1is0A9zon/rGSSlsGKWuLCCDaQZBBO/Zer8G+2DXOA1G5I/1MR6v6b7heJrETjKqzyzj6ifbqs/J45nNUn2KtRbZ5QS55AbAnJyIjeYXWPgdrDVqn4RtF7YDnEAbETDSem/ZfN/s39o6mioyxtOrVOGk3EU2cw6cGSBa2Nskr2VbxOpVHnJh4c1ploaOhAwJuH5rxvN488Mv00mOGOO7d38NVtEDiDE3dIByR2hN6ljbrqUAENAgY4BkoVPxIEFpAxgnEGdiexz7oFbUtuLYLS6IO7fZxwGnoendTZ6YKraQve8mSAx0Z4sMEfsg+JaIlrGA5bP3sWgB0mdoiU9XNpBLoY0QWzETuT1EE4PRXqK7KZgC6WEm7Fo8zGNMYgm6T3G3M60bnarVhwFpgAbxl2ODmBAn3yiuIfw2W02DIOTh0T3uIx07LNFrPMAbWg5AEm0i4Y7BxGOndCrUDeLSXHi0/fPlYD2E7GOUpsGHEXjyiWwAM2G0EuPeRJg7rpapzWUwwgBzpntMOmOYlv0XMZXIMsh4uDXGRYRMAu/CZGHdx714sHOe0gkN8okghxicOG4J8pzvcEtHvQR8oMOaJwIPmJJl08TAOO6g0xL2hsHneYBJLp/3EiDwITOtaDkCC0ujaHuOTHSOXdNkClpbKBcSA4lgOMAEwMfhnHuqkSH4hqXQW04tBmYyYIk+xjHqmtDWDgHOIaMxOwJx9EB7Bax0DzOMtHm3lruOx26K/6Y06ZzIcGt3Ej8LyPuyR67qpYGtQ2HY8wEAHAMif3CSrVgHNPQ5MggCADI3Pr2TOkomq4Nc6A3ONyBENHf+cLXiXhNpuu8m9pkkx6do3ROeldg6XSvLGkkgwOCojU9VjJdORxwY6K0fGo25+te+1pIAewta7EgDzPd/wB47Kn6U1nXU5w0An/bOzs4IjHuE1Q8QaQ5tRuXC0kTcAJDH+xweoA2UZVFEYzlgLh0FxcXjoTE/wD27K+jKarTimabp+ZpMEyCDDTHPynlIf8AjrnPpF1tX5iSZacBzoA2iQPYLsueXSbRG4MAk4OI4GQ76LfwGGo97ZDjaSSJbkNZtuAAHcxJKMc4bieMeBudJp5dIJaYJzwCOdktQ0I+GQASRUsdnN2Wl4G5GYHS0nqvRU9W4PeDa+AHNIEutxg8OId357Lfh9JvxXPcJc+nkbB0SWvaSOAXCeJIKJneqqPO/Z7wIvc8vALLAATjzknPURkH2Q/FaJYa1LTAU23W16xJuO0MB3DHXAgCS6TwCvWUNMxguiJEOjvcWkAcSAQB+IhEPh7SAy1oIESR99rbWGORaYnpzlOeXV3SfOPAfADUqQ6W0mte57hEhrNwJxJlsceYFJV6fMETx0PI/nVfTqWmbQ0pZa0m0lwgkWTEQ4kuAyYnJwN1x9X9n7zc4logOcbQ4ugONrWjd3lJ/wCS6p9Vq8iV4/QUA4OvMBtpLhmG5mR6DHeOqDVpAkkEgTxOJyF7rUfZ9tOnUtGHG0jGW+Z5EHHzEn0Ddly9N4BNOXN/03VGw0NaCA1rod825Dh1PqFrj9VLu+jcjwXw0VS7D8CRDfK+3LmXDAdAx7jeETxPUVKsfDYBTusAbEh0cA+2e4k5Xp6P2caACJD7DiTa3ZzYP3d490PUeDvcaTw20kOe8Af/ABudLnwTs24NgRgDdR/LnULbxFTRVGjzMNpAddEm0/eb6cj1C1/4+oJaG+bG0+Zp2LCdwfrwvcaDw4F7nT8Nxh0yYlwBkHbftvxkENjwhk1Bi15a5oiLHchhBwA64gf7uiX8rXJvmTdNB84LRJEfecRuAPXc8dzhN+F6RlUhxBDGiq50chga5oz1LgF7PWfZlldzpcwCBYXPa2o1jRMtcTJjbzA5BM5EH8M8HpNpvwbXPAFgBLrQD82xBIHB+XMzKd+pmth5nxupRLiKDHNc1nmEAMsHnvaRwRBzOOdgPY6FrnU2Oc14LWMcD3fBfLebS6Y6BO+HaFtjHOFJtksaDa94Y5tpaahzkmQGwMgRwq1zvhtJa43G0CBAaDMwRuYBHZZeXyzyWS8aAOj1Fz3TcWwQWwGkQcENgl3JkOntGzdNghwi4E8gRjGw3zggicneMgvswXEy1oInzHOBc3MzAzjZXV1Rpud97MukSeM9Zxv3PVcOWXPA0rVUi6m5uCYjgy0GbTxueN0SoC4cEWkjcyB5M9cz+aNQe0ucbzBYQZgkHBbJ2Prj90FuAIAEAtj1JMAcAylKkEtLCXtdDrbcB3zW8gjczn1jjF6R7msc5rAXB5a2THkMXdZxIz1O2Yub3vbYQAxrnkSSGiWtgbTM49PbDvP8sCaewIc1rQZwdyXAnPUzyr18ZtWkbqd3Um2mP9SkQeoNw5LZiY6e61QrF5d5bYkmCYniMZ56H1XOdTew/EdFM/Ei4m5xFogZjiMdAmHVyXD4ZIbcbh67fQH80ruFYZ1LS61zSDa6beTIiCN/8IwealGpLQLhtnBaQR3iUlWeWPEnIEgfzCa0mp8rhsd85BJEH2US3aS9OrLwC51vw2i4eWCfMQD0nnutA4NOTaYdHBIPP82hJvY65oOR22HK0w7bOJO4GRHCWO7f0bWi1NtVzTGDg/tO4R9bIdMkhxESZt6/T9kp4tQNpc3DiGyI5B3/AF+qlKsREmfL+f7rXoA0aDo3cZLj83VxKiYa5vLXTnkD8lEfODRbR0nPcBa6QQ+RmBPm9B19jyUbSsLjBMBsnY7Rg9947zCzp2EPukkXQeoI3Bjg7/RdfTfZ8FgLC8EHBuLXCCcTyMz7BG9q0AKToc2LYAIkQTuLpO4iI4H6mFcPqWg5DLiIlrza2RjkfnlTUUm+Zt2xbgzOMQSNk34bSaAJ3689p7qcJaOCWg8IIe4kfDY3ESHBzXAEGYBbPm68o/wBT8hIgyAYaPKINsjc4kntmUbV1LJIkmPL1aeSJxiZhI06MvFxujuW4O8yMmRvKWV3daHZilQIe+Xw20+aB5drXe2+E1VhnlIEhuCRl1oABnkdI9EH4dznMiOTJGP2n0S+qqxABkYxx5SMgJT7f+D0HUfe4SAZy1pMEkDIwdspzWM8rfKI3YQQQ5oGdhjJON8mVz2uJc4wMekzxB9EehRJxcQ0m6OWv3JbwJO8qbluCfgRlEva4OIcWkuDbYBZ9zJ3h2JGf1GLXPtMENDATgANmSYH/oO8e6M0hjmktgZmDxOfaP0W69QWNpy3Jl08zgSPTjZOZ7mqHPuEhha9zzkR8obgkudvku/LsjBlMFwcctaAQDHzyPM47wLPf1WquqtndxEAGcNAnFsZkpHUMuNwgfE+edjwbYyHbSZ4HKWtn7Ho6WTY4B0DDj+GZDS3aPT8KO1uJBaW7eYAkOwcmJnbPdIM1LaYF8i5zrc5yTBJ7qtU0uaYwZb2mcZ+ivxX7p8uhrhT6I+KRcyXTbsIBIMj8OzRA36Jw/Ea74TvN5XOltxBcTM3bQdlzdDow55c5suaIM7e3dN0GOy0OAzd1PoVp5Ljv7BoYsio12zj2giPmlw/45PZVrqR+JJDnNiQBEG35YxvJPOytupkmZeZyOQAQ79Qj064EuMnfPr26rPeptNIsaby6fPbxn0dYeRx3W6dQOm5zpAmTgzMbAR7Javqg1w8riS4Cf8ACNWplpn5eex7EKcrxqCBMcCZyJPmwMx6brp/1NzhgYEH9lyXvdkuaBjYdOy6WiZTNtsi4bFLnWiMNrkSflBdlsg3jb19uwQNXpmt+UmDknuDMTx6dgmdbaLc9P1V6yqGPIOxG2DJK03x8auEKlUfDa50ES5zCRsODB+YjfPYpSn4a4S+nsYMXkSTEuc0mD6xldA02lrY80nEjA5k9lflFQOc6Yw7v0jsjfBFW6NxZJm6IgCTvMj6wmqNE/CJgA3hoBP1V67WlpBZuBj3TGk0zi0OqONxk4wM8wnLsaljmW/D8sTM3jj/AIqfGALXN+WR9J/yieIOtfAyNp3yl6zcADgKLaWjNeu15d+E494lcymLXtzsf8IwbAPeCB3ASz2EjKd3YVdM02nKi441BUWfwp7PeF3feIcb+u+YP5cLuu1wZSAY6THqVwNK258zaQ444OchD1HiQpOcXNkzEdOJC6ObVPSaXw8ObccO+9PJ3StWkQcLnaPXva4Fxw5wj0iV1S8nIUZXSbBf6bykHkfyElqNRAkgy2QTxH901S1cgBw2OEma4uLCQBPI3CWV9id6ZqFzoJ229EKo8SJmAcxvHK3WMtjgGQhO8LLnB1M7ZI6qJzRpp2paMNNs5EweyJRpua4kwQIhA1GkaHNkfdj3RGUiAc7/AJJa/KuoY1FUl4u/4gbEDqUu4FzgQCM5M5nojUGggNO8/wAIKYDR8oIN3PcJ++DYqeHh9OQ4gHcdx1+qW0rXAFpExMTt9QugbmNtMfVA0xh5H3TmVtrH0hT/AA8Vcl0OacCBGBv26d0Vuidf5og8jpxhB1DnDsO36o39QC0Auz16o1+T+Wy9TRhhc4bGZ7+gXP0uoI6iQYC7VWoSfb9Fz9TqHlwAA74U8TopNgGmWtcIkuHeY5VaOv5A2ZGfUJ17gcncCCg1KTB5gOIwot4sO/hWnoAkTODkTuOoXRp25ByOJ3QWVKbWGRlJtrid0Tn0XUXqqQmZUY+xs/T0QT5j1TFZnkjss59tpLpaoubOCsPourtnkkKaahayJ5U0mrNN8J3e9rjot8KtZBdGOFytSLRBKa8S1zvqldQ4YG5Wl5LXI1RhfTaG/NET+66umq3MLZyBv1XDbWsmNlelqEOkmAlN2nvQjdTBh28odfURLhlD1rQfMN0Lw+viHJ9zlIY1BJE9UxqKeJRfE2ABrm8LI1IcwKtcDKckBQ7qI9iijdLQtXQw8kOz5iB1gzIW3VGvhzhnuj1GEODokZ9pSlCjcY4BWtrR0KFMPc1sAgQvU6bSMa2IXmfD9SKbpPovUabVtfslilw9XQDXnpuuNqpc6RwvR+MUADK8nqqpa/GyL+E+x6dziB3XdrUvhsDui5GhrRBKY8U8SuaAoxykii51ZeT67eiNX1PYRGVyNLqMmF0WOBbKqC1ukPvA5/ZFovDSIO6WpmdlRpc9FlRK6bGh853WDpSxpkyUlpq5D10NTXJgK5RSdV7o6rm09UbiCu5UpgtSXh+ja1zickpzPuU5qGNMSRM9VdOgRJKpm0Dqta3UWt9kpdluFCCZnhNUKUMndJ6TW3YTFauW4jCcmhaFXq/Fw0Ql9RpCG54TtOpblFDwZlE1A42iGd05Uqnbshtphj/LyrqGXKMuy9qqVCAOmFRdJlNBwwCqdojIIOEUVmq0kDEolTTQJjhEpNO6y7WEmFriI51XUkfdKW1lQ8JjXVnB0QIV1NPsnJqr1w51Go44RdK1zZJyiVtIQZCoVDtCq4lFO1JIg7KUsNWKrcIHxiBlFnHBGm1VEh8dRHxTp36+vsidil2+IAP8q3Uh9ISEm/TWGRsQonM5Xq6dt1r27wSgaPxL4JgmRKBSe0tykqlOHJ6/JPYU9Y2s3ded1rbKkHZKs1JYfLIW36r4m+6m3kaNmliUvX+QphjLmwTCC6jaIUePHm7PXDmmqWjZP6bUSEhWfJhdLw8StsprpJqlpiPNwrcZTnxxbCHptPc6Aue6tOBadkkeqf1EBq2NCGZXM1dQuONkZd8KymhzUnbZBa2DKx8QtC3SfKnGXaeNIHkFZ1WRC298HK1TgkFaWfhMJaPSlpk/RdBtSTlSv2QK0huMrWcqG1QnZCZpDGOiFpqziMpunWLQs9c8qc1+mfdMbItSsOmV0GOkFK19MBJRjrK8ndSF2sJyoKztitt1UeVBfqLQTC1y8c2WE326enJtSmoBDsdEPS+IF3ZZ1WoJIA6qvhIvWAeqZiSVz3agyjeLVTCT0sl0kbLTCScnbJ0edqCG5RKVaBkJLVVDCml1k4KVx9s7F16xPGEHUPkJ7UgBs9lyKtWVM5IOwqJqjSloKtabiXUNQgEeqE3UXYhWouXFfsZ1DGFX9McKKJZdnI1W0vl2SmnpEOg9VFEpftFnG3Qr0jGFik0kZUUWnpnsCj4cS9dHUUrG7KKLO3dVOVaUl661AWNUUUXtprTOprl47LjfFtdHVRRRb9xV0KeiLuEZtEM4UUXRGVc/WuuKGJaFFFOXEODUnkhbu4UUSxyqhW6UgTCxUYQootbzCTTV+FNRRJ2UUWU7OkKlMtyray4ZCii2vQ1wtuntGEO3KpROVCxTB3Q6gAOArUUbu1+iHiOQkKTrVFF049Gar6subEJAUjKiinqprp06gAAUUUVI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0" name="AutoShape 2" descr="data:image/jpeg;base64,/9j/4AAQSkZJRgABAQAAAQABAAD/2wCEAAkGBhQGDxASBxQREhURFhIWFRMSFBUVFxEZExYVIBcWGBMYHCYeFxkkGhUZHy8hKCcpLCwtIR4xNTIrNSYrLCkBCQoKDgwOGQ8PGSklHiQuLCwyLDUsLDUyKTY1NSwsNSo2LCowKTUyKSwxNTUyLywtLCkpLCwpLSwuLCwsKSwqKf/AABEIAL0BCgMBIgACEQEDEQH/xAAbAAEBAQADAQEAAAAAAAAAAAAABgcDBAUBAv/EAEcQAAIBAwEDBA4GCAUFAAAAAAABAgMEEQUGEiEHMXGBExUWIjI1QVFVYXSTtNMUYpGSoaIjJUJScoKx0SaDwcTSMzRDsrP/xAAZAQEBAQEBAQAAAAAAAAAAAAAAAwUEAgH/xAAzEQACAQIDBQYEBgMAAAAAAAAAAQIDEQQhQRIiMVFxEyNhgZGxBULR4RUyUpKh8BRygv/aAAwDAQACEQMRAD8A3EAAAAAAAAAAAAAAAAAAAAA4LS9hfx3rSUZxUpxzF5W9Tk4yWfOpRa6jyttLq5trGt3P05Va81uU1FxW45c9RuTS71Za9eDPeQxXmnqtSu6NT6NUlNxqtxap1qUt2pFrezx3cZxzx9eQC15Qdqamy1vQlpyourXr0qMOz53Fv5zKWGmkkufPA/GzepX19XS1CvpFWmlJyjaSqyq/VffSaSzznmco+i3GsXWnSt7P6bQt3WnVpOpShGpKUVGEX2R8UsN8z8x6exWn/RZ1m9Lpaa8QSlCdGbrcXlfolwSwnx84BWAAAAAAAAAAAAAAAAAAAAAAAAAAAAAAAAAAAAAAAAAAAHV1TUYaRQqVrnhGnFyfnfmS9beEuk+N2zPsYuTSXFnQ2j2robMxTvW3KXg04YcpY8uG0kvWyK5L9uLeNH6Pc71OU691KMpY3H2WvUko72eD77HHg/OdnYrRZbT16mo62lLMmqUHxj3r58PnjHwV603znBoOykNptJmsJVYXGodjn6/pVbvW/wB183q5yClUktqPkjVlRwtGoqNS9/mktH01S1NMBH8nW0UtTozt7/PZrZ7r3vClFPCb+smnF9XnLAtCSmro4MRQlQqOnLT+3AAPRAAAAAAAAAAAAAAAAAAAAAAAAAAAAAAAAAAAAAAAAEByk3ktTrWun2b76tKMp+pNtQz6liUn0Ivm8c5nmxMe6PU7y+qcYwbhSz9bhHHRTj+YhWztDmaXw9KDniH8iv5vJF7Y2UdOpU6VusRpxjGK9UV/UmeTHxfL2m/+KqlaSXJj4vl7Vf8AxVUuZzbbuzxtp49yOrULylwpXHe1cc3kU/w3Z9MWaKnnmJ7b7SO29hWUVmVJdlh0wzldcd5dY2A1ftvp9FzeZU/0UumGMPrjuvrIQ3ajjzzNKv32FhV1juvpxX0KIAFzMAAAAAAAAAAAAAAAAAAAAAAAAAAAAAAAAAAAAAAAJ/bzVO1On15ReJTXY49NTg/sjvPqOPk+0vtXp9HeWJVc1Zf5ng/kUUeDyjTesXdjY034clOePIpPdT6oqozQIQVNJQ4JLCXmSIR3qjfLI06vdYSENZtyfRZL6n6JLkx8Xy9qv/iqpWklyY+L5e1X/wAVVLmYVjWecz3YV9oNSvbGfCLbnTz9Xiut05r7poZnm3P6h1OxvY8IyahUa80XiWemnN/dIVsrT5M0/h/edpQ/UsuqzRoYC4guZgAAAAAAAAAAAAAAAAAAAAAAAAAAAAAAAAAAAAAPP2g1HtRaV63lpwk4/wAWMRX3mj43ZXPUIuclFcXkRmzX6/1y7uXxhbpwg/JnwI46VGb6zQyM5K9N+iWLqT5685Sz5XGHer8VJ9ZZkqC3LvXM7viMk67hHhFKK8vuCS5MfF8var/4qqVpJcmPi+XtV/8AFVSxnlaS3KTpvbDTqrSy6LjVXRHhL8kpFScVzbq7hOFXjGcZRa86ksP8GeZx2otFsPVdGrGotGmeVsbqXbWwt6knmW4oS/ip96/t3c9Z7RAcllw7T6ZZ3HhUKmcfbGX4wT6y/PFKW1BMtjqSpYicVwvddHmAAVOMAAAAAAAAAAAAAAAAAAAAAAAAAAAAAAAAAEPyr37p2tKhR8K4qLh51Djj77gXBnmq/r/aChS54WkYyl5VmK33+Z00RrvdstcjR+GxXbdo+EE5en3LjSbBaXb0aMOalCEendSTfW+J2wCqVsjPlJybb1BJcmPi+XtV/wDFVStJLkx8Xy9qv/iqp9PhWgAAzyt/h/aKL5oXkUuuax/9KafWaGQfKtaOnStrq38KhUxnzb2HF9UoL7S1sbtX9KnVpc1SMZrokk1/UhT3ZSj5+ppYvvKNKt4bL8vsc4ALmaAAAAAAAAAAAAAAAAAAAAAAAAAAAAAAAAAfirUVGLlUeFFNt+ZLnZBcmVJ6lWvr2suNWbjH1bz35L7HBdR7fKHqfazTq2Hh1cUl/P4X5FI59htM7VafbxksSnHskumpx49CaXUQlvVUuWZp0+6wc5azaj5LNnvAAuZgJLkx8Xy9qv8A4qqVpJcmPi+XtV/8VVAK0AAHlbU6b23srilHi5Qbj/FHvo/mijxuTDUvp2nxg+ehKUOp99H8JY6iuM82Q/w/rF7aPhGrmcF0d9FL+ScvukJ7tSMueRp4fvcLVpaxtNez/g0MAFzMAAAAAAAAAAAAAAAAAAAAAAAAAAAAAAAB8bxzgGe7fy7e6hY2NPisqdTHmk+PWqcJPrNCS3eYz3Ydd0Op3t9PjGLcKefrcI/ZTgvvGhkKOd582aeP7vs6H6Vn1ebAALmYCS5MfF8var/4qqVpJcmPi+XtV/8AFVQCtAAAM85QovRL6xvqa4JqE8fVecdcJTXUaGT23uldttPrqKzKmuyx6afFrrjvLrJVo3g7dTuwFVU68drg8n0eRQRlvpOPFPmfnPpOcn+q9tdPouTzKkuxS/y/B+2G6yjPcZbSTOatSdKpKm9HYAA9EgAAAAAAAAAAAAAAAAAAAAAAAAAAATm3+r9qLCs4vEqv6KPTPOX1RUn1FGZ1tU+6vVreyp8adDvquObjiU8/yqMemTJVpWjZcXkd2ApKdZOX5Y7z6Io9gdI7T2FFTWJVP0s+meMLqjurqKI+JY5j6e4x2UkjmrVXVqSqS4t3AAPRIElyY+L5e1X/AMVVK0kuTHxfL2q/+KqgFaAAAfGs859ABnexL7nNTu7GpwjNudL+XjH7acvymiGf8pNrLS61pqFou+pSjCfrw24Z9T7+L6UXVndxvqcKlu8xqRjKL86ksohS3W4cvY08d3sYYhfMrPqsv5OYAFzMAAAAAAAAAAAAAAAAAAAAAAAAAAAOhrurR0O2q163NTjlL96T4Rj1tpEryY6VJ0617e8al1KWG/3d5uT/AJp56kjo7WXUts7+lYWDfY6UnKtNcya8J/yp7q+tL1Gh29vG0hGFBKMYJRil5FFYS+w51vzvovc1Jr/Gwyh80834R0XnxOQAHQZYAAAJLkx8Xy9qv/iqpWklyY+L5e1X/wAVVAK0AAAAAHR1vS461b1aFbmqRaz+6+eMuppPqJPky1VwhWsb3hUtpSwn+7vYkl/DP8JIujPdu7Gezt3R1LTlzOMa0VzPyJv1Sj3ufI1HyshV3Wqi049DTwTVWEsNL5s4/wCy+vA0IHW03UIarRp1bR5hUSaf+j8zT4Nec7JdO5myTi7PiAAD4AAAAAAAAAAAAAAAAAAADzdR2kttJz9OrU4Nfs7ycuqCzJ/YfG0uJ7hCU3aKbZ6RH7cbYdq19G0rM7mriKUOLpb3M8L9t54Lr82fM1Db+tr8nQ2RpTbfB1pJZivOk+EF9aT6j2NkNh46C3Wv32a4lluby1De591vi2/LJ8X6uOYObqbsPU04YaOF7zE8dIavryRz7EbKLZqhmvh1quHUlz480E/Klnn8rz6ikALRioqyM6tVlWm6k3mwAD0SAAABJcmPi+XtV/8AFVStJLkx8Xy9qv8A4qqAVoAAAAABw3tnDUKc6d0lKE04yT8qZzAH1Np3Rmek30+Te7lbam3K1rNyp1P3frf0Ul0NevSqdRVUpU2mmk008pp8zT8qOlrWiUtfoulfxynxTXCUH5JRfkZBQne8m7alH6VaZeGs94s9bpPpzF9JzK9HJ/l9vsa0lHHraTSq6rSXivHw1NMBOaTt/Z6sliqqUn+xWxB9Un3r6mUNOoqqTptNPyp5T6y8ZKXBmbVo1KTtOLR+gAeiQAAAAAAAABP6vtZPS60qdOx1CuoqL7JQp05QllJ4TlUT4cz4GaS1XW3/AOHUvuQ/ubWMHicFLidNDEyoX2Unfmk/cxLthrMvCpaouiMf+R9VfVqn/Vhq66If2rI2zAwT7CPN+p0/iVXRR/avoYk9MubrxjS1ufq7BCX/AL3X+h6Gn6Rb2bzX0vWqz+vCil92FVfi2a7gYPqoQWh5l8SxMlbbsvCy9rEZabX9r4KFnpOp04r9mFChFfYqpzd3lT0Zq3uaPzitwMFTgbbd2SXd5U9Gat7mj84d3lT0Zq3uaPzitwMH0+El3eVPRmre5o/OHd5U9Gat7mj84rcDABJd3lT0Zq3uaPzh3eVPRmre5o/OK3AwASXd5U9Gat7mj848TY/aCvs9auldabqcpOtc1MwpUmsVq05xXGqnnEln1mkYGACS7vKnozVvc0fnDu8qejNW9zR+cVuBgAku7yp6M1b3NH5w7vKnozVvc0fnFbgYAJLu8qejNW9zR+cO7yp6M1b3NH5xW4GACS7vKnozVvc0fnB7eVHz6Xq3uaPzitwMAGY6orfVW3U0bVYSf7VKlRg/sVbdb6UeFPQpUHnTbbXKXTb0H+MK8Ta8DBKVGEuKO6n8QxNNWjN28c/e5if6zo/9vHWeunj/AHDPn03WI+DT1V9MV/zNtwMHnsI+Pqyn4nW1UX/yvoYmtU1tc1LUvuQ/uVWzW195YUHHWrDVK1Tek99UqTW60sLjUXr8hoWBg9RpKLum/UjWxk60dlxiuiSMd255VrvRLq1nZULi3g4VN+je04JVu+jhx3JtprOM5XOuDNI2T2gltLbRrXFvWtXL9isl331oPncfM2o9B27rQaF9XpV7ulCdWimqc5rPY95ptxT4J5S44yd2cN9NPPFNcG0+Pma4plTjMwudqb251ivpem3VLE6kakbhxpudrTjHeq28Ybu7OouZZy0s58u7p9OO4km28JLLxl48rxwyeFbbCWVmqH0eiou3qyrU5KdTfVSfhSlU3t6eVhNSbTSS8h74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0251" name="Obrázek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916113"/>
            <a:ext cx="7705725" cy="424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2" name="Obdélník 13"/>
          <p:cNvSpPr>
            <a:spLocks noChangeArrowheads="1"/>
          </p:cNvSpPr>
          <p:nvPr/>
        </p:nvSpPr>
        <p:spPr bwMode="auto">
          <a:xfrm>
            <a:off x="250825" y="1124744"/>
            <a:ext cx="77057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dirty="0"/>
              <a:t>Faktory nejistoty pro </a:t>
            </a:r>
            <a:r>
              <a:rPr lang="en-GB" dirty="0" err="1"/>
              <a:t>odvození</a:t>
            </a:r>
            <a:r>
              <a:rPr lang="en-GB" dirty="0"/>
              <a:t> </a:t>
            </a:r>
            <a:r>
              <a:rPr lang="cs-CZ" dirty="0"/>
              <a:t>PNEC hodnot</a:t>
            </a:r>
            <a:endParaRPr lang="en-GB" dirty="0"/>
          </a:p>
          <a:p>
            <a:r>
              <a:rPr lang="en-GB" dirty="0" smtClean="0"/>
              <a:t>(</a:t>
            </a:r>
            <a:r>
              <a:rPr lang="cs-CZ" dirty="0" err="1" smtClean="0"/>
              <a:t>Guidance</a:t>
            </a:r>
            <a:r>
              <a:rPr lang="cs-CZ" dirty="0" smtClean="0"/>
              <a:t> </a:t>
            </a:r>
            <a:r>
              <a:rPr lang="cs-CZ" dirty="0" err="1"/>
              <a:t>Document</a:t>
            </a:r>
            <a:r>
              <a:rPr lang="cs-CZ" dirty="0"/>
              <a:t> EU CIS-WFD No. </a:t>
            </a:r>
            <a:r>
              <a:rPr lang="cs-CZ" dirty="0" smtClean="0"/>
              <a:t>27</a:t>
            </a:r>
            <a:r>
              <a:rPr lang="en-GB" dirty="0" smtClean="0"/>
              <a:t>)</a:t>
            </a:r>
            <a:endParaRPr lang="cs-CZ" dirty="0"/>
          </a:p>
        </p:txBody>
      </p:sp>
      <p:sp>
        <p:nvSpPr>
          <p:cNvPr id="14" name="Nadpis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6540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z="2800" dirty="0" err="1" smtClean="0">
                <a:solidFill>
                  <a:schemeClr val="tx1"/>
                </a:solidFill>
              </a:rPr>
              <a:t>Faktory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</a:rPr>
              <a:t>nejistoty</a:t>
            </a:r>
            <a:r>
              <a:rPr lang="en-GB" sz="2800" dirty="0" smtClean="0">
                <a:solidFill>
                  <a:schemeClr val="tx1"/>
                </a:solidFill>
              </a:rPr>
              <a:t> - </a:t>
            </a:r>
            <a:r>
              <a:rPr lang="en-GB" sz="2800" dirty="0" err="1" smtClean="0">
                <a:solidFill>
                  <a:schemeClr val="tx1"/>
                </a:solidFill>
              </a:rPr>
              <a:t>příklady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3059113" y="1628775"/>
            <a:ext cx="367347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7" name="Rectangle 4"/>
          <p:cNvSpPr>
            <a:spLocks noChangeArrowheads="1"/>
          </p:cNvSpPr>
          <p:nvPr/>
        </p:nvSpPr>
        <p:spPr bwMode="auto">
          <a:xfrm>
            <a:off x="684213" y="1052513"/>
            <a:ext cx="92170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en-US" sz="1600">
              <a:latin typeface="Verdana" pitchFamily="34" charset="0"/>
            </a:endParaRPr>
          </a:p>
        </p:txBody>
      </p:sp>
      <p:sp>
        <p:nvSpPr>
          <p:cNvPr id="11268" name="Rectangle 5"/>
          <p:cNvSpPr>
            <a:spLocks noChangeArrowheads="1"/>
          </p:cNvSpPr>
          <p:nvPr/>
        </p:nvSpPr>
        <p:spPr bwMode="auto">
          <a:xfrm>
            <a:off x="985838" y="2924175"/>
            <a:ext cx="1347787" cy="3079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400"/>
              <a:t>Dostupná d</a:t>
            </a:r>
            <a:r>
              <a:rPr lang="nl-BE" sz="1400"/>
              <a:t>ata</a:t>
            </a:r>
            <a:endParaRPr lang="nl-NL" sz="1400"/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3059113" y="2852738"/>
            <a:ext cx="1366837" cy="517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fr-BE" sz="1400"/>
              <a:t>Assessment factor</a:t>
            </a:r>
            <a:endParaRPr lang="nl-NL" sz="1400"/>
          </a:p>
        </p:txBody>
      </p:sp>
      <p:sp>
        <p:nvSpPr>
          <p:cNvPr id="11270" name="Line 7"/>
          <p:cNvSpPr>
            <a:spLocks noChangeShapeType="1"/>
          </p:cNvSpPr>
          <p:nvPr/>
        </p:nvSpPr>
        <p:spPr bwMode="auto">
          <a:xfrm>
            <a:off x="468313" y="3355975"/>
            <a:ext cx="3743325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271" name="Rectangle 8"/>
          <p:cNvSpPr>
            <a:spLocks noChangeArrowheads="1"/>
          </p:cNvSpPr>
          <p:nvPr/>
        </p:nvSpPr>
        <p:spPr bwMode="auto">
          <a:xfrm>
            <a:off x="347663" y="3519488"/>
            <a:ext cx="2716212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L(E)C50 short-term toxicity tests</a:t>
            </a:r>
          </a:p>
        </p:txBody>
      </p:sp>
      <p:sp>
        <p:nvSpPr>
          <p:cNvPr id="11272" name="Rectangle 9"/>
          <p:cNvSpPr>
            <a:spLocks noChangeArrowheads="1"/>
          </p:cNvSpPr>
          <p:nvPr/>
        </p:nvSpPr>
        <p:spPr bwMode="auto">
          <a:xfrm>
            <a:off x="347663" y="3925888"/>
            <a:ext cx="282575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NOEC for 1 long-term toxicity test</a:t>
            </a:r>
          </a:p>
        </p:txBody>
      </p:sp>
      <p:sp>
        <p:nvSpPr>
          <p:cNvPr id="11273" name="Rectangle 10"/>
          <p:cNvSpPr>
            <a:spLocks noChangeArrowheads="1"/>
          </p:cNvSpPr>
          <p:nvPr/>
        </p:nvSpPr>
        <p:spPr bwMode="auto">
          <a:xfrm>
            <a:off x="331788" y="4333875"/>
            <a:ext cx="2579687" cy="517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NOEC for additional long-term</a:t>
            </a:r>
          </a:p>
          <a:p>
            <a:pPr eaLnBrk="0" hangingPunct="0"/>
            <a:r>
              <a:rPr lang="nl-NL" sz="1400"/>
              <a:t>toxicity tests of 2 trophic levels</a:t>
            </a:r>
          </a:p>
        </p:txBody>
      </p:sp>
      <p:sp>
        <p:nvSpPr>
          <p:cNvPr id="11274" name="Rectangle 11"/>
          <p:cNvSpPr>
            <a:spLocks noChangeArrowheads="1"/>
          </p:cNvSpPr>
          <p:nvPr/>
        </p:nvSpPr>
        <p:spPr bwMode="auto">
          <a:xfrm>
            <a:off x="311150" y="5027613"/>
            <a:ext cx="2608263" cy="7302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NOEC for additional long-term </a:t>
            </a:r>
          </a:p>
          <a:p>
            <a:pPr eaLnBrk="0" hangingPunct="0"/>
            <a:r>
              <a:rPr lang="nl-NL" sz="1400"/>
              <a:t>toxicity tests of 3 species of 3 </a:t>
            </a:r>
          </a:p>
          <a:p>
            <a:pPr eaLnBrk="0" hangingPunct="0"/>
            <a:r>
              <a:rPr lang="nl-NL" sz="1400"/>
              <a:t>trophic levels</a:t>
            </a:r>
          </a:p>
        </p:txBody>
      </p:sp>
      <p:sp>
        <p:nvSpPr>
          <p:cNvPr id="11275" name="Line 12"/>
          <p:cNvSpPr>
            <a:spLocks noChangeShapeType="1"/>
          </p:cNvSpPr>
          <p:nvPr/>
        </p:nvSpPr>
        <p:spPr bwMode="auto">
          <a:xfrm>
            <a:off x="3132138" y="2924175"/>
            <a:ext cx="0" cy="27368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276" name="Rectangle 13"/>
          <p:cNvSpPr>
            <a:spLocks noChangeArrowheads="1"/>
          </p:cNvSpPr>
          <p:nvPr/>
        </p:nvSpPr>
        <p:spPr bwMode="auto">
          <a:xfrm>
            <a:off x="3275013" y="3573463"/>
            <a:ext cx="57785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1000</a:t>
            </a:r>
          </a:p>
        </p:txBody>
      </p:sp>
      <p:sp>
        <p:nvSpPr>
          <p:cNvPr id="11277" name="Rectangle 14"/>
          <p:cNvSpPr>
            <a:spLocks noChangeArrowheads="1"/>
          </p:cNvSpPr>
          <p:nvPr/>
        </p:nvSpPr>
        <p:spPr bwMode="auto">
          <a:xfrm>
            <a:off x="3373438" y="3979863"/>
            <a:ext cx="479425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100</a:t>
            </a:r>
          </a:p>
        </p:txBody>
      </p:sp>
      <p:sp>
        <p:nvSpPr>
          <p:cNvPr id="11278" name="Rectangle 15"/>
          <p:cNvSpPr>
            <a:spLocks noChangeArrowheads="1"/>
          </p:cNvSpPr>
          <p:nvPr/>
        </p:nvSpPr>
        <p:spPr bwMode="auto">
          <a:xfrm>
            <a:off x="3471863" y="4446588"/>
            <a:ext cx="38100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50</a:t>
            </a:r>
          </a:p>
        </p:txBody>
      </p:sp>
      <p:sp>
        <p:nvSpPr>
          <p:cNvPr id="11279" name="Rectangle 16"/>
          <p:cNvSpPr>
            <a:spLocks noChangeArrowheads="1"/>
          </p:cNvSpPr>
          <p:nvPr/>
        </p:nvSpPr>
        <p:spPr bwMode="auto">
          <a:xfrm>
            <a:off x="3471863" y="5138738"/>
            <a:ext cx="38100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10</a:t>
            </a:r>
          </a:p>
        </p:txBody>
      </p:sp>
      <p:sp>
        <p:nvSpPr>
          <p:cNvPr id="11280" name="Text Box 17"/>
          <p:cNvSpPr txBox="1">
            <a:spLocks noChangeArrowheads="1"/>
          </p:cNvSpPr>
          <p:nvPr/>
        </p:nvSpPr>
        <p:spPr bwMode="auto">
          <a:xfrm>
            <a:off x="6196013" y="5145088"/>
            <a:ext cx="2763837" cy="33655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1600" b="1"/>
              <a:t>Protection level: 95%</a:t>
            </a:r>
            <a:endParaRPr lang="nl-NL" sz="1600" b="1"/>
          </a:p>
        </p:txBody>
      </p:sp>
      <p:sp>
        <p:nvSpPr>
          <p:cNvPr id="11281" name="Rectangle 18"/>
          <p:cNvSpPr>
            <a:spLocks noChangeArrowheads="1"/>
          </p:cNvSpPr>
          <p:nvPr/>
        </p:nvSpPr>
        <p:spPr bwMode="auto">
          <a:xfrm>
            <a:off x="2916238" y="1776413"/>
            <a:ext cx="39116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908050" eaLnBrk="0" hangingPunct="0"/>
            <a:r>
              <a:rPr lang="en-US" b="1"/>
              <a:t>Hodnoty ekotox. EC50</a:t>
            </a:r>
            <a:r>
              <a:rPr lang="cs-CZ" b="1"/>
              <a:t> </a:t>
            </a:r>
            <a:r>
              <a:rPr lang="en-US" b="1"/>
              <a:t>/ NOEC</a:t>
            </a:r>
            <a:endParaRPr lang="en-US" b="1">
              <a:latin typeface="Optimum"/>
            </a:endParaRPr>
          </a:p>
        </p:txBody>
      </p:sp>
      <p:sp>
        <p:nvSpPr>
          <p:cNvPr id="11282" name="Rectangle 19"/>
          <p:cNvSpPr>
            <a:spLocks noChangeArrowheads="1"/>
          </p:cNvSpPr>
          <p:nvPr/>
        </p:nvSpPr>
        <p:spPr bwMode="auto">
          <a:xfrm>
            <a:off x="4859338" y="2420938"/>
            <a:ext cx="4248150" cy="8302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600" b="1"/>
              <a:t>Species sensitivity distribution (SSD) </a:t>
            </a:r>
            <a:r>
              <a:rPr lang="cs-CZ" sz="1600" b="1"/>
              <a:t/>
            </a:r>
            <a:br>
              <a:rPr lang="cs-CZ" sz="1600" b="1"/>
            </a:br>
            <a:r>
              <a:rPr lang="cs-CZ" sz="1600" i="1"/>
              <a:t>statistická metoda – zohlední dostupná data </a:t>
            </a:r>
            <a:br>
              <a:rPr lang="cs-CZ" sz="1600" i="1"/>
            </a:br>
            <a:r>
              <a:rPr lang="cs-CZ" sz="1600" i="1"/>
              <a:t>= EC50 více druhů</a:t>
            </a:r>
            <a:endParaRPr lang="en-GB" sz="1600" i="1"/>
          </a:p>
        </p:txBody>
      </p:sp>
      <p:pic>
        <p:nvPicPr>
          <p:cNvPr id="11283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3284538"/>
            <a:ext cx="43942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84" name="Line 21"/>
          <p:cNvSpPr>
            <a:spLocks noChangeShapeType="1"/>
          </p:cNvSpPr>
          <p:nvPr/>
        </p:nvSpPr>
        <p:spPr bwMode="auto">
          <a:xfrm flipV="1">
            <a:off x="5508625" y="5011738"/>
            <a:ext cx="1008063" cy="14287"/>
          </a:xfrm>
          <a:prstGeom prst="line">
            <a:avLst/>
          </a:prstGeom>
          <a:noFill/>
          <a:ln w="22225">
            <a:solidFill>
              <a:srgbClr val="66FF33"/>
            </a:solidFill>
            <a:round/>
            <a:headEnd/>
            <a:tailEnd/>
          </a:ln>
        </p:spPr>
        <p:txBody>
          <a:bodyPr wrap="none"/>
          <a:lstStyle/>
          <a:p>
            <a:endParaRPr lang="en-GB"/>
          </a:p>
        </p:txBody>
      </p:sp>
      <p:sp>
        <p:nvSpPr>
          <p:cNvPr id="11285" name="Line 22"/>
          <p:cNvSpPr>
            <a:spLocks noChangeShapeType="1"/>
          </p:cNvSpPr>
          <p:nvPr/>
        </p:nvSpPr>
        <p:spPr bwMode="auto">
          <a:xfrm>
            <a:off x="6516688" y="4999038"/>
            <a:ext cx="0" cy="230187"/>
          </a:xfrm>
          <a:prstGeom prst="line">
            <a:avLst/>
          </a:prstGeom>
          <a:noFill/>
          <a:ln w="22225">
            <a:solidFill>
              <a:srgbClr val="66FF33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11286" name="Rectangle 23"/>
          <p:cNvSpPr>
            <a:spLocks noChangeArrowheads="1"/>
          </p:cNvSpPr>
          <p:nvPr/>
        </p:nvSpPr>
        <p:spPr bwMode="auto">
          <a:xfrm>
            <a:off x="5292725" y="5300663"/>
            <a:ext cx="3851275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87" name="Rectangle 24"/>
          <p:cNvSpPr>
            <a:spLocks noChangeArrowheads="1"/>
          </p:cNvSpPr>
          <p:nvPr/>
        </p:nvSpPr>
        <p:spPr bwMode="auto">
          <a:xfrm>
            <a:off x="5651500" y="5300663"/>
            <a:ext cx="2454275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 b="1"/>
              <a:t>HC5 = 95% protection level</a:t>
            </a:r>
            <a:endParaRPr lang="en-GB" sz="1400"/>
          </a:p>
        </p:txBody>
      </p:sp>
      <p:sp>
        <p:nvSpPr>
          <p:cNvPr id="11288" name="Text Box 25"/>
          <p:cNvSpPr txBox="1">
            <a:spLocks noChangeArrowheads="1"/>
          </p:cNvSpPr>
          <p:nvPr/>
        </p:nvSpPr>
        <p:spPr bwMode="auto">
          <a:xfrm>
            <a:off x="8532813" y="5156200"/>
            <a:ext cx="7207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BE" sz="1200">
                <a:latin typeface="Verdana" pitchFamily="34" charset="0"/>
              </a:rPr>
              <a:t>[C]</a:t>
            </a:r>
            <a:endParaRPr lang="nl-NL" sz="1200">
              <a:latin typeface="Verdana" pitchFamily="34" charset="0"/>
            </a:endParaRPr>
          </a:p>
        </p:txBody>
      </p:sp>
      <p:sp>
        <p:nvSpPr>
          <p:cNvPr id="11289" name="Rectangle 27"/>
          <p:cNvSpPr>
            <a:spLocks noChangeArrowheads="1"/>
          </p:cNvSpPr>
          <p:nvPr/>
        </p:nvSpPr>
        <p:spPr bwMode="auto">
          <a:xfrm>
            <a:off x="2987675" y="6092825"/>
            <a:ext cx="367347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Verdana" pitchFamily="34" charset="0"/>
            </a:endParaRPr>
          </a:p>
        </p:txBody>
      </p:sp>
      <p:sp>
        <p:nvSpPr>
          <p:cNvPr id="11290" name="Rectangle 28"/>
          <p:cNvSpPr>
            <a:spLocks noChangeArrowheads="1"/>
          </p:cNvSpPr>
          <p:nvPr/>
        </p:nvSpPr>
        <p:spPr bwMode="auto">
          <a:xfrm>
            <a:off x="2843213" y="6165850"/>
            <a:ext cx="39116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908050" eaLnBrk="0" hangingPunct="0"/>
            <a:r>
              <a:rPr lang="en-US" sz="2400" b="1">
                <a:solidFill>
                  <a:srgbClr val="FF0000"/>
                </a:solidFill>
              </a:rPr>
              <a:t>PN</a:t>
            </a:r>
            <a:r>
              <a:rPr lang="cs-CZ" sz="2400" b="1">
                <a:solidFill>
                  <a:srgbClr val="FF0000"/>
                </a:solidFill>
              </a:rPr>
              <a:t>EC </a:t>
            </a:r>
            <a:r>
              <a:rPr lang="cs-CZ" sz="2400">
                <a:solidFill>
                  <a:srgbClr val="FF0000"/>
                </a:solidFill>
              </a:rPr>
              <a:t>(limity, EQS)</a:t>
            </a:r>
            <a:endParaRPr lang="en-US" sz="2400">
              <a:solidFill>
                <a:srgbClr val="FF0000"/>
              </a:solidFill>
              <a:latin typeface="Optimum"/>
            </a:endParaRPr>
          </a:p>
        </p:txBody>
      </p:sp>
      <p:sp>
        <p:nvSpPr>
          <p:cNvPr id="11291" name="AutoShape 29"/>
          <p:cNvSpPr>
            <a:spLocks noChangeArrowheads="1"/>
          </p:cNvSpPr>
          <p:nvPr/>
        </p:nvSpPr>
        <p:spPr bwMode="auto">
          <a:xfrm flipV="1">
            <a:off x="6732588" y="1916113"/>
            <a:ext cx="719137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292" name="AutoShape 30"/>
          <p:cNvSpPr>
            <a:spLocks noChangeArrowheads="1"/>
          </p:cNvSpPr>
          <p:nvPr/>
        </p:nvSpPr>
        <p:spPr bwMode="auto">
          <a:xfrm flipH="1" flipV="1">
            <a:off x="2339975" y="1916113"/>
            <a:ext cx="719138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293" name="AutoShape 31"/>
          <p:cNvSpPr>
            <a:spLocks noChangeArrowheads="1"/>
          </p:cNvSpPr>
          <p:nvPr/>
        </p:nvSpPr>
        <p:spPr bwMode="auto">
          <a:xfrm rot="5400000" flipV="1">
            <a:off x="6841332" y="5912644"/>
            <a:ext cx="719137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294" name="AutoShape 32"/>
          <p:cNvSpPr>
            <a:spLocks noChangeArrowheads="1"/>
          </p:cNvSpPr>
          <p:nvPr/>
        </p:nvSpPr>
        <p:spPr bwMode="auto">
          <a:xfrm rot="-5400000" flipH="1" flipV="1">
            <a:off x="2161382" y="5841206"/>
            <a:ext cx="719138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295" name="Rectangle 26"/>
          <p:cNvSpPr>
            <a:spLocks noChangeArrowheads="1"/>
          </p:cNvSpPr>
          <p:nvPr/>
        </p:nvSpPr>
        <p:spPr bwMode="auto">
          <a:xfrm>
            <a:off x="755650" y="2443163"/>
            <a:ext cx="3870325" cy="3381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600" b="1">
                <a:solidFill>
                  <a:srgbClr val="FF0000"/>
                </a:solidFill>
              </a:rPr>
              <a:t>Extrapolace</a:t>
            </a:r>
            <a:r>
              <a:rPr lang="cs-CZ" sz="1600" b="1">
                <a:solidFill>
                  <a:srgbClr val="FF0000"/>
                </a:solidFill>
              </a:rPr>
              <a:t> pomocí faktorů (příklady)</a:t>
            </a:r>
            <a:endParaRPr lang="en-GB" sz="1600" b="1">
              <a:solidFill>
                <a:srgbClr val="FF0000"/>
              </a:solidFill>
            </a:endParaRPr>
          </a:p>
        </p:txBody>
      </p:sp>
      <p:sp>
        <p:nvSpPr>
          <p:cNvPr id="35" name="Rectangle 3"/>
          <p:cNvSpPr txBox="1">
            <a:spLocks/>
          </p:cNvSpPr>
          <p:nvPr/>
        </p:nvSpPr>
        <p:spPr bwMode="auto">
          <a:xfrm>
            <a:off x="306388" y="269875"/>
            <a:ext cx="8228012" cy="11430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defRPr/>
            </a:pPr>
            <a:r>
              <a:rPr lang="cs-CZ" sz="2500" b="1">
                <a:solidFill>
                  <a:srgbClr val="FF00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</a:t>
            </a:r>
            <a:r>
              <a:rPr lang="en-US" sz="2500" b="1">
                <a:solidFill>
                  <a:srgbClr val="FF00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 odvo</a:t>
            </a:r>
            <a:r>
              <a:rPr lang="cs-CZ" sz="2500" b="1">
                <a:solidFill>
                  <a:srgbClr val="FF00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zení PNEC </a:t>
            </a:r>
            <a:r>
              <a:rPr lang="cs-CZ">
                <a:latin typeface="+mj-lt"/>
                <a:ea typeface="+mj-ea"/>
                <a:cs typeface="+mj-cs"/>
                <a:sym typeface="Wingdings" pitchFamily="2" charset="2"/>
              </a:rPr>
              <a:t>= </a:t>
            </a:r>
            <a:r>
              <a:rPr lang="cs-CZ">
                <a:latin typeface="+mj-lt"/>
                <a:ea typeface="+mj-ea"/>
                <a:cs typeface="+mj-cs"/>
              </a:rPr>
              <a:t>bezpečná koncentrace </a:t>
            </a:r>
            <a:br>
              <a:rPr lang="cs-CZ">
                <a:latin typeface="+mj-lt"/>
                <a:ea typeface="+mj-ea"/>
                <a:cs typeface="+mj-cs"/>
              </a:rPr>
            </a:br>
            <a:r>
              <a:rPr lang="cs-CZ">
                <a:solidFill>
                  <a:schemeClr val="tx2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</a:t>
            </a:r>
            <a:r>
              <a:rPr lang="en-US">
                <a:solidFill>
                  <a:schemeClr val="tx2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 </a:t>
            </a:r>
            <a:r>
              <a:rPr lang="cs-CZ">
                <a:solidFill>
                  <a:schemeClr val="tx2"/>
                </a:solidFill>
                <a:latin typeface="+mj-lt"/>
                <a:ea typeface="+mj-ea"/>
                <a:cs typeface="+mj-cs"/>
              </a:rPr>
              <a:t>nastavení „limitů“</a:t>
            </a:r>
            <a:r>
              <a:rPr lang="en-US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>
                <a:solidFill>
                  <a:schemeClr val="tx2"/>
                </a:solidFill>
                <a:latin typeface="+mj-lt"/>
                <a:ea typeface="+mj-ea"/>
                <a:cs typeface="+mj-cs"/>
              </a:rPr>
              <a:t>(EQS – environmental quality standards)</a:t>
            </a:r>
            <a:endParaRPr lang="nl-NL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981200"/>
            <a:ext cx="8686800" cy="1371600"/>
          </a:xfrm>
        </p:spPr>
        <p:txBody>
          <a:bodyPr/>
          <a:lstStyle/>
          <a:p>
            <a:r>
              <a:rPr lang="cs-CZ" sz="4000" dirty="0" smtClean="0">
                <a:solidFill>
                  <a:schemeClr val="tx1"/>
                </a:solidFill>
              </a:rPr>
              <a:t>Bezpečnost průmyslových chemických látek</a:t>
            </a:r>
            <a:endParaRPr lang="cs-CZ" sz="4000" i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5"/>
          <p:cNvSpPr txBox="1">
            <a:spLocks noChangeArrowheads="1"/>
          </p:cNvSpPr>
          <p:nvPr/>
        </p:nvSpPr>
        <p:spPr bwMode="auto">
          <a:xfrm>
            <a:off x="746125" y="1870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Přehled - vybrané otázky v této přednášce</a:t>
            </a:r>
            <a:endParaRPr lang="en-GB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590872" y="1340768"/>
            <a:ext cx="8229600" cy="5040560"/>
          </a:xfrm>
        </p:spPr>
        <p:txBody>
          <a:bodyPr>
            <a:normAutofit fontScale="55000" lnSpcReduction="20000"/>
          </a:bodyPr>
          <a:lstStyle/>
          <a:p>
            <a:r>
              <a:rPr lang="cs-CZ" dirty="0" smtClean="0"/>
              <a:t>Zaměření kurzu na dvě hlavní oblasti</a:t>
            </a:r>
          </a:p>
          <a:p>
            <a:pPr lvl="1"/>
            <a:r>
              <a:rPr lang="cs-CZ" dirty="0" smtClean="0"/>
              <a:t>bezpečnost </a:t>
            </a:r>
            <a:r>
              <a:rPr lang="cs-CZ" b="1" dirty="0" smtClean="0">
                <a:solidFill>
                  <a:schemeClr val="tx2"/>
                </a:solidFill>
              </a:rPr>
              <a:t>chemických látek </a:t>
            </a:r>
            <a:r>
              <a:rPr lang="cs-CZ" dirty="0" smtClean="0"/>
              <a:t>(hlavní pozornost)</a:t>
            </a:r>
          </a:p>
          <a:p>
            <a:pPr lvl="1"/>
            <a:r>
              <a:rPr lang="cs-CZ" b="1" dirty="0" smtClean="0">
                <a:solidFill>
                  <a:schemeClr val="tx2"/>
                </a:solidFill>
              </a:rPr>
              <a:t>GMO</a:t>
            </a:r>
            <a:r>
              <a:rPr lang="cs-CZ" dirty="0" smtClean="0"/>
              <a:t> (stručný přehled)</a:t>
            </a: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Část</a:t>
            </a:r>
            <a:r>
              <a:rPr lang="en-GB" b="1" dirty="0" smtClean="0">
                <a:solidFill>
                  <a:srgbClr val="FF0000"/>
                </a:solidFill>
              </a:rPr>
              <a:t> 1</a:t>
            </a:r>
            <a:endParaRPr lang="cs-CZ" b="1" dirty="0" smtClean="0">
              <a:solidFill>
                <a:srgbClr val="FF0000"/>
              </a:solidFill>
            </a:endParaRPr>
          </a:p>
          <a:p>
            <a:pPr lvl="1"/>
            <a:r>
              <a:rPr lang="cs-CZ" b="1" dirty="0" smtClean="0">
                <a:solidFill>
                  <a:schemeClr val="tx2"/>
                </a:solidFill>
              </a:rPr>
              <a:t>Principy posuzování a řízení kvality prostředí (potravin…)</a:t>
            </a:r>
          </a:p>
          <a:p>
            <a:pPr lvl="2"/>
            <a:r>
              <a:rPr lang="cs-CZ" b="1" dirty="0" smtClean="0"/>
              <a:t>tj. retrospektivně </a:t>
            </a:r>
            <a:r>
              <a:rPr lang="cs-CZ" dirty="0" smtClean="0"/>
              <a:t>(např. kvalita vody)</a:t>
            </a:r>
          </a:p>
          <a:p>
            <a:pPr lvl="1"/>
            <a:r>
              <a:rPr lang="cs-CZ" dirty="0" smtClean="0"/>
              <a:t>Principy </a:t>
            </a:r>
            <a:r>
              <a:rPr lang="cs-CZ" u="sng" dirty="0" smtClean="0"/>
              <a:t>řízení</a:t>
            </a:r>
            <a:r>
              <a:rPr lang="cs-CZ" dirty="0" smtClean="0"/>
              <a:t> </a:t>
            </a:r>
            <a:r>
              <a:rPr lang="cs-CZ" b="1" dirty="0" smtClean="0">
                <a:solidFill>
                  <a:schemeClr val="tx2"/>
                </a:solidFill>
              </a:rPr>
              <a:t>vybraných skupin látek</a:t>
            </a:r>
          </a:p>
          <a:p>
            <a:pPr lvl="2"/>
            <a:r>
              <a:rPr lang="cs-CZ" dirty="0" smtClean="0"/>
              <a:t>Průmyslové látky (REACH)</a:t>
            </a:r>
          </a:p>
          <a:p>
            <a:pPr lvl="2"/>
            <a:r>
              <a:rPr lang="cs-CZ" dirty="0" smtClean="0"/>
              <a:t>Pesticidy (Přípravky na ochranu rostlin)</a:t>
            </a:r>
          </a:p>
          <a:p>
            <a:pPr lvl="2"/>
            <a:r>
              <a:rPr lang="cs-CZ" dirty="0" smtClean="0"/>
              <a:t>Léčiva</a:t>
            </a:r>
          </a:p>
          <a:p>
            <a:pPr lvl="1">
              <a:buNone/>
            </a:pPr>
            <a:r>
              <a:rPr lang="en-GB" sz="2200" i="1" dirty="0" smtClean="0"/>
              <a:t>	</a:t>
            </a:r>
            <a:r>
              <a:rPr lang="cs-CZ" sz="2200" i="1" dirty="0" smtClean="0"/>
              <a:t>	(nejsou detailně diskutovány další velké skupiny ch. látek – biocidy, kosmetika, </a:t>
            </a:r>
            <a:r>
              <a:rPr lang="en-GB" sz="2200" i="1" dirty="0" smtClean="0"/>
              <a:t>	</a:t>
            </a:r>
            <a:r>
              <a:rPr lang="cs-CZ" sz="2200" i="1" dirty="0" smtClean="0"/>
              <a:t>potraviny)</a:t>
            </a: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Část</a:t>
            </a:r>
            <a:r>
              <a:rPr lang="en-GB" b="1" dirty="0" smtClean="0">
                <a:solidFill>
                  <a:srgbClr val="FF0000"/>
                </a:solidFill>
              </a:rPr>
              <a:t> 2</a:t>
            </a:r>
            <a:endParaRPr lang="cs-CZ" b="1" dirty="0" smtClean="0">
              <a:solidFill>
                <a:srgbClr val="FF0000"/>
              </a:solidFill>
            </a:endParaRPr>
          </a:p>
          <a:p>
            <a:r>
              <a:rPr lang="cs-CZ" b="1" dirty="0" smtClean="0">
                <a:solidFill>
                  <a:schemeClr val="tx2"/>
                </a:solidFill>
              </a:rPr>
              <a:t>Principy zjišťování </a:t>
            </a:r>
            <a:r>
              <a:rPr lang="cs-CZ" b="1" u="sng" dirty="0" smtClean="0">
                <a:solidFill>
                  <a:schemeClr val="tx2"/>
                </a:solidFill>
              </a:rPr>
              <a:t>bezpečnosti</a:t>
            </a:r>
            <a:r>
              <a:rPr lang="cs-CZ" b="1" dirty="0" smtClean="0">
                <a:solidFill>
                  <a:schemeClr val="tx2"/>
                </a:solidFill>
              </a:rPr>
              <a:t> chemických látek</a:t>
            </a:r>
          </a:p>
          <a:p>
            <a:pPr lvl="1"/>
            <a:r>
              <a:rPr lang="cs-CZ" b="1" dirty="0" smtClean="0"/>
              <a:t>tj. prospektivně („registrace“)</a:t>
            </a:r>
          </a:p>
          <a:p>
            <a:pPr lvl="1"/>
            <a:r>
              <a:rPr lang="cs-CZ" dirty="0" smtClean="0"/>
              <a:t>Toxicita (zdraví lidí) </a:t>
            </a:r>
            <a:r>
              <a:rPr lang="cs-CZ" dirty="0" err="1" smtClean="0"/>
              <a:t>vs</a:t>
            </a:r>
            <a:r>
              <a:rPr lang="cs-CZ" dirty="0" smtClean="0"/>
              <a:t> </a:t>
            </a:r>
            <a:r>
              <a:rPr lang="cs-CZ" dirty="0" err="1" smtClean="0"/>
              <a:t>Ekotoxicita</a:t>
            </a:r>
            <a:r>
              <a:rPr lang="cs-CZ" dirty="0" smtClean="0"/>
              <a:t> (zdraví ekosystémů)</a:t>
            </a:r>
          </a:p>
          <a:p>
            <a:pPr lvl="1"/>
            <a:r>
              <a:rPr lang="cs-CZ" dirty="0" smtClean="0"/>
              <a:t>Biologické modely (in </a:t>
            </a:r>
            <a:r>
              <a:rPr lang="cs-CZ" dirty="0" err="1" smtClean="0"/>
              <a:t>vivo</a:t>
            </a:r>
            <a:r>
              <a:rPr lang="cs-CZ" dirty="0" smtClean="0"/>
              <a:t>, alternativy)</a:t>
            </a:r>
          </a:p>
          <a:p>
            <a:pPr lvl="1"/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2656"/>
            <a:ext cx="9144000" cy="706288"/>
          </a:xfrm>
        </p:spPr>
        <p:txBody>
          <a:bodyPr/>
          <a:lstStyle/>
          <a:p>
            <a:r>
              <a:rPr lang="cs-CZ" sz="3200" smtClean="0">
                <a:solidFill>
                  <a:schemeClr val="tx1"/>
                </a:solidFill>
              </a:rPr>
              <a:t>Jsou nebezpečné</a:t>
            </a:r>
            <a:r>
              <a:rPr lang="en-US" sz="3200" dirty="0" smtClean="0">
                <a:solidFill>
                  <a:schemeClr val="tx1"/>
                </a:solidFill>
              </a:rPr>
              <a:t>/</a:t>
            </a:r>
            <a:r>
              <a:rPr lang="en-US" sz="3200" dirty="0" err="1" smtClean="0">
                <a:solidFill>
                  <a:schemeClr val="tx1"/>
                </a:solidFill>
              </a:rPr>
              <a:t>toxick</a:t>
            </a:r>
            <a:r>
              <a:rPr lang="cs-CZ" sz="3200" dirty="0" smtClean="0">
                <a:solidFill>
                  <a:schemeClr val="tx1"/>
                </a:solidFill>
              </a:rPr>
              <a:t>é látky regulovány ?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4744"/>
            <a:ext cx="8305800" cy="5334000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Do nedávna –</a:t>
            </a:r>
            <a:r>
              <a:rPr lang="en-GB" dirty="0" smtClean="0"/>
              <a:t> </a:t>
            </a:r>
            <a:r>
              <a:rPr lang="cs-CZ" dirty="0" smtClean="0"/>
              <a:t>povinnost průmyslu prokazovat bezpečnost chemikálií velmi nepřehledná</a:t>
            </a:r>
          </a:p>
          <a:p>
            <a:r>
              <a:rPr lang="cs-CZ" dirty="0" smtClean="0"/>
              <a:t>Řada různých (protichůdných) regulací </a:t>
            </a:r>
          </a:p>
          <a:p>
            <a:r>
              <a:rPr lang="cs-CZ" dirty="0" smtClean="0"/>
              <a:t>Současnost </a:t>
            </a:r>
          </a:p>
          <a:p>
            <a:pPr lvl="1"/>
            <a:r>
              <a:rPr lang="cs-CZ" dirty="0" smtClean="0"/>
              <a:t>EU = sjednocení – </a:t>
            </a:r>
            <a:r>
              <a:rPr lang="cs-CZ" b="1" dirty="0" smtClean="0">
                <a:solidFill>
                  <a:srgbClr val="FF3300"/>
                </a:solidFill>
              </a:rPr>
              <a:t>nová legislativa REACH</a:t>
            </a:r>
          </a:p>
          <a:p>
            <a:pPr lvl="1"/>
            <a:r>
              <a:rPr lang="cs-CZ" dirty="0" smtClean="0"/>
              <a:t>USA, Japonsko, Canada atd. – podobný vývoj</a:t>
            </a:r>
          </a:p>
          <a:p>
            <a:endParaRPr lang="en-GB" dirty="0" smtClean="0"/>
          </a:p>
          <a:p>
            <a:r>
              <a:rPr lang="en-GB" dirty="0" err="1" smtClean="0"/>
              <a:t>Kromě</a:t>
            </a:r>
            <a:r>
              <a:rPr lang="en-GB" dirty="0" smtClean="0"/>
              <a:t> </a:t>
            </a:r>
            <a:r>
              <a:rPr lang="en-GB" dirty="0" err="1" smtClean="0"/>
              <a:t>toho</a:t>
            </a:r>
            <a:r>
              <a:rPr lang="en-GB" dirty="0" smtClean="0"/>
              <a:t> </a:t>
            </a:r>
            <a:r>
              <a:rPr lang="en-GB" dirty="0" err="1" smtClean="0"/>
              <a:t>existují</a:t>
            </a:r>
            <a:r>
              <a:rPr lang="en-GB" dirty="0" smtClean="0"/>
              <a:t> </a:t>
            </a:r>
            <a:r>
              <a:rPr lang="en-GB" dirty="0" err="1" smtClean="0"/>
              <a:t>direktivy</a:t>
            </a:r>
            <a:r>
              <a:rPr lang="en-GB" dirty="0" smtClean="0"/>
              <a:t> pro </a:t>
            </a:r>
            <a:r>
              <a:rPr lang="en-GB" dirty="0" err="1" smtClean="0"/>
              <a:t>specifické</a:t>
            </a:r>
            <a:r>
              <a:rPr lang="en-GB" dirty="0" smtClean="0"/>
              <a:t> </a:t>
            </a:r>
            <a:r>
              <a:rPr lang="en-GB" dirty="0" err="1" smtClean="0"/>
              <a:t>skupiny</a:t>
            </a:r>
            <a:r>
              <a:rPr lang="en-GB" dirty="0" smtClean="0"/>
              <a:t> </a:t>
            </a:r>
            <a:r>
              <a:rPr lang="en-GB" dirty="0" err="1" smtClean="0"/>
              <a:t>chemických</a:t>
            </a:r>
            <a:r>
              <a:rPr lang="en-GB" dirty="0" smtClean="0"/>
              <a:t> </a:t>
            </a:r>
            <a:r>
              <a:rPr lang="en-GB" dirty="0" err="1" smtClean="0"/>
              <a:t>látek</a:t>
            </a:r>
            <a:endParaRPr lang="en-GB" dirty="0" smtClean="0"/>
          </a:p>
          <a:p>
            <a:pPr lvl="1"/>
            <a:r>
              <a:rPr lang="en-GB" dirty="0" err="1" smtClean="0"/>
              <a:t>Léčiva</a:t>
            </a:r>
            <a:endParaRPr lang="en-GB" dirty="0" smtClean="0"/>
          </a:p>
          <a:p>
            <a:pPr lvl="1"/>
            <a:r>
              <a:rPr lang="en-GB" dirty="0" err="1" smtClean="0"/>
              <a:t>Pesticidy</a:t>
            </a:r>
            <a:endParaRPr lang="en-GB" dirty="0" smtClean="0"/>
          </a:p>
          <a:p>
            <a:pPr lvl="1"/>
            <a:r>
              <a:rPr lang="en-GB" dirty="0" err="1" smtClean="0"/>
              <a:t>Biocidy</a:t>
            </a:r>
            <a:endParaRPr lang="en-GB" dirty="0" smtClean="0"/>
          </a:p>
          <a:p>
            <a:pPr lvl="1"/>
            <a:r>
              <a:rPr lang="en-GB" dirty="0" err="1" smtClean="0"/>
              <a:t>Kosmetické</a:t>
            </a:r>
            <a:r>
              <a:rPr lang="en-GB" dirty="0" smtClean="0"/>
              <a:t> </a:t>
            </a:r>
            <a:r>
              <a:rPr lang="en-GB" dirty="0" err="1" smtClean="0"/>
              <a:t>látky</a:t>
            </a: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517650"/>
            <a:ext cx="7086600" cy="526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7"/>
          <p:cNvSpPr txBox="1">
            <a:spLocks noChangeArrowheads="1"/>
          </p:cNvSpPr>
          <p:nvPr/>
        </p:nvSpPr>
        <p:spPr bwMode="auto">
          <a:xfrm>
            <a:off x="304800" y="990600"/>
            <a:ext cx="8534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kumimoji="1" lang="cs-CZ" sz="2000" b="1" kern="0" dirty="0" err="1">
                <a:latin typeface="+mn-lt"/>
              </a:rPr>
              <a:t>REACH</a:t>
            </a:r>
            <a:r>
              <a:rPr kumimoji="1" lang="cs-CZ" sz="2000" b="1" kern="0" dirty="0">
                <a:latin typeface="+mn-lt"/>
              </a:rPr>
              <a:t> = </a:t>
            </a:r>
            <a:r>
              <a:rPr kumimoji="1" lang="cs-CZ" sz="2000" b="1" kern="0" dirty="0" err="1">
                <a:latin typeface="+mn-lt"/>
              </a:rPr>
              <a:t>Registration</a:t>
            </a:r>
            <a:r>
              <a:rPr kumimoji="1" lang="cs-CZ" sz="2000" b="1" kern="0" dirty="0">
                <a:latin typeface="+mn-lt"/>
              </a:rPr>
              <a:t>, </a:t>
            </a:r>
            <a:r>
              <a:rPr kumimoji="1" lang="cs-CZ" sz="2000" b="1" kern="0" dirty="0" err="1">
                <a:latin typeface="+mn-lt"/>
              </a:rPr>
              <a:t>Evaluation</a:t>
            </a:r>
            <a:r>
              <a:rPr kumimoji="1" lang="cs-CZ" sz="2000" b="1" kern="0" dirty="0">
                <a:latin typeface="+mn-lt"/>
              </a:rPr>
              <a:t> and </a:t>
            </a:r>
            <a:r>
              <a:rPr kumimoji="1" lang="cs-CZ" sz="2000" b="1" kern="0" dirty="0" err="1">
                <a:latin typeface="+mn-lt"/>
              </a:rPr>
              <a:t>Authorisation</a:t>
            </a:r>
            <a:r>
              <a:rPr kumimoji="1" lang="cs-CZ" sz="2000" b="1" kern="0" dirty="0">
                <a:latin typeface="+mn-lt"/>
              </a:rPr>
              <a:t> of </a:t>
            </a:r>
            <a:r>
              <a:rPr kumimoji="1" lang="cs-CZ" sz="2000" b="1" kern="0" dirty="0" err="1">
                <a:latin typeface="+mn-lt"/>
              </a:rPr>
              <a:t>Chemicals</a:t>
            </a:r>
            <a:endParaRPr kumimoji="1" lang="cs-CZ" sz="2000" b="1" kern="0" dirty="0">
              <a:latin typeface="+mn-lt"/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REACH - REGULACE </a:t>
            </a:r>
            <a:r>
              <a:rPr lang="cs-CZ" b="1" dirty="0" err="1" smtClean="0">
                <a:solidFill>
                  <a:schemeClr val="tx1"/>
                </a:solidFill>
              </a:rPr>
              <a:t>chem</a:t>
            </a:r>
            <a:r>
              <a:rPr lang="cs-CZ" b="1" dirty="0" smtClean="0">
                <a:solidFill>
                  <a:schemeClr val="tx1"/>
                </a:solidFill>
              </a:rPr>
              <a:t>. látek v EU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04800" y="1038944"/>
            <a:ext cx="8534400" cy="5486400"/>
          </a:xfrm>
          <a:noFill/>
        </p:spPr>
        <p:txBody>
          <a:bodyPr/>
          <a:lstStyle/>
          <a:p>
            <a:r>
              <a:rPr lang="cs-CZ" sz="2000" b="1" u="sng" smtClean="0"/>
              <a:t>Evropská unie</a:t>
            </a:r>
            <a:r>
              <a:rPr lang="en-US" sz="2000" dirty="0" smtClean="0"/>
              <a:t> - </a:t>
            </a:r>
            <a:r>
              <a:rPr lang="cs-CZ" sz="2000" i="1" dirty="0" smtClean="0"/>
              <a:t>ECHA (European </a:t>
            </a:r>
            <a:r>
              <a:rPr lang="cs-CZ" sz="2000" i="1" dirty="0" err="1" smtClean="0"/>
              <a:t>Chemical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Agency</a:t>
            </a:r>
            <a:r>
              <a:rPr lang="cs-CZ" sz="2000" i="1" dirty="0" smtClean="0"/>
              <a:t>)</a:t>
            </a:r>
            <a:br>
              <a:rPr lang="cs-CZ" sz="2000" i="1" dirty="0" smtClean="0"/>
            </a:br>
            <a:r>
              <a:rPr lang="cs-CZ" sz="2000" dirty="0" smtClean="0"/>
              <a:t> http://echa.</a:t>
            </a:r>
            <a:r>
              <a:rPr lang="cs-CZ" sz="2000" dirty="0" err="1" smtClean="0"/>
              <a:t>europa.eu</a:t>
            </a:r>
            <a:r>
              <a:rPr lang="cs-CZ" sz="2000" dirty="0" smtClean="0"/>
              <a:t>/</a:t>
            </a:r>
          </a:p>
        </p:txBody>
      </p:sp>
      <p:pic>
        <p:nvPicPr>
          <p:cNvPr id="50180" name="Picture 5"/>
          <p:cNvPicPr>
            <a:picLocks noChangeAspect="1" noChangeArrowheads="1"/>
          </p:cNvPicPr>
          <p:nvPr/>
        </p:nvPicPr>
        <p:blipFill>
          <a:blip r:embed="rId3" cstate="print"/>
          <a:srcRect l="14761" t="11429" r="15714" b="6287"/>
          <a:stretch>
            <a:fillRect/>
          </a:stretch>
        </p:blipFill>
        <p:spPr bwMode="auto">
          <a:xfrm>
            <a:off x="1295400" y="1905000"/>
            <a:ext cx="6553200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Nadpis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</p:spPr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REACH - REGULACE </a:t>
            </a:r>
            <a:r>
              <a:rPr lang="cs-CZ" b="1" dirty="0" err="1" smtClean="0">
                <a:solidFill>
                  <a:schemeClr val="tx1"/>
                </a:solidFill>
              </a:rPr>
              <a:t>chem</a:t>
            </a:r>
            <a:r>
              <a:rPr lang="cs-CZ" b="1" dirty="0" smtClean="0">
                <a:solidFill>
                  <a:schemeClr val="tx1"/>
                </a:solidFill>
              </a:rPr>
              <a:t>. látek v EU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1"/>
          <p:cNvPicPr>
            <a:picLocks noChangeAspect="1" noChangeArrowheads="1"/>
          </p:cNvPicPr>
          <p:nvPr/>
        </p:nvPicPr>
        <p:blipFill>
          <a:blip r:embed="rId3" cstate="print"/>
          <a:srcRect l="16435" t="41087" r="21397" b="14282"/>
          <a:stretch>
            <a:fillRect/>
          </a:stretch>
        </p:blipFill>
        <p:spPr bwMode="auto">
          <a:xfrm>
            <a:off x="381000" y="1524000"/>
            <a:ext cx="8559800" cy="491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9 Tabla"/>
          <p:cNvGraphicFramePr>
            <a:graphicFrameLocks noGrp="1"/>
          </p:cNvGraphicFramePr>
          <p:nvPr/>
        </p:nvGraphicFramePr>
        <p:xfrm>
          <a:off x="6248400" y="2743200"/>
          <a:ext cx="2895600" cy="1066800"/>
        </p:xfrm>
        <a:graphic>
          <a:graphicData uri="http://schemas.openxmlformats.org/drawingml/2006/table">
            <a:tbl>
              <a:tblPr/>
              <a:tblGrid>
                <a:gridCol w="2895600"/>
              </a:tblGrid>
              <a:tr h="10668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Arial Narrow"/>
                          <a:ea typeface="Calibri"/>
                          <a:cs typeface="Times New Roman"/>
                        </a:rPr>
                        <a:t>INNITIAL ESTIMATED NUMBER OF PHASE-IN SUBSTANCES: 30,000</a:t>
                      </a:r>
                      <a:endParaRPr lang="es-ES_tradnl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cs-CZ" sz="1300" b="1" dirty="0" smtClean="0">
                        <a:latin typeface="Arial Narrow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latin typeface="Arial Narrow"/>
                          <a:ea typeface="Calibri"/>
                          <a:cs typeface="Times New Roman"/>
                        </a:rPr>
                        <a:t>REGISTERED </a:t>
                      </a:r>
                      <a:r>
                        <a:rPr lang="en-US" sz="1300" b="1" dirty="0">
                          <a:latin typeface="Arial Narrow"/>
                          <a:ea typeface="Calibri"/>
                          <a:cs typeface="Times New Roman"/>
                        </a:rPr>
                        <a:t>SUBSTANCES IN </a:t>
                      </a:r>
                      <a:r>
                        <a:rPr lang="en-US" sz="1300" b="1" dirty="0" err="1">
                          <a:latin typeface="Arial Narrow"/>
                          <a:ea typeface="Calibri"/>
                          <a:cs typeface="Times New Roman"/>
                        </a:rPr>
                        <a:t>ECHA</a:t>
                      </a:r>
                      <a:r>
                        <a:rPr lang="en-US" sz="1300" b="1" dirty="0">
                          <a:latin typeface="Arial Narrow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300" b="1" dirty="0" smtClean="0">
                          <a:latin typeface="Arial Narrow"/>
                          <a:ea typeface="Calibri"/>
                          <a:cs typeface="Times New Roman"/>
                        </a:rPr>
                        <a:t>(data </a:t>
                      </a:r>
                      <a:r>
                        <a:rPr lang="cs-CZ" sz="1300" b="1" dirty="0" err="1" smtClean="0">
                          <a:latin typeface="Arial Narrow"/>
                          <a:ea typeface="Calibri"/>
                          <a:cs typeface="Times New Roman"/>
                        </a:rPr>
                        <a:t>from</a:t>
                      </a:r>
                      <a:r>
                        <a:rPr lang="cs-CZ" sz="1300" b="1" dirty="0" smtClean="0">
                          <a:latin typeface="Arial Narrow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300" b="1" dirty="0" smtClean="0">
                          <a:latin typeface="Arial Narrow"/>
                          <a:ea typeface="Calibri"/>
                          <a:cs typeface="Times New Roman"/>
                        </a:rPr>
                        <a:t>31</a:t>
                      </a:r>
                      <a:r>
                        <a:rPr lang="en-US" sz="1300" b="1" baseline="30000" dirty="0" smtClean="0">
                          <a:latin typeface="Arial Narrow"/>
                          <a:ea typeface="Calibri"/>
                          <a:cs typeface="Times New Roman"/>
                        </a:rPr>
                        <a:t>st</a:t>
                      </a:r>
                      <a:r>
                        <a:rPr lang="en-US" sz="1300" b="1" dirty="0" smtClean="0">
                          <a:latin typeface="Arial Narrow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300" b="1" dirty="0">
                          <a:latin typeface="Arial Narrow"/>
                          <a:ea typeface="Calibri"/>
                          <a:cs typeface="Times New Roman"/>
                        </a:rPr>
                        <a:t>March </a:t>
                      </a:r>
                      <a:r>
                        <a:rPr lang="en-US" sz="1300" b="1" dirty="0" smtClean="0">
                          <a:latin typeface="Arial Narrow"/>
                          <a:ea typeface="Calibri"/>
                          <a:cs typeface="Times New Roman"/>
                        </a:rPr>
                        <a:t>2011)</a:t>
                      </a:r>
                      <a:r>
                        <a:rPr lang="en-US" sz="1300" b="1" baseline="30000" dirty="0" smtClean="0">
                          <a:latin typeface="Arial Narrow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300" b="1" dirty="0" smtClean="0">
                          <a:latin typeface="Arial Narrow"/>
                          <a:ea typeface="Calibri"/>
                          <a:cs typeface="Times New Roman"/>
                        </a:rPr>
                        <a:t> :  </a:t>
                      </a:r>
                      <a:r>
                        <a:rPr lang="en-US" sz="1300" b="1" dirty="0">
                          <a:latin typeface="Arial Narrow"/>
                          <a:ea typeface="Calibri"/>
                          <a:cs typeface="Times New Roman"/>
                        </a:rPr>
                        <a:t>2,452 </a:t>
                      </a:r>
                      <a:endParaRPr lang="es-ES_tradn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</a:tr>
            </a:tbl>
          </a:graphicData>
        </a:graphic>
      </p:graphicFrame>
      <p:sp>
        <p:nvSpPr>
          <p:cNvPr id="51210" name="Rectangle 4"/>
          <p:cNvSpPr>
            <a:spLocks noChangeArrowheads="1"/>
          </p:cNvSpPr>
          <p:nvPr/>
        </p:nvSpPr>
        <p:spPr bwMode="auto">
          <a:xfrm>
            <a:off x="3444875" y="6611938"/>
            <a:ext cx="56991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s-ES_tradnl" sz="1000" u="sng" baseline="30000">
                <a:latin typeface="Calibri" pitchFamily="34" charset="0"/>
                <a:ea typeface="Calibri" pitchFamily="34" charset="0"/>
                <a:cs typeface="Times New Roman" pitchFamily="18" charset="0"/>
              </a:rPr>
              <a:t>[1  </a:t>
            </a:r>
            <a:r>
              <a:rPr lang="en-US" sz="1000">
                <a:latin typeface="Calibri" pitchFamily="34" charset="0"/>
                <a:ea typeface="Calibri" pitchFamily="34" charset="0"/>
                <a:cs typeface="Times New Roman" pitchFamily="18" charset="0"/>
              </a:rPr>
              <a:t>ECHA, Information on registred substances: </a:t>
            </a:r>
            <a:r>
              <a:rPr lang="en-US" sz="1000">
                <a:latin typeface="Calibri" pitchFamily="34" charset="0"/>
                <a:ea typeface="Calibri" pitchFamily="34" charset="0"/>
                <a:cs typeface="Times New Roman" pitchFamily="18" charset="0"/>
                <a:hlinkClick r:id="rId4"/>
              </a:rPr>
              <a:t>http://apps.echa.europa.eu/registered/registered-sub.aspx</a:t>
            </a:r>
            <a:endParaRPr lang="es-ES_tradnl" sz="1800">
              <a:latin typeface="Arial" charset="0"/>
              <a:ea typeface="Calibri" pitchFamily="34" charset="0"/>
              <a:cs typeface="Arial" charset="0"/>
            </a:endParaRPr>
          </a:p>
        </p:txBody>
      </p:sp>
      <p:sp>
        <p:nvSpPr>
          <p:cNvPr id="8" name="Nadpis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</p:spPr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REACH - REGULACE </a:t>
            </a:r>
            <a:r>
              <a:rPr lang="cs-CZ" b="1" dirty="0" err="1" smtClean="0">
                <a:solidFill>
                  <a:schemeClr val="tx1"/>
                </a:solidFill>
              </a:rPr>
              <a:t>chem</a:t>
            </a:r>
            <a:r>
              <a:rPr lang="cs-CZ" b="1" dirty="0" smtClean="0">
                <a:solidFill>
                  <a:schemeClr val="tx1"/>
                </a:solidFill>
              </a:rPr>
              <a:t>. látek v EU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534400" cy="4874096"/>
          </a:xfrm>
          <a:noFill/>
        </p:spPr>
        <p:txBody>
          <a:bodyPr>
            <a:normAutofit fontScale="77500" lnSpcReduction="20000"/>
          </a:bodyPr>
          <a:lstStyle/>
          <a:p>
            <a:r>
              <a:rPr lang="cs-CZ" sz="2800" b="1" dirty="0" smtClean="0"/>
              <a:t>Všechny chemikálie vyráběné nebo dovážené do EU musí být registrovány, zhodnoceny (testovány) a autorizovány</a:t>
            </a:r>
            <a:r>
              <a:rPr lang="cs-CZ" sz="2800" dirty="0" smtClean="0"/>
              <a:t> (náklady nese průmysl)</a:t>
            </a:r>
            <a:endParaRPr lang="cs-CZ" sz="2800" b="1" u="sng" dirty="0" smtClean="0"/>
          </a:p>
          <a:p>
            <a:endParaRPr lang="en-GB" sz="2800" dirty="0" smtClean="0"/>
          </a:p>
          <a:p>
            <a:r>
              <a:rPr lang="en-GB" sz="2800" dirty="0" err="1" smtClean="0"/>
              <a:t>Zh</a:t>
            </a:r>
            <a:r>
              <a:rPr lang="cs-CZ" sz="2800" dirty="0" err="1" smtClean="0"/>
              <a:t>odnocení</a:t>
            </a:r>
            <a:r>
              <a:rPr lang="cs-CZ" sz="2800" dirty="0" smtClean="0"/>
              <a:t> rizik – cca 30000 chemikálií</a:t>
            </a:r>
          </a:p>
          <a:p>
            <a:pPr lvl="1">
              <a:buFontTx/>
              <a:buNone/>
            </a:pPr>
            <a:r>
              <a:rPr lang="cs-CZ" sz="2400" dirty="0" smtClean="0"/>
              <a:t>– harmonogram dle důležitosti (nejdříve HVP - </a:t>
            </a:r>
            <a:r>
              <a:rPr lang="cs-CZ" sz="2400" dirty="0" err="1" smtClean="0"/>
              <a:t>High</a:t>
            </a:r>
            <a:r>
              <a:rPr lang="cs-CZ" sz="2400" dirty="0" smtClean="0"/>
              <a:t> Volume </a:t>
            </a:r>
            <a:r>
              <a:rPr lang="cs-CZ" sz="2400" dirty="0" err="1" smtClean="0"/>
              <a:t>Production</a:t>
            </a:r>
            <a:r>
              <a:rPr lang="cs-CZ" sz="2400" dirty="0" smtClean="0"/>
              <a:t> </a:t>
            </a:r>
            <a:r>
              <a:rPr lang="cs-CZ" sz="2400" dirty="0" err="1" smtClean="0"/>
              <a:t>chemicals</a:t>
            </a:r>
            <a:r>
              <a:rPr lang="en-US" sz="2400" dirty="0" smtClean="0"/>
              <a:t> &gt; 1000 t/</a:t>
            </a:r>
            <a:r>
              <a:rPr lang="en-US" sz="2400" dirty="0" err="1" smtClean="0"/>
              <a:t>rok</a:t>
            </a:r>
            <a:r>
              <a:rPr lang="cs-CZ" sz="2400" dirty="0" smtClean="0"/>
              <a:t>, </a:t>
            </a:r>
            <a:r>
              <a:rPr lang="en-US" sz="2400" dirty="0" err="1" smtClean="0"/>
              <a:t>postupn</a:t>
            </a:r>
            <a:r>
              <a:rPr lang="cs-CZ" sz="2400" dirty="0" smtClean="0"/>
              <a:t>ě ostatní</a:t>
            </a:r>
          </a:p>
          <a:p>
            <a:endParaRPr lang="en-GB" sz="2800" b="1" dirty="0" smtClean="0">
              <a:solidFill>
                <a:srgbClr val="FFFF00"/>
              </a:solidFill>
            </a:endParaRPr>
          </a:p>
          <a:p>
            <a:r>
              <a:rPr lang="cs-CZ" sz="2800" b="1" dirty="0" smtClean="0">
                <a:solidFill>
                  <a:schemeClr val="tx2"/>
                </a:solidFill>
              </a:rPr>
              <a:t>Hodnocené parametry </a:t>
            </a:r>
            <a:r>
              <a:rPr lang="cs-CZ" sz="2800" dirty="0" smtClean="0">
                <a:solidFill>
                  <a:schemeClr val="tx2"/>
                </a:solidFill>
              </a:rPr>
              <a:t>(</a:t>
            </a:r>
            <a:r>
              <a:rPr lang="en-GB" sz="2800" dirty="0" err="1" smtClean="0">
                <a:solidFill>
                  <a:schemeClr val="tx2"/>
                </a:solidFill>
              </a:rPr>
              <a:t>požadovány</a:t>
            </a:r>
            <a:r>
              <a:rPr lang="en-GB" sz="2800" dirty="0" smtClean="0">
                <a:solidFill>
                  <a:schemeClr val="tx2"/>
                </a:solidFill>
              </a:rPr>
              <a:t> “</a:t>
            </a:r>
            <a:r>
              <a:rPr lang="en-GB" sz="2800" dirty="0" err="1" smtClean="0">
                <a:solidFill>
                  <a:schemeClr val="tx2"/>
                </a:solidFill>
              </a:rPr>
              <a:t>kvalitní</a:t>
            </a:r>
            <a:r>
              <a:rPr lang="en-GB" sz="2800" dirty="0" smtClean="0">
                <a:solidFill>
                  <a:schemeClr val="tx2"/>
                </a:solidFill>
              </a:rPr>
              <a:t>” </a:t>
            </a:r>
            <a:r>
              <a:rPr lang="cs-CZ" sz="2800" dirty="0" smtClean="0">
                <a:solidFill>
                  <a:schemeClr val="tx2"/>
                </a:solidFill>
              </a:rPr>
              <a:t>výsledky</a:t>
            </a:r>
            <a:r>
              <a:rPr lang="en-GB" sz="2800" dirty="0" smtClean="0">
                <a:solidFill>
                  <a:schemeClr val="tx2"/>
                </a:solidFill>
              </a:rPr>
              <a:t> – </a:t>
            </a:r>
            <a:r>
              <a:rPr lang="en-GB" sz="2800" dirty="0" err="1" smtClean="0">
                <a:solidFill>
                  <a:schemeClr val="tx2"/>
                </a:solidFill>
              </a:rPr>
              <a:t>zajištění</a:t>
            </a:r>
            <a:r>
              <a:rPr lang="en-GB" sz="2800" dirty="0" smtClean="0">
                <a:solidFill>
                  <a:schemeClr val="tx2"/>
                </a:solidFill>
              </a:rPr>
              <a:t> </a:t>
            </a:r>
            <a:r>
              <a:rPr lang="en-GB" sz="2800" dirty="0" err="1" smtClean="0">
                <a:solidFill>
                  <a:schemeClr val="tx2"/>
                </a:solidFill>
              </a:rPr>
              <a:t>dle</a:t>
            </a:r>
            <a:r>
              <a:rPr lang="en-GB" sz="2800" dirty="0" smtClean="0">
                <a:solidFill>
                  <a:schemeClr val="tx2"/>
                </a:solidFill>
              </a:rPr>
              <a:t> </a:t>
            </a:r>
            <a:r>
              <a:rPr lang="cs-CZ" sz="2800" dirty="0" smtClean="0">
                <a:solidFill>
                  <a:schemeClr val="tx2"/>
                </a:solidFill>
              </a:rPr>
              <a:t>GLP</a:t>
            </a:r>
            <a:r>
              <a:rPr lang="en-GB" sz="2800" dirty="0" smtClean="0">
                <a:solidFill>
                  <a:schemeClr val="tx2"/>
                </a:solidFill>
              </a:rPr>
              <a:t> </a:t>
            </a:r>
            <a:r>
              <a:rPr lang="en-GB" sz="2800" dirty="0" err="1" smtClean="0">
                <a:solidFill>
                  <a:schemeClr val="tx2"/>
                </a:solidFill>
              </a:rPr>
              <a:t>apod</a:t>
            </a:r>
            <a:r>
              <a:rPr lang="en-GB" sz="2800" dirty="0" smtClean="0">
                <a:solidFill>
                  <a:schemeClr val="tx2"/>
                </a:solidFill>
              </a:rPr>
              <a:t>.</a:t>
            </a:r>
            <a:r>
              <a:rPr lang="cs-CZ" sz="2800" dirty="0" smtClean="0">
                <a:solidFill>
                  <a:schemeClr val="tx2"/>
                </a:solidFill>
              </a:rPr>
              <a:t>)</a:t>
            </a:r>
          </a:p>
          <a:p>
            <a:pPr lvl="1"/>
            <a:r>
              <a:rPr lang="cs-CZ" sz="2400" dirty="0" err="1" smtClean="0"/>
              <a:t>Fyz.chem</a:t>
            </a:r>
            <a:r>
              <a:rPr lang="cs-CZ" sz="2400" dirty="0" smtClean="0"/>
              <a:t>. vlastnosti + </a:t>
            </a:r>
            <a:r>
              <a:rPr lang="cs-CZ" sz="2400" dirty="0" err="1" smtClean="0"/>
              <a:t>degradabilita</a:t>
            </a:r>
            <a:r>
              <a:rPr lang="cs-CZ" sz="2400" dirty="0" smtClean="0"/>
              <a:t>, persistence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</a:rPr>
              <a:t>Toxicita pro člověka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</a:rPr>
              <a:t>Nebezpečnost pro prostředí = </a:t>
            </a:r>
            <a:r>
              <a:rPr lang="cs-CZ" sz="2400" b="1" dirty="0" err="1" smtClean="0">
                <a:solidFill>
                  <a:srgbClr val="FF0000"/>
                </a:solidFill>
              </a:rPr>
              <a:t>ekotoxicita</a:t>
            </a:r>
            <a:endParaRPr lang="cs-CZ" sz="2400" b="1" dirty="0" smtClean="0">
              <a:solidFill>
                <a:srgbClr val="FF0000"/>
              </a:solidFill>
            </a:endParaRPr>
          </a:p>
          <a:p>
            <a:endParaRPr lang="en-GB" dirty="0" smtClean="0"/>
          </a:p>
          <a:p>
            <a:r>
              <a:rPr lang="cs-CZ" dirty="0" smtClean="0"/>
              <a:t>Definování látek</a:t>
            </a:r>
            <a:r>
              <a:rPr lang="en-GB" dirty="0" smtClean="0"/>
              <a:t> s</a:t>
            </a:r>
            <a:r>
              <a:rPr lang="cs-CZ" dirty="0" smtClean="0"/>
              <a:t> velkým významem</a:t>
            </a:r>
            <a:r>
              <a:rPr lang="en-GB" dirty="0" smtClean="0"/>
              <a:t> </a:t>
            </a: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</p:spPr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REACH - REGULACE </a:t>
            </a:r>
            <a:r>
              <a:rPr lang="cs-CZ" b="1" dirty="0" err="1" smtClean="0">
                <a:solidFill>
                  <a:schemeClr val="tx1"/>
                </a:solidFill>
              </a:rPr>
              <a:t>chem</a:t>
            </a:r>
            <a:r>
              <a:rPr lang="cs-CZ" b="1" dirty="0" smtClean="0">
                <a:solidFill>
                  <a:schemeClr val="tx1"/>
                </a:solidFill>
              </a:rPr>
              <a:t>. látek v EU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8534400" cy="5486400"/>
          </a:xfrm>
          <a:noFill/>
        </p:spPr>
        <p:txBody>
          <a:bodyPr/>
          <a:lstStyle/>
          <a:p>
            <a:r>
              <a:rPr lang="cs-CZ" sz="2400" dirty="0" smtClean="0"/>
              <a:t>Látky s velkým významem (nebezpečnost) - </a:t>
            </a:r>
            <a:r>
              <a:rPr lang="cs-CZ" sz="2400" b="1" dirty="0" err="1" smtClean="0">
                <a:solidFill>
                  <a:schemeClr val="tx2"/>
                </a:solidFill>
              </a:rPr>
              <a:t>Annex</a:t>
            </a:r>
            <a:r>
              <a:rPr lang="cs-CZ" sz="2400" b="1" dirty="0" smtClean="0">
                <a:solidFill>
                  <a:schemeClr val="tx2"/>
                </a:solidFill>
              </a:rPr>
              <a:t> XIV </a:t>
            </a:r>
          </a:p>
          <a:p>
            <a:pPr lvl="1"/>
            <a:r>
              <a:rPr lang="cs-CZ" sz="2000" b="1" dirty="0" smtClean="0">
                <a:solidFill>
                  <a:schemeClr val="tx2"/>
                </a:solidFill>
              </a:rPr>
              <a:t>SVHC = </a:t>
            </a:r>
            <a:r>
              <a:rPr lang="cs-CZ" sz="2000" b="1" dirty="0" err="1" smtClean="0">
                <a:solidFill>
                  <a:schemeClr val="tx2"/>
                </a:solidFill>
              </a:rPr>
              <a:t>Substances</a:t>
            </a:r>
            <a:r>
              <a:rPr lang="cs-CZ" sz="2000" b="1" dirty="0" smtClean="0">
                <a:solidFill>
                  <a:schemeClr val="tx2"/>
                </a:solidFill>
              </a:rPr>
              <a:t> of </a:t>
            </a:r>
            <a:r>
              <a:rPr lang="cs-CZ" sz="2000" b="1" dirty="0" err="1" smtClean="0">
                <a:solidFill>
                  <a:schemeClr val="tx2"/>
                </a:solidFill>
              </a:rPr>
              <a:t>Very</a:t>
            </a:r>
            <a:r>
              <a:rPr lang="cs-CZ" sz="2000" b="1" dirty="0" smtClean="0">
                <a:solidFill>
                  <a:schemeClr val="tx2"/>
                </a:solidFill>
              </a:rPr>
              <a:t> </a:t>
            </a:r>
            <a:r>
              <a:rPr lang="cs-CZ" sz="2000" b="1" dirty="0" err="1" smtClean="0">
                <a:solidFill>
                  <a:schemeClr val="tx2"/>
                </a:solidFill>
              </a:rPr>
              <a:t>High</a:t>
            </a:r>
            <a:r>
              <a:rPr lang="cs-CZ" sz="2000" b="1" dirty="0" smtClean="0">
                <a:solidFill>
                  <a:schemeClr val="tx2"/>
                </a:solidFill>
              </a:rPr>
              <a:t> </a:t>
            </a:r>
            <a:r>
              <a:rPr lang="cs-CZ" sz="2000" b="1" dirty="0" err="1" smtClean="0">
                <a:solidFill>
                  <a:schemeClr val="tx2"/>
                </a:solidFill>
              </a:rPr>
              <a:t>Concern</a:t>
            </a:r>
            <a:endParaRPr lang="cs-CZ" sz="2000" b="1" dirty="0" smtClean="0">
              <a:solidFill>
                <a:schemeClr val="tx2"/>
              </a:solidFill>
            </a:endParaRPr>
          </a:p>
          <a:p>
            <a:pPr lvl="2"/>
            <a:r>
              <a:rPr lang="cs-CZ" sz="2000" dirty="0" smtClean="0"/>
              <a:t>Toxický pro reprodukci 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cs-CZ" sz="2000" dirty="0" smtClean="0"/>
              <a:t>a/nebo Karcinogenní  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cs-CZ" sz="2000" dirty="0" smtClean="0"/>
              <a:t>a/nebo Mutagenní 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cs-CZ" sz="2000" dirty="0" smtClean="0"/>
              <a:t>a/nebo PBT (Persistentní </a:t>
            </a:r>
            <a:r>
              <a:rPr lang="cs-CZ" sz="2000" dirty="0" err="1" smtClean="0"/>
              <a:t>Bioakumulativní</a:t>
            </a:r>
            <a:r>
              <a:rPr lang="cs-CZ" sz="2000" dirty="0" smtClean="0"/>
              <a:t> Toxický) 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cs-CZ" sz="2000" dirty="0" smtClean="0"/>
              <a:t>a/nebo </a:t>
            </a:r>
            <a:r>
              <a:rPr lang="cs-CZ" sz="2000" dirty="0" err="1" smtClean="0"/>
              <a:t>vPvB</a:t>
            </a:r>
            <a:r>
              <a:rPr lang="cs-CZ" sz="2000" dirty="0" smtClean="0"/>
              <a:t> (velmi P velmi B)</a:t>
            </a:r>
          </a:p>
          <a:p>
            <a:pPr lvl="2">
              <a:buNone/>
            </a:pPr>
            <a:r>
              <a:rPr lang="cs-CZ" sz="2000" dirty="0" smtClean="0">
                <a:sym typeface="Wingdings" pitchFamily="2" charset="2"/>
              </a:rPr>
              <a:t></a:t>
            </a:r>
            <a:r>
              <a:rPr lang="en-US" sz="2000" dirty="0" smtClean="0">
                <a:sym typeface="Wingdings" pitchFamily="2" charset="2"/>
              </a:rPr>
              <a:t> </a:t>
            </a:r>
            <a:r>
              <a:rPr lang="en-US" sz="2000" dirty="0" err="1" smtClean="0">
                <a:sym typeface="Wingdings" pitchFamily="2" charset="2"/>
              </a:rPr>
              <a:t>potenci</a:t>
            </a:r>
            <a:r>
              <a:rPr lang="cs-CZ" sz="2000" dirty="0" err="1" smtClean="0">
                <a:sym typeface="Wingdings" pitchFamily="2" charset="2"/>
              </a:rPr>
              <a:t>ální</a:t>
            </a:r>
            <a:r>
              <a:rPr lang="cs-CZ" sz="2000" dirty="0" smtClean="0">
                <a:sym typeface="Wingdings" pitchFamily="2" charset="2"/>
              </a:rPr>
              <a:t> </a:t>
            </a:r>
            <a:r>
              <a:rPr lang="cs-CZ" sz="2000" dirty="0" smtClean="0"/>
              <a:t>zákaz! Nesmí jít na trh a být užívány</a:t>
            </a:r>
          </a:p>
          <a:p>
            <a:pPr lvl="1">
              <a:buFontTx/>
              <a:buNone/>
            </a:pPr>
            <a:endParaRPr lang="cs-CZ" sz="2200" dirty="0" smtClean="0"/>
          </a:p>
          <a:p>
            <a:pPr lvl="1">
              <a:buFontTx/>
              <a:buNone/>
            </a:pPr>
            <a:r>
              <a:rPr lang="cs-CZ" sz="2200" b="1" dirty="0" smtClean="0"/>
              <a:t>1) </a:t>
            </a:r>
            <a:r>
              <a:rPr lang="cs-CZ" sz="2200" b="1" dirty="0" err="1" smtClean="0"/>
              <a:t>Candidate</a:t>
            </a:r>
            <a:r>
              <a:rPr lang="cs-CZ" sz="2200" b="1" dirty="0" smtClean="0"/>
              <a:t> list: 22 látek (2014) – musí být zhodnoceny</a:t>
            </a:r>
          </a:p>
          <a:p>
            <a:pPr lvl="1">
              <a:buFontTx/>
              <a:buNone/>
            </a:pPr>
            <a:r>
              <a:rPr lang="cs-CZ" sz="1600" dirty="0" smtClean="0"/>
              <a:t>http://echa.</a:t>
            </a:r>
            <a:r>
              <a:rPr lang="cs-CZ" sz="1600" dirty="0" err="1" smtClean="0"/>
              <a:t>europa.eu</a:t>
            </a:r>
            <a:r>
              <a:rPr lang="cs-CZ" sz="1600" dirty="0" smtClean="0"/>
              <a:t>/</a:t>
            </a:r>
            <a:r>
              <a:rPr lang="cs-CZ" sz="1600" dirty="0" err="1" smtClean="0"/>
              <a:t>chem</a:t>
            </a:r>
            <a:r>
              <a:rPr lang="cs-CZ" sz="1600" dirty="0" smtClean="0"/>
              <a:t>_data/</a:t>
            </a:r>
            <a:r>
              <a:rPr lang="cs-CZ" sz="1600" dirty="0" err="1" smtClean="0"/>
              <a:t>authorisation</a:t>
            </a:r>
            <a:r>
              <a:rPr lang="cs-CZ" sz="1600" dirty="0" smtClean="0"/>
              <a:t>_</a:t>
            </a:r>
            <a:r>
              <a:rPr lang="cs-CZ" sz="1600" dirty="0" err="1" smtClean="0"/>
              <a:t>process</a:t>
            </a:r>
            <a:r>
              <a:rPr lang="cs-CZ" sz="1600" dirty="0" smtClean="0"/>
              <a:t>/</a:t>
            </a:r>
            <a:r>
              <a:rPr lang="cs-CZ" sz="1600" dirty="0" err="1" smtClean="0"/>
              <a:t>candidate</a:t>
            </a:r>
            <a:r>
              <a:rPr lang="cs-CZ" sz="1600" dirty="0" smtClean="0"/>
              <a:t>_list_table_</a:t>
            </a:r>
            <a:r>
              <a:rPr lang="cs-CZ" sz="1600" dirty="0" err="1" smtClean="0"/>
              <a:t>en.asp</a:t>
            </a:r>
            <a:endParaRPr lang="cs-CZ" sz="1600" dirty="0" smtClean="0"/>
          </a:p>
          <a:p>
            <a:pPr lvl="1">
              <a:buFontTx/>
              <a:buNone/>
            </a:pPr>
            <a:r>
              <a:rPr lang="cs-CZ" sz="2200" dirty="0" smtClean="0"/>
              <a:t>2) ECHA doporučuje („</a:t>
            </a:r>
            <a:r>
              <a:rPr lang="cs-CZ" sz="2200" dirty="0" err="1" smtClean="0"/>
              <a:t>recommendiation</a:t>
            </a:r>
            <a:r>
              <a:rPr lang="cs-CZ" sz="2200" dirty="0" smtClean="0"/>
              <a:t>“) Evropské komisi zákaz vybraných látek</a:t>
            </a: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</p:spPr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REACH - REGULACE </a:t>
            </a:r>
            <a:r>
              <a:rPr lang="cs-CZ" b="1" dirty="0" err="1" smtClean="0">
                <a:solidFill>
                  <a:schemeClr val="tx1"/>
                </a:solidFill>
              </a:rPr>
              <a:t>chem</a:t>
            </a:r>
            <a:r>
              <a:rPr lang="cs-CZ" b="1" dirty="0" smtClean="0">
                <a:solidFill>
                  <a:schemeClr val="tx1"/>
                </a:solidFill>
              </a:rPr>
              <a:t>. látek v EU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 noChangeArrowheads="1"/>
          </p:cNvPicPr>
          <p:nvPr/>
        </p:nvPicPr>
        <p:blipFill>
          <a:blip r:embed="rId3" cstate="print"/>
          <a:srcRect l="26190" t="13715" r="27142" b="76105"/>
          <a:stretch>
            <a:fillRect/>
          </a:stretch>
        </p:blipFill>
        <p:spPr bwMode="auto">
          <a:xfrm>
            <a:off x="381000" y="609600"/>
            <a:ext cx="838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4"/>
          <p:cNvPicPr>
            <a:picLocks noChangeAspect="1" noChangeArrowheads="1"/>
          </p:cNvPicPr>
          <p:nvPr/>
        </p:nvPicPr>
        <p:blipFill>
          <a:blip r:embed="rId3" cstate="print"/>
          <a:srcRect l="26190" t="46976" r="27142" b="8760"/>
          <a:stretch>
            <a:fillRect/>
          </a:stretch>
        </p:blipFill>
        <p:spPr bwMode="auto">
          <a:xfrm>
            <a:off x="381000" y="1822450"/>
            <a:ext cx="8366125" cy="495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TextovéPole 5"/>
          <p:cNvSpPr txBox="1">
            <a:spLocks noChangeArrowheads="1"/>
          </p:cNvSpPr>
          <p:nvPr/>
        </p:nvSpPr>
        <p:spPr bwMode="auto">
          <a:xfrm>
            <a:off x="609600" y="116632"/>
            <a:ext cx="73914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100" dirty="0"/>
              <a:t>http://echa.europa.eu/addressing-chemicals-of-concern/authorisation/recommendation-for-inclusion-in-the-authorisation-list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6"/>
          <p:cNvPicPr>
            <a:picLocks noChangeAspect="1" noChangeArrowheads="1"/>
          </p:cNvPicPr>
          <p:nvPr/>
        </p:nvPicPr>
        <p:blipFill>
          <a:blip r:embed="rId3" cstate="print"/>
          <a:srcRect l="2992" r="3242" b="1941"/>
          <a:stretch>
            <a:fillRect/>
          </a:stretch>
        </p:blipFill>
        <p:spPr bwMode="auto">
          <a:xfrm>
            <a:off x="1447800" y="897210"/>
            <a:ext cx="6781800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654050"/>
          </a:xfrm>
        </p:spPr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REACH - </a:t>
            </a:r>
            <a:r>
              <a:rPr lang="en-GB" dirty="0" err="1" smtClean="0">
                <a:solidFill>
                  <a:schemeClr val="tx1"/>
                </a:solidFill>
              </a:rPr>
              <a:t>testování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636713"/>
            <a:ext cx="8137525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3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654050"/>
          </a:xfrm>
        </p:spPr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REACH - </a:t>
            </a:r>
            <a:r>
              <a:rPr lang="en-GB" dirty="0" err="1" smtClean="0">
                <a:solidFill>
                  <a:schemeClr val="tx1"/>
                </a:solidFill>
              </a:rPr>
              <a:t>testování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Nadpis 3"/>
          <p:cNvSpPr>
            <a:spLocks noGrp="1"/>
          </p:cNvSpPr>
          <p:nvPr>
            <p:ph type="title"/>
          </p:nvPr>
        </p:nvSpPr>
        <p:spPr bwMode="auto">
          <a:xfrm>
            <a:off x="900113" y="1562100"/>
            <a:ext cx="7416800" cy="22272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3200" b="1" dirty="0" smtClean="0">
                <a:solidFill>
                  <a:schemeClr val="tx1"/>
                </a:solidFill>
              </a:rPr>
              <a:t>Přípravky na ochranu rostlin</a:t>
            </a:r>
            <a:br>
              <a:rPr lang="cs-CZ" sz="3200" b="1" dirty="0" smtClean="0">
                <a:solidFill>
                  <a:schemeClr val="tx1"/>
                </a:solidFill>
              </a:rPr>
            </a:br>
            <a:r>
              <a:rPr lang="cs-CZ" sz="3200" b="1" dirty="0" smtClean="0">
                <a:solidFill>
                  <a:schemeClr val="tx1"/>
                </a:solidFill>
              </a:rPr>
              <a:t/>
            </a:r>
            <a:br>
              <a:rPr lang="cs-CZ" sz="3200" b="1" dirty="0" smtClean="0">
                <a:solidFill>
                  <a:schemeClr val="tx1"/>
                </a:solidFill>
              </a:rPr>
            </a:br>
            <a:r>
              <a:rPr lang="cs-CZ" sz="3200" b="1" dirty="0" smtClean="0">
                <a:solidFill>
                  <a:schemeClr val="tx1"/>
                </a:solidFill>
              </a:rPr>
              <a:t>(pesticidy)</a:t>
            </a:r>
            <a:endParaRPr lang="cs-CZ" sz="32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746125" y="1870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5410200" y="980728"/>
            <a:ext cx="3422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http://www.</a:t>
            </a:r>
            <a:r>
              <a:rPr lang="cs-CZ" dirty="0" err="1"/>
              <a:t>mvcr.cz</a:t>
            </a:r>
            <a:r>
              <a:rPr lang="cs-CZ" dirty="0"/>
              <a:t>/</a:t>
            </a:r>
          </a:p>
        </p:txBody>
      </p:sp>
      <p:pic>
        <p:nvPicPr>
          <p:cNvPr id="16389" name="Picture 9"/>
          <p:cNvPicPr>
            <a:picLocks noChangeAspect="1" noChangeArrowheads="1"/>
          </p:cNvPicPr>
          <p:nvPr/>
        </p:nvPicPr>
        <p:blipFill>
          <a:blip r:embed="rId3" cstate="print"/>
          <a:srcRect l="19524" t="9904" r="20476" b="35270"/>
          <a:stretch>
            <a:fillRect/>
          </a:stretch>
        </p:blipFill>
        <p:spPr bwMode="auto">
          <a:xfrm>
            <a:off x="381000" y="1524000"/>
            <a:ext cx="8001000" cy="4569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654050"/>
          </a:xfrm>
        </p:spPr>
        <p:txBody>
          <a:bodyPr/>
          <a:lstStyle/>
          <a:p>
            <a:r>
              <a:rPr lang="en-GB" dirty="0" err="1" smtClean="0">
                <a:solidFill>
                  <a:schemeClr val="tx1"/>
                </a:solidFill>
              </a:rPr>
              <a:t>Kdo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vlastně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vyžaduje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SLP ? … zákony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Zákon o rostlinolékařské péči – Z. 326</a:t>
            </a:r>
            <a:r>
              <a:rPr lang="en-US" dirty="0" smtClean="0">
                <a:solidFill>
                  <a:schemeClr val="tx1"/>
                </a:solidFill>
              </a:rPr>
              <a:t>/2004 </a:t>
            </a:r>
            <a:r>
              <a:rPr lang="en-US" dirty="0" err="1" smtClean="0">
                <a:solidFill>
                  <a:schemeClr val="tx1"/>
                </a:solidFill>
              </a:rPr>
              <a:t>Sb</a:t>
            </a:r>
            <a:endParaRPr lang="cs-CZ" dirty="0" smtClean="0">
              <a:solidFill>
                <a:schemeClr val="tx1"/>
              </a:solidFill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968875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cs-CZ" dirty="0" smtClean="0"/>
              <a:t>Tento zákon  upravuje  práva a  povinnosti fyzických  a právnických osob, týkající se</a:t>
            </a:r>
          </a:p>
          <a:p>
            <a:pPr lvl="1">
              <a:defRPr/>
            </a:pPr>
            <a:r>
              <a:rPr lang="cs-CZ" b="1" dirty="0" smtClean="0"/>
              <a:t>ochrany  rostlin  a   rostlinných  produktů </a:t>
            </a:r>
            <a:r>
              <a:rPr lang="cs-CZ" dirty="0" smtClean="0"/>
              <a:t>proti  škodlivým organismům  a ochrany proti  zavlékání  organismů  škodlivých rostlinám nebo  rostlinným produktům  do České republiky</a:t>
            </a:r>
            <a:endParaRPr lang="en-US" dirty="0" smtClean="0"/>
          </a:p>
          <a:p>
            <a:pPr lvl="1">
              <a:defRPr/>
            </a:pPr>
            <a:r>
              <a:rPr lang="cs-CZ" b="1" dirty="0" smtClean="0"/>
              <a:t>registrace, uvádění  na trh, používání a  kontroly přípravků na ochranu rostlin,</a:t>
            </a:r>
            <a:endParaRPr lang="en-US" b="1" dirty="0" smtClean="0"/>
          </a:p>
          <a:p>
            <a:pPr lvl="1">
              <a:defRPr/>
            </a:pPr>
            <a:r>
              <a:rPr lang="cs-CZ" b="1" dirty="0" smtClean="0"/>
              <a:t>omezování  nepříznivého  vlivu   použití  </a:t>
            </a:r>
            <a:r>
              <a:rPr lang="cs-CZ" dirty="0" smtClean="0"/>
              <a:t>přípravků  a  dalších prostředků na zdraví lidí, zvířat a na životní prostředí,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cs-CZ" dirty="0" smtClean="0"/>
              <a:t>– Přípravky na ochranu rostlin </a:t>
            </a:r>
          </a:p>
          <a:p>
            <a:pPr lvl="1">
              <a:defRPr/>
            </a:pPr>
            <a:r>
              <a:rPr lang="cs-CZ" dirty="0" smtClean="0"/>
              <a:t>Lidově „pesticidy“, z hlediska zákona se odlišují „biocidy“ a také léčivé přípravky („př. </a:t>
            </a:r>
            <a:r>
              <a:rPr lang="cs-CZ" dirty="0" err="1" smtClean="0"/>
              <a:t>antiparazitika</a:t>
            </a:r>
            <a:r>
              <a:rPr lang="cs-CZ" dirty="0" smtClean="0"/>
              <a:t>“)</a:t>
            </a:r>
          </a:p>
          <a:p>
            <a:pPr lvl="1">
              <a:defRPr/>
            </a:pPr>
            <a:r>
              <a:rPr lang="cs-CZ" dirty="0" smtClean="0"/>
              <a:t>Podobně jako léčiva – </a:t>
            </a:r>
            <a:r>
              <a:rPr lang="cs-CZ" dirty="0" err="1" smtClean="0"/>
              <a:t>bioaktivní</a:t>
            </a:r>
            <a:r>
              <a:rPr lang="cs-CZ" dirty="0" smtClean="0"/>
              <a:t> látky s vysokým potenciálem vedlejších účinků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Prováděcí vyhláška: </a:t>
            </a:r>
            <a:r>
              <a:rPr lang="cs-CZ" b="1" dirty="0" smtClean="0"/>
              <a:t>Vyhláška č. 32/2012 Sb., </a:t>
            </a:r>
            <a:r>
              <a:rPr lang="cs-CZ" dirty="0" smtClean="0"/>
              <a:t>o přípravcích a dalších prostředcích na ochranu rostlin</a:t>
            </a:r>
          </a:p>
          <a:p>
            <a:pPr>
              <a:defRPr/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>
                <a:solidFill>
                  <a:schemeClr val="tx1"/>
                </a:solidFill>
              </a:rPr>
              <a:t>Označování POR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635125"/>
            <a:ext cx="77724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/>
            </a:pPr>
            <a:r>
              <a:rPr lang="cs-CZ" sz="3600" dirty="0" err="1">
                <a:solidFill>
                  <a:srgbClr val="818184"/>
                </a:solidFill>
                <a:latin typeface="+mn-lt"/>
              </a:rPr>
              <a:t>Fundazol</a:t>
            </a:r>
            <a:r>
              <a:rPr lang="cs-CZ" sz="3600" dirty="0">
                <a:solidFill>
                  <a:srgbClr val="818184"/>
                </a:solidFill>
                <a:latin typeface="+mn-lt"/>
              </a:rPr>
              <a:t> 50 </a:t>
            </a:r>
            <a:r>
              <a:rPr lang="cs-CZ" sz="3600" dirty="0" err="1">
                <a:solidFill>
                  <a:srgbClr val="818184"/>
                </a:solidFill>
                <a:latin typeface="+mn-lt"/>
              </a:rPr>
              <a:t>WP</a:t>
            </a:r>
            <a:endParaRPr lang="cs-CZ" sz="3600" dirty="0">
              <a:solidFill>
                <a:srgbClr val="818184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/>
            </a:pPr>
            <a:endParaRPr lang="cs-CZ" sz="3600" dirty="0">
              <a:solidFill>
                <a:srgbClr val="818184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/>
            </a:pPr>
            <a:r>
              <a:rPr lang="cs-CZ" sz="2000" dirty="0">
                <a:solidFill>
                  <a:srgbClr val="818184"/>
                </a:solidFill>
                <a:latin typeface="+mn-lt"/>
              </a:rPr>
              <a:t>Obchodní název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/>
            </a:pPr>
            <a:endParaRPr lang="cs-CZ" sz="3200" dirty="0">
              <a:solidFill>
                <a:srgbClr val="818184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  <a:defRPr/>
            </a:pPr>
            <a:r>
              <a:rPr lang="cs-CZ" sz="2000" dirty="0">
                <a:solidFill>
                  <a:srgbClr val="818184"/>
                </a:solidFill>
                <a:latin typeface="+mn-lt"/>
              </a:rPr>
              <a:t>        Obsah účinné složky (%)</a:t>
            </a:r>
            <a:br>
              <a:rPr lang="cs-CZ" sz="2000" dirty="0">
                <a:solidFill>
                  <a:srgbClr val="818184"/>
                </a:solidFill>
                <a:latin typeface="+mn-lt"/>
              </a:rPr>
            </a:br>
            <a:r>
              <a:rPr lang="cs-CZ" sz="2000" b="0" dirty="0">
                <a:solidFill>
                  <a:srgbClr val="818184"/>
                </a:solidFill>
              </a:rPr>
              <a:t> </a:t>
            </a:r>
            <a:r>
              <a:rPr lang="cs-CZ" sz="2000" b="0" i="1" dirty="0">
                <a:solidFill>
                  <a:srgbClr val="818184"/>
                </a:solidFill>
              </a:rPr>
              <a:t>Zbytek do 100% - přídatné látky</a:t>
            </a:r>
            <a:endParaRPr lang="en-US" sz="2000" b="0" i="1" dirty="0">
              <a:solidFill>
                <a:srgbClr val="818184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  <a:defRPr/>
            </a:pPr>
            <a:endParaRPr lang="cs-CZ" sz="2000" dirty="0">
              <a:solidFill>
                <a:srgbClr val="818184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  <a:defRPr/>
            </a:pPr>
            <a:r>
              <a:rPr lang="cs-CZ" sz="2000" b="0" dirty="0">
                <a:solidFill>
                  <a:srgbClr val="818184"/>
                </a:solidFill>
                <a:latin typeface="+mn-lt"/>
              </a:rPr>
              <a:t>     </a:t>
            </a:r>
            <a:r>
              <a:rPr lang="cs-CZ" sz="2000" b="0" dirty="0" err="1">
                <a:solidFill>
                  <a:srgbClr val="818184"/>
                </a:solidFill>
                <a:latin typeface="+mn-lt"/>
              </a:rPr>
              <a:t>benomyl</a:t>
            </a:r>
            <a:r>
              <a:rPr lang="cs-CZ" sz="2000" b="0" dirty="0">
                <a:solidFill>
                  <a:srgbClr val="818184"/>
                </a:solidFill>
                <a:latin typeface="+mn-lt"/>
              </a:rPr>
              <a:t> – obecný název</a:t>
            </a:r>
            <a:br>
              <a:rPr lang="cs-CZ" sz="2000" b="0" dirty="0">
                <a:solidFill>
                  <a:srgbClr val="818184"/>
                </a:solidFill>
                <a:latin typeface="+mn-lt"/>
              </a:rPr>
            </a:br>
            <a:r>
              <a:rPr lang="cs-CZ" sz="2000" b="0" dirty="0" err="1">
                <a:solidFill>
                  <a:srgbClr val="818184"/>
                </a:solidFill>
                <a:latin typeface="+mn-lt"/>
              </a:rPr>
              <a:t>VINCLOZOLIN</a:t>
            </a:r>
            <a:r>
              <a:rPr lang="cs-CZ" sz="2000" b="0" dirty="0">
                <a:solidFill>
                  <a:srgbClr val="818184"/>
                </a:solidFill>
                <a:latin typeface="+mn-lt"/>
              </a:rPr>
              <a:t>: </a:t>
            </a:r>
            <a:br>
              <a:rPr lang="cs-CZ" sz="2000" b="0" dirty="0">
                <a:solidFill>
                  <a:srgbClr val="818184"/>
                </a:solidFill>
                <a:latin typeface="+mn-lt"/>
              </a:rPr>
            </a:br>
            <a:r>
              <a:rPr lang="en-US" sz="2000" b="0" dirty="0">
                <a:solidFill>
                  <a:srgbClr val="818184"/>
                </a:solidFill>
                <a:latin typeface="+mn-lt"/>
              </a:rPr>
              <a:t>/</a:t>
            </a:r>
            <a:r>
              <a:rPr lang="cs-CZ" sz="1600" b="0" dirty="0">
                <a:solidFill>
                  <a:srgbClr val="818184"/>
                </a:solidFill>
                <a:latin typeface="+mn-lt"/>
              </a:rPr>
              <a:t>S/-3-/3,5-</a:t>
            </a:r>
            <a:r>
              <a:rPr lang="cs-CZ" sz="1600" b="0" dirty="0" err="1">
                <a:solidFill>
                  <a:srgbClr val="818184"/>
                </a:solidFill>
                <a:latin typeface="+mn-lt"/>
              </a:rPr>
              <a:t>dichlorfenyl</a:t>
            </a:r>
            <a:r>
              <a:rPr lang="cs-CZ" sz="1600" b="0" dirty="0">
                <a:solidFill>
                  <a:srgbClr val="818184"/>
                </a:solidFill>
                <a:latin typeface="+mn-lt"/>
              </a:rPr>
              <a:t>-     5-metyl-5-vinyl-1,3-</a:t>
            </a:r>
            <a:r>
              <a:rPr lang="cs-CZ" sz="1600" b="0" dirty="0" err="1">
                <a:solidFill>
                  <a:srgbClr val="818184"/>
                </a:solidFill>
                <a:latin typeface="+mn-lt"/>
              </a:rPr>
              <a:t>oxazolidin</a:t>
            </a:r>
            <a:r>
              <a:rPr lang="cs-CZ" sz="1600" b="0" dirty="0">
                <a:solidFill>
                  <a:srgbClr val="818184"/>
                </a:solidFill>
                <a:latin typeface="+mn-lt"/>
              </a:rPr>
              <a:t>-2,4-</a:t>
            </a:r>
            <a:r>
              <a:rPr lang="cs-CZ" sz="1600" b="0" dirty="0" err="1">
                <a:solidFill>
                  <a:srgbClr val="818184"/>
                </a:solidFill>
                <a:latin typeface="+mn-lt"/>
              </a:rPr>
              <a:t>dion</a:t>
            </a:r>
            <a:endParaRPr lang="cs-CZ" sz="1600" b="0" dirty="0">
              <a:solidFill>
                <a:srgbClr val="818184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/>
            </a:pPr>
            <a:r>
              <a:rPr lang="cs-CZ" sz="1600" b="0" dirty="0">
                <a:solidFill>
                  <a:srgbClr val="818184"/>
                </a:solidFill>
                <a:latin typeface="+mn-lt"/>
              </a:rPr>
              <a:t>   	</a:t>
            </a:r>
            <a:endParaRPr lang="cs-CZ" sz="2000" b="0" dirty="0">
              <a:solidFill>
                <a:srgbClr val="818184"/>
              </a:solidFill>
              <a:latin typeface="+mn-lt"/>
            </a:endParaRPr>
          </a:p>
        </p:txBody>
      </p:sp>
      <p:sp>
        <p:nvSpPr>
          <p:cNvPr id="107524" name="Line 5"/>
          <p:cNvSpPr>
            <a:spLocks noChangeShapeType="1"/>
          </p:cNvSpPr>
          <p:nvPr/>
        </p:nvSpPr>
        <p:spPr bwMode="auto">
          <a:xfrm flipH="1">
            <a:off x="2268538" y="2205038"/>
            <a:ext cx="0" cy="6477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07525" name="Line 6"/>
          <p:cNvSpPr>
            <a:spLocks noChangeShapeType="1"/>
          </p:cNvSpPr>
          <p:nvPr/>
        </p:nvSpPr>
        <p:spPr bwMode="auto">
          <a:xfrm>
            <a:off x="1042988" y="2205038"/>
            <a:ext cx="20161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7526" name="Line 5"/>
          <p:cNvSpPr>
            <a:spLocks noChangeShapeType="1"/>
          </p:cNvSpPr>
          <p:nvPr/>
        </p:nvSpPr>
        <p:spPr bwMode="auto">
          <a:xfrm flipH="1">
            <a:off x="3348038" y="2205038"/>
            <a:ext cx="0" cy="1584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07527" name="Line 5"/>
          <p:cNvSpPr>
            <a:spLocks noChangeShapeType="1"/>
          </p:cNvSpPr>
          <p:nvPr/>
        </p:nvSpPr>
        <p:spPr bwMode="auto">
          <a:xfrm>
            <a:off x="4140200" y="2276475"/>
            <a:ext cx="863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2" name="TextovéPole 11"/>
          <p:cNvSpPr txBox="1"/>
          <p:nvPr/>
        </p:nvSpPr>
        <p:spPr>
          <a:xfrm>
            <a:off x="5033963" y="1700213"/>
            <a:ext cx="3736975" cy="1570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b="0" dirty="0" err="1">
                <a:latin typeface="+mj-lt"/>
              </a:rPr>
              <a:t>EC</a:t>
            </a:r>
            <a:r>
              <a:rPr lang="cs-CZ" sz="1600" b="0" dirty="0">
                <a:latin typeface="+mj-lt"/>
              </a:rPr>
              <a:t> = emulgované koncentráty</a:t>
            </a:r>
          </a:p>
          <a:p>
            <a:pPr>
              <a:defRPr/>
            </a:pPr>
            <a:r>
              <a:rPr lang="cs-CZ" sz="1600" b="0" dirty="0" err="1">
                <a:latin typeface="+mj-lt"/>
              </a:rPr>
              <a:t>WP</a:t>
            </a:r>
            <a:r>
              <a:rPr lang="cs-CZ" sz="1600" b="0" dirty="0">
                <a:latin typeface="+mj-lt"/>
              </a:rPr>
              <a:t> = </a:t>
            </a:r>
            <a:r>
              <a:rPr lang="cs-CZ" sz="1600" b="0" dirty="0" err="1">
                <a:latin typeface="+mj-lt"/>
              </a:rPr>
              <a:t>smáčitelné</a:t>
            </a:r>
            <a:r>
              <a:rPr lang="cs-CZ" sz="1600" b="0" dirty="0">
                <a:latin typeface="+mj-lt"/>
              </a:rPr>
              <a:t> prášky</a:t>
            </a:r>
          </a:p>
          <a:p>
            <a:pPr>
              <a:defRPr/>
            </a:pPr>
            <a:r>
              <a:rPr lang="cs-CZ" sz="1600" b="0" dirty="0" err="1">
                <a:latin typeface="+mj-lt"/>
              </a:rPr>
              <a:t>SL</a:t>
            </a:r>
            <a:r>
              <a:rPr lang="cs-CZ" sz="1600" b="0" dirty="0">
                <a:latin typeface="+mj-lt"/>
              </a:rPr>
              <a:t> = rozpustné koncentráty</a:t>
            </a:r>
          </a:p>
          <a:p>
            <a:pPr>
              <a:defRPr/>
            </a:pPr>
            <a:r>
              <a:rPr lang="cs-CZ" sz="1600" b="0" dirty="0" err="1">
                <a:latin typeface="+mj-lt"/>
              </a:rPr>
              <a:t>SC</a:t>
            </a:r>
            <a:r>
              <a:rPr lang="cs-CZ" sz="1600" b="0" dirty="0">
                <a:latin typeface="+mj-lt"/>
              </a:rPr>
              <a:t> = </a:t>
            </a:r>
            <a:r>
              <a:rPr lang="cs-CZ" sz="1600" b="0" dirty="0" err="1">
                <a:latin typeface="+mj-lt"/>
              </a:rPr>
              <a:t>suspenzní</a:t>
            </a:r>
            <a:r>
              <a:rPr lang="cs-CZ" sz="1600" b="0" dirty="0">
                <a:latin typeface="+mj-lt"/>
              </a:rPr>
              <a:t> koncentráty</a:t>
            </a:r>
          </a:p>
          <a:p>
            <a:pPr>
              <a:defRPr/>
            </a:pPr>
            <a:r>
              <a:rPr lang="cs-CZ" sz="1600" b="0" dirty="0" err="1">
                <a:latin typeface="+mj-lt"/>
              </a:rPr>
              <a:t>WG</a:t>
            </a:r>
            <a:r>
              <a:rPr lang="cs-CZ" sz="1600" b="0" dirty="0">
                <a:latin typeface="+mj-lt"/>
              </a:rPr>
              <a:t> = ve vodě </a:t>
            </a:r>
            <a:r>
              <a:rPr lang="cs-CZ" sz="1600" b="0" dirty="0" err="1">
                <a:latin typeface="+mj-lt"/>
              </a:rPr>
              <a:t>dispergovatelné</a:t>
            </a:r>
            <a:r>
              <a:rPr lang="cs-CZ" sz="1600" b="0" dirty="0">
                <a:latin typeface="+mj-lt"/>
              </a:rPr>
              <a:t> granule</a:t>
            </a:r>
          </a:p>
          <a:p>
            <a:pPr>
              <a:defRPr/>
            </a:pPr>
            <a:endParaRPr lang="cs-CZ" sz="1600" b="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052513"/>
            <a:ext cx="8435975" cy="5256212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cs-CZ" b="1" dirty="0" smtClean="0"/>
              <a:t>Registrace</a:t>
            </a:r>
          </a:p>
          <a:p>
            <a:pPr lvl="1">
              <a:defRPr/>
            </a:pPr>
            <a:r>
              <a:rPr lang="cs-CZ" dirty="0" smtClean="0"/>
              <a:t>Lze používat jen registrované přípravky</a:t>
            </a:r>
          </a:p>
          <a:p>
            <a:pPr lvl="1">
              <a:defRPr/>
            </a:pPr>
            <a:r>
              <a:rPr lang="cs-CZ" dirty="0" smtClean="0"/>
              <a:t>Hodnocení přípravků</a:t>
            </a:r>
          </a:p>
          <a:p>
            <a:pPr lvl="2">
              <a:defRPr/>
            </a:pPr>
            <a:r>
              <a:rPr lang="cs-CZ" dirty="0" smtClean="0"/>
              <a:t>Ověření vlastností, účinnosti, bezpečnosti …</a:t>
            </a:r>
          </a:p>
          <a:p>
            <a:pPr>
              <a:defRPr/>
            </a:pPr>
            <a:r>
              <a:rPr lang="cs-CZ" b="1" dirty="0" smtClean="0"/>
              <a:t>Kontrola životního cyklu</a:t>
            </a:r>
          </a:p>
          <a:p>
            <a:pPr lvl="1">
              <a:defRPr/>
            </a:pPr>
            <a:r>
              <a:rPr lang="cs-CZ" dirty="0" smtClean="0"/>
              <a:t>Používání jen v souladu s doporučeními</a:t>
            </a:r>
          </a:p>
          <a:p>
            <a:pPr lvl="1">
              <a:defRPr/>
            </a:pPr>
            <a:r>
              <a:rPr lang="cs-CZ" dirty="0" smtClean="0"/>
              <a:t>Nebezpečný odpad ..</a:t>
            </a:r>
          </a:p>
          <a:p>
            <a:pPr>
              <a:defRPr/>
            </a:pPr>
            <a:r>
              <a:rPr lang="cs-CZ" b="1" dirty="0" smtClean="0"/>
              <a:t>Autority</a:t>
            </a:r>
          </a:p>
          <a:p>
            <a:pPr lvl="1">
              <a:defRPr/>
            </a:pPr>
            <a:r>
              <a:rPr lang="cs-CZ" dirty="0" smtClean="0"/>
              <a:t>EU – </a:t>
            </a:r>
            <a:r>
              <a:rPr lang="cs-CZ" dirty="0" err="1" smtClean="0"/>
              <a:t>EFSA</a:t>
            </a:r>
            <a:endParaRPr lang="cs-CZ" dirty="0" smtClean="0"/>
          </a:p>
          <a:p>
            <a:pPr lvl="1">
              <a:defRPr/>
            </a:pPr>
            <a:r>
              <a:rPr lang="cs-CZ" dirty="0" smtClean="0"/>
              <a:t>ČR – ÚKZÚS</a:t>
            </a:r>
          </a:p>
          <a:p>
            <a:pPr>
              <a:defRPr/>
            </a:pPr>
            <a:endParaRPr lang="pl-PL" dirty="0" smtClean="0"/>
          </a:p>
          <a:p>
            <a:pPr>
              <a:defRPr/>
            </a:pPr>
            <a:r>
              <a:rPr lang="pl-PL" b="1" dirty="0" smtClean="0"/>
              <a:t>Odkazy:</a:t>
            </a:r>
          </a:p>
          <a:p>
            <a:pPr lvl="1">
              <a:defRPr/>
            </a:pPr>
            <a:r>
              <a:rPr lang="pl-PL" b="1" dirty="0" smtClean="0"/>
              <a:t>DG SANCO</a:t>
            </a:r>
          </a:p>
          <a:p>
            <a:pPr lvl="2">
              <a:defRPr/>
            </a:pPr>
            <a:r>
              <a:rPr lang="pl-PL" dirty="0" smtClean="0"/>
              <a:t>http://ec.europa.eu/food/plant/protection/index_en.htm</a:t>
            </a:r>
          </a:p>
          <a:p>
            <a:pPr lvl="2">
              <a:defRPr/>
            </a:pPr>
            <a:r>
              <a:rPr lang="pl-PL" dirty="0" smtClean="0"/>
              <a:t>http://ec.europa.eu/food/plant/protection/evaluation/index_en.htm</a:t>
            </a:r>
          </a:p>
          <a:p>
            <a:pPr lvl="2">
              <a:defRPr/>
            </a:pPr>
            <a:r>
              <a:rPr lang="pl-PL" dirty="0" smtClean="0"/>
              <a:t>http://ec.europa.eu/food/plant/protection/evaluation/database_act_subs_en.htm</a:t>
            </a:r>
          </a:p>
          <a:p>
            <a:pPr lvl="1">
              <a:defRPr/>
            </a:pPr>
            <a:r>
              <a:rPr lang="pl-PL" b="1" dirty="0" smtClean="0"/>
              <a:t>EFSA</a:t>
            </a:r>
          </a:p>
          <a:p>
            <a:pPr lvl="2">
              <a:defRPr/>
            </a:pPr>
            <a:r>
              <a:rPr lang="pl-PL" dirty="0" smtClean="0"/>
              <a:t>http://www.efsa.europa.eu/en/praper/praperscdocs.htm</a:t>
            </a:r>
          </a:p>
          <a:p>
            <a:pPr lvl="2">
              <a:defRPr/>
            </a:pPr>
            <a:r>
              <a:rPr lang="pl-PL" dirty="0" smtClean="0"/>
              <a:t>http://www.efsa.europa.eu/en/panels/praper.htm</a:t>
            </a:r>
            <a:endParaRPr lang="cs-CZ" dirty="0" smtClean="0"/>
          </a:p>
          <a:p>
            <a:pPr>
              <a:defRPr/>
            </a:pPr>
            <a:endParaRPr lang="cs-CZ" dirty="0" smtClean="0"/>
          </a:p>
        </p:txBody>
      </p:sp>
      <p:sp>
        <p:nvSpPr>
          <p:cNvPr id="108547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mtClean="0">
                <a:solidFill>
                  <a:schemeClr val="tx1"/>
                </a:solidFill>
              </a:rPr>
              <a:t>POR – základní principy regulace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 cstate="print"/>
          <a:srcRect l="29605" t="19313" r="21693" b="11781"/>
          <a:stretch>
            <a:fillRect/>
          </a:stretch>
        </p:blipFill>
        <p:spPr bwMode="auto">
          <a:xfrm>
            <a:off x="1476375" y="1196975"/>
            <a:ext cx="6335713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Nadpis 3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92233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Registrace</a:t>
            </a:r>
            <a:r>
              <a:rPr lang="en-US" dirty="0" smtClean="0">
                <a:solidFill>
                  <a:schemeClr val="tx1"/>
                </a:solidFill>
              </a:rPr>
              <a:t> POR </a:t>
            </a:r>
            <a:r>
              <a:rPr lang="cs-CZ" dirty="0" smtClean="0">
                <a:solidFill>
                  <a:schemeClr val="tx1"/>
                </a:solidFill>
              </a:rPr>
              <a:t>– rozsáhlá žádost </a:t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cs-CZ" dirty="0" smtClean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GB" b="1" dirty="0" err="1" smtClean="0">
                <a:solidFill>
                  <a:schemeClr val="tx1"/>
                </a:solidFill>
              </a:rPr>
              <a:t>Ústřední</a:t>
            </a:r>
            <a:r>
              <a:rPr lang="en-GB" b="1" dirty="0" smtClean="0">
                <a:solidFill>
                  <a:schemeClr val="tx1"/>
                </a:solidFill>
              </a:rPr>
              <a:t> </a:t>
            </a:r>
            <a:r>
              <a:rPr lang="en-GB" b="1" dirty="0" err="1" smtClean="0">
                <a:solidFill>
                  <a:schemeClr val="tx1"/>
                </a:solidFill>
              </a:rPr>
              <a:t>kontrolní</a:t>
            </a:r>
            <a:r>
              <a:rPr lang="en-GB" b="1" dirty="0" smtClean="0">
                <a:solidFill>
                  <a:schemeClr val="tx1"/>
                </a:solidFill>
              </a:rPr>
              <a:t> a </a:t>
            </a:r>
            <a:r>
              <a:rPr lang="en-GB" b="1" dirty="0" err="1" smtClean="0">
                <a:solidFill>
                  <a:schemeClr val="tx1"/>
                </a:solidFill>
              </a:rPr>
              <a:t>zkušební</a:t>
            </a:r>
            <a:r>
              <a:rPr lang="en-GB" b="1" dirty="0" smtClean="0">
                <a:solidFill>
                  <a:schemeClr val="tx1"/>
                </a:solidFill>
              </a:rPr>
              <a:t> </a:t>
            </a:r>
            <a:r>
              <a:rPr lang="en-GB" b="1" dirty="0" err="1" smtClean="0">
                <a:solidFill>
                  <a:schemeClr val="tx1"/>
                </a:solidFill>
              </a:rPr>
              <a:t>ústav</a:t>
            </a:r>
            <a:r>
              <a:rPr lang="en-GB" b="1" dirty="0" smtClean="0">
                <a:solidFill>
                  <a:schemeClr val="tx1"/>
                </a:solidFill>
              </a:rPr>
              <a:t> </a:t>
            </a:r>
            <a:r>
              <a:rPr lang="en-GB" b="1" dirty="0" err="1" smtClean="0">
                <a:solidFill>
                  <a:schemeClr val="tx1"/>
                </a:solidFill>
              </a:rPr>
              <a:t>zemědělský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endParaRPr lang="cs-CZ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196975"/>
            <a:ext cx="8435975" cy="5256213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pl-PL" b="1" dirty="0" smtClean="0"/>
              <a:t>Toxikologické studie u přípravků na ochranu rostlin (POR)</a:t>
            </a:r>
          </a:p>
          <a:p>
            <a:pPr lvl="1">
              <a:defRPr/>
            </a:pPr>
            <a:r>
              <a:rPr lang="cs-CZ" dirty="0" smtClean="0"/>
              <a:t>akutní orální toxicita</a:t>
            </a:r>
          </a:p>
          <a:p>
            <a:pPr lvl="1">
              <a:defRPr/>
            </a:pPr>
            <a:r>
              <a:rPr lang="cs-CZ" dirty="0" smtClean="0"/>
              <a:t>akutní dermální toxicita</a:t>
            </a:r>
          </a:p>
          <a:p>
            <a:pPr lvl="1">
              <a:defRPr/>
            </a:pPr>
            <a:r>
              <a:rPr lang="cs-CZ" dirty="0" smtClean="0"/>
              <a:t>akutní inhalační toxicita</a:t>
            </a:r>
          </a:p>
          <a:p>
            <a:pPr lvl="1">
              <a:defRPr/>
            </a:pPr>
            <a:r>
              <a:rPr lang="cs-CZ" dirty="0" smtClean="0"/>
              <a:t>studie kožní dráždivosti</a:t>
            </a:r>
          </a:p>
          <a:p>
            <a:pPr lvl="1">
              <a:defRPr/>
            </a:pPr>
            <a:r>
              <a:rPr lang="cs-CZ" dirty="0" smtClean="0"/>
              <a:t>studie oční dráždivosti</a:t>
            </a:r>
          </a:p>
          <a:p>
            <a:pPr lvl="1">
              <a:defRPr/>
            </a:pPr>
            <a:r>
              <a:rPr lang="cs-CZ" dirty="0" smtClean="0"/>
              <a:t>studie senzibilizace</a:t>
            </a:r>
          </a:p>
          <a:p>
            <a:pPr>
              <a:defRPr/>
            </a:pPr>
            <a:endParaRPr lang="cs-CZ" i="1" dirty="0" smtClean="0">
              <a:solidFill>
                <a:srgbClr val="FF0000"/>
              </a:solidFill>
              <a:sym typeface="Wingdings" pitchFamily="2" charset="2"/>
            </a:endParaRPr>
          </a:p>
          <a:p>
            <a:pPr>
              <a:defRPr/>
            </a:pPr>
            <a:r>
              <a:rPr lang="cs-CZ" dirty="0" smtClean="0"/>
              <a:t>Hodnocení nebezpečnosti </a:t>
            </a:r>
            <a:r>
              <a:rPr lang="cs-CZ" dirty="0" err="1" smtClean="0"/>
              <a:t>POR</a:t>
            </a:r>
            <a:r>
              <a:rPr lang="cs-CZ" dirty="0" smtClean="0"/>
              <a:t> pro zdraví</a:t>
            </a:r>
          </a:p>
          <a:p>
            <a:pPr lvl="1">
              <a:defRPr/>
            </a:pPr>
            <a:r>
              <a:rPr lang="cs-CZ" dirty="0" smtClean="0"/>
              <a:t>1. Toxicita </a:t>
            </a:r>
            <a:r>
              <a:rPr lang="cs-CZ" dirty="0" err="1" smtClean="0"/>
              <a:t>POR</a:t>
            </a:r>
            <a:r>
              <a:rPr lang="cs-CZ" dirty="0" smtClean="0"/>
              <a:t> - předložené toxikologické studie - ve většině případů</a:t>
            </a:r>
          </a:p>
          <a:p>
            <a:pPr lvl="1">
              <a:defRPr/>
            </a:pPr>
            <a:r>
              <a:rPr lang="cs-CZ" dirty="0" smtClean="0"/>
              <a:t>2. Dal</a:t>
            </a:r>
            <a:r>
              <a:rPr lang="cs-CZ" b="1" dirty="0" smtClean="0"/>
              <a:t>ší nebezpečné vlastnosti </a:t>
            </a:r>
            <a:r>
              <a:rPr lang="cs-CZ" dirty="0" smtClean="0"/>
              <a:t>určují (počítají) se z vlastností </a:t>
            </a:r>
            <a:r>
              <a:rPr lang="cs-CZ" b="1" dirty="0" smtClean="0"/>
              <a:t>účinné látky a </a:t>
            </a:r>
            <a:r>
              <a:rPr lang="cs-CZ" dirty="0" err="1" smtClean="0"/>
              <a:t>koformulantů</a:t>
            </a:r>
            <a:r>
              <a:rPr lang="cs-CZ" dirty="0" smtClean="0"/>
              <a:t> - konvenční výpočtová metoda (+ individuální koncentrační limity)</a:t>
            </a:r>
          </a:p>
          <a:p>
            <a:pPr>
              <a:defRPr/>
            </a:pPr>
            <a:endParaRPr lang="cs-CZ" i="1" dirty="0" smtClean="0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110595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Přípravky na ochranu rostlin – požadavky při registraci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6" name="Picture 2"/>
          <p:cNvPicPr>
            <a:picLocks noChangeAspect="1" noChangeArrowheads="1"/>
          </p:cNvPicPr>
          <p:nvPr/>
        </p:nvPicPr>
        <p:blipFill>
          <a:blip r:embed="rId3" cstate="print"/>
          <a:srcRect l="20022" t="12686" r="21029" b="34035"/>
          <a:stretch>
            <a:fillRect/>
          </a:stretch>
        </p:blipFill>
        <p:spPr bwMode="auto">
          <a:xfrm>
            <a:off x="113342" y="836712"/>
            <a:ext cx="8923154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251520" y="260648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POR – od 2014 zajišťuje ÚKZÚZ (dříve SRS – Státní Rostlinolékařská Správa)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3" cstate="print"/>
          <a:srcRect l="20750" t="29156" r="19479" b="19656"/>
          <a:stretch>
            <a:fillRect/>
          </a:stretch>
        </p:blipFill>
        <p:spPr bwMode="auto">
          <a:xfrm>
            <a:off x="179388" y="620713"/>
            <a:ext cx="7777162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4" cstate="print"/>
          <a:srcRect l="20668" t="31297" r="22328" b="21454"/>
          <a:stretch>
            <a:fillRect/>
          </a:stretch>
        </p:blipFill>
        <p:spPr bwMode="auto">
          <a:xfrm>
            <a:off x="1547813" y="3357563"/>
            <a:ext cx="7416800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250825" y="188913"/>
            <a:ext cx="7675563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>
                <a:latin typeface="+mj-lt"/>
              </a:rPr>
              <a:t>Na úrovni EU – hlavní agenda: </a:t>
            </a:r>
            <a:r>
              <a:rPr lang="cs-CZ" dirty="0" err="1">
                <a:latin typeface="+mj-lt"/>
              </a:rPr>
              <a:t>EFSA</a:t>
            </a:r>
            <a:r>
              <a:rPr lang="cs-CZ" dirty="0">
                <a:latin typeface="+mj-lt"/>
              </a:rPr>
              <a:t> a její databáze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2057400"/>
            <a:ext cx="7772400" cy="1371600"/>
          </a:xfrm>
        </p:spPr>
        <p:txBody>
          <a:bodyPr/>
          <a:lstStyle/>
          <a:p>
            <a:r>
              <a:rPr lang="cs-CZ" sz="3600" dirty="0" smtClean="0">
                <a:solidFill>
                  <a:schemeClr val="tx1"/>
                </a:solidFill>
              </a:rPr>
              <a:t>Léčiva … a </a:t>
            </a:r>
            <a:r>
              <a:rPr lang="cs-CZ" sz="3600" smtClean="0">
                <a:solidFill>
                  <a:schemeClr val="tx1"/>
                </a:solidFill>
              </a:rPr>
              <a:t>správná praxe</a:t>
            </a:r>
            <a:endParaRPr lang="cs-CZ" sz="36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Léčiva – základní údaje</a:t>
            </a:r>
          </a:p>
        </p:txBody>
      </p:sp>
      <p:sp>
        <p:nvSpPr>
          <p:cNvPr id="46083" name="Zástupný symbol pro obsah 4"/>
          <p:cNvSpPr>
            <a:spLocks noGrp="1"/>
          </p:cNvSpPr>
          <p:nvPr>
            <p:ph idx="1"/>
          </p:nvPr>
        </p:nvSpPr>
        <p:spPr>
          <a:xfrm>
            <a:off x="395537" y="1052737"/>
            <a:ext cx="4248472" cy="518457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</a:rPr>
              <a:t>V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</a:rPr>
              <a:t> ČR registrováno</a:t>
            </a:r>
          </a:p>
          <a:p>
            <a:pPr lvl="1">
              <a:defRPr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v</a:t>
            </a:r>
            <a:r>
              <a:rPr lang="en-GB" sz="2000" dirty="0" err="1" smtClean="0">
                <a:solidFill>
                  <a:schemeClr val="bg1">
                    <a:lumMod val="50000"/>
                  </a:schemeClr>
                </a:solidFill>
              </a:rPr>
              <a:t>íce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 err="1" smtClean="0">
                <a:solidFill>
                  <a:schemeClr val="bg1">
                    <a:lumMod val="50000"/>
                  </a:schemeClr>
                </a:solidFill>
              </a:rPr>
              <a:t>než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</a:rPr>
              <a:t> 50 </a:t>
            </a: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000 variant léků a léčebných přípravků </a:t>
            </a:r>
          </a:p>
          <a:p>
            <a:pPr lvl="1">
              <a:defRPr/>
            </a:pPr>
            <a:r>
              <a:rPr lang="en-GB" sz="2000" dirty="0" err="1" smtClean="0">
                <a:solidFill>
                  <a:schemeClr val="bg1">
                    <a:lumMod val="50000"/>
                  </a:schemeClr>
                </a:solidFill>
              </a:rPr>
              <a:t>obsahujících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 err="1" smtClean="0">
                <a:solidFill>
                  <a:schemeClr val="bg1">
                    <a:lumMod val="50000"/>
                  </a:schemeClr>
                </a:solidFill>
              </a:rPr>
              <a:t>více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 err="1" smtClean="0">
                <a:solidFill>
                  <a:schemeClr val="bg1">
                    <a:lumMod val="50000"/>
                  </a:schemeClr>
                </a:solidFill>
              </a:rPr>
              <a:t>než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</a:rPr>
              <a:t> 100</a:t>
            </a: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0 aktivních látek</a:t>
            </a:r>
          </a:p>
          <a:p>
            <a:pPr>
              <a:defRPr/>
            </a:pPr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</a:rPr>
              <a:t>V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</a:rPr>
              <a:t> UK v roce 2000 registrováno více než 3 000 aktivních látek</a:t>
            </a:r>
            <a:endParaRPr lang="en-GB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endParaRPr lang="en-GB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GB" sz="2400" dirty="0" err="1" smtClean="0">
                <a:solidFill>
                  <a:schemeClr val="bg1">
                    <a:lumMod val="50000"/>
                  </a:schemeClr>
                </a:solidFill>
              </a:rPr>
              <a:t>Graficky</a:t>
            </a:r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</a:rPr>
              <a:t> - </a:t>
            </a:r>
            <a:r>
              <a:rPr lang="en-GB" sz="2400" dirty="0" err="1" smtClean="0">
                <a:solidFill>
                  <a:schemeClr val="bg1">
                    <a:lumMod val="50000"/>
                  </a:schemeClr>
                </a:solidFill>
              </a:rPr>
              <a:t>příklad</a:t>
            </a:r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400" dirty="0" err="1" smtClean="0">
                <a:solidFill>
                  <a:schemeClr val="bg1">
                    <a:lumMod val="50000"/>
                  </a:schemeClr>
                </a:solidFill>
              </a:rPr>
              <a:t>Norsko</a:t>
            </a:r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</a:rPr>
              <a:t> (2010) </a:t>
            </a:r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</a:t>
            </a:r>
            <a:endParaRPr lang="cs-CZ" sz="2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3538" name="Picture 2" descr="http://images.slideplayer.com/23/6850197/slides/slide_2.jpg"/>
          <p:cNvPicPr>
            <a:picLocks noChangeAspect="1" noChangeArrowheads="1"/>
          </p:cNvPicPr>
          <p:nvPr/>
        </p:nvPicPr>
        <p:blipFill>
          <a:blip r:embed="rId3" cstate="print"/>
          <a:srcRect l="21570" t="13695" r="21936" b="6022"/>
          <a:stretch>
            <a:fillRect/>
          </a:stretch>
        </p:blipFill>
        <p:spPr bwMode="auto">
          <a:xfrm>
            <a:off x="4860032" y="2276872"/>
            <a:ext cx="3960440" cy="4221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435819"/>
            <a:ext cx="8686800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>
                <a:solidFill>
                  <a:schemeClr val="tx1"/>
                </a:solidFill>
              </a:rPr>
              <a:t>Vývoj nových léčiv</a:t>
            </a:r>
            <a:endParaRPr lang="en-GB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700808"/>
            <a:ext cx="8686800" cy="1728192"/>
          </a:xfrm>
        </p:spPr>
        <p:txBody>
          <a:bodyPr/>
          <a:lstStyle/>
          <a:p>
            <a:r>
              <a:rPr lang="cs-CZ" sz="4000" dirty="0" smtClean="0">
                <a:solidFill>
                  <a:schemeClr val="tx1"/>
                </a:solidFill>
              </a:rPr>
              <a:t>Zdraví člověka </a:t>
            </a:r>
            <a:r>
              <a:rPr lang="en-GB" sz="4000" dirty="0" smtClean="0">
                <a:solidFill>
                  <a:schemeClr val="tx1"/>
                </a:solidFill>
              </a:rPr>
              <a:t/>
            </a:r>
            <a:br>
              <a:rPr lang="en-GB" sz="4000" dirty="0" smtClean="0">
                <a:solidFill>
                  <a:schemeClr val="tx1"/>
                </a:solidFill>
              </a:rPr>
            </a:br>
            <a:r>
              <a:rPr lang="cs-CZ" sz="3200" dirty="0" smtClean="0">
                <a:solidFill>
                  <a:schemeClr val="tx1"/>
                </a:solidFill>
              </a:rPr>
              <a:t>principy kontroly a regulace</a:t>
            </a:r>
            <a:endParaRPr lang="cs-CZ" sz="4000" i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250" y="1124744"/>
            <a:ext cx="8699500" cy="540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 Box 8"/>
          <p:cNvSpPr txBox="1">
            <a:spLocks noChangeArrowheads="1"/>
          </p:cNvSpPr>
          <p:nvPr/>
        </p:nvSpPr>
        <p:spPr bwMode="auto">
          <a:xfrm>
            <a:off x="7070725" y="6453336"/>
            <a:ext cx="1933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Internet </a:t>
            </a:r>
            <a:r>
              <a:rPr lang="cs-CZ" dirty="0" err="1"/>
              <a:t>Pfizer</a:t>
            </a:r>
            <a:endParaRPr lang="cs-CZ" dirty="0"/>
          </a:p>
        </p:txBody>
      </p:sp>
      <p:sp>
        <p:nvSpPr>
          <p:cNvPr id="6" name="Nadpis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</p:spPr>
        <p:txBody>
          <a:bodyPr/>
          <a:lstStyle/>
          <a:p>
            <a:r>
              <a:rPr lang="cs-CZ" sz="3200" dirty="0" smtClean="0">
                <a:solidFill>
                  <a:schemeClr val="tx1"/>
                </a:solidFill>
              </a:rPr>
              <a:t>Vývoj nových léčiv</a:t>
            </a:r>
            <a:endParaRPr lang="en-GB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Léčiva – základní údaje</a:t>
            </a:r>
          </a:p>
        </p:txBody>
      </p:sp>
      <p:sp>
        <p:nvSpPr>
          <p:cNvPr id="46083" name="Zástupný symbol pro obsah 4"/>
          <p:cNvSpPr>
            <a:spLocks noGrp="1"/>
          </p:cNvSpPr>
          <p:nvPr>
            <p:ph idx="1"/>
          </p:nvPr>
        </p:nvSpPr>
        <p:spPr>
          <a:xfrm>
            <a:off x="384175" y="1125538"/>
            <a:ext cx="8435975" cy="52546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800" dirty="0" smtClean="0">
                <a:solidFill>
                  <a:schemeClr val="bg1">
                    <a:lumMod val="50000"/>
                  </a:schemeClr>
                </a:solidFill>
              </a:rPr>
              <a:t>„Nebezpečné“ faktory užívání léčiv</a:t>
            </a:r>
          </a:p>
          <a:p>
            <a:pPr lvl="1">
              <a:defRPr/>
            </a:pP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Léky dále obsahují i pomocné látky, plniva, pigmenty, vosky, tmelící látky </a:t>
            </a:r>
          </a:p>
          <a:p>
            <a:pPr lvl="1">
              <a:defRPr/>
            </a:pP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kromě léčiv se ve zdravotnictví používají např. i diagnostické látky (kontrastní látky </a:t>
            </a:r>
            <a:r>
              <a:rPr lang="cs-CZ" sz="2000" dirty="0" err="1" smtClean="0">
                <a:solidFill>
                  <a:schemeClr val="bg1">
                    <a:lumMod val="50000"/>
                  </a:schemeClr>
                </a:solidFill>
              </a:rPr>
              <a:t>NMR</a:t>
            </a: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), dezinfekce</a:t>
            </a:r>
          </a:p>
          <a:p>
            <a:pPr lvl="1">
              <a:defRPr/>
            </a:pP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látky přirozeně </a:t>
            </a:r>
            <a:r>
              <a:rPr lang="cs-CZ" sz="2000" dirty="0" err="1" smtClean="0">
                <a:solidFill>
                  <a:schemeClr val="bg1">
                    <a:lumMod val="50000"/>
                  </a:schemeClr>
                </a:solidFill>
              </a:rPr>
              <a:t>bioaktivní</a:t>
            </a: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lvl="2">
              <a:defRPr/>
            </a:pP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interakce látek ve směsích</a:t>
            </a:r>
          </a:p>
          <a:p>
            <a:pPr lvl="2">
              <a:defRPr/>
            </a:pP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dlouhodobé účinky v nízkých koncentracích ?</a:t>
            </a:r>
            <a:endParaRPr lang="cs-CZ" sz="20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62000" y="304800"/>
            <a:ext cx="8153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sz="2800">
                <a:solidFill>
                  <a:schemeClr val="tx2"/>
                </a:solidFill>
                <a:latin typeface="+mj-lt"/>
              </a:rPr>
              <a:t>Jednotlivá léčiva mají různý profil bezpečnosti/účinnosti:</a:t>
            </a:r>
          </a:p>
        </p:txBody>
      </p:sp>
      <p:graphicFrame>
        <p:nvGraphicFramePr>
          <p:cNvPr id="4" name="Group 78"/>
          <p:cNvGraphicFramePr>
            <a:graphicFrameLocks noGrp="1"/>
          </p:cNvGraphicFramePr>
          <p:nvPr/>
        </p:nvGraphicFramePr>
        <p:xfrm>
          <a:off x="685800" y="1524000"/>
          <a:ext cx="8077200" cy="4208464"/>
        </p:xfrm>
        <a:graphic>
          <a:graphicData uri="http://schemas.openxmlformats.org/drawingml/2006/table">
            <a:tbl>
              <a:tblPr/>
              <a:tblGrid>
                <a:gridCol w="2540000"/>
                <a:gridCol w="2768600"/>
                <a:gridCol w="2768600"/>
              </a:tblGrid>
              <a:tr h="1096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účinná látka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léčebná hladina/dávka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toxická hladina/dávka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aminofylin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44 - 111 </a:t>
                      </a: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μ</a:t>
                      </a: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mol</a:t>
                      </a: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/l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&gt;</a:t>
                      </a: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110 </a:t>
                      </a: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μ</a:t>
                      </a: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mol</a:t>
                      </a: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/l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2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digoxin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 – 1.9 nmol/l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&gt;</a:t>
                      </a: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3.2 nmol/l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3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gentamicin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 – 8 </a:t>
                      </a: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μ</a:t>
                      </a: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mol/l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 – 8 </a:t>
                      </a: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μ</a:t>
                      </a: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mol/l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7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fenbendazol</a:t>
                      </a:r>
                      <a:endParaRPr kumimoji="0" 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 – 50 mg/kg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100x</a:t>
                      </a: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vyšší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</a:t>
                      </a: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10gm</a:t>
                      </a: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/kg – </a:t>
                      </a:r>
                      <a:r>
                        <a:rPr kumimoji="0" 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lab</a:t>
                      </a: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12"/>
          <p:cNvSpPr txBox="1">
            <a:spLocks noChangeArrowheads="1"/>
          </p:cNvSpPr>
          <p:nvPr/>
        </p:nvSpPr>
        <p:spPr bwMode="auto">
          <a:xfrm>
            <a:off x="1619250" y="211138"/>
            <a:ext cx="2736850" cy="7270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>
                <a:latin typeface="Arial" charset="0"/>
              </a:rPr>
              <a:t>Farmaka pro humánní medicínu</a:t>
            </a:r>
            <a:endParaRPr lang="en-US" sz="2000">
              <a:latin typeface="Arial" charset="0"/>
            </a:endParaRPr>
          </a:p>
        </p:txBody>
      </p:sp>
      <p:sp>
        <p:nvSpPr>
          <p:cNvPr id="96259" name="Text Box 13"/>
          <p:cNvSpPr txBox="1">
            <a:spLocks noChangeArrowheads="1"/>
          </p:cNvSpPr>
          <p:nvPr/>
        </p:nvSpPr>
        <p:spPr bwMode="auto">
          <a:xfrm>
            <a:off x="5867400" y="219075"/>
            <a:ext cx="2736850" cy="7270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>
                <a:latin typeface="Arial" charset="0"/>
              </a:rPr>
              <a:t>Farmaka pro veterinární medicínu</a:t>
            </a:r>
            <a:endParaRPr lang="en-US" sz="2000">
              <a:latin typeface="Arial" charset="0"/>
            </a:endParaRPr>
          </a:p>
        </p:txBody>
      </p:sp>
      <p:sp>
        <p:nvSpPr>
          <p:cNvPr id="96260" name="Text Box 14"/>
          <p:cNvSpPr txBox="1">
            <a:spLocks noChangeArrowheads="1"/>
          </p:cNvSpPr>
          <p:nvPr/>
        </p:nvSpPr>
        <p:spPr bwMode="auto">
          <a:xfrm>
            <a:off x="250825" y="1443038"/>
            <a:ext cx="1944688" cy="5429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latin typeface="Arial" charset="0"/>
              </a:rPr>
              <a:t>Exkrece (odpadní vody z nemocnic)</a:t>
            </a:r>
            <a:endParaRPr lang="en-US" sz="1400">
              <a:latin typeface="Arial" charset="0"/>
            </a:endParaRPr>
          </a:p>
        </p:txBody>
      </p:sp>
      <p:sp>
        <p:nvSpPr>
          <p:cNvPr id="96261" name="Text Box 15"/>
          <p:cNvSpPr txBox="1">
            <a:spLocks noChangeArrowheads="1"/>
          </p:cNvSpPr>
          <p:nvPr/>
        </p:nvSpPr>
        <p:spPr bwMode="auto">
          <a:xfrm>
            <a:off x="2268538" y="1443038"/>
            <a:ext cx="1944687" cy="5429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latin typeface="Arial" charset="0"/>
              </a:rPr>
              <a:t>Exkrece (odpadní vody z domácností)</a:t>
            </a:r>
            <a:endParaRPr lang="en-US" sz="1400">
              <a:latin typeface="Arial" charset="0"/>
            </a:endParaRPr>
          </a:p>
        </p:txBody>
      </p:sp>
      <p:sp>
        <p:nvSpPr>
          <p:cNvPr id="96262" name="Text Box 16"/>
          <p:cNvSpPr txBox="1">
            <a:spLocks noChangeArrowheads="1"/>
          </p:cNvSpPr>
          <p:nvPr/>
        </p:nvSpPr>
        <p:spPr bwMode="auto">
          <a:xfrm>
            <a:off x="4284663" y="1443038"/>
            <a:ext cx="1944687" cy="5429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latin typeface="Arial" charset="0"/>
              </a:rPr>
              <a:t>Komunální odpad (nevyužité léky)</a:t>
            </a:r>
            <a:endParaRPr lang="en-US" sz="1400">
              <a:latin typeface="Arial" charset="0"/>
            </a:endParaRPr>
          </a:p>
        </p:txBody>
      </p:sp>
      <p:sp>
        <p:nvSpPr>
          <p:cNvPr id="96263" name="Text Box 17"/>
          <p:cNvSpPr txBox="1">
            <a:spLocks noChangeArrowheads="1"/>
          </p:cNvSpPr>
          <p:nvPr/>
        </p:nvSpPr>
        <p:spPr bwMode="auto">
          <a:xfrm>
            <a:off x="6516688" y="1514475"/>
            <a:ext cx="1944687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latin typeface="Arial" charset="0"/>
              </a:rPr>
              <a:t>Exkrece</a:t>
            </a:r>
            <a:endParaRPr lang="en-US" sz="1400">
              <a:latin typeface="Arial" charset="0"/>
            </a:endParaRPr>
          </a:p>
        </p:txBody>
      </p:sp>
      <p:sp>
        <p:nvSpPr>
          <p:cNvPr id="96264" name="Text Box 18"/>
          <p:cNvSpPr txBox="1">
            <a:spLocks noChangeArrowheads="1"/>
          </p:cNvSpPr>
          <p:nvPr/>
        </p:nvSpPr>
        <p:spPr bwMode="auto">
          <a:xfrm>
            <a:off x="827088" y="2378075"/>
            <a:ext cx="1944687" cy="5429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latin typeface="Arial" charset="0"/>
              </a:rPr>
              <a:t>Čistírna odpadních vod</a:t>
            </a:r>
            <a:endParaRPr lang="en-US" sz="1400">
              <a:latin typeface="Arial" charset="0"/>
            </a:endParaRPr>
          </a:p>
        </p:txBody>
      </p:sp>
      <p:sp>
        <p:nvSpPr>
          <p:cNvPr id="96265" name="Text Box 19"/>
          <p:cNvSpPr txBox="1">
            <a:spLocks noChangeArrowheads="1"/>
          </p:cNvSpPr>
          <p:nvPr/>
        </p:nvSpPr>
        <p:spPr bwMode="auto">
          <a:xfrm>
            <a:off x="3851275" y="2306638"/>
            <a:ext cx="1944688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latin typeface="Arial" charset="0"/>
              </a:rPr>
              <a:t>Popelnice</a:t>
            </a:r>
            <a:endParaRPr lang="en-US" sz="1400">
              <a:latin typeface="Arial" charset="0"/>
            </a:endParaRPr>
          </a:p>
        </p:txBody>
      </p:sp>
      <p:sp>
        <p:nvSpPr>
          <p:cNvPr id="96266" name="Text Box 20"/>
          <p:cNvSpPr txBox="1">
            <a:spLocks noChangeArrowheads="1"/>
          </p:cNvSpPr>
          <p:nvPr/>
        </p:nvSpPr>
        <p:spPr bwMode="auto">
          <a:xfrm>
            <a:off x="6443663" y="2306638"/>
            <a:ext cx="1944687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latin typeface="Arial" charset="0"/>
              </a:rPr>
              <a:t>Hnůj, kompost</a:t>
            </a:r>
            <a:endParaRPr lang="en-US" sz="1400">
              <a:latin typeface="Arial" charset="0"/>
            </a:endParaRPr>
          </a:p>
        </p:txBody>
      </p:sp>
      <p:sp>
        <p:nvSpPr>
          <p:cNvPr id="96267" name="Text Box 21"/>
          <p:cNvSpPr txBox="1">
            <a:spLocks noChangeArrowheads="1"/>
          </p:cNvSpPr>
          <p:nvPr/>
        </p:nvSpPr>
        <p:spPr bwMode="auto">
          <a:xfrm>
            <a:off x="684213" y="3314700"/>
            <a:ext cx="1944687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latin typeface="Arial" charset="0"/>
              </a:rPr>
              <a:t>Zpracování kalů</a:t>
            </a:r>
            <a:endParaRPr lang="en-US" sz="1400">
              <a:latin typeface="Arial" charset="0"/>
            </a:endParaRPr>
          </a:p>
        </p:txBody>
      </p:sp>
      <p:sp>
        <p:nvSpPr>
          <p:cNvPr id="96268" name="Text Box 22"/>
          <p:cNvSpPr txBox="1">
            <a:spLocks noChangeArrowheads="1"/>
          </p:cNvSpPr>
          <p:nvPr/>
        </p:nvSpPr>
        <p:spPr bwMode="auto">
          <a:xfrm>
            <a:off x="1403350" y="4251325"/>
            <a:ext cx="1944688" cy="330200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solidFill>
                  <a:schemeClr val="accent2"/>
                </a:solidFill>
                <a:latin typeface="Arial" charset="0"/>
              </a:rPr>
              <a:t>Povrchová voda</a:t>
            </a:r>
            <a:endParaRPr lang="en-US" sz="1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96269" name="Text Box 23"/>
          <p:cNvSpPr txBox="1">
            <a:spLocks noChangeArrowheads="1"/>
          </p:cNvSpPr>
          <p:nvPr/>
        </p:nvSpPr>
        <p:spPr bwMode="auto">
          <a:xfrm>
            <a:off x="4500563" y="3675063"/>
            <a:ext cx="1944687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latin typeface="Arial" charset="0"/>
              </a:rPr>
              <a:t>Skládka</a:t>
            </a:r>
            <a:endParaRPr lang="en-US" sz="1400">
              <a:latin typeface="Arial" charset="0"/>
            </a:endParaRPr>
          </a:p>
        </p:txBody>
      </p:sp>
      <p:sp>
        <p:nvSpPr>
          <p:cNvPr id="96270" name="Text Box 24"/>
          <p:cNvSpPr txBox="1">
            <a:spLocks noChangeArrowheads="1"/>
          </p:cNvSpPr>
          <p:nvPr/>
        </p:nvSpPr>
        <p:spPr bwMode="auto">
          <a:xfrm>
            <a:off x="2987675" y="3027363"/>
            <a:ext cx="1944688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latin typeface="Arial" charset="0"/>
              </a:rPr>
              <a:t>Upravený kal</a:t>
            </a:r>
            <a:endParaRPr lang="en-US" sz="1400">
              <a:latin typeface="Arial" charset="0"/>
            </a:endParaRPr>
          </a:p>
        </p:txBody>
      </p:sp>
      <p:sp>
        <p:nvSpPr>
          <p:cNvPr id="96271" name="Text Box 25"/>
          <p:cNvSpPr txBox="1">
            <a:spLocks noChangeArrowheads="1"/>
          </p:cNvSpPr>
          <p:nvPr/>
        </p:nvSpPr>
        <p:spPr bwMode="auto">
          <a:xfrm>
            <a:off x="6659563" y="3890963"/>
            <a:ext cx="1584325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latin typeface="Arial" charset="0"/>
              </a:rPr>
              <a:t>Půda</a:t>
            </a:r>
            <a:endParaRPr lang="en-US" sz="1400">
              <a:latin typeface="Arial" charset="0"/>
            </a:endParaRPr>
          </a:p>
        </p:txBody>
      </p:sp>
      <p:sp>
        <p:nvSpPr>
          <p:cNvPr id="96272" name="Text Box 26"/>
          <p:cNvSpPr txBox="1">
            <a:spLocks noChangeArrowheads="1"/>
          </p:cNvSpPr>
          <p:nvPr/>
        </p:nvSpPr>
        <p:spPr bwMode="auto">
          <a:xfrm>
            <a:off x="4859338" y="4538663"/>
            <a:ext cx="1584325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solidFill>
                  <a:schemeClr val="accent2"/>
                </a:solidFill>
                <a:latin typeface="Arial" charset="0"/>
              </a:rPr>
              <a:t>Podzemní voda</a:t>
            </a:r>
            <a:endParaRPr lang="en-US" sz="1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96273" name="Text Box 27"/>
          <p:cNvSpPr txBox="1">
            <a:spLocks noChangeArrowheads="1"/>
          </p:cNvSpPr>
          <p:nvPr/>
        </p:nvSpPr>
        <p:spPr bwMode="auto">
          <a:xfrm>
            <a:off x="5580063" y="5691188"/>
            <a:ext cx="1584325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solidFill>
                  <a:schemeClr val="accent2"/>
                </a:solidFill>
                <a:latin typeface="Arial" charset="0"/>
              </a:rPr>
              <a:t>Pitná voda</a:t>
            </a:r>
            <a:endParaRPr lang="en-US" sz="1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96274" name="Text Box 28"/>
          <p:cNvSpPr txBox="1">
            <a:spLocks noChangeArrowheads="1"/>
          </p:cNvSpPr>
          <p:nvPr/>
        </p:nvSpPr>
        <p:spPr bwMode="auto">
          <a:xfrm>
            <a:off x="2484438" y="5835650"/>
            <a:ext cx="1944687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latin typeface="Arial" charset="0"/>
              </a:rPr>
              <a:t>Výroba farmak</a:t>
            </a:r>
            <a:endParaRPr lang="en-US" sz="1400">
              <a:latin typeface="Arial" charset="0"/>
            </a:endParaRPr>
          </a:p>
        </p:txBody>
      </p:sp>
      <p:sp>
        <p:nvSpPr>
          <p:cNvPr id="96275" name="Text Box 29"/>
          <p:cNvSpPr txBox="1">
            <a:spLocks noChangeArrowheads="1"/>
          </p:cNvSpPr>
          <p:nvPr/>
        </p:nvSpPr>
        <p:spPr bwMode="auto">
          <a:xfrm>
            <a:off x="755650" y="5186363"/>
            <a:ext cx="1944688" cy="330200"/>
          </a:xfrm>
          <a:prstGeom prst="rect">
            <a:avLst/>
          </a:prstGeom>
          <a:solidFill>
            <a:schemeClr val="bg1"/>
          </a:solidFill>
          <a:ln w="25400">
            <a:solidFill>
              <a:srgbClr val="33CC3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solidFill>
                  <a:srgbClr val="33CC33"/>
                </a:solidFill>
                <a:latin typeface="Arial" charset="0"/>
              </a:rPr>
              <a:t>Vodní mikroflóra</a:t>
            </a:r>
            <a:endParaRPr lang="en-US" sz="1400">
              <a:solidFill>
                <a:srgbClr val="33CC33"/>
              </a:solidFill>
              <a:latin typeface="Arial" charset="0"/>
            </a:endParaRPr>
          </a:p>
        </p:txBody>
      </p:sp>
      <p:cxnSp>
        <p:nvCxnSpPr>
          <p:cNvPr id="96276" name="AutoShape 30"/>
          <p:cNvCxnSpPr>
            <a:cxnSpLocks noChangeShapeType="1"/>
            <a:stCxn id="96258" idx="2"/>
            <a:endCxn id="96260" idx="0"/>
          </p:cNvCxnSpPr>
          <p:nvPr/>
        </p:nvCxnSpPr>
        <p:spPr bwMode="auto">
          <a:xfrm flipH="1">
            <a:off x="1223963" y="950913"/>
            <a:ext cx="1763712" cy="4794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277" name="AutoShape 31"/>
          <p:cNvCxnSpPr>
            <a:cxnSpLocks noChangeShapeType="1"/>
            <a:stCxn id="96258" idx="2"/>
            <a:endCxn id="96261" idx="0"/>
          </p:cNvCxnSpPr>
          <p:nvPr/>
        </p:nvCxnSpPr>
        <p:spPr bwMode="auto">
          <a:xfrm>
            <a:off x="2987675" y="950913"/>
            <a:ext cx="254000" cy="4794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278" name="AutoShape 32"/>
          <p:cNvCxnSpPr>
            <a:cxnSpLocks noChangeShapeType="1"/>
            <a:stCxn id="96258" idx="2"/>
            <a:endCxn id="96262" idx="0"/>
          </p:cNvCxnSpPr>
          <p:nvPr/>
        </p:nvCxnSpPr>
        <p:spPr bwMode="auto">
          <a:xfrm>
            <a:off x="2987675" y="950913"/>
            <a:ext cx="2270125" cy="4794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279" name="AutoShape 33"/>
          <p:cNvCxnSpPr>
            <a:cxnSpLocks noChangeShapeType="1"/>
            <a:stCxn id="96260" idx="2"/>
            <a:endCxn id="96264" idx="0"/>
          </p:cNvCxnSpPr>
          <p:nvPr/>
        </p:nvCxnSpPr>
        <p:spPr bwMode="auto">
          <a:xfrm>
            <a:off x="1223963" y="1998663"/>
            <a:ext cx="576262" cy="3667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280" name="AutoShape 34"/>
          <p:cNvCxnSpPr>
            <a:cxnSpLocks noChangeShapeType="1"/>
            <a:stCxn id="96261" idx="2"/>
            <a:endCxn id="96264" idx="0"/>
          </p:cNvCxnSpPr>
          <p:nvPr/>
        </p:nvCxnSpPr>
        <p:spPr bwMode="auto">
          <a:xfrm flipH="1">
            <a:off x="1800225" y="1998663"/>
            <a:ext cx="1441450" cy="3667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281" name="AutoShape 35"/>
          <p:cNvCxnSpPr>
            <a:cxnSpLocks noChangeShapeType="1"/>
            <a:stCxn id="96262" idx="2"/>
            <a:endCxn id="96265" idx="0"/>
          </p:cNvCxnSpPr>
          <p:nvPr/>
        </p:nvCxnSpPr>
        <p:spPr bwMode="auto">
          <a:xfrm flipH="1">
            <a:off x="4824413" y="1998663"/>
            <a:ext cx="433387" cy="2952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282" name="AutoShape 36"/>
          <p:cNvCxnSpPr>
            <a:cxnSpLocks noChangeShapeType="1"/>
            <a:stCxn id="96267" idx="2"/>
            <a:endCxn id="96268" idx="0"/>
          </p:cNvCxnSpPr>
          <p:nvPr/>
        </p:nvCxnSpPr>
        <p:spPr bwMode="auto">
          <a:xfrm>
            <a:off x="1657350" y="3657600"/>
            <a:ext cx="719138" cy="5810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283" name="AutoShape 37"/>
          <p:cNvCxnSpPr>
            <a:cxnSpLocks noChangeShapeType="1"/>
            <a:stCxn id="96266" idx="2"/>
            <a:endCxn id="96271" idx="0"/>
          </p:cNvCxnSpPr>
          <p:nvPr/>
        </p:nvCxnSpPr>
        <p:spPr bwMode="auto">
          <a:xfrm>
            <a:off x="7416800" y="2649538"/>
            <a:ext cx="34925" cy="12287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284" name="AutoShape 38"/>
          <p:cNvCxnSpPr>
            <a:cxnSpLocks noChangeShapeType="1"/>
            <a:stCxn id="96263" idx="2"/>
            <a:endCxn id="96266" idx="0"/>
          </p:cNvCxnSpPr>
          <p:nvPr/>
        </p:nvCxnSpPr>
        <p:spPr bwMode="auto">
          <a:xfrm flipH="1">
            <a:off x="7416800" y="1857375"/>
            <a:ext cx="73025" cy="4365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285" name="AutoShape 39"/>
          <p:cNvCxnSpPr>
            <a:cxnSpLocks noChangeShapeType="1"/>
            <a:stCxn id="96259" idx="2"/>
            <a:endCxn id="96263" idx="0"/>
          </p:cNvCxnSpPr>
          <p:nvPr/>
        </p:nvCxnSpPr>
        <p:spPr bwMode="auto">
          <a:xfrm>
            <a:off x="7235825" y="958850"/>
            <a:ext cx="254000" cy="5429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286" name="AutoShape 40"/>
          <p:cNvCxnSpPr>
            <a:cxnSpLocks noChangeShapeType="1"/>
            <a:stCxn id="96269" idx="2"/>
            <a:endCxn id="96272" idx="0"/>
          </p:cNvCxnSpPr>
          <p:nvPr/>
        </p:nvCxnSpPr>
        <p:spPr bwMode="auto">
          <a:xfrm>
            <a:off x="5473700" y="4017963"/>
            <a:ext cx="177800" cy="5080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287" name="AutoShape 41"/>
          <p:cNvCxnSpPr>
            <a:cxnSpLocks noChangeShapeType="1"/>
            <a:stCxn id="96272" idx="2"/>
            <a:endCxn id="96273" idx="0"/>
          </p:cNvCxnSpPr>
          <p:nvPr/>
        </p:nvCxnSpPr>
        <p:spPr bwMode="auto">
          <a:xfrm>
            <a:off x="5651500" y="4881563"/>
            <a:ext cx="720725" cy="7969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288" name="AutoShape 42"/>
          <p:cNvCxnSpPr>
            <a:cxnSpLocks noChangeShapeType="1"/>
            <a:stCxn id="96271" idx="2"/>
            <a:endCxn id="96272" idx="3"/>
          </p:cNvCxnSpPr>
          <p:nvPr/>
        </p:nvCxnSpPr>
        <p:spPr bwMode="auto">
          <a:xfrm flipH="1">
            <a:off x="6456363" y="4233863"/>
            <a:ext cx="995362" cy="4699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289" name="AutoShape 43"/>
          <p:cNvCxnSpPr>
            <a:cxnSpLocks noChangeShapeType="1"/>
            <a:stCxn id="96275" idx="0"/>
            <a:endCxn id="96268" idx="2"/>
          </p:cNvCxnSpPr>
          <p:nvPr/>
        </p:nvCxnSpPr>
        <p:spPr bwMode="auto">
          <a:xfrm flipV="1">
            <a:off x="1728788" y="4594225"/>
            <a:ext cx="647700" cy="57943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290" name="AutoShape 44"/>
          <p:cNvCxnSpPr>
            <a:cxnSpLocks noChangeShapeType="1"/>
            <a:stCxn id="96274" idx="0"/>
            <a:endCxn id="96268" idx="2"/>
          </p:cNvCxnSpPr>
          <p:nvPr/>
        </p:nvCxnSpPr>
        <p:spPr bwMode="auto">
          <a:xfrm flipH="1" flipV="1">
            <a:off x="2376488" y="4594225"/>
            <a:ext cx="1081087" cy="12287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291" name="AutoShape 45"/>
          <p:cNvCxnSpPr>
            <a:cxnSpLocks noChangeShapeType="1"/>
            <a:stCxn id="96265" idx="2"/>
            <a:endCxn id="96269" idx="0"/>
          </p:cNvCxnSpPr>
          <p:nvPr/>
        </p:nvCxnSpPr>
        <p:spPr bwMode="auto">
          <a:xfrm>
            <a:off x="4824413" y="2649538"/>
            <a:ext cx="649287" cy="10128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292" name="AutoShape 46"/>
          <p:cNvCxnSpPr>
            <a:cxnSpLocks noChangeShapeType="1"/>
            <a:stCxn id="96271" idx="1"/>
            <a:endCxn id="96268" idx="3"/>
          </p:cNvCxnSpPr>
          <p:nvPr/>
        </p:nvCxnSpPr>
        <p:spPr bwMode="auto">
          <a:xfrm flipH="1">
            <a:off x="3360738" y="4056063"/>
            <a:ext cx="3286125" cy="360362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96293" name="AutoShape 47"/>
          <p:cNvCxnSpPr>
            <a:cxnSpLocks noChangeShapeType="1"/>
            <a:stCxn id="96269" idx="1"/>
            <a:endCxn id="96268" idx="3"/>
          </p:cNvCxnSpPr>
          <p:nvPr/>
        </p:nvCxnSpPr>
        <p:spPr bwMode="auto">
          <a:xfrm flipH="1">
            <a:off x="3360738" y="3840163"/>
            <a:ext cx="1127125" cy="576262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96294" name="AutoShape 48"/>
          <p:cNvCxnSpPr>
            <a:cxnSpLocks noChangeShapeType="1"/>
            <a:stCxn id="96268" idx="3"/>
            <a:endCxn id="96272" idx="1"/>
          </p:cNvCxnSpPr>
          <p:nvPr/>
        </p:nvCxnSpPr>
        <p:spPr bwMode="auto">
          <a:xfrm>
            <a:off x="3360738" y="4416425"/>
            <a:ext cx="1485900" cy="28733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96295" name="AutoShape 49"/>
          <p:cNvCxnSpPr>
            <a:cxnSpLocks noChangeShapeType="1"/>
            <a:stCxn id="96268" idx="3"/>
            <a:endCxn id="96273" idx="1"/>
          </p:cNvCxnSpPr>
          <p:nvPr/>
        </p:nvCxnSpPr>
        <p:spPr bwMode="auto">
          <a:xfrm>
            <a:off x="3360738" y="4416425"/>
            <a:ext cx="2206625" cy="1439863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96296" name="AutoShape 50"/>
          <p:cNvCxnSpPr>
            <a:cxnSpLocks noChangeShapeType="1"/>
            <a:stCxn id="96264" idx="2"/>
            <a:endCxn id="96267" idx="0"/>
          </p:cNvCxnSpPr>
          <p:nvPr/>
        </p:nvCxnSpPr>
        <p:spPr bwMode="auto">
          <a:xfrm flipH="1">
            <a:off x="1657350" y="2933700"/>
            <a:ext cx="142875" cy="3683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297" name="AutoShape 51"/>
          <p:cNvCxnSpPr>
            <a:cxnSpLocks noChangeShapeType="1"/>
            <a:stCxn id="96267" idx="3"/>
            <a:endCxn id="96270" idx="1"/>
          </p:cNvCxnSpPr>
          <p:nvPr/>
        </p:nvCxnSpPr>
        <p:spPr bwMode="auto">
          <a:xfrm flipV="1">
            <a:off x="2641600" y="3192463"/>
            <a:ext cx="333375" cy="28733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298" name="AutoShape 52"/>
          <p:cNvCxnSpPr>
            <a:cxnSpLocks noChangeShapeType="1"/>
            <a:stCxn id="96270" idx="3"/>
            <a:endCxn id="96266" idx="1"/>
          </p:cNvCxnSpPr>
          <p:nvPr/>
        </p:nvCxnSpPr>
        <p:spPr bwMode="auto">
          <a:xfrm flipV="1">
            <a:off x="4945063" y="2471738"/>
            <a:ext cx="1485900" cy="720725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sp>
        <p:nvSpPr>
          <p:cNvPr id="96299" name="Text Box 53"/>
          <p:cNvSpPr txBox="1">
            <a:spLocks noChangeArrowheads="1"/>
          </p:cNvSpPr>
          <p:nvPr/>
        </p:nvSpPr>
        <p:spPr bwMode="auto">
          <a:xfrm>
            <a:off x="4140200" y="6381750"/>
            <a:ext cx="4670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>
                <a:latin typeface="Arial" charset="0"/>
              </a:rPr>
              <a:t>Upraveno podle: T.Heberer, </a:t>
            </a:r>
            <a:r>
              <a:rPr lang="cs-CZ" sz="1200" i="1">
                <a:latin typeface="Arial" charset="0"/>
              </a:rPr>
              <a:t>Toxicology Letters 131, </a:t>
            </a:r>
            <a:r>
              <a:rPr lang="cs-CZ" sz="1200">
                <a:latin typeface="Arial" charset="0"/>
              </a:rPr>
              <a:t>5 – 17 (2002) </a:t>
            </a:r>
            <a:endParaRPr lang="en-US" sz="12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 smtClean="0">
                <a:solidFill>
                  <a:schemeClr val="tx1"/>
                </a:solidFill>
              </a:rPr>
              <a:t>GLP </a:t>
            </a:r>
            <a:r>
              <a:rPr lang="en-GB" sz="2800" dirty="0" smtClean="0">
                <a:solidFill>
                  <a:schemeClr val="tx1"/>
                </a:solidFill>
              </a:rPr>
              <a:t>a </a:t>
            </a:r>
            <a:r>
              <a:rPr lang="cs-CZ" sz="2800" dirty="0" smtClean="0">
                <a:solidFill>
                  <a:schemeClr val="tx1"/>
                </a:solidFill>
              </a:rPr>
              <a:t>Léčiva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8760"/>
            <a:ext cx="8229600" cy="525658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cs-CZ" sz="2800" dirty="0" smtClean="0"/>
              <a:t>GLP </a:t>
            </a:r>
            <a:r>
              <a:rPr lang="en-US" sz="2800" dirty="0" smtClean="0"/>
              <a:t>&amp; p</a:t>
            </a:r>
            <a:r>
              <a:rPr lang="cs-CZ" sz="2800" dirty="0" err="1" smtClean="0"/>
              <a:t>řesná</a:t>
            </a:r>
            <a:r>
              <a:rPr lang="cs-CZ" sz="2800" dirty="0" smtClean="0"/>
              <a:t> dokumentace vyžadována u humánních i veterinárních léčiv:</a:t>
            </a:r>
            <a:endParaRPr lang="en-GB" sz="2800" dirty="0" smtClean="0"/>
          </a:p>
          <a:p>
            <a:pPr>
              <a:lnSpc>
                <a:spcPct val="90000"/>
              </a:lnSpc>
            </a:pPr>
            <a:r>
              <a:rPr lang="cs-CZ" sz="2600" b="1" dirty="0" smtClean="0"/>
              <a:t>Registrace před použitím</a:t>
            </a:r>
            <a:endParaRPr lang="en-GB" sz="2600" b="1" dirty="0" smtClean="0"/>
          </a:p>
          <a:p>
            <a:pPr lvl="1">
              <a:lnSpc>
                <a:spcPct val="90000"/>
              </a:lnSpc>
            </a:pPr>
            <a:r>
              <a:rPr lang="cs-CZ" sz="2600" dirty="0" smtClean="0"/>
              <a:t>průkaz a dokumentace farmakokinetiky, cílové aktivity ve srovnání s existujícími postupy, bezpečnost pro lidi + nově i pro životní prostředí …</a:t>
            </a:r>
          </a:p>
          <a:p>
            <a:pPr>
              <a:lnSpc>
                <a:spcPct val="90000"/>
              </a:lnSpc>
            </a:pPr>
            <a:r>
              <a:rPr lang="cs-CZ" sz="2600" b="1" dirty="0" smtClean="0"/>
              <a:t>Dokumentace celého životního cyklu </a:t>
            </a:r>
            <a:endParaRPr lang="en-GB" sz="2600" b="1" dirty="0" smtClean="0"/>
          </a:p>
          <a:p>
            <a:pPr lvl="1">
              <a:lnSpc>
                <a:spcPct val="90000"/>
              </a:lnSpc>
            </a:pPr>
            <a:r>
              <a:rPr lang="cs-CZ" sz="2600" dirty="0" smtClean="0"/>
              <a:t>výroba, přípravy v lékárnách, kontrola kvality, aplikace, reporting vedlejších účinků, likvidace (nebezpečný odpad) </a:t>
            </a:r>
            <a:endParaRPr lang="cs-CZ" sz="2600" u="sng" dirty="0" smtClean="0"/>
          </a:p>
          <a:p>
            <a:pPr>
              <a:lnSpc>
                <a:spcPct val="90000"/>
              </a:lnSpc>
            </a:pPr>
            <a:endParaRPr lang="en-GB" sz="2600" b="1" dirty="0" smtClean="0"/>
          </a:p>
          <a:p>
            <a:pPr>
              <a:lnSpc>
                <a:spcPct val="90000"/>
              </a:lnSpc>
            </a:pPr>
            <a:r>
              <a:rPr lang="en-GB" sz="2600" b="1" dirty="0" smtClean="0"/>
              <a:t>A</a:t>
            </a:r>
            <a:r>
              <a:rPr lang="cs-CZ" sz="2600" b="1" dirty="0" err="1" smtClean="0"/>
              <a:t>utority</a:t>
            </a:r>
            <a:r>
              <a:rPr lang="cs-CZ" sz="2600" b="1" dirty="0" smtClean="0"/>
              <a:t>: </a:t>
            </a:r>
          </a:p>
          <a:p>
            <a:pPr lvl="1">
              <a:lnSpc>
                <a:spcPct val="90000"/>
              </a:lnSpc>
            </a:pPr>
            <a:r>
              <a:rPr lang="en-GB" sz="2600" dirty="0" smtClean="0"/>
              <a:t>ČR</a:t>
            </a:r>
          </a:p>
          <a:p>
            <a:pPr lvl="2">
              <a:lnSpc>
                <a:spcPct val="90000"/>
              </a:lnSpc>
            </a:pPr>
            <a:r>
              <a:rPr lang="cs-CZ" sz="2200" dirty="0" smtClean="0"/>
              <a:t>SÚKL (Státní úřad pro kontrolu léčiv)</a:t>
            </a:r>
            <a:endParaRPr lang="en-GB" sz="2200" dirty="0" smtClean="0"/>
          </a:p>
          <a:p>
            <a:pPr lvl="2">
              <a:lnSpc>
                <a:spcPct val="90000"/>
              </a:lnSpc>
            </a:pPr>
            <a:r>
              <a:rPr lang="cs-CZ" sz="2200" dirty="0" smtClean="0"/>
              <a:t>ÚSKVBL (Ústav pro státní kontrolu veterinárních biopreparátů a léčiv)</a:t>
            </a:r>
            <a:endParaRPr lang="en-GB" sz="2200" dirty="0" smtClean="0"/>
          </a:p>
          <a:p>
            <a:pPr lvl="1">
              <a:lnSpc>
                <a:spcPct val="90000"/>
              </a:lnSpc>
            </a:pPr>
            <a:r>
              <a:rPr lang="cs-CZ" sz="2600" dirty="0" smtClean="0"/>
              <a:t>EU: Evropská léková agentura (EMA)</a:t>
            </a:r>
            <a:endParaRPr lang="en-GB" sz="2600" dirty="0" smtClean="0"/>
          </a:p>
          <a:p>
            <a:pPr lvl="1">
              <a:lnSpc>
                <a:spcPct val="90000"/>
              </a:lnSpc>
            </a:pPr>
            <a:r>
              <a:rPr lang="cs-CZ" sz="2600" dirty="0" smtClean="0"/>
              <a:t>USA: </a:t>
            </a:r>
            <a:r>
              <a:rPr lang="cs-CZ" sz="2600" dirty="0" err="1" smtClean="0"/>
              <a:t>Food</a:t>
            </a:r>
            <a:r>
              <a:rPr lang="cs-CZ" sz="2600" dirty="0" smtClean="0"/>
              <a:t> </a:t>
            </a:r>
            <a:r>
              <a:rPr lang="cs-CZ" sz="2600" dirty="0" err="1" smtClean="0"/>
              <a:t>and</a:t>
            </a:r>
            <a:r>
              <a:rPr lang="cs-CZ" sz="2600" dirty="0" smtClean="0"/>
              <a:t> </a:t>
            </a:r>
            <a:r>
              <a:rPr lang="cs-CZ" sz="2600" dirty="0" err="1" smtClean="0"/>
              <a:t>Drug</a:t>
            </a:r>
            <a:r>
              <a:rPr lang="cs-CZ" sz="2600" dirty="0" smtClean="0"/>
              <a:t> </a:t>
            </a:r>
            <a:r>
              <a:rPr lang="cs-CZ" sz="2600" dirty="0" err="1" smtClean="0"/>
              <a:t>Administration</a:t>
            </a:r>
            <a:r>
              <a:rPr lang="cs-CZ" sz="2600" dirty="0" smtClean="0"/>
              <a:t> (FDA)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7"/>
          <p:cNvSpPr txBox="1">
            <a:spLocks noChangeArrowheads="1"/>
          </p:cNvSpPr>
          <p:nvPr/>
        </p:nvSpPr>
        <p:spPr bwMode="auto">
          <a:xfrm rot="-5400000">
            <a:off x="-1415256" y="1947069"/>
            <a:ext cx="37449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/>
              <a:t>http://www.ema.europa.eu/</a:t>
            </a:r>
          </a:p>
        </p:txBody>
      </p:sp>
      <p:pic>
        <p:nvPicPr>
          <p:cNvPr id="24579" name="Picture 10"/>
          <p:cNvPicPr>
            <a:picLocks noChangeAspect="1" noChangeArrowheads="1"/>
          </p:cNvPicPr>
          <p:nvPr/>
        </p:nvPicPr>
        <p:blipFill>
          <a:blip r:embed="rId3" cstate="print"/>
          <a:srcRect l="18095" t="9904" r="19524" b="32190"/>
          <a:stretch>
            <a:fillRect/>
          </a:stretch>
        </p:blipFill>
        <p:spPr bwMode="auto">
          <a:xfrm>
            <a:off x="685800" y="762000"/>
            <a:ext cx="8382000" cy="486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7"/>
          <p:cNvSpPr txBox="1">
            <a:spLocks noChangeArrowheads="1"/>
          </p:cNvSpPr>
          <p:nvPr/>
        </p:nvSpPr>
        <p:spPr bwMode="auto">
          <a:xfrm rot="-5400000">
            <a:off x="-448469" y="1394619"/>
            <a:ext cx="1811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/>
              <a:t>www.sukl.cz</a:t>
            </a:r>
          </a:p>
        </p:txBody>
      </p:sp>
      <p:pic>
        <p:nvPicPr>
          <p:cNvPr id="25603" name="Picture 8"/>
          <p:cNvPicPr>
            <a:picLocks noChangeAspect="1" noChangeArrowheads="1"/>
          </p:cNvPicPr>
          <p:nvPr/>
        </p:nvPicPr>
        <p:blipFill>
          <a:blip r:embed="rId3" cstate="print"/>
          <a:srcRect l="20476" t="15237" r="20952" b="16191"/>
          <a:stretch>
            <a:fillRect/>
          </a:stretch>
        </p:blipFill>
        <p:spPr bwMode="auto">
          <a:xfrm>
            <a:off x="685800" y="381000"/>
            <a:ext cx="8458200" cy="618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3" cstate="print"/>
          <a:srcRect l="3810" t="15714" r="21428" b="11905"/>
          <a:stretch>
            <a:fillRect/>
          </a:stretch>
        </p:blipFill>
        <p:spPr bwMode="auto">
          <a:xfrm>
            <a:off x="76200" y="1295400"/>
            <a:ext cx="9067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246063" y="4572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/>
              <a:t>www.uskvbl.cz</a:t>
            </a:r>
          </a:p>
        </p:txBody>
      </p:sp>
      <p:sp>
        <p:nvSpPr>
          <p:cNvPr id="26628" name="Line 5"/>
          <p:cNvSpPr>
            <a:spLocks noChangeShapeType="1"/>
          </p:cNvSpPr>
          <p:nvPr/>
        </p:nvSpPr>
        <p:spPr bwMode="auto">
          <a:xfrm>
            <a:off x="6019800" y="4343400"/>
            <a:ext cx="1600200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6629" name="Line 6"/>
          <p:cNvSpPr>
            <a:spLocks noChangeShapeType="1"/>
          </p:cNvSpPr>
          <p:nvPr/>
        </p:nvSpPr>
        <p:spPr bwMode="auto">
          <a:xfrm>
            <a:off x="3657600" y="6324600"/>
            <a:ext cx="5257800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6630" name="Line 7"/>
          <p:cNvSpPr>
            <a:spLocks noChangeShapeType="1"/>
          </p:cNvSpPr>
          <p:nvPr/>
        </p:nvSpPr>
        <p:spPr bwMode="auto">
          <a:xfrm>
            <a:off x="2590800" y="6553200"/>
            <a:ext cx="6096000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760"/>
            <a:ext cx="8305800" cy="4876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cs-CZ" dirty="0" smtClean="0"/>
              <a:t>Základní zákonný dokument:</a:t>
            </a:r>
          </a:p>
          <a:p>
            <a:pPr>
              <a:lnSpc>
                <a:spcPct val="90000"/>
              </a:lnSpc>
              <a:defRPr/>
            </a:pPr>
            <a:r>
              <a:rPr lang="cs-CZ" b="1" dirty="0" smtClean="0">
                <a:solidFill>
                  <a:schemeClr val="tx2"/>
                </a:solidFill>
              </a:rPr>
              <a:t>Zákon o léčivech č. 378/2007</a:t>
            </a:r>
            <a:r>
              <a:rPr lang="en-GB" b="1" dirty="0" smtClean="0">
                <a:solidFill>
                  <a:schemeClr val="tx2"/>
                </a:solidFill>
              </a:rPr>
              <a:t> </a:t>
            </a:r>
            <a:r>
              <a:rPr lang="en-GB" dirty="0" smtClean="0">
                <a:solidFill>
                  <a:schemeClr val="tx1"/>
                </a:solidFill>
              </a:rPr>
              <a:t>v </a:t>
            </a:r>
            <a:r>
              <a:rPr lang="en-GB" dirty="0" err="1" smtClean="0">
                <a:solidFill>
                  <a:schemeClr val="tx1"/>
                </a:solidFill>
              </a:rPr>
              <a:t>platném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znění</a:t>
            </a:r>
            <a:r>
              <a:rPr lang="en-GB" dirty="0" smtClean="0">
                <a:solidFill>
                  <a:schemeClr val="tx1"/>
                </a:solidFill>
              </a:rPr>
              <a:t> (</a:t>
            </a:r>
            <a:r>
              <a:rPr lang="en-GB" dirty="0" err="1" smtClean="0">
                <a:solidFill>
                  <a:schemeClr val="tx1"/>
                </a:solidFill>
              </a:rPr>
              <a:t>časté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aktualizace</a:t>
            </a:r>
            <a:r>
              <a:rPr lang="en-GB" dirty="0" smtClean="0">
                <a:solidFill>
                  <a:schemeClr val="tx1"/>
                </a:solidFill>
              </a:rPr>
              <a:t>) </a:t>
            </a:r>
            <a:endParaRPr lang="cs-CZ" dirty="0" smtClean="0">
              <a:solidFill>
                <a:schemeClr val="tx1"/>
              </a:solidFill>
            </a:endParaRPr>
          </a:p>
          <a:p>
            <a:pPr marL="742950" lvl="2" indent="-342900">
              <a:lnSpc>
                <a:spcPct val="90000"/>
              </a:lnSpc>
              <a:buFontTx/>
              <a:buChar char="•"/>
              <a:defRPr/>
            </a:pPr>
            <a:r>
              <a:rPr lang="en-GB" dirty="0" smtClean="0"/>
              <a:t>a</a:t>
            </a:r>
            <a:r>
              <a:rPr lang="cs-CZ" dirty="0" smtClean="0"/>
              <a:t> </a:t>
            </a:r>
            <a:r>
              <a:rPr lang="cs-CZ" b="1" dirty="0" smtClean="0">
                <a:solidFill>
                  <a:schemeClr val="tx2"/>
                </a:solidFill>
              </a:rPr>
              <a:t>příslušné prováděcí vyhlášky</a:t>
            </a:r>
            <a:endParaRPr lang="en-GB" b="1" dirty="0" smtClean="0">
              <a:solidFill>
                <a:schemeClr val="tx2"/>
              </a:solidFill>
            </a:endParaRPr>
          </a:p>
          <a:p>
            <a:pPr marL="742950" lvl="2" indent="-342900">
              <a:lnSpc>
                <a:spcPct val="90000"/>
              </a:lnSpc>
              <a:buNone/>
              <a:defRPr/>
            </a:pPr>
            <a:r>
              <a:rPr lang="en-GB" sz="1600" dirty="0" smtClean="0">
                <a:solidFill>
                  <a:srgbClr val="00B050"/>
                </a:solidFill>
              </a:rPr>
              <a:t>	(v</a:t>
            </a:r>
            <a:r>
              <a:rPr lang="cs-CZ" sz="1600" dirty="0" err="1" smtClean="0">
                <a:solidFill>
                  <a:srgbClr val="00B050"/>
                </a:solidFill>
              </a:rPr>
              <a:t>iz</a:t>
            </a:r>
            <a:r>
              <a:rPr lang="cs-CZ" sz="1600" dirty="0" smtClean="0">
                <a:solidFill>
                  <a:srgbClr val="00B050"/>
                </a:solidFill>
              </a:rPr>
              <a:t> příklad</a:t>
            </a:r>
            <a:r>
              <a:rPr lang="en-GB" sz="1600" dirty="0" smtClean="0">
                <a:solidFill>
                  <a:srgbClr val="00B050"/>
                </a:solidFill>
              </a:rPr>
              <a:t> </a:t>
            </a:r>
            <a:r>
              <a:rPr lang="en-GB" sz="1600" dirty="0" err="1" smtClean="0">
                <a:solidFill>
                  <a:srgbClr val="00B050"/>
                </a:solidFill>
              </a:rPr>
              <a:t>ve</a:t>
            </a:r>
            <a:r>
              <a:rPr lang="en-GB" sz="1600" dirty="0" smtClean="0">
                <a:solidFill>
                  <a:srgbClr val="00B050"/>
                </a:solidFill>
              </a:rPr>
              <a:t> </a:t>
            </a:r>
            <a:r>
              <a:rPr lang="en-GB" sz="1600" dirty="0" err="1" smtClean="0">
                <a:solidFill>
                  <a:srgbClr val="00B050"/>
                </a:solidFill>
              </a:rPr>
              <a:t>studijních</a:t>
            </a:r>
            <a:r>
              <a:rPr lang="en-GB" sz="1600" dirty="0" smtClean="0">
                <a:solidFill>
                  <a:srgbClr val="00B050"/>
                </a:solidFill>
              </a:rPr>
              <a:t> </a:t>
            </a:r>
            <a:r>
              <a:rPr lang="en-GB" sz="1600" dirty="0" err="1" smtClean="0">
                <a:solidFill>
                  <a:srgbClr val="00B050"/>
                </a:solidFill>
              </a:rPr>
              <a:t>materiálech</a:t>
            </a:r>
            <a:r>
              <a:rPr lang="en-GB" sz="1600" dirty="0" smtClean="0">
                <a:solidFill>
                  <a:srgbClr val="00B050"/>
                </a:solidFill>
              </a:rPr>
              <a:t>)</a:t>
            </a:r>
            <a:endParaRPr lang="cs-CZ" sz="1600" dirty="0" smtClean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  <a:defRPr/>
            </a:pPr>
            <a:endParaRPr lang="cs-CZ" sz="2200" i="1" dirty="0" smtClean="0"/>
          </a:p>
          <a:p>
            <a:pPr>
              <a:lnSpc>
                <a:spcPct val="90000"/>
              </a:lnSpc>
              <a:defRPr/>
            </a:pPr>
            <a:endParaRPr lang="en-GB" sz="2400" i="1" dirty="0" smtClean="0"/>
          </a:p>
          <a:p>
            <a:pPr>
              <a:lnSpc>
                <a:spcPct val="90000"/>
              </a:lnSpc>
              <a:defRPr/>
            </a:pPr>
            <a:r>
              <a:rPr lang="cs-CZ" sz="2400" i="1" dirty="0" smtClean="0"/>
              <a:t>Pro informaci: další zákony v kompetenci SÚKL 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000" dirty="0" smtClean="0"/>
              <a:t>Zákon č. 167/1998 Sb., </a:t>
            </a:r>
            <a:r>
              <a:rPr lang="cs-CZ" sz="2000" b="1" dirty="0" smtClean="0">
                <a:solidFill>
                  <a:schemeClr val="tx2"/>
                </a:solidFill>
              </a:rPr>
              <a:t>o návykových látkách</a:t>
            </a:r>
            <a:r>
              <a:rPr lang="cs-CZ" sz="2000" b="1" dirty="0" smtClean="0">
                <a:solidFill>
                  <a:srgbClr val="FFFF00"/>
                </a:solidFill>
              </a:rPr>
              <a:t> </a:t>
            </a:r>
            <a:r>
              <a:rPr lang="cs-CZ" sz="2000" dirty="0" smtClean="0"/>
              <a:t>a o změně některých dalších zákonů, ve znění pozdějších předpisů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000" dirty="0" smtClean="0"/>
              <a:t>Zákon č. 160/1992 Sb., o zdravotní péči v nestátních zdravotnických zařízeních</a:t>
            </a:r>
          </a:p>
          <a:p>
            <a:pPr>
              <a:lnSpc>
                <a:spcPct val="90000"/>
              </a:lnSpc>
              <a:defRPr/>
            </a:pPr>
            <a:endParaRPr lang="cs-CZ" sz="2200" i="1" dirty="0" smtClean="0"/>
          </a:p>
          <a:p>
            <a:pPr>
              <a:lnSpc>
                <a:spcPct val="90000"/>
              </a:lnSpc>
              <a:defRPr/>
            </a:pPr>
            <a:endParaRPr lang="cs-CZ" dirty="0" smtClean="0"/>
          </a:p>
        </p:txBody>
      </p:sp>
      <p:sp>
        <p:nvSpPr>
          <p:cNvPr id="5" name="Nadpis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</p:spPr>
        <p:txBody>
          <a:bodyPr/>
          <a:lstStyle/>
          <a:p>
            <a:r>
              <a:rPr lang="cs-CZ" sz="2800" dirty="0" smtClean="0">
                <a:solidFill>
                  <a:schemeClr val="tx1"/>
                </a:solidFill>
              </a:rPr>
              <a:t>GLP </a:t>
            </a:r>
            <a:r>
              <a:rPr lang="en-GB" sz="2800" dirty="0" smtClean="0">
                <a:solidFill>
                  <a:schemeClr val="tx1"/>
                </a:solidFill>
              </a:rPr>
              <a:t>a </a:t>
            </a:r>
            <a:r>
              <a:rPr lang="cs-CZ" sz="2800" dirty="0" smtClean="0">
                <a:solidFill>
                  <a:schemeClr val="tx1"/>
                </a:solidFill>
              </a:rPr>
              <a:t>Léčiva</a:t>
            </a:r>
            <a:endParaRPr lang="en-GB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Prováděcí předpisy k zák. 378/2007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cs-CZ" sz="2000" dirty="0" smtClean="0">
                <a:solidFill>
                  <a:schemeClr val="tx1"/>
                </a:solidFill>
              </a:rPr>
              <a:t>(výběr - příklady)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52736"/>
            <a:ext cx="9108504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1700" dirty="0" smtClean="0"/>
              <a:t>vyhláška č. 229/2008 Sb., </a:t>
            </a:r>
            <a:r>
              <a:rPr lang="cs-CZ" sz="1700" b="1" dirty="0" smtClean="0">
                <a:solidFill>
                  <a:srgbClr val="FF0000"/>
                </a:solidFill>
              </a:rPr>
              <a:t>o výrobě a distribuci léčiv</a:t>
            </a:r>
            <a:r>
              <a:rPr lang="cs-CZ" sz="1700" dirty="0" smtClean="0"/>
              <a:t>, ve znění pozdějších předpisů</a:t>
            </a:r>
          </a:p>
          <a:p>
            <a:pPr>
              <a:lnSpc>
                <a:spcPct val="90000"/>
              </a:lnSpc>
            </a:pPr>
            <a:r>
              <a:rPr lang="cs-CZ" sz="1700" dirty="0" smtClean="0"/>
              <a:t>vyhláška č. 228/2008 Sb., </a:t>
            </a:r>
            <a:r>
              <a:rPr lang="cs-CZ" sz="1700" b="1" dirty="0" smtClean="0">
                <a:solidFill>
                  <a:srgbClr val="FF0000"/>
                </a:solidFill>
              </a:rPr>
              <a:t>o registraci </a:t>
            </a:r>
            <a:r>
              <a:rPr lang="cs-CZ" sz="1700" dirty="0" smtClean="0"/>
              <a:t>léčivých přípravků, ve znění pozdějších předpisů</a:t>
            </a:r>
          </a:p>
          <a:p>
            <a:pPr>
              <a:lnSpc>
                <a:spcPct val="90000"/>
              </a:lnSpc>
            </a:pPr>
            <a:r>
              <a:rPr lang="cs-CZ" sz="1700" dirty="0" smtClean="0"/>
              <a:t>vyhláška č. 106/2008 Sb., </a:t>
            </a:r>
            <a:r>
              <a:rPr lang="cs-CZ" sz="1700" b="1" dirty="0" smtClean="0">
                <a:solidFill>
                  <a:srgbClr val="FF0000"/>
                </a:solidFill>
              </a:rPr>
              <a:t>o správné praxi prodejců vyhrazených léčivých přípravků </a:t>
            </a:r>
            <a:r>
              <a:rPr lang="cs-CZ" sz="1700" dirty="0" smtClean="0"/>
              <a:t>a o odborném kurzu prodejců vyhrazených léčivých přípravků</a:t>
            </a:r>
          </a:p>
          <a:p>
            <a:pPr>
              <a:lnSpc>
                <a:spcPct val="90000"/>
              </a:lnSpc>
            </a:pPr>
            <a:r>
              <a:rPr lang="cs-CZ" sz="1700" dirty="0" smtClean="0"/>
              <a:t>vyhláška č. 226/2008 Sb., </a:t>
            </a:r>
            <a:r>
              <a:rPr lang="cs-CZ" sz="1700" b="1" dirty="0" smtClean="0">
                <a:solidFill>
                  <a:srgbClr val="FF0000"/>
                </a:solidFill>
              </a:rPr>
              <a:t>o správné klinické praxi </a:t>
            </a:r>
            <a:r>
              <a:rPr lang="cs-CZ" sz="1700" dirty="0" smtClean="0"/>
              <a:t>a bližších podmínkách klinického hodnocení léčivých přípravků, ve znění pozdějších předpisů</a:t>
            </a:r>
          </a:p>
          <a:p>
            <a:pPr>
              <a:lnSpc>
                <a:spcPct val="90000"/>
              </a:lnSpc>
            </a:pPr>
            <a:r>
              <a:rPr lang="cs-CZ" sz="1700" dirty="0" smtClean="0"/>
              <a:t>vyhláška č. 54/2008 Sb., </a:t>
            </a:r>
            <a:r>
              <a:rPr lang="cs-CZ" sz="1700" b="1" dirty="0" smtClean="0">
                <a:solidFill>
                  <a:srgbClr val="FF0000"/>
                </a:solidFill>
              </a:rPr>
              <a:t>o způsobu předepisování léčivých přípravků</a:t>
            </a:r>
            <a:r>
              <a:rPr lang="cs-CZ" sz="1700" dirty="0" smtClean="0"/>
              <a:t>, údajích uváděných na lékařském předpisu a o pravidlech používání lékařských předpisů, ve znění pozdějších předpisů</a:t>
            </a:r>
          </a:p>
          <a:p>
            <a:pPr>
              <a:lnSpc>
                <a:spcPct val="90000"/>
              </a:lnSpc>
            </a:pPr>
            <a:r>
              <a:rPr lang="cs-CZ" sz="1700" dirty="0" smtClean="0"/>
              <a:t>vyhláška č. 84/2008 Sb., </a:t>
            </a:r>
            <a:r>
              <a:rPr lang="cs-CZ" sz="1700" b="1" dirty="0" smtClean="0">
                <a:solidFill>
                  <a:srgbClr val="FF0000"/>
                </a:solidFill>
              </a:rPr>
              <a:t>o správné lékárenské praxi</a:t>
            </a:r>
            <a:r>
              <a:rPr lang="cs-CZ" sz="1700" dirty="0" smtClean="0"/>
              <a:t>, bližších podmínkách zacházení s léčivy v lékárnách, zdravotnických zařízeních a u dalších provozovatelů a zařízení vydávajících léčivé přípravky, ve znění pozdějších předpisů</a:t>
            </a:r>
          </a:p>
          <a:p>
            <a:pPr>
              <a:lnSpc>
                <a:spcPct val="90000"/>
              </a:lnSpc>
            </a:pPr>
            <a:r>
              <a:rPr lang="en-GB" sz="1700" dirty="0" smtClean="0">
                <a:solidFill>
                  <a:srgbClr val="00B050"/>
                </a:solidFill>
              </a:rPr>
              <a:t>(</a:t>
            </a:r>
            <a:r>
              <a:rPr lang="en-GB" sz="1700" dirty="0" err="1" smtClean="0">
                <a:solidFill>
                  <a:srgbClr val="00B050"/>
                </a:solidFill>
              </a:rPr>
              <a:t>viz</a:t>
            </a:r>
            <a:r>
              <a:rPr lang="en-GB" sz="1700" dirty="0" smtClean="0">
                <a:solidFill>
                  <a:srgbClr val="00B050"/>
                </a:solidFill>
              </a:rPr>
              <a:t> </a:t>
            </a:r>
            <a:r>
              <a:rPr lang="en-GB" sz="1700" dirty="0" err="1" smtClean="0">
                <a:solidFill>
                  <a:srgbClr val="00B050"/>
                </a:solidFill>
              </a:rPr>
              <a:t>příklad</a:t>
            </a:r>
            <a:r>
              <a:rPr lang="en-GB" sz="1700" dirty="0" smtClean="0">
                <a:solidFill>
                  <a:srgbClr val="00B050"/>
                </a:solidFill>
              </a:rPr>
              <a:t> – </a:t>
            </a:r>
            <a:r>
              <a:rPr lang="en-GB" sz="1700" dirty="0" err="1" smtClean="0">
                <a:solidFill>
                  <a:srgbClr val="00B050"/>
                </a:solidFill>
              </a:rPr>
              <a:t>studijní</a:t>
            </a:r>
            <a:r>
              <a:rPr lang="en-GB" sz="1700" dirty="0" smtClean="0">
                <a:solidFill>
                  <a:srgbClr val="00B050"/>
                </a:solidFill>
              </a:rPr>
              <a:t> </a:t>
            </a:r>
            <a:r>
              <a:rPr lang="en-GB" sz="1700" dirty="0" err="1" smtClean="0">
                <a:solidFill>
                  <a:srgbClr val="00B050"/>
                </a:solidFill>
              </a:rPr>
              <a:t>materiály</a:t>
            </a:r>
            <a:r>
              <a:rPr lang="en-GB" sz="1700" dirty="0" smtClean="0">
                <a:solidFill>
                  <a:srgbClr val="00B050"/>
                </a:solidFill>
              </a:rPr>
              <a:t>) </a:t>
            </a:r>
            <a:r>
              <a:rPr lang="cs-CZ" sz="1700" dirty="0" smtClean="0"/>
              <a:t>vyhláška </a:t>
            </a:r>
            <a:r>
              <a:rPr lang="cs-CZ" sz="1700" dirty="0" smtClean="0"/>
              <a:t>č. 85/2008 Sb., </a:t>
            </a:r>
            <a:r>
              <a:rPr lang="cs-CZ" sz="1700" b="1" dirty="0" smtClean="0">
                <a:solidFill>
                  <a:schemeClr val="tx2"/>
                </a:solidFill>
              </a:rPr>
              <a:t>o stanovení seznamu léčivých látek a pomocných látek</a:t>
            </a:r>
            <a:r>
              <a:rPr lang="cs-CZ" sz="1700" dirty="0" smtClean="0"/>
              <a:t>, které lze použít pro přípravu léčivých přípravků, ve znění pozdějších </a:t>
            </a:r>
            <a:r>
              <a:rPr lang="cs-CZ" sz="1700" dirty="0" smtClean="0"/>
              <a:t>předpisů</a:t>
            </a:r>
            <a:endParaRPr lang="en-GB" sz="1700" dirty="0" smtClean="0"/>
          </a:p>
          <a:p>
            <a:pPr>
              <a:lnSpc>
                <a:spcPct val="90000"/>
              </a:lnSpc>
            </a:pPr>
            <a:r>
              <a:rPr lang="en-GB" sz="1700" dirty="0" smtClean="0">
                <a:solidFill>
                  <a:srgbClr val="00B050"/>
                </a:solidFill>
              </a:rPr>
              <a:t>(</a:t>
            </a:r>
            <a:r>
              <a:rPr lang="en-GB" sz="1700" dirty="0" err="1" smtClean="0">
                <a:solidFill>
                  <a:srgbClr val="00B050"/>
                </a:solidFill>
              </a:rPr>
              <a:t>viz</a:t>
            </a:r>
            <a:r>
              <a:rPr lang="en-GB" sz="1700" dirty="0" smtClean="0">
                <a:solidFill>
                  <a:srgbClr val="00B050"/>
                </a:solidFill>
              </a:rPr>
              <a:t> </a:t>
            </a:r>
            <a:r>
              <a:rPr lang="en-GB" sz="1700" dirty="0" err="1" smtClean="0">
                <a:solidFill>
                  <a:srgbClr val="00B050"/>
                </a:solidFill>
              </a:rPr>
              <a:t>příklad</a:t>
            </a:r>
            <a:r>
              <a:rPr lang="en-GB" sz="1700" dirty="0" smtClean="0">
                <a:solidFill>
                  <a:srgbClr val="00B050"/>
                </a:solidFill>
              </a:rPr>
              <a:t> – </a:t>
            </a:r>
            <a:r>
              <a:rPr lang="en-GB" sz="1700" dirty="0" err="1" smtClean="0">
                <a:solidFill>
                  <a:srgbClr val="00B050"/>
                </a:solidFill>
              </a:rPr>
              <a:t>studijní</a:t>
            </a:r>
            <a:r>
              <a:rPr lang="en-GB" sz="1700" dirty="0" smtClean="0">
                <a:solidFill>
                  <a:srgbClr val="00B050"/>
                </a:solidFill>
              </a:rPr>
              <a:t> </a:t>
            </a:r>
            <a:r>
              <a:rPr lang="en-GB" sz="1700" dirty="0" err="1" smtClean="0">
                <a:solidFill>
                  <a:srgbClr val="00B050"/>
                </a:solidFill>
              </a:rPr>
              <a:t>materiály</a:t>
            </a:r>
            <a:r>
              <a:rPr lang="en-GB" sz="1700" dirty="0" smtClean="0">
                <a:solidFill>
                  <a:srgbClr val="00B050"/>
                </a:solidFill>
              </a:rPr>
              <a:t>) </a:t>
            </a:r>
            <a:r>
              <a:rPr lang="cs-CZ" sz="1700" dirty="0" smtClean="0"/>
              <a:t>vyhláška </a:t>
            </a:r>
            <a:r>
              <a:rPr lang="cs-CZ" sz="1700" dirty="0" smtClean="0"/>
              <a:t>č. 86/2008 Sb.,</a:t>
            </a:r>
            <a:r>
              <a:rPr lang="cs-CZ" sz="1800" dirty="0" smtClean="0">
                <a:solidFill>
                  <a:schemeClr val="tx2"/>
                </a:solidFill>
              </a:rPr>
              <a:t> </a:t>
            </a:r>
            <a:r>
              <a:rPr lang="cs-CZ" sz="1800" b="1" dirty="0" smtClean="0">
                <a:solidFill>
                  <a:schemeClr val="tx2"/>
                </a:solidFill>
              </a:rPr>
              <a:t>o stanovení zásad správné laboratorní praxe</a:t>
            </a:r>
            <a:r>
              <a:rPr lang="cs-CZ" sz="1800" dirty="0" smtClean="0">
                <a:solidFill>
                  <a:schemeClr val="tx2"/>
                </a:solidFill>
              </a:rPr>
              <a:t> </a:t>
            </a:r>
            <a:r>
              <a:rPr lang="cs-CZ" sz="1700" dirty="0" smtClean="0"/>
              <a:t>v oblasti léčiv, ve znění pozdějších </a:t>
            </a:r>
            <a:r>
              <a:rPr lang="cs-CZ" sz="1700" dirty="0" smtClean="0"/>
              <a:t>předpisů</a:t>
            </a:r>
            <a:endParaRPr lang="cs-CZ" sz="1700" dirty="0" smtClean="0"/>
          </a:p>
          <a:p>
            <a:pPr>
              <a:lnSpc>
                <a:spcPct val="90000"/>
              </a:lnSpc>
            </a:pPr>
            <a:r>
              <a:rPr lang="cs-CZ" sz="1700" dirty="0" smtClean="0"/>
              <a:t>vyhláška č. 143/ 2008 Sb., </a:t>
            </a:r>
            <a:r>
              <a:rPr lang="cs-CZ" sz="1700" b="1" dirty="0" smtClean="0">
                <a:solidFill>
                  <a:srgbClr val="FF3300"/>
                </a:solidFill>
              </a:rPr>
              <a:t>o stanovení bližších požadavků pro zajištění jakosti a bezpečnosti lidské krve</a:t>
            </a:r>
            <a:r>
              <a:rPr lang="cs-CZ" sz="1700" dirty="0" smtClean="0"/>
              <a:t> a jejích složek (vyhláška o lidské krvi), ve znění pozdějších předpisů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36512" y="1191344"/>
            <a:ext cx="9067800" cy="53340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defRPr/>
            </a:pPr>
            <a:r>
              <a:rPr lang="cs-CZ" sz="2400" dirty="0" smtClean="0"/>
              <a:t>Zdraví ovlivňuje řada faktorů, jejichž KVALITA musí být kontrolována (státem) </a:t>
            </a:r>
            <a:r>
              <a:rPr lang="en-GB" sz="2400" dirty="0" smtClean="0"/>
              <a:t>a </a:t>
            </a:r>
            <a:r>
              <a:rPr lang="en-GB" sz="2400" dirty="0" err="1" smtClean="0"/>
              <a:t>důležité</a:t>
            </a:r>
            <a:r>
              <a:rPr lang="en-GB" sz="2400" dirty="0" smtClean="0"/>
              <a:t> je </a:t>
            </a:r>
            <a:r>
              <a:rPr lang="en-GB" sz="2400" dirty="0" err="1" smtClean="0"/>
              <a:t>zajistit</a:t>
            </a:r>
            <a:r>
              <a:rPr lang="en-GB" sz="2400" dirty="0" smtClean="0"/>
              <a:t> </a:t>
            </a:r>
            <a:r>
              <a:rPr lang="en-GB" sz="2400" dirty="0" err="1" smtClean="0"/>
              <a:t>také</a:t>
            </a:r>
            <a:r>
              <a:rPr lang="en-GB" sz="2400" dirty="0" smtClean="0"/>
              <a:t> “</a:t>
            </a:r>
            <a:r>
              <a:rPr lang="en-GB" sz="2400" dirty="0" err="1" smtClean="0"/>
              <a:t>kvalitu</a:t>
            </a:r>
            <a:r>
              <a:rPr lang="en-GB" sz="2400" dirty="0" smtClean="0"/>
              <a:t>” </a:t>
            </a:r>
            <a:r>
              <a:rPr lang="en-GB" sz="2400" dirty="0" err="1" smtClean="0"/>
              <a:t>analýz</a:t>
            </a:r>
            <a:r>
              <a:rPr lang="en-GB" sz="2400" dirty="0" smtClean="0"/>
              <a:t> (</a:t>
            </a:r>
            <a:r>
              <a:rPr lang="cs-CZ" sz="2400" dirty="0" smtClean="0"/>
              <a:t>GLP</a:t>
            </a:r>
            <a:r>
              <a:rPr lang="en-GB" sz="2400" dirty="0" smtClean="0"/>
              <a:t>)</a:t>
            </a:r>
            <a:r>
              <a:rPr lang="cs-CZ" sz="2400" dirty="0" smtClean="0"/>
              <a:t>:</a:t>
            </a:r>
          </a:p>
          <a:p>
            <a:pPr lvl="1">
              <a:lnSpc>
                <a:spcPct val="90000"/>
              </a:lnSpc>
              <a:buFontTx/>
              <a:buNone/>
              <a:defRPr/>
            </a:pPr>
            <a:r>
              <a:rPr lang="cs-CZ" sz="2000" dirty="0" smtClean="0"/>
              <a:t>	- potraviny, pitná voda, rekreační voda, vnější ovzduší, pracovní ovzduší, hlučnost</a:t>
            </a:r>
            <a:r>
              <a:rPr lang="en-GB" sz="2000" dirty="0" smtClean="0"/>
              <a:t>, </a:t>
            </a:r>
            <a:r>
              <a:rPr lang="en-GB" sz="2000" dirty="0" err="1" smtClean="0"/>
              <a:t>léčiva</a:t>
            </a:r>
            <a:r>
              <a:rPr lang="en-GB" sz="2000" dirty="0" smtClean="0"/>
              <a:t> </a:t>
            </a:r>
            <a:endParaRPr lang="cs-CZ" sz="2000" dirty="0" smtClean="0"/>
          </a:p>
          <a:p>
            <a:pPr lvl="1">
              <a:lnSpc>
                <a:spcPct val="90000"/>
              </a:lnSpc>
              <a:buFontTx/>
              <a:buNone/>
              <a:defRPr/>
            </a:pPr>
            <a:r>
              <a:rPr lang="cs-CZ" sz="2000" dirty="0" smtClean="0"/>
              <a:t>	- zdravotní péče (vyšetření, analýzy … správná </a:t>
            </a:r>
            <a:r>
              <a:rPr lang="cs-CZ" sz="2000" dirty="0" smtClean="0">
                <a:solidFill>
                  <a:srgbClr val="FF0000"/>
                </a:solidFill>
              </a:rPr>
              <a:t>klinická</a:t>
            </a:r>
            <a:r>
              <a:rPr lang="cs-CZ" sz="2000" dirty="0" smtClean="0"/>
              <a:t> praxe)</a:t>
            </a:r>
          </a:p>
          <a:p>
            <a:pPr>
              <a:lnSpc>
                <a:spcPct val="90000"/>
              </a:lnSpc>
              <a:defRPr/>
            </a:pPr>
            <a:endParaRPr lang="cs-CZ" sz="2400" dirty="0" smtClean="0"/>
          </a:p>
          <a:p>
            <a:pPr>
              <a:lnSpc>
                <a:spcPct val="90000"/>
              </a:lnSpc>
              <a:defRPr/>
            </a:pPr>
            <a:r>
              <a:rPr lang="cs-CZ" sz="2400" dirty="0" smtClean="0"/>
              <a:t>Autority dohlížející na kvalitu = Ministerstva (</a:t>
            </a:r>
            <a:r>
              <a:rPr lang="cs-CZ" sz="2400" dirty="0" err="1" smtClean="0"/>
              <a:t>MZe</a:t>
            </a:r>
            <a:r>
              <a:rPr lang="cs-CZ" sz="2400" dirty="0" smtClean="0"/>
              <a:t>, </a:t>
            </a:r>
            <a:r>
              <a:rPr lang="cs-CZ" sz="2400" dirty="0" err="1" smtClean="0"/>
              <a:t>MZd</a:t>
            </a:r>
            <a:r>
              <a:rPr lang="cs-CZ" sz="2400" dirty="0" smtClean="0"/>
              <a:t>, MŽP) a zřizované ústavy </a:t>
            </a:r>
            <a:r>
              <a:rPr lang="cs-CZ" sz="2200" dirty="0" smtClean="0"/>
              <a:t>(jejich kompetence a přesahy jsou předmětem diskuze)</a:t>
            </a:r>
            <a:r>
              <a:rPr lang="en-US" sz="2400" dirty="0" smtClean="0"/>
              <a:t> </a:t>
            </a:r>
            <a:endParaRPr lang="cs-CZ" sz="2400" dirty="0" smtClean="0"/>
          </a:p>
          <a:p>
            <a:pPr lvl="1">
              <a:lnSpc>
                <a:spcPct val="90000"/>
              </a:lnSpc>
              <a:defRPr/>
            </a:pPr>
            <a:r>
              <a:rPr lang="cs-CZ" sz="2600" dirty="0" smtClean="0">
                <a:solidFill>
                  <a:schemeClr val="tx2"/>
                </a:solidFill>
              </a:rPr>
              <a:t>Dozorující a výkonná funkce</a:t>
            </a:r>
          </a:p>
          <a:p>
            <a:pPr lvl="2">
              <a:lnSpc>
                <a:spcPct val="90000"/>
              </a:lnSpc>
              <a:defRPr/>
            </a:pPr>
            <a:r>
              <a:rPr lang="cs-CZ" sz="1900" dirty="0" smtClean="0"/>
              <a:t>Hygienické stanice</a:t>
            </a:r>
          </a:p>
          <a:p>
            <a:pPr lvl="2">
              <a:lnSpc>
                <a:spcPct val="90000"/>
              </a:lnSpc>
              <a:defRPr/>
            </a:pPr>
            <a:r>
              <a:rPr lang="cs-CZ" sz="1900" dirty="0" smtClean="0"/>
              <a:t>Státní zemědělská a potravinářská inspekce</a:t>
            </a:r>
          </a:p>
          <a:p>
            <a:pPr lvl="2">
              <a:lnSpc>
                <a:spcPct val="90000"/>
              </a:lnSpc>
              <a:defRPr/>
            </a:pPr>
            <a:r>
              <a:rPr lang="cs-CZ" sz="1900" dirty="0" smtClean="0"/>
              <a:t>Státní veterinární správa</a:t>
            </a:r>
          </a:p>
          <a:p>
            <a:pPr lvl="2">
              <a:lnSpc>
                <a:spcPct val="90000"/>
              </a:lnSpc>
              <a:defRPr/>
            </a:pPr>
            <a:r>
              <a:rPr lang="cs-CZ" sz="1900" dirty="0" smtClean="0"/>
              <a:t>SÚKL a ÚSKVBL (viz dále – léčiva)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600" dirty="0" smtClean="0">
                <a:solidFill>
                  <a:schemeClr val="tx2"/>
                </a:solidFill>
              </a:rPr>
              <a:t>Další funkce (např. poradní, analýzy …)</a:t>
            </a:r>
          </a:p>
          <a:p>
            <a:pPr lvl="2">
              <a:lnSpc>
                <a:spcPct val="90000"/>
              </a:lnSpc>
              <a:defRPr/>
            </a:pPr>
            <a:r>
              <a:rPr lang="cs-CZ" sz="1900" dirty="0" smtClean="0"/>
              <a:t>Státní zdravotní ústav</a:t>
            </a:r>
          </a:p>
          <a:p>
            <a:pPr lvl="2">
              <a:lnSpc>
                <a:spcPct val="90000"/>
              </a:lnSpc>
              <a:defRPr/>
            </a:pPr>
            <a:r>
              <a:rPr lang="cs-CZ" sz="1900" dirty="0" smtClean="0"/>
              <a:t>Zdravotní ústavy (</a:t>
            </a:r>
            <a:r>
              <a:rPr lang="cs-CZ" sz="1900" dirty="0" err="1" smtClean="0"/>
              <a:t>zpr</a:t>
            </a:r>
            <a:r>
              <a:rPr lang="cs-CZ" sz="1900" dirty="0" smtClean="0"/>
              <a:t>. krajské)</a:t>
            </a:r>
          </a:p>
          <a:p>
            <a:pPr lvl="2">
              <a:lnSpc>
                <a:spcPct val="90000"/>
              </a:lnSpc>
              <a:defRPr/>
            </a:pPr>
            <a:r>
              <a:rPr lang="cs-CZ" sz="1900" dirty="0" smtClean="0"/>
              <a:t>Státní veterinární ústav </a:t>
            </a:r>
            <a:endParaRPr lang="cs-CZ" sz="1400" dirty="0" smtClean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GLP a </a:t>
            </a:r>
            <a:r>
              <a:rPr lang="en-GB" dirty="0" err="1" smtClean="0">
                <a:solidFill>
                  <a:schemeClr val="tx1"/>
                </a:solidFill>
              </a:rPr>
              <a:t>zdraví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člověka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124744"/>
            <a:ext cx="9067800" cy="5328592"/>
          </a:xfrm>
        </p:spPr>
        <p:txBody>
          <a:bodyPr>
            <a:normAutofit fontScale="92500" lnSpcReduction="20000"/>
          </a:bodyPr>
          <a:lstStyle/>
          <a:p>
            <a:r>
              <a:rPr lang="cs-CZ" sz="2800" dirty="0" smtClean="0"/>
              <a:t>Pro každou </a:t>
            </a:r>
            <a:r>
              <a:rPr lang="en-GB" sz="2800" dirty="0" err="1" smtClean="0"/>
              <a:t>sledovanou</a:t>
            </a:r>
            <a:r>
              <a:rPr lang="en-GB" sz="2800" dirty="0" smtClean="0"/>
              <a:t> </a:t>
            </a:r>
            <a:r>
              <a:rPr lang="cs-CZ" sz="2800" dirty="0" smtClean="0"/>
              <a:t>kategorii, tj.:</a:t>
            </a:r>
          </a:p>
          <a:p>
            <a:pPr lvl="1"/>
            <a:r>
              <a:rPr lang="cs-CZ" sz="2400" dirty="0" smtClean="0"/>
              <a:t>Potraviny, Pitná voda, Rekreační voda, Ovzduší</a:t>
            </a:r>
          </a:p>
          <a:p>
            <a:pPr lvl="1"/>
            <a:r>
              <a:rPr lang="cs-CZ" sz="2400" dirty="0" smtClean="0"/>
              <a:t>Zdravotní péče</a:t>
            </a:r>
            <a:r>
              <a:rPr lang="en-GB" sz="2400" dirty="0" smtClean="0"/>
              <a:t/>
            </a:r>
            <a:br>
              <a:rPr lang="en-GB" sz="2400" dirty="0" smtClean="0"/>
            </a:br>
            <a:endParaRPr lang="cs-CZ" sz="2400" dirty="0" smtClean="0"/>
          </a:p>
          <a:p>
            <a:pPr>
              <a:buFontTx/>
              <a:buNone/>
            </a:pPr>
            <a:r>
              <a:rPr lang="en-GB" sz="2800" dirty="0" smtClean="0"/>
              <a:t>   </a:t>
            </a:r>
            <a:r>
              <a:rPr lang="cs-CZ" sz="2800" dirty="0" smtClean="0"/>
              <a:t>jsou definovány různé a specifické požadavky na kvalitu </a:t>
            </a:r>
          </a:p>
          <a:p>
            <a:pPr lvl="1"/>
            <a:r>
              <a:rPr lang="cs-CZ" sz="2400" b="1" dirty="0" smtClean="0"/>
              <a:t>Chemické rozbory </a:t>
            </a:r>
            <a:r>
              <a:rPr lang="cs-CZ" sz="2400" dirty="0" smtClean="0"/>
              <a:t>- </a:t>
            </a:r>
            <a:r>
              <a:rPr lang="cs-CZ" sz="2400" b="1" dirty="0" smtClean="0">
                <a:solidFill>
                  <a:schemeClr val="tx2"/>
                </a:solidFill>
              </a:rPr>
              <a:t>limity pro vybrané toxické látky</a:t>
            </a:r>
            <a:r>
              <a:rPr lang="cs-CZ" sz="2400" dirty="0" smtClean="0">
                <a:solidFill>
                  <a:schemeClr val="tx2"/>
                </a:solidFill>
              </a:rPr>
              <a:t> </a:t>
            </a:r>
            <a:r>
              <a:rPr lang="cs-CZ" sz="2400" dirty="0" smtClean="0"/>
              <a:t>(různé druhy potravin, různé limity): toxické kovy – př. </a:t>
            </a:r>
            <a:r>
              <a:rPr lang="cs-CZ" sz="2400" dirty="0" err="1" smtClean="0"/>
              <a:t>Hg</a:t>
            </a:r>
            <a:r>
              <a:rPr lang="cs-CZ" sz="2400" dirty="0" smtClean="0"/>
              <a:t>, toxiny plísní, persistentní látky (polychlorované bifenyly, dioxiny),  pesticidy, nepovolené náhražky</a:t>
            </a:r>
          </a:p>
          <a:p>
            <a:pPr lvl="1"/>
            <a:r>
              <a:rPr lang="cs-CZ" sz="2400" b="1" dirty="0" smtClean="0"/>
              <a:t>Mikrobiologická bezpečnost </a:t>
            </a:r>
            <a:r>
              <a:rPr lang="cs-CZ" sz="2400" dirty="0" smtClean="0"/>
              <a:t>- </a:t>
            </a:r>
            <a:r>
              <a:rPr lang="cs-CZ" sz="2400" b="1" dirty="0" smtClean="0">
                <a:solidFill>
                  <a:schemeClr val="tx2"/>
                </a:solidFill>
              </a:rPr>
              <a:t>kultivace nebo jiný průkaz patogenů </a:t>
            </a:r>
            <a:r>
              <a:rPr lang="cs-CZ" sz="2400" dirty="0" smtClean="0"/>
              <a:t>(např. metody molekulární biologie – </a:t>
            </a:r>
            <a:r>
              <a:rPr lang="cs-CZ" sz="2400" dirty="0" err="1" smtClean="0"/>
              <a:t>Listerie</a:t>
            </a:r>
            <a:r>
              <a:rPr lang="cs-CZ" sz="2400" dirty="0" smtClean="0"/>
              <a:t> v potravinách</a:t>
            </a:r>
            <a:r>
              <a:rPr lang="en-US" sz="2400" dirty="0" smtClean="0"/>
              <a:t>; </a:t>
            </a:r>
            <a:r>
              <a:rPr lang="en-US" sz="2400" dirty="0" err="1" smtClean="0"/>
              <a:t>steri</a:t>
            </a:r>
            <a:r>
              <a:rPr lang="cs-CZ" sz="2400" dirty="0" smtClean="0"/>
              <a:t>lita léčiv podávaných intravenózně atd.)</a:t>
            </a:r>
            <a:endParaRPr lang="en-US" sz="2400" dirty="0" smtClean="0"/>
          </a:p>
          <a:p>
            <a:pPr lvl="1"/>
            <a:r>
              <a:rPr lang="cs-CZ" sz="2400" b="1" dirty="0" smtClean="0">
                <a:solidFill>
                  <a:schemeClr val="tx2"/>
                </a:solidFill>
              </a:rPr>
              <a:t>Další s</a:t>
            </a:r>
            <a:r>
              <a:rPr lang="en-US" sz="2400" b="1" dirty="0" err="1" smtClean="0">
                <a:solidFill>
                  <a:schemeClr val="tx2"/>
                </a:solidFill>
              </a:rPr>
              <a:t>pecifick</a:t>
            </a:r>
            <a:r>
              <a:rPr lang="cs-CZ" sz="2400" b="1" dirty="0" smtClean="0">
                <a:solidFill>
                  <a:schemeClr val="tx2"/>
                </a:solidFill>
              </a:rPr>
              <a:t>é požadavky </a:t>
            </a:r>
            <a:r>
              <a:rPr lang="cs-CZ" sz="2400" dirty="0" smtClean="0"/>
              <a:t>(prašnost – např. limity pro PM10 = </a:t>
            </a:r>
            <a:r>
              <a:rPr lang="cs-CZ" sz="2400" dirty="0" err="1" smtClean="0"/>
              <a:t>particulate</a:t>
            </a:r>
            <a:r>
              <a:rPr lang="cs-CZ" sz="2400" dirty="0" smtClean="0"/>
              <a:t> </a:t>
            </a:r>
            <a:r>
              <a:rPr lang="cs-CZ" sz="2400" dirty="0" err="1" smtClean="0"/>
              <a:t>matter</a:t>
            </a:r>
            <a:r>
              <a:rPr lang="cs-CZ" sz="2400" dirty="0" smtClean="0"/>
              <a:t> </a:t>
            </a:r>
            <a:r>
              <a:rPr lang="en-US" sz="2400" dirty="0" smtClean="0"/>
              <a:t>&gt;10mi</a:t>
            </a:r>
            <a:r>
              <a:rPr lang="cs-CZ" sz="2400" dirty="0" smtClean="0"/>
              <a:t>k</a:t>
            </a:r>
            <a:r>
              <a:rPr lang="en-US" sz="2400" dirty="0" err="1" smtClean="0"/>
              <a:t>rometr</a:t>
            </a:r>
            <a:r>
              <a:rPr lang="cs-CZ" sz="2400" dirty="0" smtClean="0"/>
              <a:t>ů</a:t>
            </a:r>
            <a:r>
              <a:rPr lang="en-US" sz="2400" dirty="0" smtClean="0"/>
              <a:t>; limit</a:t>
            </a:r>
            <a:r>
              <a:rPr lang="cs-CZ" sz="2400" dirty="0" smtClean="0"/>
              <a:t>y pro hlučnost </a:t>
            </a:r>
            <a:r>
              <a:rPr lang="en-US" sz="2400" dirty="0" smtClean="0"/>
              <a:t> </a:t>
            </a:r>
            <a:r>
              <a:rPr lang="cs-CZ" sz="2400" dirty="0" smtClean="0"/>
              <a:t>…)</a:t>
            </a:r>
          </a:p>
          <a:p>
            <a:pPr lvl="1"/>
            <a:r>
              <a:rPr lang="en-US" sz="2400" b="1" dirty="0" smtClean="0">
                <a:solidFill>
                  <a:schemeClr val="tx2"/>
                </a:solidFill>
              </a:rPr>
              <a:t>L</a:t>
            </a:r>
            <a:r>
              <a:rPr lang="cs-CZ" sz="2400" b="1" dirty="0" err="1" smtClean="0">
                <a:solidFill>
                  <a:schemeClr val="tx2"/>
                </a:solidFill>
              </a:rPr>
              <a:t>ékařská</a:t>
            </a:r>
            <a:r>
              <a:rPr lang="cs-CZ" sz="2400" b="1" dirty="0" smtClean="0">
                <a:solidFill>
                  <a:schemeClr val="tx2"/>
                </a:solidFill>
              </a:rPr>
              <a:t> vyšetření a analýzy </a:t>
            </a:r>
            <a:r>
              <a:rPr lang="cs-CZ" sz="2400" dirty="0" smtClean="0"/>
              <a:t>- např. průkaz rakovinných </a:t>
            </a:r>
            <a:r>
              <a:rPr lang="cs-CZ" sz="2400" dirty="0" err="1" smtClean="0"/>
              <a:t>biomarkerů</a:t>
            </a:r>
            <a:r>
              <a:rPr lang="cs-CZ" sz="2400" dirty="0" smtClean="0"/>
              <a:t>, </a:t>
            </a:r>
            <a:r>
              <a:rPr lang="cs-CZ" sz="2400" dirty="0" err="1" smtClean="0"/>
              <a:t>biomarkery</a:t>
            </a:r>
            <a:r>
              <a:rPr lang="cs-CZ" sz="2400" dirty="0" smtClean="0"/>
              <a:t> v těhotenství, přítomnost HIV …</a:t>
            </a:r>
          </a:p>
        </p:txBody>
      </p:sp>
      <p:sp>
        <p:nvSpPr>
          <p:cNvPr id="5" name="Nadpis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GLP a </a:t>
            </a:r>
            <a:r>
              <a:rPr lang="en-GB" dirty="0" err="1" smtClean="0">
                <a:solidFill>
                  <a:schemeClr val="tx1"/>
                </a:solidFill>
              </a:rPr>
              <a:t>zdraví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člověka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96" y="1143000"/>
            <a:ext cx="9067800" cy="5022304"/>
          </a:xfrm>
        </p:spPr>
        <p:txBody>
          <a:bodyPr>
            <a:normAutofit fontScale="92500" lnSpcReduction="10000"/>
          </a:bodyPr>
          <a:lstStyle/>
          <a:p>
            <a:r>
              <a:rPr lang="cs-CZ" sz="2400" b="1" dirty="0" smtClean="0">
                <a:solidFill>
                  <a:schemeClr val="tx2"/>
                </a:solidFill>
              </a:rPr>
              <a:t>Kdo sleduje (odpovídá za) kvalitu ? </a:t>
            </a:r>
          </a:p>
          <a:p>
            <a:pPr lvl="1"/>
            <a:r>
              <a:rPr lang="cs-CZ" sz="2100" b="1" dirty="0" smtClean="0">
                <a:solidFill>
                  <a:srgbClr val="FF0000"/>
                </a:solidFill>
              </a:rPr>
              <a:t>výrobci </a:t>
            </a:r>
            <a:r>
              <a:rPr lang="cs-CZ" sz="2100" dirty="0" smtClean="0"/>
              <a:t>(voda, potraviny…) + </a:t>
            </a:r>
            <a:r>
              <a:rPr lang="cs-CZ" sz="2100" b="1" dirty="0" smtClean="0">
                <a:solidFill>
                  <a:srgbClr val="FF0000"/>
                </a:solidFill>
              </a:rPr>
              <a:t>prodejci</a:t>
            </a:r>
          </a:p>
          <a:p>
            <a:pPr lvl="1"/>
            <a:r>
              <a:rPr lang="cs-CZ" sz="2100" b="1" dirty="0" smtClean="0">
                <a:solidFill>
                  <a:srgbClr val="FF0000"/>
                </a:solidFill>
              </a:rPr>
              <a:t>zdroje </a:t>
            </a:r>
            <a:r>
              <a:rPr lang="cs-CZ" sz="2100" dirty="0" smtClean="0"/>
              <a:t>znečištění (průmysl, čistírny odp. vod …)</a:t>
            </a:r>
          </a:p>
          <a:p>
            <a:pPr lvl="1"/>
            <a:endParaRPr lang="cs-CZ" dirty="0" smtClean="0"/>
          </a:p>
          <a:p>
            <a:r>
              <a:rPr lang="cs-CZ" sz="2400" dirty="0" err="1" smtClean="0"/>
              <a:t>Odpověné</a:t>
            </a:r>
            <a:r>
              <a:rPr lang="cs-CZ" sz="2400" dirty="0" smtClean="0"/>
              <a:t> osoby musí objednávat zkoušky</a:t>
            </a:r>
            <a:r>
              <a:rPr lang="en-US" sz="2400" dirty="0" smtClean="0"/>
              <a:t>/</a:t>
            </a:r>
            <a:r>
              <a:rPr lang="en-US" sz="2400" dirty="0" err="1" smtClean="0"/>
              <a:t>rozbory</a:t>
            </a:r>
            <a:r>
              <a:rPr lang="cs-CZ" sz="2400" dirty="0" smtClean="0"/>
              <a:t>:</a:t>
            </a:r>
            <a:endParaRPr lang="en-GB" sz="2400" dirty="0" smtClean="0"/>
          </a:p>
          <a:p>
            <a:endParaRPr lang="en-GB" sz="2400" dirty="0" smtClean="0"/>
          </a:p>
          <a:p>
            <a:r>
              <a:rPr lang="cs-CZ" sz="2400" dirty="0" smtClean="0"/>
              <a:t>Zajištění rozborů (pokud jde o požadavek zákona)</a:t>
            </a:r>
            <a:br>
              <a:rPr lang="cs-CZ" sz="2400" dirty="0" smtClean="0"/>
            </a:br>
            <a:r>
              <a:rPr lang="cs-CZ" sz="2400" dirty="0" smtClean="0"/>
              <a:t>= </a:t>
            </a:r>
            <a:r>
              <a:rPr lang="cs-CZ" sz="2400" b="1" dirty="0" smtClean="0">
                <a:solidFill>
                  <a:schemeClr val="tx2"/>
                </a:solidFill>
              </a:rPr>
              <a:t>akreditované laboratoře</a:t>
            </a:r>
            <a:r>
              <a:rPr lang="cs-CZ" sz="2400" dirty="0" smtClean="0">
                <a:solidFill>
                  <a:schemeClr val="tx2"/>
                </a:solidFill>
              </a:rPr>
              <a:t> </a:t>
            </a:r>
          </a:p>
          <a:p>
            <a:pPr lvl="3"/>
            <a:r>
              <a:rPr lang="cs-CZ" dirty="0" smtClean="0"/>
              <a:t>Vlastní laboratoře přímo u výrobce</a:t>
            </a:r>
          </a:p>
          <a:p>
            <a:pPr lvl="3"/>
            <a:r>
              <a:rPr lang="cs-CZ" dirty="0" smtClean="0"/>
              <a:t>Soukromé laboratoře</a:t>
            </a:r>
          </a:p>
          <a:p>
            <a:pPr lvl="3"/>
            <a:r>
              <a:rPr lang="cs-CZ" dirty="0" smtClean="0"/>
              <a:t>Státní zdravotní ústav, Zdravotní ústavy, Veterinární ústavy …</a:t>
            </a:r>
          </a:p>
          <a:p>
            <a:endParaRPr lang="en-GB" sz="2400" dirty="0" smtClean="0"/>
          </a:p>
          <a:p>
            <a:r>
              <a:rPr lang="cs-CZ" sz="2400" dirty="0" smtClean="0"/>
              <a:t>Občan, NGO a</a:t>
            </a:r>
            <a:r>
              <a:rPr lang="en-GB" sz="2400" dirty="0" smtClean="0"/>
              <a:t>td </a:t>
            </a:r>
            <a:r>
              <a:rPr lang="cs-CZ" sz="2400" dirty="0" smtClean="0"/>
              <a:t>může také požadovat/objednat </a:t>
            </a:r>
            <a:r>
              <a:rPr lang="en-GB" sz="2400" dirty="0" smtClean="0"/>
              <a:t>(a </a:t>
            </a:r>
            <a:r>
              <a:rPr lang="en-GB" sz="2400" dirty="0" err="1" smtClean="0"/>
              <a:t>následně</a:t>
            </a:r>
            <a:r>
              <a:rPr lang="en-GB" sz="2400" dirty="0" smtClean="0"/>
              <a:t> </a:t>
            </a:r>
            <a:r>
              <a:rPr lang="en-GB" sz="2400" dirty="0" err="1" smtClean="0"/>
              <a:t>nejspíš</a:t>
            </a:r>
            <a:r>
              <a:rPr lang="en-GB" sz="2400" dirty="0" smtClean="0"/>
              <a:t> </a:t>
            </a:r>
            <a:r>
              <a:rPr lang="en-GB" sz="2400" dirty="0" err="1" smtClean="0"/>
              <a:t>i</a:t>
            </a:r>
            <a:r>
              <a:rPr lang="en-GB" sz="2400" dirty="0" smtClean="0"/>
              <a:t> </a:t>
            </a:r>
            <a:r>
              <a:rPr lang="en-GB" sz="2400" dirty="0" err="1" smtClean="0"/>
              <a:t>zaplatit</a:t>
            </a:r>
            <a:r>
              <a:rPr lang="en-GB" sz="2400" dirty="0" smtClean="0"/>
              <a:t>) </a:t>
            </a:r>
            <a:r>
              <a:rPr lang="cs-CZ" sz="2400" dirty="0" smtClean="0"/>
              <a:t>rozbory kvality</a:t>
            </a:r>
            <a:r>
              <a:rPr lang="cs-CZ" dirty="0" smtClean="0"/>
              <a:t> </a:t>
            </a:r>
          </a:p>
          <a:p>
            <a:pPr lvl="3"/>
            <a:endParaRPr lang="cs-CZ" dirty="0" smtClean="0"/>
          </a:p>
        </p:txBody>
      </p:sp>
      <p:sp>
        <p:nvSpPr>
          <p:cNvPr id="5" name="Nadpis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GLP a </a:t>
            </a:r>
            <a:r>
              <a:rPr lang="en-GB" dirty="0" err="1" smtClean="0">
                <a:solidFill>
                  <a:schemeClr val="tx1"/>
                </a:solidFill>
              </a:rPr>
              <a:t>zdraví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člověka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0"/>
          <p:cNvPicPr>
            <a:picLocks noChangeAspect="1" noChangeArrowheads="1"/>
          </p:cNvPicPr>
          <p:nvPr/>
        </p:nvPicPr>
        <p:blipFill>
          <a:blip r:embed="rId3" cstate="print"/>
          <a:srcRect l="10477" t="11905" r="18736" b="23334"/>
          <a:stretch>
            <a:fillRect/>
          </a:stretch>
        </p:blipFill>
        <p:spPr bwMode="auto">
          <a:xfrm>
            <a:off x="0" y="1371600"/>
            <a:ext cx="9144000" cy="522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11"/>
          <p:cNvSpPr txBox="1">
            <a:spLocks noChangeArrowheads="1"/>
          </p:cNvSpPr>
          <p:nvPr/>
        </p:nvSpPr>
        <p:spPr bwMode="auto">
          <a:xfrm>
            <a:off x="609600" y="304800"/>
            <a:ext cx="187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www.m</a:t>
            </a:r>
            <a:r>
              <a:rPr lang="cs-CZ"/>
              <a:t>zcr.cz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recetox">
      <a:dk1>
        <a:srgbClr val="58585A"/>
      </a:dk1>
      <a:lt1>
        <a:srgbClr val="FFFFFF"/>
      </a:lt1>
      <a:dk2>
        <a:srgbClr val="1F82C0"/>
      </a:dk2>
      <a:lt2>
        <a:srgbClr val="EEECE1"/>
      </a:lt2>
      <a:accent1>
        <a:srgbClr val="244061"/>
      </a:accent1>
      <a:accent2>
        <a:srgbClr val="953734"/>
      </a:accent2>
      <a:accent3>
        <a:srgbClr val="CBD300"/>
      </a:accent3>
      <a:accent4>
        <a:srgbClr val="BCC6E2"/>
      </a:accent4>
      <a:accent5>
        <a:srgbClr val="EA683E"/>
      </a:accent5>
      <a:accent6>
        <a:srgbClr val="FAC08F"/>
      </a:accent6>
      <a:hlink>
        <a:srgbClr val="CBD300"/>
      </a:hlink>
      <a:folHlink>
        <a:srgbClr val="EA683E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3241</TotalTime>
  <Words>2150</Words>
  <Application>Microsoft Office PowerPoint</Application>
  <PresentationFormat>Předvádění na obrazovce (4:3)</PresentationFormat>
  <Paragraphs>489</Paragraphs>
  <Slides>59</Slides>
  <Notes>59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0" baseType="lpstr">
      <vt:lpstr>Motiv sady Office</vt:lpstr>
      <vt:lpstr>Snímek 1</vt:lpstr>
      <vt:lpstr>Snímek 2</vt:lpstr>
      <vt:lpstr>Přehled - vybrané otázky v této přednášce</vt:lpstr>
      <vt:lpstr>Kdo vlastně vyžaduje SLP ? … zákony</vt:lpstr>
      <vt:lpstr>Zdraví člověka  principy kontroly a regulace</vt:lpstr>
      <vt:lpstr>GLP a zdraví člověka</vt:lpstr>
      <vt:lpstr>GLP a zdraví člověka</vt:lpstr>
      <vt:lpstr>GLP a zdraví člověka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LIMITY Jak se odvodí „bezpečné“ limity, které jsou pak uplatňovány v legislativě?  </vt:lpstr>
      <vt:lpstr>Limity pro (toxické) látky</vt:lpstr>
      <vt:lpstr>Důležité zkratky - limity</vt:lpstr>
      <vt:lpstr>Acceptable Daily Intake (ADI)</vt:lpstr>
      <vt:lpstr>Bezpečnostní (safety) faktory / Faktory nejistoty</vt:lpstr>
      <vt:lpstr>Bezpečná koncentrace (SC – safe concentration)</vt:lpstr>
      <vt:lpstr>LIMITY Jak se odvodí „bezpečné“ limity, které jsou pak uplatňovány v legislativě?  </vt:lpstr>
      <vt:lpstr>EU WFD - rámcová směrnice o vodách</vt:lpstr>
      <vt:lpstr>Snímek 24</vt:lpstr>
      <vt:lpstr>Seznam prioritních látek EU WFD (výběr, příklady) </vt:lpstr>
      <vt:lpstr>Snímek 26</vt:lpstr>
      <vt:lpstr>Faktory nejistoty - příklady</vt:lpstr>
      <vt:lpstr>Snímek 28</vt:lpstr>
      <vt:lpstr>Bezpečnost průmyslových chemických látek</vt:lpstr>
      <vt:lpstr>Jsou nebezpečné/toxické látky regulovány ?</vt:lpstr>
      <vt:lpstr>REACH - REGULACE chem. látek v EU</vt:lpstr>
      <vt:lpstr>REACH - REGULACE chem. látek v EU</vt:lpstr>
      <vt:lpstr>REACH - REGULACE chem. látek v EU</vt:lpstr>
      <vt:lpstr>REACH - REGULACE chem. látek v EU</vt:lpstr>
      <vt:lpstr>REACH - REGULACE chem. látek v EU</vt:lpstr>
      <vt:lpstr>Snímek 36</vt:lpstr>
      <vt:lpstr>REACH - testování</vt:lpstr>
      <vt:lpstr>REACH - testování</vt:lpstr>
      <vt:lpstr>Přípravky na ochranu rostlin  (pesticidy)</vt:lpstr>
      <vt:lpstr>Zákon o rostlinolékařské péči – Z. 326/2004 Sb</vt:lpstr>
      <vt:lpstr>Označování POR</vt:lpstr>
      <vt:lpstr>POR – základní principy regulace</vt:lpstr>
      <vt:lpstr>Registrace POR – rozsáhlá žádost   Ústřední kontrolní a zkušební ústav zemědělský </vt:lpstr>
      <vt:lpstr>Přípravky na ochranu rostlin – požadavky při registraci</vt:lpstr>
      <vt:lpstr>Snímek 45</vt:lpstr>
      <vt:lpstr>Snímek 46</vt:lpstr>
      <vt:lpstr>Léčiva … a správná praxe</vt:lpstr>
      <vt:lpstr>Léčiva – základní údaje</vt:lpstr>
      <vt:lpstr>Vývoj nových léčiv</vt:lpstr>
      <vt:lpstr>Vývoj nových léčiv</vt:lpstr>
      <vt:lpstr>Léčiva – základní údaje</vt:lpstr>
      <vt:lpstr>Snímek 52</vt:lpstr>
      <vt:lpstr>Snímek 53</vt:lpstr>
      <vt:lpstr>GLP a Léčiva</vt:lpstr>
      <vt:lpstr>Snímek 55</vt:lpstr>
      <vt:lpstr>Snímek 56</vt:lpstr>
      <vt:lpstr>Snímek 57</vt:lpstr>
      <vt:lpstr>GLP a Léčiva</vt:lpstr>
      <vt:lpstr>Prováděcí předpisy k zák. 378/2007 (výběr - příklady)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SustrRadim</dc:creator>
  <cp:lastModifiedBy>Ludek Blaha</cp:lastModifiedBy>
  <cp:revision>66</cp:revision>
  <dcterms:created xsi:type="dcterms:W3CDTF">2010-05-17T15:27:49Z</dcterms:created>
  <dcterms:modified xsi:type="dcterms:W3CDTF">2015-11-06T10:01:19Z</dcterms:modified>
</cp:coreProperties>
</file>