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431" r:id="rId2"/>
    <p:sldId id="547" r:id="rId3"/>
    <p:sldId id="624" r:id="rId4"/>
    <p:sldId id="435" r:id="rId5"/>
    <p:sldId id="436" r:id="rId6"/>
    <p:sldId id="437" r:id="rId7"/>
    <p:sldId id="474" r:id="rId8"/>
    <p:sldId id="475" r:id="rId9"/>
    <p:sldId id="631" r:id="rId10"/>
    <p:sldId id="632" r:id="rId11"/>
    <p:sldId id="476" r:id="rId12"/>
    <p:sldId id="477" r:id="rId13"/>
    <p:sldId id="478" r:id="rId14"/>
    <p:sldId id="479" r:id="rId15"/>
    <p:sldId id="480" r:id="rId16"/>
    <p:sldId id="633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634" r:id="rId33"/>
    <p:sldId id="635" r:id="rId34"/>
    <p:sldId id="636" r:id="rId35"/>
    <p:sldId id="496" r:id="rId36"/>
    <p:sldId id="497" r:id="rId37"/>
    <p:sldId id="498" r:id="rId38"/>
    <p:sldId id="499" r:id="rId39"/>
    <p:sldId id="627" r:id="rId40"/>
    <p:sldId id="637" r:id="rId41"/>
    <p:sldId id="628" r:id="rId42"/>
    <p:sldId id="629" r:id="rId43"/>
    <p:sldId id="502" r:id="rId44"/>
    <p:sldId id="503" r:id="rId45"/>
    <p:sldId id="504" r:id="rId46"/>
    <p:sldId id="505" r:id="rId47"/>
    <p:sldId id="506" r:id="rId48"/>
    <p:sldId id="507" r:id="rId49"/>
    <p:sldId id="509" r:id="rId50"/>
    <p:sldId id="510" r:id="rId51"/>
    <p:sldId id="511" r:id="rId52"/>
    <p:sldId id="515" r:id="rId53"/>
    <p:sldId id="516" r:id="rId54"/>
    <p:sldId id="517" r:id="rId55"/>
    <p:sldId id="518" r:id="rId56"/>
    <p:sldId id="643" r:id="rId57"/>
    <p:sldId id="519" r:id="rId58"/>
    <p:sldId id="520" r:id="rId59"/>
    <p:sldId id="521" r:id="rId60"/>
    <p:sldId id="522" r:id="rId61"/>
    <p:sldId id="523" r:id="rId62"/>
    <p:sldId id="639" r:id="rId63"/>
    <p:sldId id="644" r:id="rId64"/>
    <p:sldId id="641" r:id="rId65"/>
    <p:sldId id="524" r:id="rId66"/>
    <p:sldId id="525" r:id="rId67"/>
    <p:sldId id="526" r:id="rId68"/>
    <p:sldId id="630" r:id="rId69"/>
    <p:sldId id="527" r:id="rId70"/>
    <p:sldId id="528" r:id="rId71"/>
    <p:sldId id="529" r:id="rId72"/>
    <p:sldId id="530" r:id="rId73"/>
    <p:sldId id="531" r:id="rId74"/>
    <p:sldId id="532" r:id="rId75"/>
    <p:sldId id="533" r:id="rId76"/>
    <p:sldId id="534" r:id="rId77"/>
    <p:sldId id="535" r:id="rId78"/>
    <p:sldId id="536" r:id="rId79"/>
    <p:sldId id="537" r:id="rId80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5" autoAdjust="0"/>
  </p:normalViewPr>
  <p:slideViewPr>
    <p:cSldViewPr>
      <p:cViewPr>
        <p:scale>
          <a:sx n="66" d="100"/>
          <a:sy n="66" d="100"/>
        </p:scale>
        <p:origin x="-2202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DBDFD6-4AAB-474E-B9E5-A96065496BB1}" type="datetimeFigureOut">
              <a:rPr lang="cs-CZ"/>
              <a:pPr>
                <a:defRPr/>
              </a:pPr>
              <a:t>24.11.2016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1AC22-FFDD-4752-B0A0-B4634C6A3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75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5A705-B5A0-416D-A3CC-3618FC5A22E0}" type="datetimeFigureOut">
              <a:rPr lang="cs-CZ"/>
              <a:pPr>
                <a:defRPr/>
              </a:pPr>
              <a:t>24.11.2016</a:t>
            </a:fld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D4E2E-761C-4613-9035-C4904A095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84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52387-75B5-43F3-8C08-BD01BE03B773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F2998-DEB8-4DD1-BA42-65A00F7B3F78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0FA47-6A92-4790-B782-54B426D27D57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1DA41-CDD7-4787-AED5-6DFA887AAE78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92CBC-CF05-4E16-9857-9A68D4E6297E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1D0CD-7D08-4953-BB0A-9A4EFE384DD5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643C8-2C52-4B4F-BB2C-FAE5F016D735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8C25D-4E44-45FC-B223-F0FC206B6086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19D8B-1BB5-4AFD-B037-F11070CE33DF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E4426-9EEC-4686-A835-9CE5EB1E57DC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A723C-4D53-4B51-82F1-70F3E55E3ED5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35A7F-8F6B-4A6B-946D-344C2480C138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98FE7-2767-430E-B673-4BCC71BA2899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E73C-5644-4924-9B9C-82988A9C33C8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1245E-FCF9-4AB8-91B3-D4546596E1AE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2D03F-33AB-4610-8F1D-13B2A12941F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93066-5ADC-4E69-BC39-80324D668E19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F2B19-0A53-4427-932B-BD2F7130669A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C761-D144-41AA-9118-FB6BD6061481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5E833-586B-4A10-88FE-BD9C5D873B93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1AC12-2366-4EC3-B9BB-183BE0E6A399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A105B-4CC5-44E6-9C3F-29BF36E3D97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8FFF9-6C81-4D99-B011-0ED3EF6B50D0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1A775-074F-4F1C-8A10-88CC4DEDA80C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947CD-EE22-4259-A1E1-610D3A60B17F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895593-1ACA-4B35-A743-98E30A65A404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05D72-532C-401C-946B-CF00393CAD82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404FE-B962-464C-9C5B-2419CA7200D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B17EB-E3D8-4FD3-97CE-C52C868A4B00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BCBAE-CAC1-4139-8A66-4C3992F17578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8BD9F-09FE-4CC7-8F0E-421642DEE98E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B9B7F-853E-4E42-8210-D1091347B27A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4BE56-3232-4BCC-89C6-00DD77BD50AF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99258-B8DC-4587-AA1E-80B481186F69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BE23D-7EBF-4632-91BC-B10232EA10C8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81F09-A372-444F-BA70-F4AE95FEF79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F40E1-4E1C-4BB9-83E2-3E947A89D9BF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BE729-8434-40C7-AB39-0823675506DE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6F8B23-1858-43E5-9677-0600370DEFD5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97EC4-BDB4-4B81-90B4-2CD99E04458D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80702-8053-4970-8864-9FBEDF08CF04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96AEC8-7837-46E8-A233-36F90767173C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CDE5A-F28E-48F9-BB00-5020CD6FC0AC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D43EE-7524-441B-9E44-57556EBA4AC9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1A08A-3649-4408-8E6E-9D4244B27A08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90580-4300-4D77-B8DD-76DA07DA6486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4F57A-DDC0-4256-AA97-FBA48E40EBF5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CBDB7-FD0C-48D0-8095-5B7340CC5E65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1FEEC-048A-4ADC-8675-1D26F9A0DE9E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DD609-A1BC-4CFE-993C-F03FC07C54DF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A470C-3C43-4F23-97D8-6F4E9DF37BDC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0446B-47E7-46CE-9453-9AB91864C5C1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DCAF7-1CE0-40AB-9F3C-648BC8E7FDB7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30B27-7266-4F3D-9E5B-B37A5C27E702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EC7A1-D63B-4825-98FE-1E2DAE7EF558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482AB-BB1B-4699-8067-7D94BC98D8FE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B088C-C3AA-4E40-9D0D-62F9B5866782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588B6-2D97-43BE-B3C8-4A1A64123F99}" type="slidenum">
              <a:rPr lang="cs-CZ" smtClean="0"/>
              <a:pPr/>
              <a:t>74</a:t>
            </a:fld>
            <a:endParaRPr lang="cs-CZ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299D8-5CF3-4AA6-81E3-EF8FC4850D61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BD15B-5DC9-4A2A-965F-641240D0F062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4AE77-41AA-43AE-92D7-C458A2B6D319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76F63-B034-4478-9294-7BA70E8F0959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77A25-F245-45A8-8633-017A10B7DF82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4D29F-54CC-485B-A2C2-363F1082BBF9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A653D-4268-4248-997E-1C1B27B82837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6E4-3C30-4ED9-A5BD-04DA75FC5F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F6E-1D5F-48BD-A7F8-0AA93AA93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254E-3E83-4217-9FF4-EE8EFAD89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521F-E6B7-45C4-8812-0933F2F02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C89F-CFD1-446F-AB65-B78D25B1F6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7117-CF24-4B1F-A384-C61DB9CA26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A36F-1A4D-421B-8B8A-529D01B3F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9E8D-A304-4C3D-921C-13128E3F6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90-672A-4BC3-8064-F39050EEE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FEC0-2AEC-4BEB-891F-C28E15A4A7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77A8-44A7-4FB7-BDAE-51A82B5F8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9010D-4F5B-4A34-8602-C12C56CD2F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dnadpis 2"/>
          <p:cNvSpPr>
            <a:spLocks/>
          </p:cNvSpPr>
          <p:nvPr/>
        </p:nvSpPr>
        <p:spPr bwMode="auto">
          <a:xfrm>
            <a:off x="2339752" y="4103985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57200" y="1844824"/>
            <a:ext cx="8382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Správná laboratorní praxe</a:t>
            </a:r>
          </a:p>
          <a:p>
            <a:pPr algn="ctr" eaLnBrk="0" hangingPunct="0"/>
            <a:r>
              <a:rPr lang="cs-CZ" sz="2000" dirty="0" smtClean="0">
                <a:solidFill>
                  <a:srgbClr val="FF3300"/>
                </a:solidFill>
              </a:rPr>
              <a:t>- poznámky biologické</a:t>
            </a:r>
            <a:r>
              <a:rPr lang="en-US" sz="2000" dirty="0" smtClean="0">
                <a:solidFill>
                  <a:srgbClr val="FF3300"/>
                </a:solidFill>
              </a:rPr>
              <a:t>/</a:t>
            </a:r>
            <a:r>
              <a:rPr lang="en-US" sz="2000" dirty="0" err="1" smtClean="0">
                <a:solidFill>
                  <a:srgbClr val="FF3300"/>
                </a:solidFill>
              </a:rPr>
              <a:t>toxikologick</a:t>
            </a:r>
            <a:r>
              <a:rPr lang="en-GB" sz="2000" dirty="0" smtClean="0">
                <a:solidFill>
                  <a:srgbClr val="FF3300"/>
                </a:solidFill>
              </a:rPr>
              <a:t>é -</a:t>
            </a:r>
            <a:endParaRPr lang="cs-CZ" sz="2000" dirty="0">
              <a:solidFill>
                <a:srgbClr val="FF3300"/>
              </a:solidFill>
            </a:endParaRPr>
          </a:p>
          <a:p>
            <a:pPr algn="ctr" eaLnBrk="0" hangingPunct="0"/>
            <a:endParaRPr lang="cs-CZ" sz="3200" b="1" dirty="0" smtClean="0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Část 2 – modely, testy, studie, GMO</a:t>
            </a:r>
          </a:p>
          <a:p>
            <a:pPr algn="ctr" eaLnBrk="0" hangingPunct="0"/>
            <a:endParaRPr lang="cs-CZ" sz="3200" dirty="0"/>
          </a:p>
        </p:txBody>
      </p:sp>
      <p:pic>
        <p:nvPicPr>
          <p:cNvPr id="5124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4" cstate="print"/>
          <a:srcRect r="6503" b="15057"/>
          <a:stretch>
            <a:fillRect/>
          </a:stretch>
        </p:blipFill>
        <p:spPr bwMode="auto">
          <a:xfrm>
            <a:off x="323528" y="4077072"/>
            <a:ext cx="3600400" cy="20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3928" y="1288504"/>
            <a:ext cx="4968552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 smtClean="0"/>
              <a:t>Struktura SOP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Název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Autor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Určení a cíl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Princip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Rušivé vlivy a omezení metody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Bezpečnost při práci a toxikologické údaje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Odpady a jejich likvidace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Normativní odkazy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Chemikálie a spotřební materiál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Vzorky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Přístroje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Kalibrace před zkouškou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Vlastní postup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Kontrola kvality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Výstup – protokol </a:t>
            </a:r>
            <a:r>
              <a:rPr lang="en-US" sz="1600" dirty="0" smtClean="0"/>
              <a:t>/ v</a:t>
            </a:r>
            <a:r>
              <a:rPr lang="cs-CZ" sz="1600" dirty="0" err="1" smtClean="0"/>
              <a:t>ýpočet</a:t>
            </a:r>
            <a:endParaRPr lang="cs-CZ" sz="1600" dirty="0" smtClean="0"/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Poznámky doplňky</a:t>
            </a:r>
          </a:p>
          <a:p>
            <a:pPr lvl="2">
              <a:lnSpc>
                <a:spcPct val="90000"/>
              </a:lnSpc>
            </a:pPr>
            <a:endParaRPr lang="cs-CZ" sz="1200" dirty="0" smtClean="0"/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Standardní operační postup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- 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 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369799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Cvičení</a:t>
            </a:r>
            <a:r>
              <a:rPr lang="cs-CZ" b="1" dirty="0" smtClean="0"/>
              <a:t>:</a:t>
            </a:r>
            <a:endParaRPr lang="en-GB" b="1" dirty="0" smtClean="0"/>
          </a:p>
          <a:p>
            <a:r>
              <a:rPr lang="cs-CZ" dirty="0" smtClean="0"/>
              <a:t>V laboratoři SZÚ pravidelně </a:t>
            </a:r>
            <a:r>
              <a:rPr lang="cs-CZ" dirty="0" err="1" smtClean="0"/>
              <a:t>vyšetř</a:t>
            </a:r>
            <a:r>
              <a:rPr lang="en-GB" dirty="0" err="1" smtClean="0"/>
              <a:t>ují</a:t>
            </a:r>
            <a:r>
              <a:rPr lang="en-GB" dirty="0" smtClean="0"/>
              <a:t> </a:t>
            </a:r>
            <a:r>
              <a:rPr lang="cs-CZ" dirty="0" smtClean="0"/>
              <a:t>obsah </a:t>
            </a:r>
            <a:r>
              <a:rPr lang="en-GB" dirty="0" err="1" smtClean="0"/>
              <a:t>toxických</a:t>
            </a:r>
            <a:r>
              <a:rPr lang="en-GB" dirty="0" smtClean="0"/>
              <a:t> </a:t>
            </a:r>
            <a:r>
              <a:rPr lang="cs-CZ" dirty="0" smtClean="0"/>
              <a:t>kovů v černém čaji. </a:t>
            </a:r>
            <a:endParaRPr lang="en-GB" dirty="0" smtClean="0"/>
          </a:p>
          <a:p>
            <a:r>
              <a:rPr lang="cs-CZ" b="1" dirty="0" smtClean="0">
                <a:solidFill>
                  <a:srgbClr val="00B050"/>
                </a:solidFill>
              </a:rPr>
              <a:t>Připravte SOP </a:t>
            </a:r>
            <a:r>
              <a:rPr lang="en-GB" b="1" dirty="0" smtClean="0">
                <a:solidFill>
                  <a:srgbClr val="00B050"/>
                </a:solidFill>
              </a:rPr>
              <a:t>č. 1 </a:t>
            </a:r>
            <a:r>
              <a:rPr lang="cs-CZ" b="1" dirty="0" smtClean="0">
                <a:solidFill>
                  <a:srgbClr val="00B050"/>
                </a:solidFill>
              </a:rPr>
              <a:t>pro přípravu černého čaje</a:t>
            </a:r>
            <a:r>
              <a:rPr lang="cs-CZ" dirty="0" smtClean="0">
                <a:solidFill>
                  <a:srgbClr val="00B050"/>
                </a:solidFill>
              </a:rPr>
              <a:t>,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cs-CZ" dirty="0" smtClean="0"/>
              <a:t>ve kterém bud</a:t>
            </a:r>
            <a:r>
              <a:rPr lang="en-GB" dirty="0" err="1" smtClean="0"/>
              <a:t>ou</a:t>
            </a:r>
            <a:r>
              <a:rPr lang="cs-CZ" dirty="0" smtClean="0"/>
              <a:t> následně analyzovány těžké kovy</a:t>
            </a:r>
            <a:r>
              <a:rPr lang="en-GB" dirty="0" smtClean="0"/>
              <a:t> ...</a:t>
            </a: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1000" y="1106155"/>
            <a:ext cx="838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u="sng" dirty="0" smtClean="0">
                <a:solidFill>
                  <a:schemeClr val="tx2"/>
                </a:solidFill>
              </a:rPr>
              <a:t>www.oecd.org</a:t>
            </a:r>
            <a:endParaRPr lang="cs-CZ" sz="2000" u="sng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sz="20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b="1" dirty="0" smtClean="0">
                <a:solidFill>
                  <a:schemeClr val="tx2"/>
                </a:solidFill>
              </a:rPr>
              <a:t>5 </a:t>
            </a:r>
            <a:r>
              <a:rPr lang="cs-CZ" sz="2000" b="1" dirty="0">
                <a:solidFill>
                  <a:schemeClr val="tx2"/>
                </a:solidFill>
              </a:rPr>
              <a:t>hlavních sekcí</a:t>
            </a:r>
            <a:r>
              <a:rPr lang="cs-CZ" sz="2000" dirty="0">
                <a:solidFill>
                  <a:schemeClr val="tx2"/>
                </a:solidFill>
              </a:rPr>
              <a:t> OECD </a:t>
            </a:r>
            <a:r>
              <a:rPr lang="cs-CZ" sz="2000" dirty="0" smtClean="0">
                <a:solidFill>
                  <a:schemeClr val="tx2"/>
                </a:solidFill>
              </a:rPr>
              <a:t>GUIDELINES</a:t>
            </a:r>
            <a:endParaRPr lang="en-GB" sz="20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tx2"/>
                </a:solidFill>
              </a:rPr>
              <a:t>	</a:t>
            </a:r>
            <a:r>
              <a:rPr lang="cs-CZ" sz="2000" dirty="0" smtClean="0"/>
              <a:t>v </a:t>
            </a:r>
            <a:r>
              <a:rPr lang="cs-CZ" sz="2000" dirty="0"/>
              <a:t>rámci každé „standardizované postupy“</a:t>
            </a:r>
          </a:p>
          <a:p>
            <a:pPr eaLnBrk="1" hangingPunct="1">
              <a:spcBef>
                <a:spcPct val="50000"/>
              </a:spcBef>
            </a:pPr>
            <a:endParaRPr lang="cs-CZ" sz="2000" dirty="0"/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1: </a:t>
            </a:r>
            <a:r>
              <a:rPr lang="cs-CZ" sz="2000" dirty="0" err="1"/>
              <a:t>Physical</a:t>
            </a:r>
            <a:r>
              <a:rPr lang="cs-CZ" sz="2000" dirty="0"/>
              <a:t> </a:t>
            </a:r>
            <a:r>
              <a:rPr lang="cs-CZ" sz="2000" dirty="0" err="1"/>
              <a:t>Chemical</a:t>
            </a:r>
            <a:r>
              <a:rPr lang="cs-CZ" sz="2000" dirty="0"/>
              <a:t> </a:t>
            </a:r>
            <a:r>
              <a:rPr lang="cs-CZ" sz="2000" dirty="0" err="1"/>
              <a:t>Properties</a:t>
            </a:r>
            <a:r>
              <a:rPr lang="cs-CZ" sz="20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2: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on </a:t>
            </a:r>
            <a:r>
              <a:rPr lang="cs-CZ" sz="2000" b="1" dirty="0" err="1">
                <a:solidFill>
                  <a:schemeClr val="tx2"/>
                </a:solidFill>
              </a:rPr>
              <a:t>Biotic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Systems</a:t>
            </a:r>
            <a:r>
              <a:rPr lang="cs-CZ" sz="2000" b="1" dirty="0">
                <a:solidFill>
                  <a:schemeClr val="tx2"/>
                </a:solidFill>
              </a:rPr>
              <a:t> 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3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3: </a:t>
            </a:r>
            <a:r>
              <a:rPr lang="cs-CZ" sz="2000" b="1" dirty="0" err="1">
                <a:solidFill>
                  <a:schemeClr val="tx2"/>
                </a:solidFill>
              </a:rPr>
              <a:t>Degradation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and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Accumulation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cca</a:t>
            </a:r>
            <a:r>
              <a:rPr lang="en-US" sz="2000" b="1" dirty="0">
                <a:solidFill>
                  <a:schemeClr val="tx2"/>
                </a:solidFill>
              </a:rPr>
              <a:t> 10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4: Health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8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5: </a:t>
            </a:r>
            <a:r>
              <a:rPr lang="cs-CZ" sz="2000" dirty="0" err="1"/>
              <a:t>Special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OECD GUIDELINES – Testing of chemicals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 cstate="print"/>
          <a:srcRect l="15715" t="13429" r="16190" b="22571"/>
          <a:stretch>
            <a:fillRect/>
          </a:stretch>
        </p:blipFill>
        <p:spPr bwMode="auto">
          <a:xfrm>
            <a:off x="0" y="954088"/>
            <a:ext cx="91440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93725" y="346075"/>
            <a:ext cx="270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//www.oecd.org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14583" r="19531" b="26717"/>
          <a:stretch>
            <a:fillRect/>
          </a:stretch>
        </p:blipFill>
        <p:spPr bwMode="auto">
          <a:xfrm>
            <a:off x="838200" y="1095375"/>
            <a:ext cx="7772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4800" y="190381"/>
            <a:ext cx="7481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„2“ </a:t>
            </a:r>
            <a:r>
              <a:rPr lang="cs-CZ" b="1" dirty="0" err="1">
                <a:solidFill>
                  <a:schemeClr val="tx2"/>
                </a:solidFill>
              </a:rPr>
              <a:t>Effects</a:t>
            </a:r>
            <a:r>
              <a:rPr lang="cs-CZ" b="1" dirty="0">
                <a:solidFill>
                  <a:schemeClr val="tx2"/>
                </a:solidFill>
              </a:rPr>
              <a:t> on </a:t>
            </a:r>
            <a:r>
              <a:rPr lang="cs-CZ" b="1" dirty="0" err="1">
                <a:solidFill>
                  <a:schemeClr val="tx2"/>
                </a:solidFill>
              </a:rPr>
              <a:t>biotic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systems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cs-CZ" b="1" dirty="0" smtClean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</a:rPr>
              <a:t>&gt; 30 </a:t>
            </a:r>
            <a:r>
              <a:rPr lang="cs-CZ" b="1" dirty="0" smtClean="0">
                <a:solidFill>
                  <a:schemeClr val="tx2"/>
                </a:solidFill>
              </a:rPr>
              <a:t>návodů</a:t>
            </a:r>
            <a:r>
              <a:rPr lang="cs-CZ" b="1" dirty="0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19531" t="15625" r="18750" b="18750"/>
          <a:stretch>
            <a:fillRect/>
          </a:stretch>
        </p:blipFill>
        <p:spPr bwMode="auto">
          <a:xfrm>
            <a:off x="971600" y="620688"/>
            <a:ext cx="7391400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634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„3“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04800" y="260648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Příklady – OECD </a:t>
            </a:r>
            <a:r>
              <a:rPr lang="cs-CZ" dirty="0" err="1">
                <a:solidFill>
                  <a:schemeClr val="tx2"/>
                </a:solidFill>
              </a:rPr>
              <a:t>Guidelines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b="1" dirty="0">
                <a:solidFill>
                  <a:schemeClr val="tx2"/>
                </a:solidFill>
              </a:rPr>
              <a:t>sekce „4“ </a:t>
            </a:r>
          </a:p>
          <a:p>
            <a:r>
              <a:rPr lang="cs-CZ" dirty="0">
                <a:solidFill>
                  <a:schemeClr val="tx2"/>
                </a:solidFill>
              </a:rPr>
              <a:t>– </a:t>
            </a:r>
            <a:r>
              <a:rPr lang="cs-CZ" b="1" dirty="0">
                <a:solidFill>
                  <a:schemeClr val="tx2"/>
                </a:solidFill>
              </a:rPr>
              <a:t>Toxicita pro člověka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&gt;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90 </a:t>
            </a:r>
            <a:r>
              <a:rPr lang="cs-CZ" dirty="0" smtClean="0">
                <a:solidFill>
                  <a:schemeClr val="tx2"/>
                </a:solidFill>
              </a:rPr>
              <a:t>postupů </a:t>
            </a:r>
            <a:r>
              <a:rPr lang="en-GB" dirty="0" smtClean="0">
                <a:solidFill>
                  <a:schemeClr val="tx2"/>
                </a:solidFill>
              </a:rPr>
              <a:t>- </a:t>
            </a:r>
            <a:r>
              <a:rPr lang="cs-CZ" dirty="0" smtClean="0">
                <a:solidFill>
                  <a:schemeClr val="tx2"/>
                </a:solidFill>
              </a:rPr>
              <a:t>příklady </a:t>
            </a:r>
            <a:r>
              <a:rPr lang="cs-CZ" dirty="0">
                <a:solidFill>
                  <a:schemeClr val="tx2"/>
                </a:solidFill>
              </a:rPr>
              <a:t>dole)</a:t>
            </a:r>
          </a:p>
          <a:p>
            <a:r>
              <a:rPr lang="cs-CZ" dirty="0">
                <a:solidFill>
                  <a:schemeClr val="tx2"/>
                </a:solidFill>
              </a:rPr>
              <a:t>- Standardní postupy - akutní, </a:t>
            </a:r>
            <a:r>
              <a:rPr lang="cs-CZ" dirty="0" err="1" smtClean="0">
                <a:solidFill>
                  <a:schemeClr val="tx2"/>
                </a:solidFill>
              </a:rPr>
              <a:t>chronick</a:t>
            </a:r>
            <a:r>
              <a:rPr lang="en-GB" dirty="0" smtClean="0">
                <a:solidFill>
                  <a:schemeClr val="tx2"/>
                </a:solidFill>
              </a:rPr>
              <a:t>á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dirty="0" err="1">
                <a:solidFill>
                  <a:schemeClr val="tx2"/>
                </a:solidFill>
              </a:rPr>
              <a:t>reprod</a:t>
            </a:r>
            <a:r>
              <a:rPr lang="cs-CZ" dirty="0">
                <a:solidFill>
                  <a:schemeClr val="tx2"/>
                </a:solidFill>
              </a:rPr>
              <a:t>. toxicita </a:t>
            </a: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/>
          <a:srcRect l="13809" t="19524" r="10953" b="8095"/>
          <a:stretch>
            <a:fillRect/>
          </a:stretch>
        </p:blipFill>
        <p:spPr bwMode="auto">
          <a:xfrm>
            <a:off x="228600" y="1340768"/>
            <a:ext cx="87630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214049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 err="1" smtClean="0"/>
              <a:t>Chemické</a:t>
            </a:r>
            <a:r>
              <a:rPr lang="en-GB" b="1" dirty="0" smtClean="0"/>
              <a:t> </a:t>
            </a:r>
            <a:r>
              <a:rPr lang="en-GB" b="1" dirty="0" err="1" smtClean="0"/>
              <a:t>látky</a:t>
            </a:r>
            <a:r>
              <a:rPr lang="en-GB" b="1" dirty="0" smtClean="0"/>
              <a:t> (</a:t>
            </a:r>
            <a:r>
              <a:rPr lang="en-GB" b="1" dirty="0" err="1" smtClean="0"/>
              <a:t>průmyslové</a:t>
            </a:r>
            <a:r>
              <a:rPr lang="en-GB" b="1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GB" dirty="0" err="1" smtClean="0"/>
              <a:t>legislativa</a:t>
            </a:r>
            <a:r>
              <a:rPr lang="en-GB" dirty="0" smtClean="0"/>
              <a:t> REACH 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v ČR </a:t>
            </a:r>
            <a:r>
              <a:rPr lang="en-GB" dirty="0" err="1" smtClean="0"/>
              <a:t>zákon</a:t>
            </a:r>
            <a:r>
              <a:rPr lang="en-GB" dirty="0" smtClean="0"/>
              <a:t> 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endParaRPr lang="en-GB" dirty="0" smtClean="0"/>
          </a:p>
          <a:p>
            <a:pPr lvl="1">
              <a:lnSpc>
                <a:spcPct val="120000"/>
              </a:lnSpc>
            </a:pPr>
            <a:r>
              <a:rPr lang="en-GB" dirty="0" err="1" smtClean="0"/>
              <a:t>při</a:t>
            </a:r>
            <a:r>
              <a:rPr lang="en-GB" dirty="0" smtClean="0"/>
              <a:t> </a:t>
            </a:r>
            <a:r>
              <a:rPr lang="en-GB" dirty="0" err="1" smtClean="0"/>
              <a:t>registracích</a:t>
            </a:r>
            <a:r>
              <a:rPr lang="en-GB" dirty="0" smtClean="0"/>
              <a:t> je </a:t>
            </a:r>
            <a:r>
              <a:rPr lang="en-GB" dirty="0" err="1" smtClean="0"/>
              <a:t>třeba</a:t>
            </a:r>
            <a:r>
              <a:rPr lang="en-GB" dirty="0" smtClean="0"/>
              <a:t> </a:t>
            </a:r>
            <a:r>
              <a:rPr lang="en-GB" dirty="0" err="1" smtClean="0"/>
              <a:t>předložit</a:t>
            </a:r>
            <a:r>
              <a:rPr lang="en-GB" dirty="0" smtClean="0"/>
              <a:t> </a:t>
            </a:r>
          </a:p>
          <a:p>
            <a:pPr lvl="2">
              <a:lnSpc>
                <a:spcPct val="120000"/>
              </a:lnSpc>
            </a:pPr>
            <a:r>
              <a:rPr lang="en-GB" dirty="0" err="1" smtClean="0"/>
              <a:t>informace</a:t>
            </a:r>
            <a:r>
              <a:rPr lang="en-GB" dirty="0" smtClean="0"/>
              <a:t> (</a:t>
            </a:r>
            <a:r>
              <a:rPr lang="en-GB" dirty="0" err="1" smtClean="0"/>
              <a:t>např</a:t>
            </a:r>
            <a:r>
              <a:rPr lang="en-GB" dirty="0" smtClean="0"/>
              <a:t>. o </a:t>
            </a:r>
            <a:r>
              <a:rPr lang="en-GB" dirty="0" err="1" smtClean="0"/>
              <a:t>toxicitě</a:t>
            </a:r>
            <a:r>
              <a:rPr lang="en-GB" dirty="0" smtClean="0"/>
              <a:t>) </a:t>
            </a:r>
            <a:r>
              <a:rPr lang="en-GB" dirty="0" err="1" smtClean="0"/>
              <a:t>získané</a:t>
            </a:r>
            <a:r>
              <a:rPr lang="en-GB" dirty="0" smtClean="0"/>
              <a:t>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předepsaných</a:t>
            </a:r>
            <a:r>
              <a:rPr lang="en-GB" dirty="0" smtClean="0"/>
              <a:t> </a:t>
            </a:r>
            <a:r>
              <a:rPr lang="en-GB" dirty="0" err="1" smtClean="0"/>
              <a:t>zkoušek</a:t>
            </a:r>
            <a:r>
              <a:rPr lang="en-GB" dirty="0" smtClean="0"/>
              <a:t> </a:t>
            </a:r>
          </a:p>
          <a:p>
            <a:pPr lvl="3">
              <a:lnSpc>
                <a:spcPct val="120000"/>
              </a:lnSpc>
            </a:pPr>
            <a:r>
              <a:rPr lang="en-GB" b="1" dirty="0" err="1" smtClean="0">
                <a:solidFill>
                  <a:srgbClr val="00B050"/>
                </a:solidFill>
              </a:rPr>
              <a:t>Viz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vyhláška</a:t>
            </a:r>
            <a:r>
              <a:rPr lang="en-GB" b="1" dirty="0" smtClean="0">
                <a:solidFill>
                  <a:srgbClr val="00B050"/>
                </a:solidFill>
              </a:rPr>
              <a:t> 443 / 2004 Sb. (</a:t>
            </a:r>
            <a:r>
              <a:rPr lang="en-GB" b="1" dirty="0" err="1" smtClean="0">
                <a:solidFill>
                  <a:srgbClr val="00B050"/>
                </a:solidFill>
              </a:rPr>
              <a:t>studijní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materiály</a:t>
            </a:r>
            <a:r>
              <a:rPr lang="en-GB" b="1" dirty="0" smtClean="0">
                <a:solidFill>
                  <a:srgbClr val="00B050"/>
                </a:solidFill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en-GB" dirty="0" err="1" smtClean="0"/>
              <a:t>zkoušky</a:t>
            </a:r>
            <a:r>
              <a:rPr lang="en-GB" dirty="0" smtClean="0"/>
              <a:t> </a:t>
            </a:r>
            <a:r>
              <a:rPr lang="en-GB" dirty="0" err="1" smtClean="0"/>
              <a:t>musí</a:t>
            </a:r>
            <a:r>
              <a:rPr lang="en-GB" dirty="0" smtClean="0"/>
              <a:t> </a:t>
            </a:r>
            <a:r>
              <a:rPr lang="en-GB" dirty="0" err="1" smtClean="0"/>
              <a:t>být</a:t>
            </a:r>
            <a:r>
              <a:rPr lang="en-GB" dirty="0" smtClean="0"/>
              <a:t> </a:t>
            </a:r>
            <a:r>
              <a:rPr lang="en-GB" dirty="0" err="1" smtClean="0"/>
              <a:t>provedeny</a:t>
            </a:r>
            <a:r>
              <a:rPr lang="en-GB" dirty="0" smtClean="0"/>
              <a:t> v </a:t>
            </a:r>
            <a:r>
              <a:rPr lang="en-GB" dirty="0" err="1" smtClean="0"/>
              <a:t>režimu</a:t>
            </a:r>
            <a:r>
              <a:rPr lang="en-GB" dirty="0" smtClean="0"/>
              <a:t> SLP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1"/>
                </a:solidFill>
              </a:rPr>
              <a:t>Zákony</a:t>
            </a:r>
            <a:r>
              <a:rPr lang="en-GB" b="1" dirty="0" smtClean="0">
                <a:solidFill>
                  <a:schemeClr val="tx1"/>
                </a:solidFill>
              </a:rPr>
              <a:t> a </a:t>
            </a:r>
            <a:r>
              <a:rPr lang="en-GB" b="1" dirty="0" err="1" smtClean="0">
                <a:solidFill>
                  <a:schemeClr val="tx1"/>
                </a:solidFill>
              </a:rPr>
              <a:t>testování</a:t>
            </a:r>
            <a:r>
              <a:rPr lang="en-GB" b="1" dirty="0" smtClean="0">
                <a:solidFill>
                  <a:schemeClr val="tx1"/>
                </a:solidFill>
              </a:rPr>
              <a:t> toxicity v ČR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3" cstate="print"/>
          <a:srcRect l="23621" t="23805" r="11129" b="57074"/>
          <a:stretch>
            <a:fillRect/>
          </a:stretch>
        </p:blipFill>
        <p:spPr bwMode="auto">
          <a:xfrm>
            <a:off x="251520" y="2996952"/>
            <a:ext cx="7740352" cy="14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5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24081" r="10851" b="45563"/>
          <a:stretch>
            <a:fillRect/>
          </a:stretch>
        </p:blipFill>
        <p:spPr bwMode="auto">
          <a:xfrm>
            <a:off x="1835696" y="4519721"/>
            <a:ext cx="7920880" cy="243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87488"/>
            <a:ext cx="7772400" cy="2677616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Biologické modely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1 - Využití obratlovců in </a:t>
            </a:r>
            <a:r>
              <a:rPr lang="cs-CZ" sz="3200" dirty="0" err="1" smtClean="0">
                <a:solidFill>
                  <a:schemeClr val="tx1"/>
                </a:solidFill>
              </a:rPr>
              <a:t>vivo</a:t>
            </a:r>
            <a:endParaRPr lang="cs-CZ" sz="3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Existuje mnoho přístupů v biologii </a:t>
            </a:r>
            <a:br>
              <a:rPr lang="cs-CZ" dirty="0" smtClean="0"/>
            </a:br>
            <a:r>
              <a:rPr lang="cs-CZ" sz="2000" i="1" dirty="0" smtClean="0"/>
              <a:t>(</a:t>
            </a:r>
            <a:r>
              <a:rPr lang="en-GB" sz="2000" i="1" dirty="0" err="1" smtClean="0"/>
              <a:t>některé</a:t>
            </a:r>
            <a:r>
              <a:rPr lang="en-GB" sz="2000" i="1" dirty="0" smtClean="0"/>
              <a:t> </a:t>
            </a:r>
            <a:r>
              <a:rPr lang="en-GB" sz="2000" i="1" dirty="0" err="1" smtClean="0">
                <a:solidFill>
                  <a:schemeClr val="tx2"/>
                </a:solidFill>
              </a:rPr>
              <a:t>jsou</a:t>
            </a:r>
            <a:r>
              <a:rPr lang="en-GB" sz="2000" i="1" dirty="0" smtClean="0">
                <a:solidFill>
                  <a:schemeClr val="tx2"/>
                </a:solidFill>
              </a:rPr>
              <a:t> </a:t>
            </a:r>
            <a:r>
              <a:rPr lang="en-GB" sz="2000" i="1" dirty="0" err="1" smtClean="0">
                <a:solidFill>
                  <a:schemeClr val="tx2"/>
                </a:solidFill>
              </a:rPr>
              <a:t>předepsány</a:t>
            </a:r>
            <a:r>
              <a:rPr lang="en-GB" sz="2000" i="1" dirty="0" smtClean="0">
                <a:solidFill>
                  <a:schemeClr val="tx2"/>
                </a:solidFill>
              </a:rPr>
              <a:t> </a:t>
            </a:r>
            <a:r>
              <a:rPr lang="cs-CZ" sz="2000" i="1" dirty="0" smtClean="0"/>
              <a:t>při hodnocení „bezpečnosti“</a:t>
            </a:r>
            <a:r>
              <a:rPr lang="en-GB" sz="2000" i="1" dirty="0" smtClean="0"/>
              <a:t/>
            </a:r>
            <a:br>
              <a:rPr lang="en-GB" sz="2000" i="1" dirty="0" smtClean="0"/>
            </a:br>
            <a:r>
              <a:rPr lang="cs-CZ" sz="2000" i="1" dirty="0" smtClean="0"/>
              <a:t>– viz předchozí diskuze – léčiva, bezpečnost chemických látek …)</a:t>
            </a:r>
            <a:endParaRPr lang="cs-CZ" i="1" dirty="0" smtClean="0"/>
          </a:p>
          <a:p>
            <a:pPr>
              <a:lnSpc>
                <a:spcPct val="80000"/>
              </a:lnSpc>
            </a:pPr>
            <a:endParaRPr lang="cs-CZ" i="1" dirty="0" smtClean="0"/>
          </a:p>
          <a:p>
            <a:pPr>
              <a:lnSpc>
                <a:spcPct val="80000"/>
              </a:lnSpc>
            </a:pPr>
            <a:r>
              <a:rPr lang="cs-CZ" b="1" dirty="0" smtClean="0"/>
              <a:t>Biologické modely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Obratlovci</a:t>
            </a:r>
            <a:endParaRPr lang="cs-CZ" dirty="0" smtClean="0"/>
          </a:p>
          <a:p>
            <a:pPr lvl="2">
              <a:lnSpc>
                <a:spcPct val="80000"/>
              </a:lnSpc>
            </a:pPr>
            <a:r>
              <a:rPr lang="cs-CZ" sz="2000" dirty="0" smtClean="0"/>
              <a:t>in </a:t>
            </a:r>
            <a:r>
              <a:rPr lang="cs-CZ" sz="2000" dirty="0" err="1" smtClean="0"/>
              <a:t>vivo</a:t>
            </a:r>
            <a:r>
              <a:rPr lang="cs-CZ" sz="2000" dirty="0" smtClean="0"/>
              <a:t> (zvířata)</a:t>
            </a:r>
          </a:p>
          <a:p>
            <a:pPr lvl="2">
              <a:lnSpc>
                <a:spcPct val="80000"/>
              </a:lnSpc>
            </a:pPr>
            <a:r>
              <a:rPr lang="cs-CZ" sz="2000" dirty="0" smtClean="0"/>
              <a:t>ex </a:t>
            </a:r>
            <a:r>
              <a:rPr lang="cs-CZ" sz="2000" dirty="0" err="1" smtClean="0"/>
              <a:t>vivo</a:t>
            </a:r>
            <a:r>
              <a:rPr lang="cs-CZ" sz="2000" dirty="0" smtClean="0"/>
              <a:t> (orgány zvířat)</a:t>
            </a:r>
          </a:p>
          <a:p>
            <a:pPr lvl="2">
              <a:lnSpc>
                <a:spcPct val="80000"/>
              </a:lnSpc>
            </a:pPr>
            <a:r>
              <a:rPr lang="cs-CZ" sz="2000" dirty="0" smtClean="0"/>
              <a:t>in </a:t>
            </a:r>
            <a:r>
              <a:rPr lang="cs-CZ" sz="2000" dirty="0" err="1" smtClean="0"/>
              <a:t>vitro</a:t>
            </a:r>
            <a:r>
              <a:rPr lang="cs-CZ" sz="2000" dirty="0" smtClean="0"/>
              <a:t> (buňky, buněčné linie)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Be</a:t>
            </a:r>
            <a:r>
              <a:rPr lang="cs-CZ" dirty="0" err="1" smtClean="0"/>
              <a:t>zobratlí</a:t>
            </a:r>
            <a:endParaRPr lang="cs-CZ" sz="3200" dirty="0" smtClean="0"/>
          </a:p>
          <a:p>
            <a:pPr lvl="1">
              <a:lnSpc>
                <a:spcPct val="80000"/>
              </a:lnSpc>
            </a:pPr>
            <a:r>
              <a:rPr lang="cs-CZ" dirty="0" smtClean="0"/>
              <a:t>Rostliny, řasy …</a:t>
            </a:r>
          </a:p>
          <a:p>
            <a:pPr lvl="1">
              <a:lnSpc>
                <a:spcPct val="80000"/>
              </a:lnSpc>
            </a:pPr>
            <a:r>
              <a:rPr lang="cs-CZ" dirty="0" smtClean="0"/>
              <a:t>Bakterie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MODELY </a:t>
            </a:r>
            <a:r>
              <a:rPr lang="cs-CZ" b="1" smtClean="0">
                <a:solidFill>
                  <a:schemeClr val="tx1"/>
                </a:solidFill>
              </a:rPr>
              <a:t>v </a:t>
            </a:r>
            <a:r>
              <a:rPr lang="cs-CZ" b="1" dirty="0" err="1" smtClean="0">
                <a:solidFill>
                  <a:schemeClr val="tx1"/>
                </a:solidFill>
              </a:rPr>
              <a:t>biologi</a:t>
            </a:r>
            <a:r>
              <a:rPr lang="en-GB" b="1" dirty="0" err="1" smtClean="0">
                <a:solidFill>
                  <a:schemeClr val="tx1"/>
                </a:solidFill>
              </a:rPr>
              <a:t>i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9026" name="Picture 2" descr="http://images.mentalfloss.com/sites/default/files/styles/insert_main_wide_image/public/biology_cell_cake_by_nicolewilliam-d32y0sa.jpg"/>
          <p:cNvPicPr>
            <a:picLocks noChangeAspect="1" noChangeArrowheads="1"/>
          </p:cNvPicPr>
          <p:nvPr/>
        </p:nvPicPr>
        <p:blipFill>
          <a:blip r:embed="rId3" cstate="print"/>
          <a:srcRect l="28677" t="8444" r="3040" b="4391"/>
          <a:stretch>
            <a:fillRect/>
          </a:stretch>
        </p:blipFill>
        <p:spPr bwMode="auto">
          <a:xfrm>
            <a:off x="5076056" y="2924944"/>
            <a:ext cx="403244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Význam využití zvířat (obratlovců, savců </a:t>
            </a:r>
            <a:r>
              <a:rPr lang="en-US" dirty="0" smtClean="0">
                <a:solidFill>
                  <a:schemeClr val="tx1"/>
                </a:solidFill>
              </a:rPr>
              <a:t>/ </a:t>
            </a:r>
            <a:r>
              <a:rPr lang="en-US" b="1" dirty="0" err="1" smtClean="0">
                <a:solidFill>
                  <a:schemeClr val="tx1"/>
                </a:solidFill>
              </a:rPr>
              <a:t>pokusn</a:t>
            </a:r>
            <a:r>
              <a:rPr lang="cs-CZ" b="1" dirty="0" err="1" smtClean="0">
                <a:solidFill>
                  <a:schemeClr val="tx1"/>
                </a:solidFill>
              </a:rPr>
              <a:t>ých</a:t>
            </a:r>
            <a:r>
              <a:rPr lang="cs-CZ" b="1" dirty="0" smtClean="0">
                <a:solidFill>
                  <a:schemeClr val="tx1"/>
                </a:solidFill>
              </a:rPr>
              <a:t> zvířat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Unik</a:t>
            </a:r>
            <a:r>
              <a:rPr lang="cs-CZ" sz="2400" dirty="0" err="1" smtClean="0"/>
              <a:t>átní</a:t>
            </a:r>
            <a:r>
              <a:rPr lang="cs-CZ" sz="2400" dirty="0" smtClean="0"/>
              <a:t> 3D prostorové uspořádání </a:t>
            </a: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cs-CZ" sz="2400" dirty="0" smtClean="0"/>
              <a:t>Fyziologické a </a:t>
            </a:r>
            <a:r>
              <a:rPr lang="cs-CZ" sz="2400" dirty="0" err="1" smtClean="0"/>
              <a:t>Farmako</a:t>
            </a:r>
            <a:r>
              <a:rPr lang="cs-CZ" sz="2400" dirty="0" smtClean="0"/>
              <a:t>(</a:t>
            </a:r>
            <a:r>
              <a:rPr lang="cs-CZ" sz="2400" dirty="0" err="1" smtClean="0"/>
              <a:t>Toxo</a:t>
            </a:r>
            <a:r>
              <a:rPr lang="cs-CZ" sz="2400" dirty="0" smtClean="0"/>
              <a:t>)kinetické procesy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Lze pozorovat komplexní účinky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Mnoho látek má více mechanismů toxického efektu </a:t>
            </a:r>
          </a:p>
          <a:p>
            <a:pPr>
              <a:lnSpc>
                <a:spcPct val="90000"/>
              </a:lnSpc>
            </a:pPr>
            <a:endParaRPr lang="cs-CZ" sz="2400" dirty="0" smtClean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Z těchto </a:t>
            </a:r>
            <a:r>
              <a:rPr lang="en-GB" sz="2400" b="1" dirty="0" smtClean="0"/>
              <a:t>(</a:t>
            </a:r>
            <a:r>
              <a:rPr lang="cs-CZ" sz="2400" b="1" dirty="0" smtClean="0"/>
              <a:t>a dalších</a:t>
            </a:r>
            <a:r>
              <a:rPr lang="en-GB" sz="2400" b="1" dirty="0" smtClean="0"/>
              <a:t>)</a:t>
            </a:r>
            <a:r>
              <a:rPr lang="cs-CZ" sz="2400" b="1" dirty="0" smtClean="0"/>
              <a:t> důvodů </a:t>
            </a:r>
            <a:r>
              <a:rPr lang="en-GB" sz="2400" b="1" dirty="0" smtClean="0"/>
              <a:t>je </a:t>
            </a:r>
            <a:r>
              <a:rPr lang="en-GB" sz="2400" b="1" dirty="0" err="1" smtClean="0"/>
              <a:t>stále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třeba</a:t>
            </a:r>
            <a:r>
              <a:rPr lang="en-GB" sz="2400" b="1" dirty="0" smtClean="0"/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provádět zkoušky </a:t>
            </a:r>
            <a:r>
              <a:rPr lang="cs-CZ" sz="2400" b="1" i="1" dirty="0" smtClean="0">
                <a:solidFill>
                  <a:schemeClr val="tx2"/>
                </a:solidFill>
              </a:rPr>
              <a:t>in </a:t>
            </a:r>
            <a:r>
              <a:rPr lang="cs-CZ" sz="2400" b="1" i="1" dirty="0" err="1" smtClean="0">
                <a:solidFill>
                  <a:schemeClr val="tx2"/>
                </a:solidFill>
              </a:rPr>
              <a:t>vivo</a:t>
            </a:r>
            <a:r>
              <a:rPr lang="cs-CZ" sz="2400" b="1" i="1" dirty="0" smtClean="0">
                <a:solidFill>
                  <a:schemeClr val="tx2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Účinnost léčiv (vč. Vedlejších účinků)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Bezpečnost kosmetických přípravků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Toxicita chemických látek pro člověka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653136"/>
            <a:ext cx="2352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107504" y="3933056"/>
            <a:ext cx="2353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err="1" smtClean="0"/>
              <a:t>Negativní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vlivy</a:t>
            </a:r>
            <a:endParaRPr lang="en-GB" sz="1200" b="1" dirty="0" smtClean="0"/>
          </a:p>
          <a:p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zdraví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člověka</a:t>
            </a:r>
            <a:r>
              <a:rPr lang="en-GB" sz="1200" dirty="0" smtClean="0">
                <a:sym typeface="Wingdings" pitchFamily="2" charset="2"/>
              </a:rPr>
              <a:t/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prostředí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Stresory</a:t>
            </a:r>
            <a:endParaRPr lang="en-GB" sz="1200" b="1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Chemické</a:t>
            </a:r>
            <a:endParaRPr lang="cs-CZ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cs-CZ" sz="1200" dirty="0">
                <a:sym typeface="Wingdings" pitchFamily="2" charset="2"/>
              </a:rPr>
              <a:t> </a:t>
            </a:r>
            <a:r>
              <a:rPr lang="cs-CZ" sz="1200" dirty="0" smtClean="0">
                <a:sym typeface="Wingdings" pitchFamily="2" charset="2"/>
              </a:rPr>
              <a:t>Biologické (patogeny, GMO)</a:t>
            </a:r>
            <a:endParaRPr lang="en-GB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Fyzikální</a:t>
            </a:r>
            <a:r>
              <a:rPr lang="en-GB" sz="1200" dirty="0" smtClean="0">
                <a:sym typeface="Wingdings" pitchFamily="2" charset="2"/>
              </a:rPr>
              <a:t> (</a:t>
            </a:r>
            <a:r>
              <a:rPr lang="en-GB" sz="1200" dirty="0" err="1" smtClean="0">
                <a:sym typeface="Wingdings" pitchFamily="2" charset="2"/>
              </a:rPr>
              <a:t>záření</a:t>
            </a:r>
            <a:r>
              <a:rPr lang="en-GB" sz="1200" dirty="0" smtClean="0">
                <a:sym typeface="Wingdings" pitchFamily="2" charset="2"/>
              </a:rPr>
              <a:t>, </a:t>
            </a:r>
            <a:r>
              <a:rPr lang="en-GB" sz="1200" dirty="0" err="1" smtClean="0">
                <a:sym typeface="Wingdings" pitchFamily="2" charset="2"/>
              </a:rPr>
              <a:t>hluk</a:t>
            </a:r>
            <a:r>
              <a:rPr lang="en-GB" sz="1200" dirty="0" smtClean="0">
                <a:sym typeface="Wingdings" pitchFamily="2" charset="2"/>
              </a:rPr>
              <a:t>...)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Dva</a:t>
            </a:r>
            <a:r>
              <a:rPr lang="en-GB" sz="1200" b="1" dirty="0" smtClean="0">
                <a:sym typeface="Wingdings" pitchFamily="2" charset="2"/>
              </a:rPr>
              <a:t> </a:t>
            </a:r>
            <a:r>
              <a:rPr lang="en-GB" sz="1200" b="1" dirty="0" err="1" smtClean="0">
                <a:sym typeface="Wingdings" pitchFamily="2" charset="2"/>
              </a:rPr>
              <a:t>mechanismy</a:t>
            </a:r>
            <a:r>
              <a:rPr lang="en-GB" sz="1200" b="1" dirty="0" smtClean="0">
                <a:sym typeface="Wingdings" pitchFamily="2" charset="2"/>
              </a:rPr>
              <a:t> “</a:t>
            </a:r>
            <a:r>
              <a:rPr lang="en-GB" sz="1200" b="1" dirty="0" err="1" smtClean="0">
                <a:sym typeface="Wingdings" pitchFamily="2" charset="2"/>
              </a:rPr>
              <a:t>řízení</a:t>
            </a:r>
            <a:r>
              <a:rPr lang="en-GB" sz="1200" b="1" dirty="0" smtClean="0">
                <a:sym typeface="Wingdings" pitchFamily="2" charset="2"/>
              </a:rPr>
              <a:t>” (§§</a:t>
            </a:r>
            <a:r>
              <a:rPr lang="cs-CZ" sz="1200" b="1" dirty="0" smtClean="0">
                <a:sym typeface="Wingdings" pitchFamily="2" charset="2"/>
              </a:rPr>
              <a:t>)</a:t>
            </a:r>
            <a:r>
              <a:rPr lang="en-GB" sz="1200" b="1" dirty="0" smtClean="0">
                <a:sym typeface="Wingdings" pitchFamily="2" charset="2"/>
              </a:rPr>
              <a:t/>
            </a:r>
            <a:br>
              <a:rPr lang="en-GB" sz="1200" b="1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1. </a:t>
            </a:r>
            <a:r>
              <a:rPr lang="en-GB" sz="1200" dirty="0" err="1" smtClean="0">
                <a:sym typeface="Wingdings" pitchFamily="2" charset="2"/>
              </a:rPr>
              <a:t>před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uvolněním</a:t>
            </a:r>
            <a:r>
              <a:rPr lang="en-GB" sz="1200" dirty="0" smtClean="0">
                <a:sym typeface="Wingdings" pitchFamily="2" charset="2"/>
              </a:rPr>
              <a:t> – </a:t>
            </a:r>
            <a:r>
              <a:rPr lang="en-GB" sz="1200" dirty="0" err="1" smtClean="0">
                <a:sym typeface="Wingdings" pitchFamily="2" charset="2"/>
              </a:rPr>
              <a:t>registrace</a:t>
            </a:r>
            <a:endParaRPr lang="en-GB" sz="1200" dirty="0" smtClean="0">
              <a:sym typeface="Wingdings" pitchFamily="2" charset="2"/>
            </a:endParaRPr>
          </a:p>
          <a:p>
            <a:r>
              <a:rPr lang="en-GB" sz="1200" dirty="0" smtClean="0">
                <a:sym typeface="Wingdings" pitchFamily="2" charset="2"/>
              </a:rPr>
              <a:t>2. v prostředí</a:t>
            </a:r>
            <a:endParaRPr lang="en-GB" sz="1200" dirty="0"/>
          </a:p>
        </p:txBody>
      </p:sp>
      <p:sp>
        <p:nvSpPr>
          <p:cNvPr id="53" name="Šipka doprava 52"/>
          <p:cNvSpPr/>
          <p:nvPr/>
        </p:nvSpPr>
        <p:spPr>
          <a:xfrm>
            <a:off x="4211960" y="1340768"/>
            <a:ext cx="2232248" cy="1440160"/>
          </a:xfrm>
          <a:prstGeom prst="rightArrow">
            <a:avLst/>
          </a:prstGeom>
          <a:solidFill>
            <a:srgbClr val="EA683E">
              <a:alpha val="38824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Část 2 přednášek:</a:t>
            </a:r>
            <a:b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Jak otestovat?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 l="25238" t="19810" r="30476" b="14667"/>
          <a:stretch>
            <a:fillRect/>
          </a:stretch>
        </p:blipFill>
        <p:spPr bwMode="auto">
          <a:xfrm>
            <a:off x="1447800" y="762000"/>
            <a:ext cx="65532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Obdélník 4"/>
          <p:cNvSpPr>
            <a:spLocks noChangeArrowheads="1"/>
          </p:cNvSpPr>
          <p:nvPr/>
        </p:nvSpPr>
        <p:spPr bwMode="auto">
          <a:xfrm>
            <a:off x="7315200" y="29718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89" name="Obdélník 5"/>
          <p:cNvSpPr>
            <a:spLocks noChangeArrowheads="1"/>
          </p:cNvSpPr>
          <p:nvPr/>
        </p:nvSpPr>
        <p:spPr bwMode="auto">
          <a:xfrm>
            <a:off x="7315200" y="3657600"/>
            <a:ext cx="609600" cy="152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0" name="Obdélník 6"/>
          <p:cNvSpPr>
            <a:spLocks noChangeArrowheads="1"/>
          </p:cNvSpPr>
          <p:nvPr/>
        </p:nvSpPr>
        <p:spPr bwMode="auto">
          <a:xfrm>
            <a:off x="7315200" y="38862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1" name="Obdélník 7"/>
          <p:cNvSpPr>
            <a:spLocks noChangeArrowheads="1"/>
          </p:cNvSpPr>
          <p:nvPr/>
        </p:nvSpPr>
        <p:spPr bwMode="auto">
          <a:xfrm>
            <a:off x="7315200" y="55626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Užívání pokusných zvířat v EU (2011)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1600" dirty="0" smtClean="0">
                <a:solidFill>
                  <a:srgbClr val="00B050"/>
                </a:solidFill>
              </a:rPr>
              <a:t>reporting členských států </a:t>
            </a:r>
            <a:r>
              <a:rPr lang="cs-CZ" sz="1600" b="1" dirty="0" smtClean="0">
                <a:solidFill>
                  <a:srgbClr val="00B050"/>
                </a:solidFill>
              </a:rPr>
              <a:t>(viz také studijní materiály)</a:t>
            </a:r>
            <a:endParaRPr lang="en-GB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 cstate="print"/>
          <a:srcRect b="4509"/>
          <a:stretch>
            <a:fillRect/>
          </a:stretch>
        </p:blipFill>
        <p:spPr bwMode="auto">
          <a:xfrm>
            <a:off x="304800" y="98425"/>
            <a:ext cx="8694738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(=obratlovců)</a:t>
            </a:r>
            <a:r>
              <a:rPr lang="en-GB" b="1" dirty="0" smtClean="0">
                <a:solidFill>
                  <a:schemeClr val="tx1"/>
                </a:solidFill>
              </a:rPr>
              <a:t>: </a:t>
            </a:r>
            <a:r>
              <a:rPr lang="cs-CZ" dirty="0" smtClean="0">
                <a:solidFill>
                  <a:schemeClr val="tx1"/>
                </a:solidFill>
              </a:rPr>
              <a:t>etické aspekt</a:t>
            </a:r>
            <a:r>
              <a:rPr lang="en-GB" dirty="0" smtClean="0">
                <a:solidFill>
                  <a:schemeClr val="tx1"/>
                </a:solidFill>
              </a:rPr>
              <a:t>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GB" dirty="0" err="1" smtClean="0"/>
              <a:t>Nutnost</a:t>
            </a:r>
            <a:r>
              <a:rPr lang="en-GB" dirty="0" smtClean="0"/>
              <a:t> </a:t>
            </a:r>
            <a:r>
              <a:rPr lang="en-GB" dirty="0" err="1" smtClean="0"/>
              <a:t>regulace</a:t>
            </a:r>
            <a:r>
              <a:rPr lang="en-GB" dirty="0" smtClean="0"/>
              <a:t> – </a:t>
            </a:r>
            <a:r>
              <a:rPr lang="en-GB" dirty="0" err="1" smtClean="0"/>
              <a:t>zákonný</a:t>
            </a:r>
            <a:r>
              <a:rPr lang="en-GB" dirty="0" smtClean="0"/>
              <a:t> </a:t>
            </a:r>
            <a:r>
              <a:rPr lang="en-GB" dirty="0" err="1" smtClean="0"/>
              <a:t>rámec</a:t>
            </a:r>
            <a:endParaRPr lang="en-GB" dirty="0" smtClean="0"/>
          </a:p>
          <a:p>
            <a:pPr lvl="1"/>
            <a:r>
              <a:rPr lang="en-GB" dirty="0" err="1" smtClean="0">
                <a:solidFill>
                  <a:schemeClr val="tx2"/>
                </a:solidFill>
              </a:rPr>
              <a:t>Zákon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na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ochranu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zvířat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proti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týrání</a:t>
            </a:r>
            <a:r>
              <a:rPr lang="en-GB" dirty="0" smtClean="0"/>
              <a:t> 246/1992</a:t>
            </a:r>
          </a:p>
          <a:p>
            <a:pPr lvl="1"/>
            <a:r>
              <a:rPr lang="en-GB" dirty="0" err="1" smtClean="0"/>
              <a:t>Vyhláška</a:t>
            </a:r>
            <a:r>
              <a:rPr lang="en-GB" dirty="0" smtClean="0"/>
              <a:t> 311/1997 (o </a:t>
            </a:r>
            <a:r>
              <a:rPr lang="en-GB" dirty="0" err="1" smtClean="0"/>
              <a:t>využití</a:t>
            </a:r>
            <a:r>
              <a:rPr lang="en-GB" dirty="0" smtClean="0"/>
              <a:t> </a:t>
            </a:r>
            <a:r>
              <a:rPr lang="en-GB" dirty="0" err="1" smtClean="0"/>
              <a:t>pokusných</a:t>
            </a:r>
            <a:r>
              <a:rPr lang="en-GB" dirty="0" smtClean="0"/>
              <a:t> </a:t>
            </a:r>
            <a:r>
              <a:rPr lang="en-GB" dirty="0" err="1" smtClean="0"/>
              <a:t>zvířat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r>
              <a:rPr lang="en-GB" dirty="0" err="1" smtClean="0"/>
              <a:t>Odpovědný</a:t>
            </a:r>
            <a:r>
              <a:rPr lang="en-GB" dirty="0" smtClean="0"/>
              <a:t> </a:t>
            </a:r>
            <a:r>
              <a:rPr lang="en-GB" dirty="0" err="1" smtClean="0"/>
              <a:t>úřad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Ministerstvo</a:t>
            </a:r>
            <a:r>
              <a:rPr lang="en-GB" dirty="0" smtClean="0"/>
              <a:t> </a:t>
            </a:r>
            <a:r>
              <a:rPr lang="en-GB" dirty="0" err="1" smtClean="0"/>
              <a:t>zemědělství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b="1" dirty="0" err="1" smtClean="0"/>
              <a:t>Ústřední</a:t>
            </a:r>
            <a:r>
              <a:rPr lang="en-GB" b="1" dirty="0" smtClean="0"/>
              <a:t> </a:t>
            </a:r>
            <a:r>
              <a:rPr lang="en-GB" b="1" dirty="0" err="1" smtClean="0"/>
              <a:t>komise</a:t>
            </a:r>
            <a:r>
              <a:rPr lang="en-GB" b="1" dirty="0" smtClean="0"/>
              <a:t> pro </a:t>
            </a:r>
            <a:r>
              <a:rPr lang="en-GB" b="1" dirty="0" err="1" smtClean="0"/>
              <a:t>ochranu</a:t>
            </a:r>
            <a:r>
              <a:rPr lang="en-GB" b="1" dirty="0" smtClean="0"/>
              <a:t> </a:t>
            </a:r>
            <a:r>
              <a:rPr lang="en-GB" b="1" dirty="0" err="1" smtClean="0"/>
              <a:t>zvířat</a:t>
            </a:r>
            <a:endParaRPr lang="en-GB" b="1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/>
          <p:cNvPicPr>
            <a:picLocks noChangeAspect="1" noChangeArrowheads="1"/>
          </p:cNvPicPr>
          <p:nvPr/>
        </p:nvPicPr>
        <p:blipFill>
          <a:blip r:embed="rId3" cstate="print"/>
          <a:srcRect l="16191" t="13429" r="18095" b="15714"/>
          <a:stretch>
            <a:fillRect/>
          </a:stretch>
        </p:blipFill>
        <p:spPr bwMode="auto">
          <a:xfrm>
            <a:off x="0" y="746125"/>
            <a:ext cx="90678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746125" y="117475"/>
            <a:ext cx="4737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www.eAGRI.cz</a:t>
            </a:r>
            <a:r>
              <a:rPr lang="cs-CZ"/>
              <a:t> (také www.mze.cz)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2480"/>
            <a:ext cx="8305800" cy="5164832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 smtClean="0"/>
              <a:t>Zákon 246</a:t>
            </a:r>
            <a:r>
              <a:rPr lang="en-US" sz="2800" b="1" dirty="0" smtClean="0"/>
              <a:t>/1992</a:t>
            </a:r>
            <a:r>
              <a:rPr lang="cs-CZ" sz="2800" b="1" dirty="0" smtClean="0"/>
              <a:t> a </a:t>
            </a:r>
            <a:r>
              <a:rPr lang="en-US" sz="2800" b="1" dirty="0" smtClean="0"/>
              <a:t>V</a:t>
            </a:r>
            <a:r>
              <a:rPr lang="cs-CZ" sz="2800" b="1" dirty="0" err="1" smtClean="0"/>
              <a:t>yhláška</a:t>
            </a:r>
            <a:r>
              <a:rPr lang="cs-CZ" sz="2800" b="1" dirty="0" smtClean="0"/>
              <a:t> 311</a:t>
            </a:r>
            <a:r>
              <a:rPr lang="en-US" sz="2800" b="1" dirty="0" smtClean="0"/>
              <a:t>/</a:t>
            </a:r>
            <a:r>
              <a:rPr lang="cs-CZ" sz="2800" b="1" dirty="0" smtClean="0"/>
              <a:t>1997</a:t>
            </a:r>
            <a:r>
              <a:rPr lang="en-GB" sz="2800" b="1" dirty="0" smtClean="0"/>
              <a:t> </a:t>
            </a:r>
            <a:endParaRPr lang="cs-CZ" sz="2800" b="1" dirty="0" smtClean="0"/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CO je zvíře </a:t>
            </a:r>
            <a:r>
              <a:rPr lang="en-GB" sz="2400" dirty="0" smtClean="0">
                <a:solidFill>
                  <a:schemeClr val="tx1"/>
                </a:solidFill>
              </a:rPr>
              <a:t>z </a:t>
            </a:r>
            <a:r>
              <a:rPr lang="en-GB" sz="2400" dirty="0" err="1" smtClean="0">
                <a:solidFill>
                  <a:schemeClr val="tx1"/>
                </a:solidFill>
              </a:rPr>
              <a:t>hlediska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zákona</a:t>
            </a:r>
            <a:r>
              <a:rPr lang="en-GB" sz="2400" dirty="0" smtClean="0">
                <a:solidFill>
                  <a:schemeClr val="tx1"/>
                </a:solidFill>
              </a:rPr>
              <a:t>?</a:t>
            </a:r>
          </a:p>
          <a:p>
            <a:pPr lvl="2"/>
            <a:r>
              <a:rPr lang="en-GB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OBRATLOVEC</a:t>
            </a:r>
            <a:r>
              <a:rPr lang="cs-CZ" sz="2000" dirty="0" smtClean="0">
                <a:solidFill>
                  <a:schemeClr val="tx2"/>
                </a:solidFill>
              </a:rPr>
              <a:t> kromě embryí a plod</a:t>
            </a:r>
            <a:r>
              <a:rPr lang="en-GB" sz="2000" dirty="0" smtClean="0">
                <a:solidFill>
                  <a:schemeClr val="tx2"/>
                </a:solidFill>
              </a:rPr>
              <a:t>ů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endParaRPr lang="en-GB" sz="2000" dirty="0" smtClean="0"/>
          </a:p>
          <a:p>
            <a:pPr lvl="1"/>
            <a:r>
              <a:rPr lang="en-GB" dirty="0" smtClean="0"/>
              <a:t>T</a:t>
            </a:r>
            <a:r>
              <a:rPr lang="cs-CZ" dirty="0" err="1" smtClean="0"/>
              <a:t>ypy</a:t>
            </a:r>
            <a:r>
              <a:rPr lang="cs-CZ" dirty="0" smtClean="0"/>
              <a:t> zvířat: laboratorní / pokusné </a:t>
            </a:r>
            <a:r>
              <a:rPr lang="en-GB" dirty="0" smtClean="0"/>
              <a:t>(</a:t>
            </a:r>
            <a:r>
              <a:rPr lang="en-GB" dirty="0" err="1" smtClean="0"/>
              <a:t>další</a:t>
            </a:r>
            <a:r>
              <a:rPr lang="en-GB" dirty="0" smtClean="0"/>
              <a:t>)</a:t>
            </a:r>
            <a:endParaRPr lang="cs-CZ" dirty="0" smtClean="0"/>
          </a:p>
          <a:p>
            <a:pPr lvl="1"/>
            <a:endParaRPr lang="en-GB" sz="2400" dirty="0" smtClean="0"/>
          </a:p>
          <a:p>
            <a:pPr lvl="1"/>
            <a:r>
              <a:rPr lang="cs-CZ" sz="2400" dirty="0" smtClean="0"/>
              <a:t>KDO smí zvířata využívat </a:t>
            </a:r>
          </a:p>
          <a:p>
            <a:pPr lvl="2"/>
            <a:r>
              <a:rPr lang="cs-CZ" sz="2000" dirty="0" smtClean="0"/>
              <a:t>Vyžaduje se registrace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cs-CZ" sz="2000" dirty="0" smtClean="0"/>
              <a:t>ÚKOZ (</a:t>
            </a:r>
            <a:r>
              <a:rPr lang="cs-CZ" sz="2000" dirty="0" err="1" smtClean="0"/>
              <a:t>MZe</a:t>
            </a:r>
            <a:r>
              <a:rPr lang="cs-CZ" sz="2000" dirty="0" smtClean="0"/>
              <a:t>)</a:t>
            </a:r>
            <a:endParaRPr lang="en-GB" sz="2000" dirty="0" smtClean="0"/>
          </a:p>
          <a:p>
            <a:pPr lvl="2"/>
            <a:r>
              <a:rPr lang="en-GB" sz="2000" dirty="0" err="1" smtClean="0"/>
              <a:t>Další</a:t>
            </a:r>
            <a:r>
              <a:rPr lang="en-GB" sz="2000" dirty="0" smtClean="0"/>
              <a:t> </a:t>
            </a:r>
            <a:r>
              <a:rPr lang="en-GB" sz="2000" dirty="0" err="1" smtClean="0"/>
              <a:t>důležité</a:t>
            </a:r>
            <a:r>
              <a:rPr lang="en-GB" sz="2000" dirty="0" smtClean="0"/>
              <a:t> </a:t>
            </a:r>
            <a:r>
              <a:rPr lang="en-GB" sz="2000" dirty="0" err="1" smtClean="0"/>
              <a:t>potřeby</a:t>
            </a:r>
            <a:endParaRPr lang="en-GB" sz="2000" dirty="0" smtClean="0"/>
          </a:p>
          <a:p>
            <a:pPr lvl="3"/>
            <a:r>
              <a:rPr lang="en-GB" sz="1500" b="1" dirty="0" err="1" smtClean="0"/>
              <a:t>Školení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osob</a:t>
            </a:r>
            <a:endParaRPr lang="en-GB" sz="1500" b="1" dirty="0" smtClean="0"/>
          </a:p>
          <a:p>
            <a:pPr lvl="3"/>
            <a:r>
              <a:rPr lang="cs-CZ" sz="1500" b="1" dirty="0" smtClean="0"/>
              <a:t>Etické komise jednotlivých pracovišť</a:t>
            </a:r>
          </a:p>
          <a:p>
            <a:pPr lvl="1"/>
            <a:endParaRPr lang="cs-CZ" sz="2400" dirty="0" smtClean="0"/>
          </a:p>
          <a:p>
            <a:pPr lvl="1"/>
            <a:r>
              <a:rPr lang="cs-CZ" sz="2400" dirty="0" smtClean="0"/>
              <a:t>JAK lze experimenty realizovat (dodržování pravidel </a:t>
            </a:r>
            <a:r>
              <a:rPr lang="en-US" sz="2400" dirty="0" smtClean="0"/>
              <a:t>GL</a:t>
            </a:r>
            <a:r>
              <a:rPr lang="cs-CZ" sz="2400" dirty="0" smtClean="0"/>
              <a:t>P)</a:t>
            </a:r>
          </a:p>
          <a:p>
            <a:pPr lvl="2"/>
            <a:r>
              <a:rPr lang="cs-CZ" sz="2000" dirty="0" smtClean="0"/>
              <a:t>Zdůvodnění využití zvířat (musí být schváleno etickou komisí)</a:t>
            </a:r>
          </a:p>
          <a:p>
            <a:pPr lvl="2"/>
            <a:r>
              <a:rPr lang="en-GB" sz="2000" dirty="0" smtClean="0"/>
              <a:t>P</a:t>
            </a:r>
            <a:r>
              <a:rPr lang="cs-CZ" sz="2000" dirty="0" err="1" smtClean="0"/>
              <a:t>rojekt</a:t>
            </a:r>
            <a:r>
              <a:rPr lang="cs-CZ" sz="2000" dirty="0" smtClean="0"/>
              <a:t> pokusu, protokol pokusu, evidence 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5429200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>
                <a:solidFill>
                  <a:schemeClr val="tx2"/>
                </a:solidFill>
              </a:rPr>
              <a:t>Kdy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lze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využít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pokusná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zvířata</a:t>
            </a:r>
            <a:r>
              <a:rPr lang="en-GB" b="1" dirty="0" smtClean="0">
                <a:solidFill>
                  <a:schemeClr val="tx2"/>
                </a:solidFill>
              </a:rPr>
              <a:t>?</a:t>
            </a:r>
          </a:p>
          <a:p>
            <a:pPr lvl="1"/>
            <a:r>
              <a:rPr lang="en-GB" dirty="0" err="1" smtClean="0"/>
              <a:t>výroba</a:t>
            </a:r>
            <a:r>
              <a:rPr lang="en-GB" dirty="0" smtClean="0"/>
              <a:t>, </a:t>
            </a:r>
            <a:r>
              <a:rPr lang="en-GB" dirty="0" err="1" smtClean="0"/>
              <a:t>vývoj</a:t>
            </a:r>
            <a:r>
              <a:rPr lang="en-GB" dirty="0" smtClean="0"/>
              <a:t>, </a:t>
            </a:r>
            <a:r>
              <a:rPr lang="en-GB" dirty="0" err="1" smtClean="0"/>
              <a:t>kontrola</a:t>
            </a:r>
            <a:r>
              <a:rPr lang="en-GB" dirty="0" smtClean="0"/>
              <a:t> </a:t>
            </a:r>
            <a:r>
              <a:rPr lang="en-GB" dirty="0" err="1" smtClean="0"/>
              <a:t>kvality</a:t>
            </a:r>
            <a:r>
              <a:rPr lang="en-GB" dirty="0" smtClean="0"/>
              <a:t>, </a:t>
            </a:r>
            <a:r>
              <a:rPr lang="en-GB" dirty="0" err="1" smtClean="0"/>
              <a:t>nezávadnosti</a:t>
            </a:r>
            <a:r>
              <a:rPr lang="en-GB" dirty="0" smtClean="0"/>
              <a:t> a </a:t>
            </a:r>
            <a:r>
              <a:rPr lang="en-GB" dirty="0" err="1" smtClean="0"/>
              <a:t>účinnosti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r>
              <a:rPr lang="en-GB" dirty="0" smtClean="0"/>
              <a:t>, </a:t>
            </a:r>
            <a:r>
              <a:rPr lang="en-GB" dirty="0" err="1" smtClean="0"/>
              <a:t>biopreparátů</a:t>
            </a:r>
            <a:r>
              <a:rPr lang="en-GB" dirty="0" smtClean="0"/>
              <a:t>, </a:t>
            </a:r>
            <a:r>
              <a:rPr lang="en-GB" dirty="0" err="1" smtClean="0"/>
              <a:t>potravin</a:t>
            </a:r>
            <a:r>
              <a:rPr lang="en-GB" dirty="0" smtClean="0"/>
              <a:t> a event. </a:t>
            </a:r>
            <a:r>
              <a:rPr lang="en-GB" dirty="0" err="1" smtClean="0"/>
              <a:t>jiných</a:t>
            </a:r>
            <a:r>
              <a:rPr lang="en-GB" dirty="0" smtClean="0"/>
              <a:t> </a:t>
            </a:r>
            <a:r>
              <a:rPr lang="en-GB" dirty="0" err="1" smtClean="0"/>
              <a:t>výrobků</a:t>
            </a:r>
            <a:endParaRPr lang="en-GB" dirty="0" smtClean="0"/>
          </a:p>
          <a:p>
            <a:pPr lvl="1"/>
            <a:r>
              <a:rPr lang="en-GB" dirty="0" err="1" smtClean="0"/>
              <a:t>studium</a:t>
            </a:r>
            <a:r>
              <a:rPr lang="en-GB" dirty="0" smtClean="0"/>
              <a:t> </a:t>
            </a:r>
            <a:r>
              <a:rPr lang="en-GB" dirty="0" err="1" smtClean="0"/>
              <a:t>nemocí</a:t>
            </a:r>
            <a:r>
              <a:rPr lang="en-GB" dirty="0" smtClean="0"/>
              <a:t>, </a:t>
            </a:r>
            <a:r>
              <a:rPr lang="en-GB" dirty="0" err="1" smtClean="0"/>
              <a:t>prevence</a:t>
            </a:r>
            <a:r>
              <a:rPr lang="en-GB" dirty="0" smtClean="0"/>
              <a:t>, </a:t>
            </a:r>
            <a:r>
              <a:rPr lang="en-GB" dirty="0" err="1" smtClean="0"/>
              <a:t>diagnostika</a:t>
            </a:r>
            <a:r>
              <a:rPr lang="en-GB" dirty="0" smtClean="0"/>
              <a:t>, </a:t>
            </a:r>
            <a:r>
              <a:rPr lang="en-GB" dirty="0" err="1" smtClean="0"/>
              <a:t>léčení</a:t>
            </a:r>
            <a:endParaRPr lang="en-GB" dirty="0" smtClean="0"/>
          </a:p>
          <a:p>
            <a:pPr lvl="1"/>
            <a:r>
              <a:rPr lang="en-GB" dirty="0" err="1" smtClean="0"/>
              <a:t>studium</a:t>
            </a:r>
            <a:r>
              <a:rPr lang="en-GB" dirty="0" smtClean="0"/>
              <a:t> </a:t>
            </a:r>
            <a:r>
              <a:rPr lang="en-GB" dirty="0" err="1" smtClean="0"/>
              <a:t>fyziologických</a:t>
            </a:r>
            <a:r>
              <a:rPr lang="en-GB" dirty="0" smtClean="0"/>
              <a:t> </a:t>
            </a:r>
            <a:r>
              <a:rPr lang="en-GB" dirty="0" err="1" smtClean="0"/>
              <a:t>procesů</a:t>
            </a:r>
            <a:endParaRPr lang="en-GB" dirty="0" smtClean="0"/>
          </a:p>
          <a:p>
            <a:pPr lvl="1"/>
            <a:r>
              <a:rPr lang="en-GB" dirty="0" err="1" smtClean="0"/>
              <a:t>ochrana</a:t>
            </a:r>
            <a:r>
              <a:rPr lang="en-GB" dirty="0" smtClean="0"/>
              <a:t> </a:t>
            </a:r>
            <a:r>
              <a:rPr lang="en-GB" dirty="0" err="1" smtClean="0"/>
              <a:t>životního</a:t>
            </a:r>
            <a:r>
              <a:rPr lang="en-GB" dirty="0" smtClean="0"/>
              <a:t> prostředí</a:t>
            </a:r>
          </a:p>
          <a:p>
            <a:pPr lvl="1"/>
            <a:r>
              <a:rPr lang="en-GB" dirty="0" err="1" smtClean="0"/>
              <a:t>výuka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SŠ a VŠ</a:t>
            </a:r>
          </a:p>
          <a:p>
            <a:endParaRPr lang="en-GB" dirty="0" smtClean="0"/>
          </a:p>
          <a:p>
            <a:r>
              <a:rPr lang="en-GB" dirty="0" err="1" smtClean="0"/>
              <a:t>Zákon</a:t>
            </a:r>
            <a:r>
              <a:rPr lang="en-GB" dirty="0" smtClean="0"/>
              <a:t> </a:t>
            </a:r>
            <a:r>
              <a:rPr lang="en-GB" dirty="0" err="1" smtClean="0"/>
              <a:t>také</a:t>
            </a:r>
            <a:r>
              <a:rPr lang="en-GB" dirty="0" smtClean="0"/>
              <a:t> </a:t>
            </a:r>
            <a:r>
              <a:rPr lang="en-GB" dirty="0" err="1" smtClean="0"/>
              <a:t>stanoví</a:t>
            </a:r>
            <a:r>
              <a:rPr lang="en-GB" dirty="0" smtClean="0"/>
              <a:t> - </a:t>
            </a:r>
            <a:r>
              <a:rPr lang="en-GB" b="1" dirty="0" err="1" smtClean="0"/>
              <a:t>kdy</a:t>
            </a:r>
            <a:r>
              <a:rPr lang="en-GB" b="1" dirty="0" smtClean="0"/>
              <a:t> se </a:t>
            </a:r>
            <a:r>
              <a:rPr lang="en-GB" b="1" dirty="0" err="1" smtClean="0"/>
              <a:t>zkoušení</a:t>
            </a:r>
            <a:r>
              <a:rPr lang="en-GB" b="1" dirty="0" smtClean="0"/>
              <a:t> </a:t>
            </a:r>
            <a:r>
              <a:rPr lang="en-GB" b="1" dirty="0" err="1" smtClean="0"/>
              <a:t>vyžaduje</a:t>
            </a:r>
            <a:endParaRPr lang="en-GB" b="1" dirty="0" smtClean="0"/>
          </a:p>
          <a:p>
            <a:pPr lvl="1"/>
            <a:r>
              <a:rPr lang="en-GB" dirty="0" smtClean="0"/>
              <a:t>OCHRANA ČLOVĚKA a HOSP. ZVÍŘAT</a:t>
            </a:r>
          </a:p>
          <a:p>
            <a:pPr lvl="1"/>
            <a:r>
              <a:rPr lang="en-GB" dirty="0" err="1" smtClean="0"/>
              <a:t>Potraviny</a:t>
            </a:r>
            <a:r>
              <a:rPr lang="en-GB" dirty="0" smtClean="0"/>
              <a:t>, </a:t>
            </a:r>
            <a:r>
              <a:rPr lang="en-GB" dirty="0" err="1" smtClean="0"/>
              <a:t>zemědělské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endParaRPr lang="en-GB" dirty="0" smtClean="0"/>
          </a:p>
          <a:p>
            <a:pPr lvl="1"/>
            <a:r>
              <a:rPr lang="en-GB" dirty="0" err="1" smtClean="0"/>
              <a:t>Kontrola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endParaRPr lang="en-GB" dirty="0" smtClean="0"/>
          </a:p>
          <a:p>
            <a:pPr lvl="1"/>
            <a:r>
              <a:rPr lang="en-GB" dirty="0" err="1" smtClean="0"/>
              <a:t>Výroba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r>
              <a:rPr lang="en-GB" dirty="0" smtClean="0"/>
              <a:t> - </a:t>
            </a:r>
            <a:r>
              <a:rPr lang="en-GB" dirty="0" err="1" smtClean="0"/>
              <a:t>farmakologické</a:t>
            </a:r>
            <a:r>
              <a:rPr lang="en-GB" dirty="0" smtClean="0"/>
              <a:t> </a:t>
            </a:r>
            <a:r>
              <a:rPr lang="en-GB" dirty="0" err="1" smtClean="0"/>
              <a:t>preklinické</a:t>
            </a:r>
            <a:r>
              <a:rPr lang="en-GB" dirty="0" smtClean="0"/>
              <a:t> </a:t>
            </a:r>
            <a:r>
              <a:rPr lang="en-GB" dirty="0" err="1" smtClean="0"/>
              <a:t>studie</a:t>
            </a:r>
            <a:endParaRPr lang="en-GB" dirty="0" smtClean="0"/>
          </a:p>
          <a:p>
            <a:pPr lvl="1"/>
            <a:r>
              <a:rPr lang="en-GB" dirty="0" err="1" smtClean="0"/>
              <a:t>Farmakokinetika</a:t>
            </a:r>
            <a:endParaRPr lang="en-GB" dirty="0" smtClean="0"/>
          </a:p>
          <a:p>
            <a:pPr lvl="1"/>
            <a:r>
              <a:rPr lang="en-GB" dirty="0" err="1" smtClean="0"/>
              <a:t>Nežádoucí</a:t>
            </a:r>
            <a:r>
              <a:rPr lang="en-GB" dirty="0" smtClean="0"/>
              <a:t> </a:t>
            </a:r>
            <a:r>
              <a:rPr lang="en-GB" dirty="0" err="1" smtClean="0"/>
              <a:t>účinky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951856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Bezpečnost chemických látek pro člověka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 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Testování toxicity in </a:t>
            </a:r>
            <a:r>
              <a:rPr lang="cs-CZ" sz="2800" dirty="0" err="1" smtClean="0">
                <a:solidFill>
                  <a:schemeClr val="tx1"/>
                </a:solidFill>
              </a:rPr>
              <a:t>vivo</a:t>
            </a:r>
            <a:endParaRPr lang="cs-CZ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1344"/>
            <a:ext cx="8305800" cy="55500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Každá látka je toxická, záleží jen na </a:t>
            </a:r>
            <a:r>
              <a:rPr lang="cs-CZ" sz="1800" b="1" dirty="0" smtClean="0">
                <a:solidFill>
                  <a:schemeClr val="tx1"/>
                </a:solidFill>
              </a:rPr>
              <a:t>DÁVCE a DOBĚ PODÁNÍ</a:t>
            </a:r>
            <a:r>
              <a:rPr lang="cs-CZ" sz="1800" dirty="0" smtClean="0">
                <a:solidFill>
                  <a:schemeClr val="tx1"/>
                </a:solidFill>
              </a:rPr>
              <a:t> (expozice)</a:t>
            </a: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Krátkodobá </a:t>
            </a:r>
            <a:r>
              <a:rPr lang="cs-CZ" sz="1600" b="1" dirty="0" smtClean="0">
                <a:solidFill>
                  <a:schemeClr val="tx1"/>
                </a:solidFill>
              </a:rPr>
              <a:t>(akutní)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&gt; </a:t>
            </a:r>
            <a:r>
              <a:rPr lang="en-US" sz="1400" dirty="0" err="1" smtClean="0">
                <a:solidFill>
                  <a:schemeClr val="tx1"/>
                </a:solidFill>
              </a:rPr>
              <a:t>akutn</a:t>
            </a:r>
            <a:r>
              <a:rPr lang="cs-CZ" sz="1400" dirty="0" smtClean="0">
                <a:solidFill>
                  <a:schemeClr val="tx1"/>
                </a:solidFill>
              </a:rPr>
              <a:t>í rychlé účinky (smrt)</a:t>
            </a: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Dlouhodobá </a:t>
            </a:r>
            <a:r>
              <a:rPr lang="cs-CZ" sz="1600" b="1" dirty="0" smtClean="0">
                <a:solidFill>
                  <a:schemeClr val="tx1"/>
                </a:solidFill>
              </a:rPr>
              <a:t>(chronická)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&gt; </a:t>
            </a:r>
            <a:r>
              <a:rPr lang="en-GB" sz="1400" dirty="0" err="1" smtClean="0">
                <a:solidFill>
                  <a:schemeClr val="tx1"/>
                </a:solidFill>
              </a:rPr>
              <a:t>subletální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smtClean="0">
                <a:solidFill>
                  <a:schemeClr val="tx1"/>
                </a:solidFill>
              </a:rPr>
              <a:t>efekty (nemoci, nádory, </a:t>
            </a:r>
            <a:r>
              <a:rPr lang="cs-CZ" sz="1400" dirty="0" err="1" smtClean="0">
                <a:solidFill>
                  <a:schemeClr val="tx1"/>
                </a:solidFill>
              </a:rPr>
              <a:t>imunotoxicita</a:t>
            </a:r>
            <a:r>
              <a:rPr lang="cs-CZ" sz="1400" dirty="0" smtClean="0">
                <a:solidFill>
                  <a:schemeClr val="tx1"/>
                </a:solidFill>
              </a:rPr>
              <a:t>, reprodukční toxicita …)</a:t>
            </a:r>
            <a:r>
              <a:rPr lang="en-GB" sz="1400" dirty="0" smtClean="0">
                <a:solidFill>
                  <a:schemeClr val="tx1"/>
                </a:solidFill>
              </a:rPr>
              <a:t/>
            </a:r>
            <a:br>
              <a:rPr lang="en-GB" sz="1400" dirty="0" smtClean="0">
                <a:solidFill>
                  <a:schemeClr val="tx1"/>
                </a:solidFill>
              </a:rPr>
            </a:br>
            <a:endParaRPr lang="en-US" sz="14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dirty="0" err="1" smtClean="0">
                <a:solidFill>
                  <a:schemeClr val="tx1"/>
                </a:solidFill>
              </a:rPr>
              <a:t>Hodnocen</a:t>
            </a:r>
            <a:r>
              <a:rPr lang="cs-CZ" sz="1800" b="1" dirty="0" smtClean="0">
                <a:solidFill>
                  <a:schemeClr val="tx1"/>
                </a:solidFill>
              </a:rPr>
              <a:t>í a srovnání toxicity:</a:t>
            </a:r>
          </a:p>
          <a:p>
            <a:pPr lvl="1">
              <a:lnSpc>
                <a:spcPct val="110000"/>
              </a:lnSpc>
            </a:pPr>
            <a:r>
              <a:rPr lang="cs-CZ" sz="1600" dirty="0" err="1" smtClean="0">
                <a:solidFill>
                  <a:schemeClr val="tx1"/>
                </a:solidFill>
              </a:rPr>
              <a:t>nejč</a:t>
            </a:r>
            <a:r>
              <a:rPr lang="cs-CZ" sz="1600" dirty="0" smtClean="0">
                <a:solidFill>
                  <a:schemeClr val="tx1"/>
                </a:solidFill>
              </a:rPr>
              <a:t>. </a:t>
            </a:r>
            <a:r>
              <a:rPr lang="cs-CZ" sz="1600" b="1" dirty="0" smtClean="0">
                <a:solidFill>
                  <a:schemeClr val="tx1"/>
                </a:solidFill>
              </a:rPr>
              <a:t>LD50 (letální dávka 50</a:t>
            </a:r>
            <a:r>
              <a:rPr lang="cs-CZ" sz="1600" dirty="0" smtClean="0">
                <a:solidFill>
                  <a:schemeClr val="tx1"/>
                </a:solidFill>
              </a:rPr>
              <a:t>) – dávka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zpravidla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akutní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  <a:r>
              <a:rPr lang="cs-CZ" sz="1600" dirty="0" smtClean="0">
                <a:solidFill>
                  <a:schemeClr val="tx1"/>
                </a:solidFill>
              </a:rPr>
              <a:t>, která s největší pravděpodobností způsobí smrt 50% exponovaných jedinců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v</a:t>
            </a:r>
            <a:r>
              <a:rPr lang="cs-CZ" sz="1600" dirty="0" err="1" smtClean="0">
                <a:solidFill>
                  <a:schemeClr val="tx1"/>
                </a:solidFill>
              </a:rPr>
              <a:t>yjádření</a:t>
            </a:r>
            <a:r>
              <a:rPr lang="cs-CZ" sz="1600" dirty="0" smtClean="0">
                <a:solidFill>
                  <a:schemeClr val="tx1"/>
                </a:solidFill>
              </a:rPr>
              <a:t> jako koncentrace – např. mg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cs-CZ" sz="1600" dirty="0" smtClean="0">
                <a:solidFill>
                  <a:schemeClr val="tx1"/>
                </a:solidFill>
              </a:rPr>
              <a:t>kg živé váhy)</a:t>
            </a:r>
            <a:r>
              <a:rPr lang="en-GB" sz="1600" dirty="0" smtClean="0">
                <a:solidFill>
                  <a:schemeClr val="tx1"/>
                </a:solidFill>
              </a:rPr>
              <a:t/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200" i="1" dirty="0" smtClean="0">
                <a:solidFill>
                  <a:schemeClr val="tx1"/>
                </a:solidFill>
              </a:rPr>
              <a:t>LD50 je </a:t>
            </a:r>
            <a:r>
              <a:rPr lang="en-GB" sz="1200" i="1" dirty="0" err="1" smtClean="0">
                <a:solidFill>
                  <a:schemeClr val="tx1"/>
                </a:solidFill>
              </a:rPr>
              <a:t>hodnota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odvozená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modelovaná</a:t>
            </a:r>
            <a:r>
              <a:rPr lang="en-GB" sz="1200" i="1" dirty="0" smtClean="0">
                <a:solidFill>
                  <a:schemeClr val="tx1"/>
                </a:solidFill>
              </a:rPr>
              <a:t>) z </a:t>
            </a:r>
            <a:r>
              <a:rPr lang="en-GB" sz="1200" i="1" dirty="0" err="1" smtClean="0">
                <a:solidFill>
                  <a:schemeClr val="tx1"/>
                </a:solidFill>
              </a:rPr>
              <a:t>testování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křivky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více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dávek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vs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toxicita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ve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skutečnosti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není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možné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otestovat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právě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dávku</a:t>
            </a:r>
            <a:r>
              <a:rPr lang="en-GB" sz="1200" i="1" dirty="0" smtClean="0">
                <a:solidFill>
                  <a:schemeClr val="tx1"/>
                </a:solidFill>
              </a:rPr>
              <a:t>, </a:t>
            </a:r>
            <a:r>
              <a:rPr lang="en-GB" sz="1200" i="1" dirty="0" err="1" smtClean="0">
                <a:solidFill>
                  <a:schemeClr val="tx1"/>
                </a:solidFill>
              </a:rPr>
              <a:t>která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způsobí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smrt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právě</a:t>
            </a:r>
            <a:r>
              <a:rPr lang="en-GB" sz="1200" i="1" dirty="0" smtClean="0">
                <a:solidFill>
                  <a:schemeClr val="tx1"/>
                </a:solidFill>
              </a:rPr>
              <a:t> 50% </a:t>
            </a:r>
            <a:r>
              <a:rPr lang="en-GB" sz="1200" i="1" dirty="0" err="1" smtClean="0">
                <a:solidFill>
                  <a:schemeClr val="tx1"/>
                </a:solidFill>
              </a:rPr>
              <a:t>zvířat</a:t>
            </a:r>
            <a:r>
              <a:rPr lang="en-GB" sz="1200" i="1" dirty="0" smtClean="0">
                <a:solidFill>
                  <a:schemeClr val="tx1"/>
                </a:solidFill>
              </a:rPr>
              <a:t>)</a:t>
            </a:r>
            <a:endParaRPr lang="en-GB" sz="1600" i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1600" b="1" dirty="0" smtClean="0">
                <a:solidFill>
                  <a:schemeClr val="tx1"/>
                </a:solidFill>
              </a:rPr>
              <a:t>NOEL – No Observed Effect Level – </a:t>
            </a:r>
            <a:r>
              <a:rPr lang="en-GB" sz="1600" dirty="0" err="1" smtClean="0">
                <a:solidFill>
                  <a:schemeClr val="tx1"/>
                </a:solidFill>
              </a:rPr>
              <a:t>nejvyšší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dávka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hladina</a:t>
            </a:r>
            <a:r>
              <a:rPr lang="en-GB" sz="1600" dirty="0" smtClean="0">
                <a:solidFill>
                  <a:schemeClr val="tx1"/>
                </a:solidFill>
              </a:rPr>
              <a:t>), </a:t>
            </a:r>
            <a:r>
              <a:rPr lang="en-GB" sz="1600" dirty="0" err="1" smtClean="0">
                <a:solidFill>
                  <a:schemeClr val="tx1"/>
                </a:solidFill>
              </a:rPr>
              <a:t>která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byla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použita</a:t>
            </a:r>
            <a:r>
              <a:rPr lang="en-GB" sz="1600" dirty="0" smtClean="0">
                <a:solidFill>
                  <a:schemeClr val="tx1"/>
                </a:solidFill>
              </a:rPr>
              <a:t> v </a:t>
            </a:r>
            <a:r>
              <a:rPr lang="en-GB" sz="1600" dirty="0" err="1" smtClean="0">
                <a:solidFill>
                  <a:schemeClr val="tx1"/>
                </a:solidFill>
              </a:rPr>
              <a:t>konkrétním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testu</a:t>
            </a:r>
            <a:r>
              <a:rPr lang="en-GB" sz="1600" dirty="0" smtClean="0">
                <a:solidFill>
                  <a:schemeClr val="tx1"/>
                </a:solidFill>
              </a:rPr>
              <a:t> toxicity a </a:t>
            </a:r>
            <a:r>
              <a:rPr lang="en-GB" sz="1600" dirty="0" err="1" smtClean="0">
                <a:solidFill>
                  <a:schemeClr val="tx1"/>
                </a:solidFill>
              </a:rPr>
              <a:t>při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které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nebyly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pozorovány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škodlivé</a:t>
            </a:r>
            <a:r>
              <a:rPr lang="en-GB" sz="1600" dirty="0" smtClean="0">
                <a:solidFill>
                  <a:schemeClr val="tx1"/>
                </a:solidFill>
              </a:rPr>
              <a:t>) </a:t>
            </a:r>
            <a:r>
              <a:rPr lang="en-GB" sz="1600" dirty="0" err="1" smtClean="0">
                <a:solidFill>
                  <a:schemeClr val="tx1"/>
                </a:solidFill>
              </a:rPr>
              <a:t>účinky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200" i="1" dirty="0" smtClean="0">
                <a:solidFill>
                  <a:schemeClr val="tx1"/>
                </a:solidFill>
              </a:rPr>
              <a:t>Pro </a:t>
            </a:r>
            <a:r>
              <a:rPr lang="en-GB" sz="1200" i="1" dirty="0" err="1" smtClean="0">
                <a:solidFill>
                  <a:schemeClr val="tx1"/>
                </a:solidFill>
              </a:rPr>
              <a:t>stanovení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limitů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např</a:t>
            </a:r>
            <a:r>
              <a:rPr lang="en-GB" sz="1200" i="1" dirty="0" smtClean="0">
                <a:solidFill>
                  <a:schemeClr val="tx1"/>
                </a:solidFill>
              </a:rPr>
              <a:t>. TDI/ADI) se </a:t>
            </a:r>
            <a:r>
              <a:rPr lang="en-GB" sz="1200" i="1" dirty="0" err="1" smtClean="0">
                <a:solidFill>
                  <a:schemeClr val="tx1"/>
                </a:solidFill>
              </a:rPr>
              <a:t>využívá</a:t>
            </a:r>
            <a:r>
              <a:rPr lang="en-GB" sz="1200" i="1" dirty="0" smtClean="0">
                <a:solidFill>
                  <a:schemeClr val="tx1"/>
                </a:solidFill>
              </a:rPr>
              <a:t> NOEL z </a:t>
            </a:r>
            <a:r>
              <a:rPr lang="en-GB" sz="1200" i="1" dirty="0" err="1" smtClean="0">
                <a:solidFill>
                  <a:schemeClr val="tx1"/>
                </a:solidFill>
              </a:rPr>
              <a:t>testů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chronické</a:t>
            </a:r>
            <a:r>
              <a:rPr lang="en-GB" sz="1200" i="1" dirty="0" smtClean="0">
                <a:solidFill>
                  <a:schemeClr val="tx1"/>
                </a:solidFill>
              </a:rPr>
              <a:t> toxicity</a:t>
            </a:r>
            <a:endParaRPr lang="en-GB" sz="1200" b="1" i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další parametry „bezpečnosti“ – např. </a:t>
            </a:r>
            <a:r>
              <a:rPr lang="cs-CZ" sz="1600" b="1" dirty="0" smtClean="0">
                <a:solidFill>
                  <a:schemeClr val="tx1"/>
                </a:solidFill>
              </a:rPr>
              <a:t>TDI –tolerovatelný denní příjem</a:t>
            </a:r>
            <a:r>
              <a:rPr lang="cs-CZ" sz="1600" dirty="0" smtClean="0">
                <a:solidFill>
                  <a:schemeClr val="tx1"/>
                </a:solidFill>
              </a:rPr>
              <a:t> (např. </a:t>
            </a:r>
            <a:r>
              <a:rPr lang="en-US" sz="1600" dirty="0" smtClean="0">
                <a:solidFill>
                  <a:schemeClr val="tx1"/>
                </a:solidFill>
              </a:rPr>
              <a:t>mg/</a:t>
            </a:r>
            <a:r>
              <a:rPr lang="cs-CZ" sz="1600" dirty="0" smtClean="0">
                <a:solidFill>
                  <a:schemeClr val="tx1"/>
                </a:solidFill>
              </a:rPr>
              <a:t>kg živé váhy</a:t>
            </a:r>
            <a:r>
              <a:rPr lang="en-US" sz="1600" dirty="0" smtClean="0">
                <a:solidFill>
                  <a:schemeClr val="tx1"/>
                </a:solidFill>
              </a:rPr>
              <a:t>/den</a:t>
            </a:r>
            <a:r>
              <a:rPr lang="cs-CZ" sz="1600" dirty="0" smtClean="0">
                <a:solidFill>
                  <a:schemeClr val="tx1"/>
                </a:solidFill>
              </a:rPr>
              <a:t>)</a:t>
            </a:r>
          </a:p>
          <a:p>
            <a:pPr lvl="2">
              <a:lnSpc>
                <a:spcPct val="110000"/>
              </a:lnSpc>
              <a:buFontTx/>
              <a:buNone/>
            </a:pPr>
            <a:endParaRPr lang="cs-CZ" sz="1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Které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látky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jsou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toxické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4267200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/>
          <p:cNvPicPr>
            <a:picLocks noChangeAspect="1" noChangeArrowheads="1"/>
          </p:cNvPicPr>
          <p:nvPr/>
        </p:nvPicPr>
        <p:blipFill>
          <a:blip r:embed="rId4" cstate="print"/>
          <a:srcRect b="15318"/>
          <a:stretch>
            <a:fillRect/>
          </a:stretch>
        </p:blipFill>
        <p:spPr bwMode="auto">
          <a:xfrm>
            <a:off x="323528" y="1268760"/>
            <a:ext cx="4495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ovéPole 6"/>
          <p:cNvSpPr txBox="1">
            <a:spLocks noChangeArrowheads="1"/>
          </p:cNvSpPr>
          <p:nvPr/>
        </p:nvSpPr>
        <p:spPr bwMode="auto">
          <a:xfrm>
            <a:off x="179512" y="3861048"/>
            <a:ext cx="26484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 smtClean="0">
                <a:solidFill>
                  <a:srgbClr val="FF0000"/>
                </a:solidFill>
              </a:rPr>
              <a:t>Velice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častý</a:t>
            </a:r>
            <a:r>
              <a:rPr lang="en-GB" sz="1600" b="1" dirty="0" smtClean="0">
                <a:solidFill>
                  <a:srgbClr val="FF0000"/>
                </a:solidFill>
              </a:rPr>
              <a:t> test </a:t>
            </a:r>
            <a:r>
              <a:rPr lang="cs-CZ" sz="1600" b="1" dirty="0" smtClean="0">
                <a:solidFill>
                  <a:srgbClr val="FF0000"/>
                </a:solidFill>
              </a:rPr>
              <a:t>test</a:t>
            </a:r>
            <a:endParaRPr lang="cs-CZ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dirty="0"/>
              <a:t> Přesné dávkování</a:t>
            </a:r>
          </a:p>
          <a:p>
            <a:pPr>
              <a:buFontTx/>
              <a:buChar char="-"/>
            </a:pPr>
            <a:r>
              <a:rPr lang="cs-CZ" sz="1600" dirty="0"/>
              <a:t> Sledování letality </a:t>
            </a:r>
            <a:br>
              <a:rPr lang="cs-CZ" sz="1600" dirty="0"/>
            </a:br>
            <a:r>
              <a:rPr lang="cs-CZ" sz="1600" dirty="0"/>
              <a:t>a akutních projevů 24-48h</a:t>
            </a:r>
          </a:p>
          <a:p>
            <a:endParaRPr lang="cs-CZ" sz="16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AKUTNÍ TOXICITA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en-GB" b="1" dirty="0" err="1" smtClean="0">
                <a:solidFill>
                  <a:schemeClr val="tx1"/>
                </a:solidFill>
              </a:rPr>
              <a:t>perorální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aplikace - potkan</a:t>
            </a:r>
            <a:endParaRPr lang="en-GB" dirty="0"/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179512" y="5301208"/>
            <a:ext cx="39487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err="1" smtClean="0">
                <a:solidFill>
                  <a:srgbClr val="00B050"/>
                </a:solidFill>
              </a:rPr>
              <a:t>Srovnej</a:t>
            </a:r>
            <a:r>
              <a:rPr lang="en-GB" sz="1600" dirty="0" smtClean="0">
                <a:solidFill>
                  <a:srgbClr val="00B050"/>
                </a:solidFill>
              </a:rPr>
              <a:t> - </a:t>
            </a:r>
            <a:r>
              <a:rPr lang="en-GB" sz="1600" dirty="0" err="1" smtClean="0">
                <a:solidFill>
                  <a:srgbClr val="00B050"/>
                </a:solidFill>
              </a:rPr>
              <a:t>příklady</a:t>
            </a:r>
            <a:r>
              <a:rPr lang="en-GB" sz="1600" dirty="0" smtClean="0">
                <a:solidFill>
                  <a:srgbClr val="00B050"/>
                </a:solidFill>
              </a:rPr>
              <a:t> – </a:t>
            </a:r>
            <a:r>
              <a:rPr lang="en-GB" sz="1600" dirty="0" err="1" smtClean="0">
                <a:solidFill>
                  <a:srgbClr val="00B050"/>
                </a:solidFill>
              </a:rPr>
              <a:t>studijní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err="1" smtClean="0">
                <a:solidFill>
                  <a:srgbClr val="00B050"/>
                </a:solidFill>
              </a:rPr>
              <a:t>materiály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  <a:endParaRPr lang="en-GB" sz="1600" dirty="0" smtClean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cs-CZ" sz="1600" dirty="0" smtClean="0">
                <a:solidFill>
                  <a:srgbClr val="00B050"/>
                </a:solidFill>
              </a:rPr>
              <a:t>OECD STANDARD</a:t>
            </a:r>
            <a:r>
              <a:rPr lang="en-GB" sz="1600" dirty="0" smtClean="0">
                <a:solidFill>
                  <a:srgbClr val="00B050"/>
                </a:solidFill>
              </a:rPr>
              <a:t> (TG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smtClean="0">
                <a:solidFill>
                  <a:srgbClr val="00B050"/>
                </a:solidFill>
              </a:rPr>
              <a:t>423)</a:t>
            </a:r>
          </a:p>
          <a:p>
            <a:pPr>
              <a:buFont typeface="Arial" charset="0"/>
              <a:buChar char="•"/>
            </a:pPr>
            <a:r>
              <a:rPr lang="en-GB" sz="1600" dirty="0" err="1" smtClean="0">
                <a:solidFill>
                  <a:srgbClr val="00B050"/>
                </a:solidFill>
              </a:rPr>
              <a:t>Vyhl</a:t>
            </a:r>
            <a:r>
              <a:rPr lang="en-GB" sz="1600" dirty="0" smtClean="0">
                <a:solidFill>
                  <a:srgbClr val="00B050"/>
                </a:solidFill>
              </a:rPr>
              <a:t>. 443/2004 – </a:t>
            </a:r>
            <a:r>
              <a:rPr lang="en-GB" sz="1600" dirty="0" err="1" smtClean="0">
                <a:solidFill>
                  <a:srgbClr val="00B050"/>
                </a:solidFill>
              </a:rPr>
              <a:t>metoda</a:t>
            </a:r>
            <a:r>
              <a:rPr lang="en-GB" sz="1600" dirty="0" smtClean="0">
                <a:solidFill>
                  <a:srgbClr val="00B050"/>
                </a:solidFill>
              </a:rPr>
              <a:t> B.1 (str. 16-31)</a:t>
            </a:r>
          </a:p>
          <a:p>
            <a:pPr>
              <a:buFont typeface="Arial" charset="0"/>
              <a:buChar char="•"/>
            </a:pPr>
            <a:endParaRPr lang="en-GB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Třídy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akutní</a:t>
            </a:r>
            <a:r>
              <a:rPr lang="en-GB" dirty="0" smtClean="0">
                <a:solidFill>
                  <a:schemeClr val="tx1"/>
                </a:solidFill>
              </a:rPr>
              <a:t> toxicity (</a:t>
            </a:r>
            <a:r>
              <a:rPr lang="en-GB" dirty="0" err="1" smtClean="0">
                <a:solidFill>
                  <a:schemeClr val="tx1"/>
                </a:solidFill>
              </a:rPr>
              <a:t>podle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zákona</a:t>
            </a:r>
            <a:r>
              <a:rPr lang="en-GB" dirty="0" smtClean="0">
                <a:solidFill>
                  <a:schemeClr val="tx1"/>
                </a:solidFill>
              </a:rPr>
              <a:t> o </a:t>
            </a:r>
            <a:r>
              <a:rPr lang="en-GB" dirty="0" err="1" smtClean="0">
                <a:solidFill>
                  <a:schemeClr val="tx1"/>
                </a:solidFill>
              </a:rPr>
              <a:t>chemických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látkách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/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572754" cy="386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345432"/>
            <a:ext cx="7772400" cy="137160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Správná laboratorní praxe</a:t>
            </a:r>
            <a:br>
              <a:rPr lang="cs-CZ" sz="3600" dirty="0" smtClean="0">
                <a:solidFill>
                  <a:schemeClr val="tx1"/>
                </a:solidFill>
              </a:rPr>
            </a:br>
            <a:r>
              <a:rPr lang="cs-CZ" sz="3600" dirty="0" smtClean="0">
                <a:solidFill>
                  <a:schemeClr val="tx1"/>
                </a:solidFill>
              </a:rPr>
              <a:t>modely – testy - studie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688" y="1115144"/>
            <a:ext cx="86868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V</a:t>
            </a:r>
            <a:r>
              <a:rPr lang="cs-CZ" sz="2000" dirty="0" err="1" smtClean="0"/>
              <a:t>yšetření</a:t>
            </a:r>
            <a:r>
              <a:rPr lang="cs-CZ" sz="2000" dirty="0" smtClean="0"/>
              <a:t> specifických efektů při dlouhodobém (opakovaném) podávání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Dávky pro testování se odvozují z akutní toxicity </a:t>
            </a:r>
            <a:r>
              <a:rPr lang="en-GB" sz="2000" dirty="0" err="1" smtClean="0"/>
              <a:t>nebo</a:t>
            </a:r>
            <a:r>
              <a:rPr lang="en-GB" sz="2000" dirty="0" smtClean="0"/>
              <a:t> </a:t>
            </a:r>
            <a:r>
              <a:rPr lang="en-GB" sz="2000" dirty="0" err="1" smtClean="0"/>
              <a:t>podle</a:t>
            </a:r>
            <a:r>
              <a:rPr lang="en-GB" sz="2000" dirty="0" smtClean="0"/>
              <a:t> </a:t>
            </a:r>
            <a:r>
              <a:rPr lang="en-GB" sz="2000" dirty="0" err="1" smtClean="0"/>
              <a:t>obvyklého</a:t>
            </a:r>
            <a:r>
              <a:rPr lang="en-GB" sz="2000" dirty="0" smtClean="0"/>
              <a:t> </a:t>
            </a:r>
            <a:r>
              <a:rPr lang="en-GB" sz="2000" dirty="0" err="1" smtClean="0"/>
              <a:t>podávání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</a:t>
            </a:r>
            <a:r>
              <a:rPr lang="en-GB" sz="2000" dirty="0" err="1" smtClean="0"/>
              <a:t>léčiva</a:t>
            </a:r>
            <a:r>
              <a:rPr lang="en-GB" sz="2000" dirty="0" smtClean="0"/>
              <a:t>)</a:t>
            </a: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Délka studie závisí na „předpokládaném“ schématu podávání látky 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př. Léčivo </a:t>
            </a:r>
            <a:br>
              <a:rPr lang="cs-CZ" sz="2000" dirty="0" smtClean="0"/>
            </a:br>
            <a:r>
              <a:rPr lang="cs-CZ" sz="1600" b="1" dirty="0" smtClean="0"/>
              <a:t>	předpokládané podávání	 </a:t>
            </a:r>
            <a:r>
              <a:rPr lang="en-GB" sz="1600" b="1" dirty="0" smtClean="0"/>
              <a:t>	</a:t>
            </a:r>
            <a:r>
              <a:rPr lang="cs-CZ" sz="1600" b="1" dirty="0" smtClean="0"/>
              <a:t>délka studie</a:t>
            </a:r>
          </a:p>
          <a:p>
            <a:pPr lvl="2">
              <a:lnSpc>
                <a:spcPct val="80000"/>
              </a:lnSpc>
            </a:pPr>
            <a:r>
              <a:rPr lang="cs-CZ" sz="1600" dirty="0" smtClean="0"/>
              <a:t>1-2 d/</a:t>
            </a:r>
            <a:r>
              <a:rPr lang="cs-CZ" sz="1600" dirty="0" err="1" smtClean="0"/>
              <a:t>wk</a:t>
            </a:r>
            <a:r>
              <a:rPr lang="cs-CZ" sz="1600" dirty="0" smtClean="0"/>
              <a:t>			2 </a:t>
            </a:r>
            <a:r>
              <a:rPr lang="cs-CZ" sz="1600" dirty="0" err="1" smtClean="0"/>
              <a:t>wks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1,2,3 ...7 d			4 </a:t>
            </a:r>
            <a:r>
              <a:rPr lang="cs-CZ" sz="1600" dirty="0" err="1" smtClean="0"/>
              <a:t>wks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Opak 1-30 d			4 </a:t>
            </a:r>
            <a:r>
              <a:rPr lang="cs-CZ" sz="1600" dirty="0" err="1" smtClean="0"/>
              <a:t>months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Opak </a:t>
            </a:r>
            <a:r>
              <a:rPr lang="en-US" sz="1600" dirty="0" smtClean="0"/>
              <a:t>&gt; 30 d		</a:t>
            </a:r>
            <a:r>
              <a:rPr lang="cs-CZ" sz="1600" dirty="0" smtClean="0"/>
              <a:t>	</a:t>
            </a:r>
            <a:r>
              <a:rPr lang="en-US" sz="1600" dirty="0" smtClean="0"/>
              <a:t>6 months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b="1" dirty="0" smtClean="0"/>
              <a:t>Složitý design a řada požadavků </a:t>
            </a:r>
            <a:endParaRPr lang="en-GB" sz="2000" b="1" dirty="0" smtClean="0"/>
          </a:p>
          <a:p>
            <a:pPr lvl="1">
              <a:lnSpc>
                <a:spcPct val="80000"/>
              </a:lnSpc>
            </a:pPr>
            <a:r>
              <a:rPr lang="cs-CZ" sz="1600" dirty="0" smtClean="0"/>
              <a:t>Zvířata</a:t>
            </a:r>
            <a:r>
              <a:rPr lang="en-US" sz="1600" dirty="0" smtClean="0"/>
              <a:t> </a:t>
            </a:r>
            <a:r>
              <a:rPr lang="cs-CZ" sz="1600" dirty="0" smtClean="0"/>
              <a:t>(více druhů, stáří, pohlaví…), počty ve skupině </a:t>
            </a:r>
            <a:endParaRPr lang="en-GB" sz="1600" dirty="0" smtClean="0"/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Vyhodnocení - pitva (definované úkony), statistika …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Ekonomická náročnost , etické problémy  </a:t>
            </a: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pot</a:t>
            </a:r>
            <a:r>
              <a:rPr lang="en-GB" sz="2000" dirty="0" err="1" smtClean="0">
                <a:sym typeface="Wingdings" pitchFamily="2" charset="2"/>
              </a:rPr>
              <a:t>řeba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/>
              <a:t>GLP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Chronická</a:t>
            </a: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dirty="0" err="1" smtClean="0">
                <a:solidFill>
                  <a:schemeClr val="tx1"/>
                </a:solidFill>
              </a:rPr>
              <a:t>reprodukční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b="1" dirty="0" smtClean="0"/>
              <a:t>Zjišťuje se vliv na 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sexuální chování zvířat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prenatální mortalitu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fetální abnormality </a:t>
            </a:r>
            <a:r>
              <a:rPr lang="en-US" sz="2000" dirty="0" smtClean="0"/>
              <a:t>&amp; </a:t>
            </a:r>
            <a:r>
              <a:rPr lang="en-US" sz="2000" dirty="0" err="1" smtClean="0"/>
              <a:t>po</a:t>
            </a:r>
            <a:r>
              <a:rPr lang="cs-CZ" sz="2000" dirty="0" smtClean="0"/>
              <a:t>škození během života</a:t>
            </a:r>
          </a:p>
          <a:p>
            <a:pPr lvl="1"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400" b="1" dirty="0" smtClean="0"/>
              <a:t> Experimenty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změny fertility, vliv na F a M gamety (poměry narozených F a M)</a:t>
            </a:r>
            <a:r>
              <a:rPr lang="en-US" sz="2000" dirty="0" smtClean="0"/>
              <a:t>; </a:t>
            </a:r>
            <a:r>
              <a:rPr lang="en-US" sz="2000" dirty="0" err="1" smtClean="0"/>
              <a:t>toxicita</a:t>
            </a:r>
            <a:r>
              <a:rPr lang="en-US" sz="2000" dirty="0" smtClean="0"/>
              <a:t> pro </a:t>
            </a:r>
            <a:r>
              <a:rPr lang="en-US" sz="2000" dirty="0" err="1" smtClean="0"/>
              <a:t>embr</a:t>
            </a:r>
            <a:r>
              <a:rPr lang="cs-CZ" sz="2000" dirty="0" err="1" smtClean="0"/>
              <a:t>ya</a:t>
            </a:r>
            <a:r>
              <a:rPr lang="cs-CZ" sz="2000" dirty="0" smtClean="0"/>
              <a:t> a féty, změny gravidity ovlivňující fety, vliv na růst a vývoj dělohy a placenty, porod, postnatální vývoj a laktaci matky, vliv na potomstvo (</a:t>
            </a:r>
            <a:r>
              <a:rPr lang="cs-CZ" sz="2000" i="1" dirty="0" smtClean="0"/>
              <a:t>schopnost učení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cs-CZ" sz="2400" b="1" dirty="0" smtClean="0"/>
              <a:t>Složitý design a náročné vyhodnocení </a:t>
            </a:r>
          </a:p>
          <a:p>
            <a:pPr lvl="1">
              <a:lnSpc>
                <a:spcPct val="80000"/>
              </a:lnSpc>
            </a:pP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příklad</a:t>
            </a:r>
            <a:r>
              <a:rPr lang="en-GB" sz="2000" dirty="0" smtClean="0"/>
              <a:t> – OECD 416 “Two-Generation Reproduction Toxicity Study”</a:t>
            </a:r>
            <a:endParaRPr lang="cs-CZ" sz="2000" dirty="0" smtClean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Chronická</a:t>
            </a: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dirty="0" err="1" smtClean="0">
                <a:solidFill>
                  <a:schemeClr val="tx1"/>
                </a:solidFill>
              </a:rPr>
              <a:t>reprodukční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4482" name="Picture 2" descr="http://image.slidesharecdn.com/norcalsot2007holson-140211153943-phpapp01/95/current-regulatory-requirements-in-developmental-and-reproductive-toxicity-assessments-segmental-study-designs-vs-the-biologic-continuum-12-638.jpg?cb=1392133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704856" cy="5784682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1115616" y="2348880"/>
            <a:ext cx="82089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Šipka doprava 6"/>
          <p:cNvSpPr/>
          <p:nvPr/>
        </p:nvSpPr>
        <p:spPr>
          <a:xfrm>
            <a:off x="6948264" y="2420888"/>
            <a:ext cx="194421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Viz</a:t>
            </a:r>
            <a:r>
              <a:rPr lang="en-GB" dirty="0" smtClean="0"/>
              <a:t> </a:t>
            </a:r>
            <a:r>
              <a:rPr lang="en-GB" dirty="0" err="1" smtClean="0"/>
              <a:t>další</a:t>
            </a:r>
            <a:r>
              <a:rPr lang="en-GB" dirty="0" smtClean="0"/>
              <a:t> </a:t>
            </a:r>
            <a:r>
              <a:rPr lang="en-GB" dirty="0" err="1" smtClean="0"/>
              <a:t>strana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– zoom F0 </a:t>
            </a:r>
            <a:r>
              <a:rPr lang="en-GB" dirty="0" err="1" smtClean="0">
                <a:solidFill>
                  <a:schemeClr val="tx1"/>
                </a:solidFill>
              </a:rPr>
              <a:t>generace</a:t>
            </a:r>
            <a:r>
              <a:rPr lang="en-GB" dirty="0" smtClean="0">
                <a:solidFill>
                  <a:schemeClr val="tx1"/>
                </a:solidFill>
              </a:rPr>
              <a:t>/</a:t>
            </a:r>
            <a:r>
              <a:rPr lang="en-GB" dirty="0" err="1" smtClean="0">
                <a:solidFill>
                  <a:schemeClr val="tx1"/>
                </a:solidFill>
              </a:rPr>
              <a:t>expozice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11650" name="Picture 2" descr="http://pharmaceuticalintelligence.files.wordpress.com/2012/11/sli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7362825" cy="5524500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683568" y="1412776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1043608" y="1844824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– </a:t>
            </a:r>
            <a:r>
              <a:rPr lang="en-GB" dirty="0" err="1" smtClean="0">
                <a:solidFill>
                  <a:schemeClr val="tx1"/>
                </a:solidFill>
              </a:rPr>
              <a:t>sbírané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výsledky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79512" y="1052736"/>
            <a:ext cx="4320480" cy="5112568"/>
          </a:xfrm>
        </p:spPr>
        <p:txBody>
          <a:bodyPr>
            <a:noAutofit/>
          </a:bodyPr>
          <a:lstStyle/>
          <a:p>
            <a:r>
              <a:rPr lang="en-GB" sz="1300" dirty="0" smtClean="0"/>
              <a:t>- food consumption, and water consumption if available, food efficiency (body weight gain per</a:t>
            </a:r>
          </a:p>
          <a:p>
            <a:r>
              <a:rPr lang="en-GB" sz="1300" dirty="0" smtClean="0"/>
              <a:t>gram of food consumed), and test material consumption for P and F1 animals, except for the</a:t>
            </a:r>
          </a:p>
          <a:p>
            <a:r>
              <a:rPr lang="en-GB" sz="1300" dirty="0" smtClean="0"/>
              <a:t>period of cohabitation</a:t>
            </a:r>
          </a:p>
          <a:p>
            <a:r>
              <a:rPr lang="en-GB" sz="1300" dirty="0" smtClean="0"/>
              <a:t>and for at least the last third of lactation.</a:t>
            </a:r>
          </a:p>
          <a:p>
            <a:r>
              <a:rPr lang="en-GB" sz="1300" dirty="0" smtClean="0"/>
              <a:t>- absorption data (if available);</a:t>
            </a:r>
          </a:p>
          <a:p>
            <a:r>
              <a:rPr lang="en-GB" sz="1300" dirty="0" smtClean="0"/>
              <a:t>- body weight data for P and F1 animals selected for mating;</a:t>
            </a:r>
          </a:p>
          <a:p>
            <a:r>
              <a:rPr lang="en-GB" sz="1300" dirty="0" smtClean="0"/>
              <a:t>- litter and pup weight data;</a:t>
            </a:r>
          </a:p>
          <a:p>
            <a:r>
              <a:rPr lang="en-GB" sz="1300" dirty="0" smtClean="0"/>
              <a:t>- body weight at sacrifice and absolute and relative organ weight data for the parental animals;</a:t>
            </a:r>
          </a:p>
          <a:p>
            <a:r>
              <a:rPr lang="en-GB" sz="1300" dirty="0" smtClean="0"/>
              <a:t>- nature, severity and duration of clinical observations (whether reversible or not);</a:t>
            </a:r>
          </a:p>
          <a:p>
            <a:r>
              <a:rPr lang="en-GB" sz="1300" dirty="0" smtClean="0"/>
              <a:t>- time of death during the study or whether animals survived to termination;</a:t>
            </a:r>
          </a:p>
          <a:p>
            <a:r>
              <a:rPr lang="en-GB" sz="1300" dirty="0" smtClean="0"/>
              <a:t>- toxic response data by sex and dose, including indices of mating, fertility, gestation, birth,</a:t>
            </a:r>
          </a:p>
          <a:p>
            <a:r>
              <a:rPr lang="en-GB" sz="1300" dirty="0" smtClean="0"/>
              <a:t>viability, and lactation; the report should indicate the numbers used in calculating these</a:t>
            </a:r>
          </a:p>
          <a:p>
            <a:r>
              <a:rPr lang="en-GB" sz="1300" dirty="0" smtClean="0"/>
              <a:t>indices.</a:t>
            </a:r>
          </a:p>
          <a:p>
            <a:r>
              <a:rPr lang="en-GB" sz="1300" dirty="0" smtClean="0"/>
              <a:t>- toxic or other effects on reproduction, offspring, postnatal growth, etc.;</a:t>
            </a:r>
          </a:p>
        </p:txBody>
      </p:sp>
      <p:sp>
        <p:nvSpPr>
          <p:cNvPr id="10" name="Zástupný symbol pro obsah 8"/>
          <p:cNvSpPr txBox="1">
            <a:spLocks/>
          </p:cNvSpPr>
          <p:nvPr/>
        </p:nvSpPr>
        <p:spPr bwMode="auto">
          <a:xfrm>
            <a:off x="4572000" y="1052736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necropsy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detailed description of all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histopathological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 and F1 females cycling normally and cycle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total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cauda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epididymal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sperm number, percent progressively motile sperm, percent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morphologically normal sperm, and percent of sperm with each identified abnormality;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time-to-mating, including the number of days until mating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gestation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implantations, corpora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lutea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litter size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live births and post-implantation loss;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pups with grossly visible abnormalities, if determined the number of runts should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reported;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physical landmarks in pups and other postnatal developmental data; physical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landmarks evaluated should be justified;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functional observations in pups and adults, as applicable;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statistical treatment of results, where appropriate.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 of results.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Conclusions, i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ncluding NOAEL values for maternal and offspring effects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5040560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Mutagenní a </a:t>
            </a:r>
            <a:r>
              <a:rPr lang="cs-CZ" sz="2000" b="1" dirty="0" err="1" smtClean="0">
                <a:solidFill>
                  <a:schemeClr val="tx1"/>
                </a:solidFill>
              </a:rPr>
              <a:t>genotoxické</a:t>
            </a:r>
            <a:r>
              <a:rPr lang="cs-CZ" sz="2000" b="1" dirty="0" smtClean="0">
                <a:solidFill>
                  <a:schemeClr val="tx1"/>
                </a:solidFill>
              </a:rPr>
              <a:t> látky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/>
              <a:t>– zpravidla považovány za karcinogenní </a:t>
            </a:r>
          </a:p>
          <a:p>
            <a:pPr lvl="1"/>
            <a:r>
              <a:rPr lang="cs-CZ" sz="2000" dirty="0" smtClean="0"/>
              <a:t>Rakovina – velký problém pro západní civilizaci</a:t>
            </a:r>
          </a:p>
          <a:p>
            <a:pPr lvl="1"/>
            <a:r>
              <a:rPr lang="cs-CZ" sz="2000" dirty="0" smtClean="0"/>
              <a:t>Oproti jiným toxickým látkám - karcinogeny jsou považovány za „</a:t>
            </a:r>
            <a:r>
              <a:rPr lang="cs-CZ" sz="2000" dirty="0" err="1" smtClean="0"/>
              <a:t>bezprahově</a:t>
            </a:r>
            <a:r>
              <a:rPr lang="cs-CZ" sz="2000" dirty="0" smtClean="0"/>
              <a:t> působící“</a:t>
            </a:r>
          </a:p>
          <a:p>
            <a:pPr lvl="2"/>
            <a:r>
              <a:rPr lang="cs-CZ" sz="1800" dirty="0" smtClean="0"/>
              <a:t>Neexistuje bezpečná dávka (i jedna molekula může vyvolat efekt)</a:t>
            </a:r>
          </a:p>
          <a:p>
            <a:endParaRPr lang="cs-CZ" sz="2400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Experimentální průkaz </a:t>
            </a:r>
            <a:r>
              <a:rPr lang="cs-CZ" sz="2000" b="1" dirty="0" err="1" smtClean="0">
                <a:solidFill>
                  <a:schemeClr val="tx1"/>
                </a:solidFill>
              </a:rPr>
              <a:t>karcinogenity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/>
              <a:t>– nejnáročnější studie </a:t>
            </a:r>
            <a:r>
              <a:rPr lang="cs-CZ" sz="2000" i="1" dirty="0" smtClean="0"/>
              <a:t>(celoživotní expozice, stovky zvířat v experimentu …)</a:t>
            </a:r>
          </a:p>
          <a:p>
            <a:pPr lvl="1"/>
            <a:r>
              <a:rPr lang="cs-CZ" sz="2000" dirty="0" smtClean="0"/>
              <a:t>POZOR - ne vždy však existují korelace výsledků - zvíře vs. člověk (!)</a:t>
            </a:r>
          </a:p>
          <a:p>
            <a:endParaRPr lang="cs-CZ" sz="2400" dirty="0" smtClean="0"/>
          </a:p>
          <a:p>
            <a:r>
              <a:rPr lang="cs-CZ" sz="2400" dirty="0" smtClean="0"/>
              <a:t>Řada klasifikačních schémat chemických látek</a:t>
            </a:r>
            <a:endParaRPr lang="en-US" sz="2400" dirty="0" smtClean="0"/>
          </a:p>
          <a:p>
            <a:pPr lvl="1"/>
            <a:r>
              <a:rPr lang="en-GB" sz="2000" dirty="0" smtClean="0"/>
              <a:t>Pro </a:t>
            </a:r>
            <a:r>
              <a:rPr lang="en-GB" sz="2000" dirty="0" err="1" smtClean="0"/>
              <a:t>karcinogeny</a:t>
            </a:r>
            <a:r>
              <a:rPr lang="en-GB" sz="2000" dirty="0" smtClean="0"/>
              <a:t> </a:t>
            </a:r>
            <a:r>
              <a:rPr lang="cs-CZ" sz="2000" dirty="0" smtClean="0"/>
              <a:t>WHO (Světová zdravotnická organizace)</a:t>
            </a:r>
            <a:r>
              <a:rPr lang="en-GB" sz="2000" dirty="0" smtClean="0"/>
              <a:t> a </a:t>
            </a:r>
            <a:r>
              <a:rPr lang="en-GB" sz="2000" dirty="0" err="1" smtClean="0"/>
              <a:t>její</a:t>
            </a:r>
            <a:r>
              <a:rPr lang="en-GB" sz="2000" dirty="0" smtClean="0"/>
              <a:t> </a:t>
            </a:r>
            <a:r>
              <a:rPr lang="cs-CZ" sz="2000" dirty="0" smtClean="0"/>
              <a:t>IARC</a:t>
            </a:r>
            <a:r>
              <a:rPr lang="en-US" sz="2000" dirty="0" smtClean="0"/>
              <a:t> </a:t>
            </a:r>
            <a:r>
              <a:rPr lang="cs-CZ" sz="2000" dirty="0" smtClean="0"/>
              <a:t>- </a:t>
            </a:r>
            <a:r>
              <a:rPr lang="cs-CZ" sz="2000" dirty="0" err="1" smtClean="0"/>
              <a:t>Intern</a:t>
            </a:r>
            <a:r>
              <a:rPr lang="en-GB" sz="2000" dirty="0" err="1" smtClean="0"/>
              <a:t>ational</a:t>
            </a:r>
            <a:r>
              <a:rPr lang="cs-CZ" sz="2000" dirty="0" smtClean="0"/>
              <a:t> </a:t>
            </a:r>
            <a:r>
              <a:rPr lang="cs-CZ" sz="2000" dirty="0" err="1" smtClean="0"/>
              <a:t>Agency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Research</a:t>
            </a:r>
            <a:r>
              <a:rPr lang="cs-CZ" sz="2000" dirty="0" smtClean="0"/>
              <a:t> of </a:t>
            </a:r>
            <a:r>
              <a:rPr lang="cs-CZ" sz="2000" dirty="0" err="1" smtClean="0"/>
              <a:t>Cancer</a:t>
            </a:r>
            <a:endParaRPr lang="cs-CZ" sz="2000" dirty="0" smtClean="0"/>
          </a:p>
          <a:p>
            <a:endParaRPr lang="cs-CZ" sz="24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1"/>
                </a:solidFill>
              </a:rPr>
              <a:t>Hodnocení</a:t>
            </a:r>
            <a:r>
              <a:rPr lang="en-GB" b="1" dirty="0" smtClean="0">
                <a:solidFill>
                  <a:schemeClr val="tx1"/>
                </a:solidFill>
              </a:rPr>
              <a:t> KARCINOGENITY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3" cstate="print"/>
          <a:srcRect l="1428" t="11905" r="35715" b="19524"/>
          <a:stretch>
            <a:fillRect/>
          </a:stretch>
        </p:blipFill>
        <p:spPr bwMode="auto">
          <a:xfrm>
            <a:off x="76200" y="685800"/>
            <a:ext cx="89154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238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</a:t>
            </a:r>
            <a:r>
              <a:rPr lang="cs-CZ"/>
              <a:t>www.iarc.fr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640960" cy="54726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1: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carcinogenic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  <a:endParaRPr lang="en-GB" sz="24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(2015 – </a:t>
            </a:r>
            <a:r>
              <a:rPr lang="en-GB" sz="1600" dirty="0" err="1" smtClean="0">
                <a:solidFill>
                  <a:schemeClr val="tx2"/>
                </a:solidFill>
              </a:rPr>
              <a:t>přidány</a:t>
            </a:r>
            <a:r>
              <a:rPr lang="en-GB" sz="1600" dirty="0" smtClean="0">
                <a:solidFill>
                  <a:schemeClr val="tx2"/>
                </a:solidFill>
              </a:rPr>
              <a:t> “</a:t>
            </a:r>
            <a:r>
              <a:rPr lang="en-GB" sz="1600" dirty="0" err="1" smtClean="0">
                <a:solidFill>
                  <a:schemeClr val="tx2"/>
                </a:solidFill>
              </a:rPr>
              <a:t>uzeniny</a:t>
            </a:r>
            <a:r>
              <a:rPr lang="en-GB" sz="1600" dirty="0" smtClean="0">
                <a:solidFill>
                  <a:schemeClr val="tx2"/>
                </a:solidFill>
              </a:rPr>
              <a:t>”)</a:t>
            </a:r>
          </a:p>
          <a:p>
            <a:pPr lvl="1">
              <a:lnSpc>
                <a:spcPct val="90000"/>
              </a:lnSpc>
              <a:buNone/>
            </a:pPr>
            <a:endParaRPr lang="cs-CZ" sz="16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2 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Group</a:t>
            </a:r>
            <a:r>
              <a:rPr lang="cs-CZ" sz="2000" dirty="0" smtClean="0">
                <a:solidFill>
                  <a:schemeClr val="tx1"/>
                </a:solidFill>
              </a:rPr>
              <a:t> 2A: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agent (</a:t>
            </a:r>
            <a:r>
              <a:rPr lang="cs-CZ" sz="2000" dirty="0" err="1" smtClean="0">
                <a:solidFill>
                  <a:schemeClr val="tx1"/>
                </a:solidFill>
              </a:rPr>
              <a:t>mixture</a:t>
            </a:r>
            <a:r>
              <a:rPr lang="cs-CZ" sz="2000" dirty="0" smtClean="0">
                <a:solidFill>
                  <a:schemeClr val="tx1"/>
                </a:solidFill>
              </a:rPr>
              <a:t>) </a:t>
            </a:r>
            <a:r>
              <a:rPr lang="cs-CZ" sz="2000" b="1" dirty="0" err="1" smtClean="0">
                <a:solidFill>
                  <a:schemeClr val="tx1"/>
                </a:solidFill>
              </a:rPr>
              <a:t>is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probably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carcinogenic</a:t>
            </a:r>
            <a:r>
              <a:rPr lang="cs-CZ" sz="2000" dirty="0" smtClean="0">
                <a:solidFill>
                  <a:schemeClr val="tx1"/>
                </a:solidFill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</a:rPr>
              <a:t>humans</a:t>
            </a:r>
            <a:r>
              <a:rPr lang="cs-CZ" sz="2000" dirty="0" smtClean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Group</a:t>
            </a:r>
            <a:r>
              <a:rPr lang="cs-CZ" sz="2000" dirty="0" smtClean="0">
                <a:solidFill>
                  <a:schemeClr val="tx1"/>
                </a:solidFill>
              </a:rPr>
              <a:t> 2B: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agent (</a:t>
            </a:r>
            <a:r>
              <a:rPr lang="cs-CZ" sz="2000" dirty="0" err="1" smtClean="0">
                <a:solidFill>
                  <a:schemeClr val="tx1"/>
                </a:solidFill>
              </a:rPr>
              <a:t>mixture</a:t>
            </a:r>
            <a:r>
              <a:rPr lang="cs-CZ" sz="2000" b="1" dirty="0" smtClean="0">
                <a:solidFill>
                  <a:schemeClr val="tx1"/>
                </a:solidFill>
              </a:rPr>
              <a:t>) </a:t>
            </a:r>
            <a:r>
              <a:rPr lang="cs-CZ" sz="2000" b="1" dirty="0" err="1" smtClean="0">
                <a:solidFill>
                  <a:schemeClr val="tx1"/>
                </a:solidFill>
              </a:rPr>
              <a:t>is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possibly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carcinogenic</a:t>
            </a:r>
            <a:r>
              <a:rPr lang="cs-CZ" sz="2000" dirty="0" smtClean="0">
                <a:solidFill>
                  <a:schemeClr val="tx1"/>
                </a:solidFill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</a:rPr>
              <a:t>humans</a:t>
            </a:r>
            <a:r>
              <a:rPr lang="cs-CZ" sz="2000" dirty="0" smtClean="0">
                <a:solidFill>
                  <a:schemeClr val="tx1"/>
                </a:solidFill>
              </a:rPr>
              <a:t>.</a:t>
            </a:r>
            <a:endParaRPr lang="en-GB" sz="20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(2015 – </a:t>
            </a:r>
            <a:r>
              <a:rPr lang="en-GB" sz="1600" dirty="0" err="1" smtClean="0">
                <a:solidFill>
                  <a:schemeClr val="tx2"/>
                </a:solidFill>
              </a:rPr>
              <a:t>přidáno</a:t>
            </a:r>
            <a:r>
              <a:rPr lang="en-GB" sz="1600" dirty="0" smtClean="0">
                <a:solidFill>
                  <a:schemeClr val="tx2"/>
                </a:solidFill>
              </a:rPr>
              <a:t> “</a:t>
            </a:r>
            <a:r>
              <a:rPr lang="en-GB" sz="1600" dirty="0" err="1" smtClean="0">
                <a:solidFill>
                  <a:schemeClr val="tx2"/>
                </a:solidFill>
              </a:rPr>
              <a:t>červené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</a:rPr>
              <a:t>maso</a:t>
            </a:r>
            <a:r>
              <a:rPr lang="en-GB" sz="1600" dirty="0" smtClean="0">
                <a:solidFill>
                  <a:schemeClr val="tx2"/>
                </a:solidFill>
              </a:rPr>
              <a:t>”)</a:t>
            </a:r>
            <a:endParaRPr lang="cs-CZ" sz="20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3: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or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exposure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circumstance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not </a:t>
            </a:r>
            <a:r>
              <a:rPr lang="cs-CZ" sz="2400" b="1" dirty="0" err="1" smtClean="0">
                <a:solidFill>
                  <a:schemeClr val="tx1"/>
                </a:solidFill>
              </a:rPr>
              <a:t>classifiable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as to </a:t>
            </a:r>
            <a:r>
              <a:rPr lang="cs-CZ" sz="2400" dirty="0" err="1" smtClean="0">
                <a:solidFill>
                  <a:schemeClr val="tx1"/>
                </a:solidFill>
              </a:rPr>
              <a:t>its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carcinogenicity</a:t>
            </a:r>
            <a:r>
              <a:rPr lang="cs-CZ" sz="2400" dirty="0" smtClean="0">
                <a:solidFill>
                  <a:schemeClr val="tx1"/>
                </a:solidFill>
              </a:rPr>
              <a:t> 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4: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probably</a:t>
            </a:r>
            <a:r>
              <a:rPr lang="cs-CZ" sz="2400" b="1" dirty="0" smtClean="0">
                <a:solidFill>
                  <a:schemeClr val="tx1"/>
                </a:solidFill>
              </a:rPr>
              <a:t> not </a:t>
            </a:r>
            <a:r>
              <a:rPr lang="cs-CZ" sz="2400" b="1" dirty="0" err="1" smtClean="0">
                <a:solidFill>
                  <a:schemeClr val="tx1"/>
                </a:solidFill>
              </a:rPr>
              <a:t>carcinogenic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IARC </a:t>
            </a:r>
            <a:r>
              <a:rPr lang="en-GB" dirty="0" err="1" smtClean="0">
                <a:solidFill>
                  <a:schemeClr val="tx1"/>
                </a:solidFill>
              </a:rPr>
              <a:t>klasifikace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2828925"/>
            <a:ext cx="902176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255588" y="2327275"/>
            <a:ext cx="859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1">
                <a:latin typeface="Arial" charset="0"/>
                <a:cs typeface="Arial" charset="0"/>
              </a:rPr>
              <a:t>Group 1 (Carcinogenic to humans)	  Group 2A (Probably carcinogenic)</a:t>
            </a:r>
          </a:p>
        </p:txBody>
      </p:sp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304800" y="304800"/>
            <a:ext cx="8220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</a:t>
            </a:r>
          </a:p>
          <a:p>
            <a:r>
              <a:rPr lang="cs-CZ" dirty="0" err="1"/>
              <a:t>Karcinogenita</a:t>
            </a:r>
            <a:r>
              <a:rPr lang="cs-CZ" dirty="0"/>
              <a:t> cytostatických (</a:t>
            </a:r>
            <a:r>
              <a:rPr lang="cs-CZ" dirty="0" err="1"/>
              <a:t>protinádorových</a:t>
            </a:r>
            <a:r>
              <a:rPr lang="cs-CZ" dirty="0"/>
              <a:t>) léčiv</a:t>
            </a:r>
          </a:p>
          <a:p>
            <a:endParaRPr lang="cs-CZ" dirty="0"/>
          </a:p>
          <a:p>
            <a:r>
              <a:rPr lang="cs-CZ" sz="1800" dirty="0"/>
              <a:t>Risk / </a:t>
            </a:r>
            <a:r>
              <a:rPr lang="cs-CZ" sz="1800" dirty="0" err="1"/>
              <a:t>Benefit</a:t>
            </a:r>
            <a:r>
              <a:rPr lang="cs-CZ" sz="1800" dirty="0"/>
              <a:t> analýza </a:t>
            </a:r>
            <a:r>
              <a:rPr lang="cs-CZ" sz="1800" dirty="0"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cs-CZ" sz="1800" dirty="0">
                <a:sym typeface="Wingdings" pitchFamily="2" charset="2"/>
              </a:rPr>
              <a:t>i přes vysoká rizika: </a:t>
            </a:r>
            <a:r>
              <a:rPr lang="en-US" sz="1800" b="1" dirty="0">
                <a:sym typeface="Wingdings" pitchFamily="2" charset="2"/>
              </a:rPr>
              <a:t>v</a:t>
            </a:r>
            <a:r>
              <a:rPr lang="cs-CZ" sz="1800" b="1" dirty="0" err="1">
                <a:sym typeface="Wingdings" pitchFamily="2" charset="2"/>
              </a:rPr>
              <a:t>yužití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carcinogenů</a:t>
            </a:r>
            <a:r>
              <a:rPr lang="cs-CZ" sz="1800" b="1" dirty="0">
                <a:sym typeface="Wingdings" pitchFamily="2" charset="2"/>
              </a:rPr>
              <a:t> jako léčiva</a:t>
            </a:r>
            <a:endParaRPr lang="cs-CZ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87488"/>
            <a:ext cx="8352928" cy="2677616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Biologické modely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2 – Alternativy k in </a:t>
            </a:r>
            <a:r>
              <a:rPr lang="cs-CZ" sz="3200" dirty="0" err="1" smtClean="0">
                <a:solidFill>
                  <a:schemeClr val="tx1"/>
                </a:solidFill>
              </a:rPr>
              <a:t>vivo</a:t>
            </a:r>
            <a:r>
              <a:rPr lang="cs-CZ" sz="3200" dirty="0" smtClean="0">
                <a:solidFill>
                  <a:schemeClr val="tx1"/>
                </a:solidFill>
              </a:rPr>
              <a:t> testům s obratlovci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GLP v biologii - úvod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BIOLOGIE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věda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        a </a:t>
            </a:r>
            <a:r>
              <a:rPr lang="en-GB" dirty="0" err="1" smtClean="0"/>
              <a:t>Praktická</a:t>
            </a:r>
            <a:r>
              <a:rPr lang="en-GB" dirty="0" smtClean="0"/>
              <a:t> </a:t>
            </a:r>
            <a:r>
              <a:rPr lang="en-GB" dirty="0" err="1" smtClean="0"/>
              <a:t>biologie</a:t>
            </a:r>
            <a:r>
              <a:rPr lang="en-GB" dirty="0" smtClean="0"/>
              <a:t>/</a:t>
            </a:r>
            <a:r>
              <a:rPr lang="en-GB" dirty="0" err="1" smtClean="0"/>
              <a:t>biochemie</a:t>
            </a:r>
            <a:r>
              <a:rPr lang="en-GB" dirty="0" smtClean="0"/>
              <a:t>/</a:t>
            </a:r>
            <a:r>
              <a:rPr lang="en-GB" dirty="0" err="1" smtClean="0"/>
              <a:t>mikrobiologie</a:t>
            </a:r>
            <a:r>
              <a:rPr lang="en-GB" dirty="0" smtClean="0"/>
              <a:t> </a:t>
            </a:r>
            <a:r>
              <a:rPr lang="en-GB" dirty="0" err="1" smtClean="0"/>
              <a:t>atd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Nutnost</a:t>
            </a:r>
            <a:r>
              <a:rPr lang="en-GB" dirty="0" smtClean="0"/>
              <a:t> </a:t>
            </a:r>
            <a:r>
              <a:rPr lang="en-GB" dirty="0" err="1" smtClean="0"/>
              <a:t>dodržovat</a:t>
            </a:r>
            <a:r>
              <a:rPr lang="en-GB" dirty="0" smtClean="0"/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správnou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praxi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dirty="0" smtClean="0"/>
              <a:t>tam, </a:t>
            </a:r>
            <a:r>
              <a:rPr lang="en-GB" dirty="0" err="1" smtClean="0"/>
              <a:t>kde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výsledky</a:t>
            </a:r>
            <a:r>
              <a:rPr lang="en-GB" dirty="0" smtClean="0"/>
              <a:t> </a:t>
            </a:r>
            <a:r>
              <a:rPr lang="en-GB" dirty="0" err="1" smtClean="0"/>
              <a:t>využity</a:t>
            </a:r>
            <a:r>
              <a:rPr lang="en-GB" dirty="0" smtClean="0"/>
              <a:t> </a:t>
            </a:r>
            <a:r>
              <a:rPr lang="en-GB" dirty="0" err="1" smtClean="0"/>
              <a:t>při</a:t>
            </a:r>
            <a:r>
              <a:rPr lang="en-GB" dirty="0" smtClean="0"/>
              <a:t> </a:t>
            </a:r>
            <a:r>
              <a:rPr lang="en-GB" dirty="0" err="1" smtClean="0"/>
              <a:t>rozhodování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b="1" dirty="0" err="1" smtClean="0"/>
              <a:t>Praktická</a:t>
            </a:r>
            <a:r>
              <a:rPr lang="en-GB" b="1" dirty="0" smtClean="0"/>
              <a:t> </a:t>
            </a:r>
            <a:r>
              <a:rPr lang="en-GB" b="1" dirty="0" err="1" smtClean="0"/>
              <a:t>biologie</a:t>
            </a:r>
            <a:r>
              <a:rPr lang="en-GB" b="1" dirty="0" smtClean="0"/>
              <a:t> a </a:t>
            </a:r>
            <a:r>
              <a:rPr lang="en-GB" b="1" dirty="0" err="1" smtClean="0"/>
              <a:t>biochemie</a:t>
            </a:r>
            <a:r>
              <a:rPr lang="en-GB" b="1" dirty="0" smtClean="0"/>
              <a:t> </a:t>
            </a:r>
          </a:p>
          <a:p>
            <a:pPr lvl="1"/>
            <a:r>
              <a:rPr lang="en-GB" dirty="0" err="1" smtClean="0"/>
              <a:t>Léčiva</a:t>
            </a:r>
            <a:r>
              <a:rPr lang="en-GB" dirty="0" smtClean="0"/>
              <a:t> (</a:t>
            </a:r>
            <a:r>
              <a:rPr lang="en-GB" dirty="0" err="1" smtClean="0"/>
              <a:t>registrace</a:t>
            </a:r>
            <a:r>
              <a:rPr lang="en-GB" dirty="0" smtClean="0"/>
              <a:t>/</a:t>
            </a:r>
            <a:r>
              <a:rPr lang="en-GB" dirty="0" err="1" smtClean="0"/>
              <a:t>povolení</a:t>
            </a:r>
            <a:r>
              <a:rPr lang="en-GB" dirty="0" smtClean="0"/>
              <a:t>, </a:t>
            </a:r>
            <a:r>
              <a:rPr lang="en-GB" dirty="0" err="1" smtClean="0"/>
              <a:t>výroba</a:t>
            </a:r>
            <a:r>
              <a:rPr lang="en-GB" dirty="0" smtClean="0"/>
              <a:t>, </a:t>
            </a:r>
            <a:r>
              <a:rPr lang="en-GB" dirty="0" err="1" smtClean="0"/>
              <a:t>kontrola</a:t>
            </a:r>
            <a:r>
              <a:rPr lang="en-GB" dirty="0" smtClean="0"/>
              <a:t>, </a:t>
            </a:r>
            <a:r>
              <a:rPr lang="en-GB" dirty="0" err="1" smtClean="0"/>
              <a:t>přípravy</a:t>
            </a:r>
            <a:r>
              <a:rPr lang="en-GB" dirty="0" smtClean="0"/>
              <a:t>…)</a:t>
            </a:r>
          </a:p>
          <a:p>
            <a:pPr lvl="1"/>
            <a:r>
              <a:rPr lang="en-GB" dirty="0" err="1" smtClean="0"/>
              <a:t>Lékařská</a:t>
            </a:r>
            <a:r>
              <a:rPr lang="en-GB" dirty="0" smtClean="0"/>
              <a:t> </a:t>
            </a:r>
            <a:r>
              <a:rPr lang="en-GB" dirty="0" err="1" smtClean="0"/>
              <a:t>biologie</a:t>
            </a:r>
            <a:r>
              <a:rPr lang="en-GB" dirty="0" smtClean="0"/>
              <a:t> a </a:t>
            </a:r>
            <a:r>
              <a:rPr lang="en-GB" dirty="0" err="1" smtClean="0"/>
              <a:t>biochemie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Mikrobiologická</a:t>
            </a:r>
            <a:r>
              <a:rPr lang="en-GB" dirty="0" smtClean="0"/>
              <a:t> </a:t>
            </a:r>
            <a:r>
              <a:rPr lang="en-GB" dirty="0" err="1" smtClean="0"/>
              <a:t>kvalita</a:t>
            </a:r>
            <a:r>
              <a:rPr lang="en-GB" dirty="0" smtClean="0"/>
              <a:t> (</a:t>
            </a:r>
            <a:r>
              <a:rPr lang="en-GB" dirty="0" err="1" smtClean="0"/>
              <a:t>potraviny</a:t>
            </a:r>
            <a:r>
              <a:rPr lang="en-GB" dirty="0" smtClean="0"/>
              <a:t>, </a:t>
            </a:r>
            <a:r>
              <a:rPr lang="en-GB" dirty="0" err="1" smtClean="0"/>
              <a:t>pitná</a:t>
            </a:r>
            <a:r>
              <a:rPr lang="en-GB" dirty="0" smtClean="0"/>
              <a:t> </a:t>
            </a:r>
            <a:r>
              <a:rPr lang="en-GB" dirty="0" err="1" smtClean="0"/>
              <a:t>voda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Průmyslové</a:t>
            </a:r>
            <a:r>
              <a:rPr lang="en-GB" dirty="0" smtClean="0"/>
              <a:t> </a:t>
            </a:r>
            <a:r>
              <a:rPr lang="en-GB" dirty="0" err="1" smtClean="0"/>
              <a:t>chemické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r>
              <a:rPr lang="en-GB" dirty="0" smtClean="0"/>
              <a:t>, </a:t>
            </a:r>
            <a:r>
              <a:rPr lang="en-GB" dirty="0" err="1" smtClean="0"/>
              <a:t>potravní</a:t>
            </a:r>
            <a:r>
              <a:rPr lang="en-GB" dirty="0" smtClean="0"/>
              <a:t> </a:t>
            </a:r>
            <a:r>
              <a:rPr lang="en-GB" dirty="0" err="1" smtClean="0"/>
              <a:t>aditiva</a:t>
            </a:r>
            <a:r>
              <a:rPr lang="en-GB" dirty="0" smtClean="0"/>
              <a:t>, </a:t>
            </a:r>
            <a:r>
              <a:rPr lang="en-GB" dirty="0" err="1" smtClean="0"/>
              <a:t>potenciálně</a:t>
            </a:r>
            <a:r>
              <a:rPr lang="en-GB" dirty="0" smtClean="0"/>
              <a:t> </a:t>
            </a:r>
            <a:r>
              <a:rPr lang="en-GB" dirty="0" err="1" smtClean="0"/>
              <a:t>nebezpečné</a:t>
            </a:r>
            <a:r>
              <a:rPr lang="en-GB" dirty="0" smtClean="0"/>
              <a:t> </a:t>
            </a:r>
            <a:r>
              <a:rPr lang="en-GB" dirty="0" err="1" smtClean="0"/>
              <a:t>agens</a:t>
            </a:r>
            <a:r>
              <a:rPr lang="en-GB" dirty="0" smtClean="0"/>
              <a:t> (</a:t>
            </a:r>
            <a:r>
              <a:rPr lang="en-GB" dirty="0" err="1" smtClean="0"/>
              <a:t>geneticky</a:t>
            </a:r>
            <a:r>
              <a:rPr lang="en-GB" dirty="0" smtClean="0"/>
              <a:t> </a:t>
            </a:r>
            <a:r>
              <a:rPr lang="en-GB" dirty="0" err="1" smtClean="0"/>
              <a:t>modifikované</a:t>
            </a:r>
            <a:r>
              <a:rPr lang="en-GB" dirty="0" smtClean="0"/>
              <a:t> </a:t>
            </a:r>
            <a:r>
              <a:rPr lang="en-GB" dirty="0" err="1" smtClean="0"/>
              <a:t>organismy</a:t>
            </a:r>
            <a:r>
              <a:rPr lang="en-GB" dirty="0" smtClean="0"/>
              <a:t>) .. a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bezpečnost</a:t>
            </a:r>
            <a:r>
              <a:rPr lang="en-GB" dirty="0" smtClean="0"/>
              <a:t> = </a:t>
            </a:r>
            <a:r>
              <a:rPr lang="en-GB" dirty="0" err="1" smtClean="0"/>
              <a:t>toxikologie</a:t>
            </a:r>
            <a:r>
              <a:rPr lang="en-GB" dirty="0" smtClean="0"/>
              <a:t>, </a:t>
            </a:r>
            <a:r>
              <a:rPr lang="en-GB" dirty="0" err="1" smtClean="0"/>
              <a:t>ekotoxikologie</a:t>
            </a:r>
            <a:r>
              <a:rPr lang="en-GB" dirty="0" smtClean="0"/>
              <a:t>, </a:t>
            </a:r>
            <a:r>
              <a:rPr lang="en-GB" dirty="0" err="1" smtClean="0"/>
              <a:t>biodegradabilita</a:t>
            </a:r>
            <a:r>
              <a:rPr lang="en-GB" dirty="0" smtClean="0"/>
              <a:t> </a:t>
            </a:r>
            <a:r>
              <a:rPr lang="en-GB" dirty="0" err="1" smtClean="0"/>
              <a:t>apod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Další</a:t>
            </a:r>
            <a:r>
              <a:rPr lang="en-GB" dirty="0" smtClean="0"/>
              <a:t> </a:t>
            </a:r>
            <a:r>
              <a:rPr lang="en-GB" dirty="0" err="1" smtClean="0"/>
              <a:t>zákonem</a:t>
            </a:r>
            <a:r>
              <a:rPr lang="en-GB" dirty="0" smtClean="0"/>
              <a:t> </a:t>
            </a:r>
            <a:r>
              <a:rPr lang="en-GB" dirty="0" err="1" smtClean="0"/>
              <a:t>dané</a:t>
            </a:r>
            <a:r>
              <a:rPr lang="en-GB" dirty="0" smtClean="0"/>
              <a:t> </a:t>
            </a:r>
            <a:r>
              <a:rPr lang="en-GB" dirty="0" err="1" smtClean="0"/>
              <a:t>oblasti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vztahu</a:t>
            </a:r>
            <a:r>
              <a:rPr lang="en-GB" dirty="0" smtClean="0"/>
              <a:t> k </a:t>
            </a:r>
            <a:r>
              <a:rPr lang="en-GB" dirty="0" err="1" smtClean="0"/>
              <a:t>biologii</a:t>
            </a:r>
            <a:r>
              <a:rPr lang="en-GB" dirty="0" smtClean="0"/>
              <a:t> – </a:t>
            </a:r>
            <a:r>
              <a:rPr lang="en-GB" dirty="0" err="1" smtClean="0"/>
              <a:t>dodržení</a:t>
            </a:r>
            <a:r>
              <a:rPr lang="en-GB" dirty="0" smtClean="0"/>
              <a:t> </a:t>
            </a:r>
            <a:r>
              <a:rPr lang="en-GB" dirty="0" err="1" smtClean="0"/>
              <a:t>etických</a:t>
            </a:r>
            <a:r>
              <a:rPr lang="en-GB" dirty="0" smtClean="0"/>
              <a:t> </a:t>
            </a:r>
            <a:r>
              <a:rPr lang="en-GB" dirty="0" err="1" smtClean="0"/>
              <a:t>požadavků</a:t>
            </a:r>
            <a:r>
              <a:rPr lang="en-GB" dirty="0" smtClean="0"/>
              <a:t> (</a:t>
            </a:r>
            <a:r>
              <a:rPr lang="en-GB" dirty="0" err="1" smtClean="0"/>
              <a:t>např</a:t>
            </a:r>
            <a:r>
              <a:rPr lang="en-GB" dirty="0" smtClean="0"/>
              <a:t>. </a:t>
            </a:r>
            <a:r>
              <a:rPr lang="en-GB" dirty="0" err="1" smtClean="0"/>
              <a:t>práce</a:t>
            </a:r>
            <a:r>
              <a:rPr lang="en-GB" dirty="0" smtClean="0"/>
              <a:t> se </a:t>
            </a:r>
            <a:r>
              <a:rPr lang="en-GB" dirty="0" err="1" smtClean="0"/>
              <a:t>zvířaty</a:t>
            </a:r>
            <a:r>
              <a:rPr lang="en-GB" dirty="0" smtClean="0"/>
              <a:t>/</a:t>
            </a:r>
            <a:r>
              <a:rPr lang="en-GB" dirty="0" err="1" smtClean="0"/>
              <a:t>obratlovci</a:t>
            </a:r>
            <a:r>
              <a:rPr lang="en-GB" dirty="0" smtClean="0"/>
              <a:t>, GMO)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k </a:t>
            </a:r>
            <a:r>
              <a:rPr lang="en-GB" dirty="0" err="1" smtClean="0">
                <a:solidFill>
                  <a:schemeClr val="tx1"/>
                </a:solidFill>
              </a:rPr>
              <a:t>testům</a:t>
            </a:r>
            <a:r>
              <a:rPr lang="en-GB" dirty="0" smtClean="0">
                <a:solidFill>
                  <a:schemeClr val="tx1"/>
                </a:solidFill>
              </a:rPr>
              <a:t> s </a:t>
            </a:r>
            <a:r>
              <a:rPr lang="en-GB" dirty="0" err="1" smtClean="0">
                <a:solidFill>
                  <a:schemeClr val="tx1"/>
                </a:solidFill>
              </a:rPr>
              <a:t>obratlovci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7452320" cy="532859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Obratlovci</a:t>
            </a:r>
            <a:r>
              <a:rPr lang="cs-CZ" b="1" dirty="0" smtClean="0">
                <a:solidFill>
                  <a:schemeClr val="tx1"/>
                </a:solidFill>
              </a:rPr>
              <a:t> in </a:t>
            </a:r>
            <a:r>
              <a:rPr lang="cs-CZ" b="1" dirty="0" err="1" smtClean="0">
                <a:solidFill>
                  <a:schemeClr val="tx1"/>
                </a:solidFill>
              </a:rPr>
              <a:t>vivo</a:t>
            </a:r>
            <a:r>
              <a:rPr lang="cs-CZ" dirty="0" smtClean="0">
                <a:solidFill>
                  <a:schemeClr val="tx1"/>
                </a:solidFill>
              </a:rPr>
              <a:t> (celá zvířata)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Řada etických a praktických (finančních) limitací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Náhrada in </a:t>
            </a:r>
            <a:r>
              <a:rPr lang="cs-CZ" dirty="0" err="1" smtClean="0">
                <a:solidFill>
                  <a:schemeClr val="tx1"/>
                </a:solidFill>
              </a:rPr>
              <a:t>vivo</a:t>
            </a:r>
            <a:r>
              <a:rPr lang="cs-CZ" dirty="0" smtClean="0">
                <a:solidFill>
                  <a:schemeClr val="tx1"/>
                </a:solidFill>
              </a:rPr>
              <a:t> experimentů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koncept "3R"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Reduction</a:t>
            </a:r>
            <a:r>
              <a:rPr lang="cs-CZ" sz="2300" dirty="0" smtClean="0">
                <a:solidFill>
                  <a:schemeClr val="tx1"/>
                </a:solidFill>
              </a:rPr>
              <a:t> (Snižování), 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Refinement</a:t>
            </a:r>
            <a:r>
              <a:rPr lang="cs-CZ" sz="2300" dirty="0" smtClean="0">
                <a:solidFill>
                  <a:schemeClr val="tx1"/>
                </a:solidFill>
              </a:rPr>
              <a:t> (Zmírňování), 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Replacement</a:t>
            </a:r>
            <a:r>
              <a:rPr lang="cs-CZ" sz="2300" dirty="0" smtClean="0">
                <a:solidFill>
                  <a:schemeClr val="tx1"/>
                </a:solidFill>
              </a:rPr>
              <a:t> (Nahrazování)</a:t>
            </a:r>
          </a:p>
          <a:p>
            <a:pPr lvl="1"/>
            <a:endParaRPr lang="cs-CZ" sz="23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cs-CZ" b="1" dirty="0" smtClean="0">
                <a:solidFill>
                  <a:schemeClr val="tx1"/>
                </a:solidFill>
              </a:rPr>
              <a:t>Alternativní metody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ex </a:t>
            </a:r>
            <a:r>
              <a:rPr lang="cs-CZ" sz="2300" dirty="0" err="1" smtClean="0">
                <a:solidFill>
                  <a:schemeClr val="tx1"/>
                </a:solidFill>
              </a:rPr>
              <a:t>vivo</a:t>
            </a:r>
            <a:r>
              <a:rPr lang="cs-CZ" sz="2300" dirty="0" smtClean="0">
                <a:solidFill>
                  <a:schemeClr val="tx1"/>
                </a:solidFill>
              </a:rPr>
              <a:t> (orgány zvířat)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in </a:t>
            </a:r>
            <a:r>
              <a:rPr lang="cs-CZ" sz="2300" dirty="0" err="1" smtClean="0">
                <a:solidFill>
                  <a:schemeClr val="tx1"/>
                </a:solidFill>
              </a:rPr>
              <a:t>vitro</a:t>
            </a:r>
            <a:r>
              <a:rPr lang="cs-CZ" sz="2300" dirty="0" smtClean="0">
                <a:solidFill>
                  <a:schemeClr val="tx1"/>
                </a:solidFill>
              </a:rPr>
              <a:t> (buňky, buněčné linie, enzymy …)</a:t>
            </a:r>
          </a:p>
          <a:p>
            <a:pPr>
              <a:buFontTx/>
              <a:buNone/>
            </a:pPr>
            <a:endParaRPr lang="cs-CZ" b="1" u="sng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cs-CZ" sz="2100" b="1" u="sng" dirty="0" smtClean="0">
                <a:solidFill>
                  <a:schemeClr val="tx1"/>
                </a:solidFill>
              </a:rPr>
              <a:t>Výhody alternativních metod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snižování počtů zvířat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mechanistické metody (poznání biochemických principů – např. "dioxinová" toxicita, „inhibice </a:t>
            </a:r>
            <a:r>
              <a:rPr lang="cs-CZ" sz="2100" dirty="0" err="1" smtClean="0">
                <a:solidFill>
                  <a:schemeClr val="tx1"/>
                </a:solidFill>
              </a:rPr>
              <a:t>acetylcholinesterázy</a:t>
            </a:r>
            <a:r>
              <a:rPr lang="cs-CZ" sz="2100" dirty="0" smtClean="0">
                <a:solidFill>
                  <a:schemeClr val="tx1"/>
                </a:solidFill>
              </a:rPr>
              <a:t>“ u pesticidů) 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rychlejší, levnější, možnost hodnocení více vzorků </a:t>
            </a:r>
          </a:p>
          <a:p>
            <a:pPr lvl="2"/>
            <a:endParaRPr lang="cs-CZ" sz="2100" dirty="0" smtClean="0">
              <a:solidFill>
                <a:schemeClr val="tx1"/>
              </a:solidFill>
            </a:endParaRPr>
          </a:p>
        </p:txBody>
      </p:sp>
      <p:pic>
        <p:nvPicPr>
          <p:cNvPr id="83970" name="Picture 2" descr="http://cms.uni-konstanz.de/fileadmin/_migrated/RTE/RTEmagicC_Bild1_06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4260700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Testování toxicity – alternativy k in vivo experimentům s obratlovci</a:t>
            </a:r>
          </a:p>
        </p:txBody>
      </p:sp>
      <p:sp>
        <p:nvSpPr>
          <p:cNvPr id="40963" name="Zástupný symbol pro obsah 3"/>
          <p:cNvSpPr>
            <a:spLocks noGrp="1"/>
          </p:cNvSpPr>
          <p:nvPr>
            <p:ph idx="1"/>
          </p:nvPr>
        </p:nvSpPr>
        <p:spPr>
          <a:xfrm>
            <a:off x="323528" y="980728"/>
            <a:ext cx="8589640" cy="540067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Snaha o snižování počtů zvířat</a:t>
            </a:r>
            <a:r>
              <a:rPr lang="en-GB" sz="2400" dirty="0" smtClean="0"/>
              <a:t> (</a:t>
            </a:r>
            <a:r>
              <a:rPr lang="en-GB" sz="2400" dirty="0" err="1" smtClean="0"/>
              <a:t>nahrazování</a:t>
            </a:r>
            <a:r>
              <a:rPr lang="en-GB" sz="2400" dirty="0" smtClean="0"/>
              <a:t> </a:t>
            </a:r>
            <a:r>
              <a:rPr lang="en-GB" sz="2400" dirty="0" err="1" smtClean="0"/>
              <a:t>testů</a:t>
            </a:r>
            <a:r>
              <a:rPr lang="en-GB" sz="2400" dirty="0" smtClean="0"/>
              <a:t> in vivo)</a:t>
            </a:r>
            <a:endParaRPr lang="cs-CZ" sz="2400" dirty="0" smtClean="0"/>
          </a:p>
          <a:p>
            <a:pPr lvl="1">
              <a:buFont typeface="Wingdings"/>
              <a:buChar char="à"/>
            </a:pPr>
            <a:r>
              <a:rPr lang="cs-CZ" sz="2000" b="1" dirty="0" smtClean="0">
                <a:solidFill>
                  <a:schemeClr val="tx2"/>
                </a:solidFill>
              </a:rPr>
              <a:t>Alternativní přístupy v toxikologii </a:t>
            </a:r>
            <a:endParaRPr lang="en-GB" sz="2000" b="1" dirty="0" smtClean="0">
              <a:solidFill>
                <a:schemeClr val="tx2"/>
              </a:solidFill>
            </a:endParaRP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ex </a:t>
            </a:r>
            <a:r>
              <a:rPr lang="cs-CZ" sz="1800" dirty="0" err="1" smtClean="0">
                <a:solidFill>
                  <a:schemeClr val="tx1"/>
                </a:solidFill>
              </a:rPr>
              <a:t>vivo</a:t>
            </a:r>
            <a:r>
              <a:rPr lang="cs-CZ" sz="1800" dirty="0" smtClean="0">
                <a:solidFill>
                  <a:schemeClr val="tx1"/>
                </a:solidFill>
              </a:rPr>
              <a:t> (orgány zvířat)</a:t>
            </a: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in </a:t>
            </a:r>
            <a:r>
              <a:rPr lang="cs-CZ" sz="1800" dirty="0" err="1" smtClean="0">
                <a:solidFill>
                  <a:schemeClr val="tx1"/>
                </a:solidFill>
              </a:rPr>
              <a:t>vitro</a:t>
            </a:r>
            <a:r>
              <a:rPr lang="cs-CZ" sz="1800" dirty="0" smtClean="0">
                <a:solidFill>
                  <a:schemeClr val="tx1"/>
                </a:solidFill>
              </a:rPr>
              <a:t> (buňky, buněčné linie, enzymy …)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</a:rPr>
              <a:t>in </a:t>
            </a:r>
            <a:r>
              <a:rPr lang="en-GB" sz="1800" dirty="0" err="1" smtClean="0">
                <a:solidFill>
                  <a:schemeClr val="tx1"/>
                </a:solidFill>
              </a:rPr>
              <a:t>silico</a:t>
            </a:r>
            <a:endParaRPr lang="cs-CZ" sz="1800" dirty="0" smtClean="0">
              <a:solidFill>
                <a:schemeClr val="tx1"/>
              </a:solidFill>
            </a:endParaRPr>
          </a:p>
          <a:p>
            <a:pPr lvl="1">
              <a:buFont typeface="Wingdings"/>
              <a:buChar char="à"/>
            </a:pPr>
            <a:endParaRPr lang="en-GB" sz="2000" dirty="0" smtClean="0">
              <a:sym typeface="Wingdings" pitchFamily="2" charset="2"/>
            </a:endParaRPr>
          </a:p>
          <a:p>
            <a:r>
              <a:rPr lang="en-US" sz="2400" dirty="0" err="1" smtClean="0">
                <a:sym typeface="Wingdings" pitchFamily="2" charset="2"/>
              </a:rPr>
              <a:t>Cílem</a:t>
            </a:r>
            <a:r>
              <a:rPr lang="en-US" sz="2400" dirty="0" smtClean="0">
                <a:sym typeface="Wingdings" pitchFamily="2" charset="2"/>
              </a:rPr>
              <a:t> je </a:t>
            </a:r>
            <a:r>
              <a:rPr lang="en-US" sz="2400" dirty="0" err="1" smtClean="0">
                <a:sym typeface="Wingdings" pitchFamily="2" charset="2"/>
              </a:rPr>
              <a:t>naplnění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principu</a:t>
            </a:r>
            <a:r>
              <a:rPr lang="en-US" sz="2400" dirty="0" smtClean="0">
                <a:sym typeface="Wingdings" pitchFamily="2" charset="2"/>
              </a:rPr>
              <a:t> 3R</a:t>
            </a:r>
            <a:endParaRPr lang="cs-CZ" sz="2400" dirty="0" smtClean="0"/>
          </a:p>
          <a:p>
            <a:pPr lvl="2"/>
            <a:r>
              <a:rPr lang="en-US" sz="1800" dirty="0" smtClean="0"/>
              <a:t>Reduction </a:t>
            </a:r>
            <a:r>
              <a:rPr lang="cs-CZ" sz="1800" dirty="0" smtClean="0"/>
              <a:t>– </a:t>
            </a:r>
            <a:r>
              <a:rPr lang="cs-CZ" sz="1800" dirty="0" err="1" smtClean="0"/>
              <a:t>Refinement</a:t>
            </a:r>
            <a:r>
              <a:rPr lang="cs-CZ" sz="1800" dirty="0" smtClean="0"/>
              <a:t> – </a:t>
            </a:r>
            <a:r>
              <a:rPr lang="cs-CZ" sz="1800" dirty="0" err="1" smtClean="0"/>
              <a:t>Replacement</a:t>
            </a:r>
            <a:endParaRPr lang="cs-CZ" sz="1800" dirty="0" smtClean="0"/>
          </a:p>
          <a:p>
            <a:pPr lvl="2"/>
            <a:r>
              <a:rPr lang="cs-CZ" sz="1800" dirty="0" smtClean="0"/>
              <a:t>Dosažení 3R: nové přístupy v legislativě a v praxi</a:t>
            </a:r>
            <a:endParaRPr lang="en-US" sz="1800" dirty="0" smtClean="0"/>
          </a:p>
          <a:p>
            <a:pPr lvl="3"/>
            <a:r>
              <a:rPr lang="en-US" sz="1400" b="1" dirty="0" err="1" smtClean="0"/>
              <a:t>Ome</a:t>
            </a:r>
            <a:r>
              <a:rPr lang="cs-CZ" sz="1400" b="1" dirty="0" err="1" smtClean="0"/>
              <a:t>zování</a:t>
            </a:r>
            <a:r>
              <a:rPr lang="cs-CZ" sz="1400" b="1" dirty="0" smtClean="0"/>
              <a:t> </a:t>
            </a:r>
            <a:r>
              <a:rPr lang="cs-CZ" sz="1400" dirty="0" smtClean="0"/>
              <a:t>počtů zvířat v in </a:t>
            </a:r>
            <a:r>
              <a:rPr lang="cs-CZ" sz="1400" dirty="0" err="1" smtClean="0"/>
              <a:t>vivo</a:t>
            </a:r>
            <a:r>
              <a:rPr lang="cs-CZ" sz="1400" dirty="0" smtClean="0"/>
              <a:t> testování</a:t>
            </a:r>
          </a:p>
          <a:p>
            <a:pPr lvl="3"/>
            <a:r>
              <a:rPr lang="cs-CZ" sz="1400" b="1" dirty="0" smtClean="0"/>
              <a:t>Zlepšování </a:t>
            </a:r>
            <a:r>
              <a:rPr lang="cs-CZ" sz="1400" dirty="0" smtClean="0"/>
              <a:t>vypovídací hodnoty testů podle nových poznatků</a:t>
            </a:r>
          </a:p>
          <a:p>
            <a:pPr lvl="3"/>
            <a:r>
              <a:rPr lang="cs-CZ" sz="1400" b="1" dirty="0" smtClean="0"/>
              <a:t>Nahrazování</a:t>
            </a:r>
            <a:r>
              <a:rPr lang="cs-CZ" sz="1400" dirty="0" smtClean="0"/>
              <a:t> in </a:t>
            </a:r>
            <a:r>
              <a:rPr lang="cs-CZ" sz="1400" dirty="0" err="1" smtClean="0"/>
              <a:t>vivo</a:t>
            </a:r>
            <a:r>
              <a:rPr lang="cs-CZ" sz="1400" dirty="0" smtClean="0"/>
              <a:t> testů alternativami (in </a:t>
            </a:r>
            <a:r>
              <a:rPr lang="cs-CZ" sz="1400" dirty="0" err="1" smtClean="0"/>
              <a:t>vitro</a:t>
            </a:r>
            <a:r>
              <a:rPr lang="cs-CZ" sz="1400" dirty="0" smtClean="0"/>
              <a:t>, QSAR)</a:t>
            </a:r>
          </a:p>
          <a:p>
            <a:r>
              <a:rPr lang="cs-CZ" sz="2400" dirty="0" smtClean="0"/>
              <a:t>Uplatňování 3R je obecnou politikou</a:t>
            </a:r>
          </a:p>
          <a:p>
            <a:pPr lvl="2"/>
            <a:r>
              <a:rPr lang="cs-CZ" sz="1800" dirty="0" smtClean="0"/>
              <a:t>Musí být reflektováno při tvorbě nových zákonů </a:t>
            </a:r>
          </a:p>
          <a:p>
            <a:pPr lvl="3"/>
            <a:r>
              <a:rPr lang="cs-CZ" sz="1400" dirty="0" smtClean="0"/>
              <a:t>Je zohledněno např. v REACH</a:t>
            </a:r>
          </a:p>
          <a:p>
            <a:pPr lvl="3"/>
            <a:r>
              <a:rPr lang="cs-CZ" sz="1400" dirty="0" smtClean="0"/>
              <a:t>EU financuje aktivity validací alternativních metod pro regulační toxikologii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Příklad – „</a:t>
            </a:r>
            <a:r>
              <a:rPr lang="cs-CZ" dirty="0" err="1" smtClean="0">
                <a:solidFill>
                  <a:schemeClr val="tx1"/>
                </a:solidFill>
              </a:rPr>
              <a:t>Reduction</a:t>
            </a:r>
            <a:r>
              <a:rPr lang="cs-CZ" dirty="0" smtClean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08720"/>
            <a:ext cx="8424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0" dirty="0" smtClean="0">
                <a:latin typeface="+mj-lt"/>
              </a:rPr>
              <a:t>Pro </a:t>
            </a:r>
            <a:r>
              <a:rPr lang="en-GB" b="0" dirty="0" err="1" smtClean="0">
                <a:latin typeface="+mj-lt"/>
              </a:rPr>
              <a:t>málo</a:t>
            </a:r>
            <a:r>
              <a:rPr lang="en-GB" b="0" dirty="0" smtClean="0">
                <a:latin typeface="+mj-lt"/>
              </a:rPr>
              <a:t> </a:t>
            </a:r>
            <a:r>
              <a:rPr lang="en-GB" b="0" dirty="0" err="1" smtClean="0">
                <a:latin typeface="+mj-lt"/>
              </a:rPr>
              <a:t>toxické</a:t>
            </a:r>
            <a:r>
              <a:rPr lang="en-GB" b="0" dirty="0" smtClean="0">
                <a:latin typeface="+mj-lt"/>
              </a:rPr>
              <a:t> </a:t>
            </a:r>
            <a:r>
              <a:rPr lang="en-GB" b="0" dirty="0" err="1" smtClean="0">
                <a:latin typeface="+mj-lt"/>
              </a:rPr>
              <a:t>látky</a:t>
            </a:r>
            <a:r>
              <a:rPr lang="en-GB" b="0" dirty="0" smtClean="0">
                <a:latin typeface="+mj-lt"/>
              </a:rPr>
              <a:t> - n</a:t>
            </a:r>
            <a:r>
              <a:rPr lang="cs-CZ" b="0" dirty="0" err="1" smtClean="0">
                <a:latin typeface="+mj-lt"/>
              </a:rPr>
              <a:t>ení</a:t>
            </a:r>
            <a:r>
              <a:rPr lang="cs-CZ" b="0" dirty="0" smtClean="0">
                <a:latin typeface="+mj-lt"/>
              </a:rPr>
              <a:t> </a:t>
            </a:r>
            <a:r>
              <a:rPr lang="cs-CZ" b="0" dirty="0">
                <a:latin typeface="+mj-lt"/>
              </a:rPr>
              <a:t>třeba testovat </a:t>
            </a:r>
            <a:r>
              <a:rPr lang="cs-CZ" b="0" dirty="0" smtClean="0">
                <a:latin typeface="+mj-lt"/>
              </a:rPr>
              <a:t>a </a:t>
            </a:r>
            <a:r>
              <a:rPr lang="cs-CZ" b="0" dirty="0">
                <a:latin typeface="+mj-lt"/>
              </a:rPr>
              <a:t>hledat </a:t>
            </a:r>
            <a:r>
              <a:rPr lang="cs-CZ" b="0" dirty="0" smtClean="0">
                <a:latin typeface="+mj-lt"/>
              </a:rPr>
              <a:t>LD50 (min 30 zvířat)</a:t>
            </a:r>
            <a:endParaRPr lang="cs-CZ" dirty="0" smtClean="0">
              <a:latin typeface="+mj-lt"/>
            </a:endParaRPr>
          </a:p>
          <a:p>
            <a:pPr>
              <a:defRPr/>
            </a:pPr>
            <a:r>
              <a:rPr lang="cs-CZ" dirty="0" smtClean="0">
                <a:latin typeface="+mj-lt"/>
              </a:rPr>
              <a:t>Nově se </a:t>
            </a:r>
            <a:r>
              <a:rPr lang="cs-CZ" b="0" dirty="0" smtClean="0">
                <a:latin typeface="+mj-lt"/>
              </a:rPr>
              <a:t>uplatňuje „</a:t>
            </a:r>
            <a:r>
              <a:rPr lang="cs-CZ" b="0" dirty="0">
                <a:latin typeface="+mj-lt"/>
              </a:rPr>
              <a:t>Stupňový“ (</a:t>
            </a:r>
            <a:r>
              <a:rPr lang="cs-CZ" b="0" dirty="0" err="1">
                <a:latin typeface="+mj-lt"/>
              </a:rPr>
              <a:t>Tiered</a:t>
            </a:r>
            <a:r>
              <a:rPr lang="cs-CZ" b="0" dirty="0">
                <a:latin typeface="+mj-lt"/>
              </a:rPr>
              <a:t>) přístup</a:t>
            </a:r>
          </a:p>
        </p:txBody>
      </p:sp>
      <p:pic>
        <p:nvPicPr>
          <p:cNvPr id="381954" name="Picture 2" descr="http://eur-lex.europa.eu/resource.html?uri=celex:02008R0440-20140824.ENG.xhtml.L_2008142EN.0101570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67" y="1656184"/>
            <a:ext cx="8483205" cy="5157192"/>
          </a:xfrm>
          <a:prstGeom prst="rect">
            <a:avLst/>
          </a:prstGeom>
          <a:noFill/>
        </p:spPr>
      </p:pic>
      <p:sp>
        <p:nvSpPr>
          <p:cNvPr id="8" name="Elipsa 7"/>
          <p:cNvSpPr/>
          <p:nvPr/>
        </p:nvSpPr>
        <p:spPr>
          <a:xfrm>
            <a:off x="72008" y="5445224"/>
            <a:ext cx="3419872" cy="134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3419872" y="5661248"/>
            <a:ext cx="108012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96752"/>
            <a:ext cx="9067800" cy="5184576"/>
          </a:xfrm>
        </p:spPr>
        <p:txBody>
          <a:bodyPr/>
          <a:lstStyle/>
          <a:p>
            <a:r>
              <a:rPr lang="cs-CZ" sz="2400" b="1" dirty="0" smtClean="0">
                <a:solidFill>
                  <a:schemeClr val="tx1"/>
                </a:solidFill>
              </a:rPr>
              <a:t>Mezinárodní agentury pro validaci alternativních postupů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err="1" smtClean="0">
                <a:solidFill>
                  <a:schemeClr val="tx1"/>
                </a:solidFill>
              </a:rPr>
              <a:t>Sledují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principy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„3R“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</a:rPr>
              <a:t>ICVAM (USA)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</a:rPr>
              <a:t>EU: </a:t>
            </a:r>
            <a:r>
              <a:rPr lang="en-US" sz="2000" b="1" u="sng" dirty="0" smtClean="0">
                <a:solidFill>
                  <a:schemeClr val="tx1"/>
                </a:solidFill>
              </a:rPr>
              <a:t>https://eurl-ecvam.jrc.ec.europa.eu/</a:t>
            </a:r>
            <a:endParaRPr lang="cs-CZ" sz="2000" dirty="0" smtClean="0">
              <a:solidFill>
                <a:schemeClr val="tx1"/>
              </a:solidFill>
            </a:endParaRPr>
          </a:p>
          <a:p>
            <a:pPr lvl="2"/>
            <a:r>
              <a:rPr lang="en-GB" sz="1800" dirty="0" smtClean="0"/>
              <a:t>The </a:t>
            </a:r>
            <a:r>
              <a:rPr lang="en-GB" sz="1800" b="1" dirty="0" smtClean="0"/>
              <a:t>European Union Reference Laboratory for alternatives to animal testing (EURL-ECVAM)</a:t>
            </a:r>
            <a:endParaRPr lang="cs-CZ" sz="1800" dirty="0" smtClean="0">
              <a:solidFill>
                <a:schemeClr val="tx1"/>
              </a:solidFill>
            </a:endParaRP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Časopis ATLA (</a:t>
            </a:r>
            <a:r>
              <a:rPr lang="cs-CZ" sz="1800" dirty="0" err="1" smtClean="0">
                <a:solidFill>
                  <a:schemeClr val="tx1"/>
                </a:solidFill>
              </a:rPr>
              <a:t>Alternatives</a:t>
            </a:r>
            <a:r>
              <a:rPr lang="cs-CZ" sz="1800" dirty="0" smtClean="0">
                <a:solidFill>
                  <a:schemeClr val="tx1"/>
                </a:solidFill>
              </a:rPr>
              <a:t> to </a:t>
            </a:r>
            <a:r>
              <a:rPr lang="cs-CZ" sz="1800" dirty="0" err="1" smtClean="0">
                <a:solidFill>
                  <a:schemeClr val="tx1"/>
                </a:solidFill>
              </a:rPr>
              <a:t>Laboratory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Animals</a:t>
            </a:r>
            <a:r>
              <a:rPr lang="cs-CZ" sz="1800" dirty="0" smtClean="0">
                <a:solidFill>
                  <a:schemeClr val="tx1"/>
                </a:solidFill>
              </a:rPr>
              <a:t>)</a:t>
            </a:r>
          </a:p>
          <a:p>
            <a:endParaRPr lang="cs-CZ" sz="2400" dirty="0" smtClean="0">
              <a:solidFill>
                <a:schemeClr val="tx1"/>
              </a:solidFill>
            </a:endParaRPr>
          </a:p>
          <a:p>
            <a:r>
              <a:rPr lang="en-GB" sz="2000" dirty="0" err="1" smtClean="0">
                <a:solidFill>
                  <a:schemeClr val="tx1"/>
                </a:solidFill>
              </a:rPr>
              <a:t>Poskytují</a:t>
            </a:r>
            <a:r>
              <a:rPr lang="en-GB" sz="2000" dirty="0" smtClean="0">
                <a:solidFill>
                  <a:schemeClr val="tx1"/>
                </a:solidFill>
              </a:rPr>
              <a:t> (</a:t>
            </a:r>
            <a:r>
              <a:rPr lang="en-GB" sz="2000" dirty="0" err="1" smtClean="0">
                <a:solidFill>
                  <a:schemeClr val="tx1"/>
                </a:solidFill>
              </a:rPr>
              <a:t>zdarma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stažení</a:t>
            </a:r>
            <a:r>
              <a:rPr lang="en-GB" sz="2000" dirty="0" smtClean="0">
                <a:solidFill>
                  <a:schemeClr val="tx1"/>
                </a:solidFill>
              </a:rPr>
              <a:t>) k</a:t>
            </a:r>
            <a:r>
              <a:rPr lang="cs-CZ" sz="2000" dirty="0" err="1" smtClean="0">
                <a:solidFill>
                  <a:schemeClr val="tx1"/>
                </a:solidFill>
              </a:rPr>
              <a:t>ompletní</a:t>
            </a:r>
            <a:r>
              <a:rPr lang="cs-CZ" sz="2000" dirty="0" smtClean="0">
                <a:solidFill>
                  <a:schemeClr val="tx1"/>
                </a:solidFill>
              </a:rPr>
              <a:t> návody na validované postupy (ověřené), které splňují 3R. </a:t>
            </a:r>
            <a:endParaRPr lang="en-GB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GB" sz="2000" dirty="0" err="1" smtClean="0">
                <a:solidFill>
                  <a:schemeClr val="tx1"/>
                </a:solidFill>
              </a:rPr>
              <a:t>Jejich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využití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standardizačními agenturami (OECD) </a:t>
            </a:r>
            <a:r>
              <a:rPr lang="en-GB" sz="2000" dirty="0" smtClean="0">
                <a:solidFill>
                  <a:schemeClr val="tx1"/>
                </a:solidFill>
              </a:rPr>
              <a:t>je </a:t>
            </a:r>
            <a:r>
              <a:rPr lang="en-GB" sz="2000" dirty="0" err="1" smtClean="0">
                <a:solidFill>
                  <a:schemeClr val="tx1"/>
                </a:solidFill>
              </a:rPr>
              <a:t>jen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částečné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600" dirty="0" smtClean="0">
                <a:solidFill>
                  <a:schemeClr val="tx1"/>
                </a:solidFill>
              </a:rPr>
              <a:t>proto nejsou často užívány v praxi průmyslem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Alternativn</a:t>
            </a:r>
            <a:r>
              <a:rPr lang="en-GB" dirty="0" smtClean="0">
                <a:solidFill>
                  <a:schemeClr val="tx1"/>
                </a:solidFill>
              </a:rPr>
              <a:t>í </a:t>
            </a:r>
            <a:r>
              <a:rPr lang="en-GB" dirty="0" err="1" smtClean="0">
                <a:solidFill>
                  <a:schemeClr val="tx1"/>
                </a:solidFill>
              </a:rPr>
              <a:t>metody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testování</a:t>
            </a:r>
            <a:r>
              <a:rPr lang="en-GB" dirty="0" smtClean="0">
                <a:solidFill>
                  <a:schemeClr val="tx1"/>
                </a:solidFill>
              </a:rPr>
              <a:t> toxicity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23528" y="188640"/>
            <a:ext cx="4442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http://ecvam-dbalm.jrc.ec.europa.eu/beta/</a:t>
            </a:r>
            <a:endParaRPr lang="cs-CZ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 l="17322" t="13406" r="19679" b="17475"/>
          <a:stretch>
            <a:fillRect/>
          </a:stretch>
        </p:blipFill>
        <p:spPr bwMode="auto">
          <a:xfrm>
            <a:off x="0" y="615213"/>
            <a:ext cx="9144000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365125" y="117475"/>
            <a:ext cx="358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http://iccvam.niehs.nih.gov/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 l="8322" t="13406" r="25529" b="34035"/>
          <a:stretch>
            <a:fillRect/>
          </a:stretch>
        </p:blipFill>
        <p:spPr bwMode="auto">
          <a:xfrm>
            <a:off x="107504" y="1245255"/>
            <a:ext cx="8892480" cy="44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4942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en-US" b="1" dirty="0"/>
              <a:t>TOXIKOLOGIE </a:t>
            </a:r>
            <a:r>
              <a:rPr lang="cs-CZ" b="1" dirty="0"/>
              <a:t>- http:</a:t>
            </a:r>
            <a:r>
              <a:rPr lang="en-US" b="1" dirty="0"/>
              <a:t>//alttox.org</a:t>
            </a:r>
            <a:endParaRPr lang="cs-CZ" b="1" dirty="0"/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 l="23810" t="9904" r="25238" b="20000"/>
          <a:stretch>
            <a:fillRect/>
          </a:stretch>
        </p:blipFill>
        <p:spPr bwMode="auto">
          <a:xfrm>
            <a:off x="1143000" y="950913"/>
            <a:ext cx="67818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5301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- http:</a:t>
            </a:r>
            <a:r>
              <a:rPr lang="en-US" b="1" dirty="0"/>
              <a:t>//</a:t>
            </a:r>
            <a:r>
              <a:rPr lang="cs-CZ" b="1" dirty="0"/>
              <a:t>www.</a:t>
            </a:r>
            <a:r>
              <a:rPr lang="cs-CZ" b="1" dirty="0" err="1"/>
              <a:t>euroecotox.eu</a:t>
            </a:r>
            <a:endParaRPr lang="cs-CZ" b="1" dirty="0"/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print"/>
          <a:srcRect l="17143" t="17525" r="17619" b="17714"/>
          <a:stretch>
            <a:fillRect/>
          </a:stretch>
        </p:blipFill>
        <p:spPr bwMode="auto">
          <a:xfrm>
            <a:off x="381000" y="1182688"/>
            <a:ext cx="853440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1216025" y="201414"/>
            <a:ext cx="49423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– databáze testů </a:t>
            </a:r>
          </a:p>
          <a:p>
            <a:r>
              <a:rPr lang="cs-CZ" b="1" dirty="0"/>
              <a:t>http://projects.cba.muni.cz/euroecotox/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 l="17619" t="10667" r="17619" b="24571"/>
          <a:stretch>
            <a:fillRect/>
          </a:stretch>
        </p:blipFill>
        <p:spPr bwMode="auto">
          <a:xfrm>
            <a:off x="457200" y="14001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4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___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84363"/>
            <a:ext cx="37909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___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429000"/>
            <a:ext cx="29718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7" descr="___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5029200"/>
            <a:ext cx="18716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1 – in vitro </a:t>
            </a:r>
            <a:r>
              <a:rPr lang="en-GB" dirty="0" err="1" smtClean="0">
                <a:solidFill>
                  <a:schemeClr val="tx1"/>
                </a:solidFill>
              </a:rPr>
              <a:t>metody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GLP v biologii – základní principy a příkladová </a:t>
            </a:r>
            <a:r>
              <a:rPr lang="cs-CZ" b="1" dirty="0" smtClean="0">
                <a:solidFill>
                  <a:schemeClr val="tx1"/>
                </a:solidFill>
              </a:rPr>
              <a:t>STUDIE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V Biologii platí stejné principy jako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chemick</a:t>
            </a:r>
            <a:r>
              <a:rPr lang="en-GB" dirty="0" smtClean="0"/>
              <a:t>é </a:t>
            </a:r>
          </a:p>
          <a:p>
            <a:pPr lvl="1">
              <a:lnSpc>
                <a:spcPct val="90000"/>
              </a:lnSpc>
            </a:pPr>
            <a:r>
              <a:rPr lang="en-GB" dirty="0" err="1" smtClean="0"/>
              <a:t>detaily</a:t>
            </a:r>
            <a:r>
              <a:rPr lang="en-GB" dirty="0" smtClean="0"/>
              <a:t> a </a:t>
            </a:r>
            <a:r>
              <a:rPr lang="en-GB" dirty="0" err="1" smtClean="0"/>
              <a:t>principy</a:t>
            </a:r>
            <a:r>
              <a:rPr lang="en-GB" dirty="0" smtClean="0"/>
              <a:t> - </a:t>
            </a:r>
            <a:r>
              <a:rPr lang="cs-CZ" dirty="0" smtClean="0"/>
              <a:t>viz přednášky </a:t>
            </a:r>
            <a:r>
              <a:rPr lang="en-GB" dirty="0" smtClean="0"/>
              <a:t>dr. </a:t>
            </a:r>
            <a:r>
              <a:rPr lang="en-GB" dirty="0" err="1" smtClean="0"/>
              <a:t>Vrany</a:t>
            </a:r>
            <a:endParaRPr lang="en-GB" dirty="0" smtClean="0"/>
          </a:p>
          <a:p>
            <a:pPr lvl="1">
              <a:lnSpc>
                <a:spcPct val="90000"/>
              </a:lnSpc>
              <a:buNone/>
            </a:pPr>
            <a:r>
              <a:rPr lang="en-GB" dirty="0" smtClean="0"/>
              <a:t>	(</a:t>
            </a:r>
            <a:r>
              <a:rPr lang="cs-CZ" dirty="0" smtClean="0"/>
              <a:t>QA</a:t>
            </a:r>
            <a:r>
              <a:rPr lang="en-US" dirty="0" smtClean="0"/>
              <a:t>/QC, </a:t>
            </a:r>
            <a:r>
              <a:rPr lang="en-US" dirty="0" err="1" smtClean="0"/>
              <a:t>detailn</a:t>
            </a:r>
            <a:r>
              <a:rPr lang="cs-CZ" dirty="0" smtClean="0"/>
              <a:t>í </a:t>
            </a:r>
            <a:r>
              <a:rPr lang="en-US" dirty="0" smtClean="0"/>
              <a:t>SOPs</a:t>
            </a:r>
            <a:r>
              <a:rPr lang="cs-CZ" dirty="0" smtClean="0"/>
              <a:t>, dokumentace</a:t>
            </a:r>
            <a:r>
              <a:rPr lang="en-US" dirty="0" smtClean="0"/>
              <a:t> </a:t>
            </a:r>
            <a:r>
              <a:rPr lang="cs-CZ" dirty="0" smtClean="0"/>
              <a:t>…</a:t>
            </a:r>
            <a:r>
              <a:rPr lang="en-GB" dirty="0" smtClean="0"/>
              <a:t>)</a:t>
            </a:r>
            <a:endParaRPr lang="cs-CZ" dirty="0" smtClean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sz="2800" b="1" dirty="0" smtClean="0">
                <a:solidFill>
                  <a:srgbClr val="00B050"/>
                </a:solidFill>
              </a:rPr>
              <a:t>Příklad </a:t>
            </a:r>
            <a:r>
              <a:rPr lang="cs-CZ" sz="2800" dirty="0" smtClean="0">
                <a:solidFill>
                  <a:srgbClr val="00B050"/>
                </a:solidFill>
              </a:rPr>
              <a:t>- „</a:t>
            </a:r>
            <a:r>
              <a:rPr lang="cs-CZ" sz="2800" dirty="0" err="1" smtClean="0">
                <a:solidFill>
                  <a:srgbClr val="00B050"/>
                </a:solidFill>
              </a:rPr>
              <a:t>jednoduch</a:t>
            </a:r>
            <a:r>
              <a:rPr lang="en-GB" sz="2800" dirty="0" smtClean="0">
                <a:solidFill>
                  <a:srgbClr val="00B050"/>
                </a:solidFill>
              </a:rPr>
              <a:t>á</a:t>
            </a:r>
            <a:r>
              <a:rPr lang="cs-CZ" sz="2800" dirty="0" smtClean="0">
                <a:solidFill>
                  <a:srgbClr val="00B050"/>
                </a:solidFill>
              </a:rPr>
              <a:t>“ STUDIE v režimu GLP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 </a:t>
            </a:r>
            <a:r>
              <a:rPr lang="cs-CZ" sz="2400" i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GB" sz="24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sz="1800" i="1" dirty="0" smtClean="0">
                <a:solidFill>
                  <a:srgbClr val="00B050"/>
                </a:solidFill>
                <a:sym typeface="Wingdings" pitchFamily="2" charset="2"/>
              </a:rPr>
              <a:t>viz ukázka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na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přednášce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utajený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materiál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nemůže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být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fyzicky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předán</a:t>
            </a:r>
            <a:endParaRPr lang="en-GB" sz="2400" i="1" dirty="0" smtClean="0">
              <a:solidFill>
                <a:srgbClr val="00B05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18750" b="14583"/>
          <a:stretch>
            <a:fillRect/>
          </a:stretch>
        </p:blipFill>
        <p:spPr bwMode="auto">
          <a:xfrm>
            <a:off x="228600" y="769938"/>
            <a:ext cx="67056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_1"/>
          <p:cNvPicPr>
            <a:picLocks noChangeAspect="1" noChangeArrowheads="1"/>
          </p:cNvPicPr>
          <p:nvPr/>
        </p:nvPicPr>
        <p:blipFill>
          <a:blip r:embed="rId4" cstate="print"/>
          <a:srcRect t="6691" b="32138"/>
          <a:stretch>
            <a:fillRect/>
          </a:stretch>
        </p:blipFill>
        <p:spPr bwMode="auto">
          <a:xfrm>
            <a:off x="4343400" y="2133600"/>
            <a:ext cx="4545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57200" y="158725"/>
            <a:ext cx="7554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</a:t>
            </a:r>
            <a:r>
              <a:rPr lang="cs-CZ" b="1" dirty="0"/>
              <a:t>: ECVAM - validovaná in </a:t>
            </a:r>
            <a:r>
              <a:rPr lang="cs-CZ" b="1" dirty="0" err="1"/>
              <a:t>vitro</a:t>
            </a:r>
            <a:r>
              <a:rPr lang="cs-CZ" b="1" dirty="0"/>
              <a:t> technika hodnocení </a:t>
            </a:r>
            <a:r>
              <a:rPr lang="cs-CZ" b="1" dirty="0" err="1"/>
              <a:t>embryotoxicity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>
                <a:solidFill>
                  <a:schemeClr val="tx1"/>
                </a:solidFill>
              </a:rPr>
              <a:t>Alternativy</a:t>
            </a:r>
            <a:r>
              <a:rPr lang="en-GB" sz="2000" dirty="0" smtClean="0">
                <a:solidFill>
                  <a:schemeClr val="tx1"/>
                </a:solidFill>
              </a:rPr>
              <a:t> 2 – </a:t>
            </a:r>
            <a:r>
              <a:rPr lang="en-GB" sz="2000" b="1" dirty="0" smtClean="0">
                <a:solidFill>
                  <a:schemeClr val="tx2"/>
                </a:solidFill>
              </a:rPr>
              <a:t>EMBRYONÁLNÍ</a:t>
            </a:r>
            <a:r>
              <a:rPr lang="en-GB" sz="2000" dirty="0" smtClean="0">
                <a:solidFill>
                  <a:schemeClr val="tx1"/>
                </a:solidFill>
              </a:rPr>
              <a:t> testy(</a:t>
            </a:r>
            <a:r>
              <a:rPr lang="en-GB" sz="2000" dirty="0" err="1" smtClean="0">
                <a:solidFill>
                  <a:schemeClr val="tx1"/>
                </a:solidFill>
              </a:rPr>
              <a:t>není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považováno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za</a:t>
            </a:r>
            <a:r>
              <a:rPr lang="en-GB" sz="2000" dirty="0" smtClean="0">
                <a:solidFill>
                  <a:schemeClr val="tx1"/>
                </a:solidFill>
              </a:rPr>
              <a:t> in vivo)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066800" y="4116288"/>
            <a:ext cx="16764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4268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5400000">
            <a:off x="1295400" y="4725888"/>
            <a:ext cx="1143000" cy="685800"/>
          </a:xfrm>
          <a:prstGeom prst="flowChartMagneticDrum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05000" y="3201888"/>
            <a:ext cx="3048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057400" y="381148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057400" y="28970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905000" y="2897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9512" y="1087576"/>
            <a:ext cx="43994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CHEST </a:t>
            </a:r>
            <a:r>
              <a:rPr lang="cs-CZ" b="1" dirty="0" smtClean="0">
                <a:solidFill>
                  <a:srgbClr val="FF0000"/>
                </a:solidFill>
              </a:rPr>
              <a:t>test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(Chick </a:t>
            </a:r>
            <a:r>
              <a:rPr lang="en-GB" b="1" dirty="0" err="1" smtClean="0">
                <a:solidFill>
                  <a:srgbClr val="FF0000"/>
                </a:solidFill>
              </a:rPr>
              <a:t>Embryotoxicity</a:t>
            </a:r>
            <a:r>
              <a:rPr lang="en-GB" b="1" dirty="0" smtClean="0">
                <a:solidFill>
                  <a:srgbClr val="FF0000"/>
                </a:solidFill>
              </a:rPr>
              <a:t> Screening Test)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dirty="0"/>
              <a:t> Injekce testované látky </a:t>
            </a:r>
            <a:r>
              <a:rPr lang="cs-CZ" dirty="0" smtClean="0"/>
              <a:t>do </a:t>
            </a:r>
            <a:r>
              <a:rPr lang="cs-CZ" dirty="0"/>
              <a:t>vyvíjejícího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cs-CZ" dirty="0" smtClean="0"/>
              <a:t>se </a:t>
            </a:r>
            <a:r>
              <a:rPr lang="cs-CZ" dirty="0"/>
              <a:t>vajíčka</a:t>
            </a:r>
          </a:p>
          <a:p>
            <a:r>
              <a:rPr lang="cs-CZ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Hodnocen</a:t>
            </a:r>
            <a:r>
              <a:rPr lang="cs-CZ" dirty="0">
                <a:sym typeface="Wingdings" pitchFamily="2" charset="2"/>
              </a:rPr>
              <a:t>í malformací </a:t>
            </a:r>
            <a:endParaRPr lang="cs-CZ" dirty="0"/>
          </a:p>
        </p:txBody>
      </p:sp>
      <p:pic>
        <p:nvPicPr>
          <p:cNvPr id="14" name="Picture 2" descr="http://www.iem.cas.cz/miranda2/export/sitesavcr/data.avcr.cz/lifesci/uem/research/departments/img/teratology/teratolog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762003" cy="499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l="38571" t="47238" r="37619" b="26857"/>
          <a:stretch>
            <a:fillRect/>
          </a:stretch>
        </p:blipFill>
        <p:spPr bwMode="auto">
          <a:xfrm>
            <a:off x="3048000" y="2819400"/>
            <a:ext cx="56388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3 – in </a:t>
            </a:r>
            <a:r>
              <a:rPr lang="en-GB" dirty="0" err="1" smtClean="0">
                <a:solidFill>
                  <a:schemeClr val="tx1"/>
                </a:solidFill>
              </a:rPr>
              <a:t>silico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modely</a:t>
            </a:r>
            <a:r>
              <a:rPr lang="en-GB" dirty="0" smtClean="0">
                <a:solidFill>
                  <a:schemeClr val="tx1"/>
                </a:solidFill>
              </a:rPr>
              <a:t> a QSAR</a:t>
            </a:r>
            <a:endParaRPr lang="en-GB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127720"/>
            <a:ext cx="9067800" cy="5181600"/>
          </a:xfrm>
        </p:spPr>
        <p:txBody>
          <a:bodyPr/>
          <a:lstStyle/>
          <a:p>
            <a:r>
              <a:rPr lang="cs-CZ" sz="2000" dirty="0" smtClean="0">
                <a:solidFill>
                  <a:schemeClr val="tx1"/>
                </a:solidFill>
              </a:rPr>
              <a:t>Využití informací o biologické aktivitě (toxicitě) u existujících látek 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Wingdings" pitchFamily="2" charset="2"/>
              </a:rPr>
              <a:t>predikce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 pro </a:t>
            </a:r>
            <a:r>
              <a:rPr lang="en-US" sz="2000" dirty="0" err="1" smtClean="0">
                <a:solidFill>
                  <a:schemeClr val="tx1"/>
                </a:solidFill>
                <a:sym typeface="Wingdings" pitchFamily="2" charset="2"/>
              </a:rPr>
              <a:t>neprostudovan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é chemikálie</a:t>
            </a:r>
          </a:p>
          <a:p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Mnoho různých přístupů (matematické, statistické …)</a:t>
            </a:r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Příklad: </a:t>
            </a:r>
            <a:r>
              <a:rPr lang="cs-CZ" sz="2000" b="1" dirty="0" smtClean="0">
                <a:solidFill>
                  <a:schemeClr val="tx1"/>
                </a:solidFill>
              </a:rPr>
              <a:t>OECD QSAR </a:t>
            </a:r>
            <a:r>
              <a:rPr lang="cs-CZ" sz="2000" b="1" dirty="0" err="1" smtClean="0">
                <a:solidFill>
                  <a:schemeClr val="tx1"/>
                </a:solidFill>
              </a:rPr>
              <a:t>Toolbox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   </a:t>
            </a:r>
            <a:r>
              <a:rPr lang="cs-CZ" sz="2000" b="1" dirty="0" smtClean="0">
                <a:solidFill>
                  <a:srgbClr val="FF0000"/>
                </a:solidFill>
              </a:rPr>
              <a:t>www.</a:t>
            </a:r>
            <a:r>
              <a:rPr lang="cs-CZ" sz="2000" b="1" dirty="0" err="1" smtClean="0">
                <a:solidFill>
                  <a:srgbClr val="FF0000"/>
                </a:solidFill>
              </a:rPr>
              <a:t>qsartoolbox.org</a:t>
            </a:r>
            <a:endParaRPr lang="cs-CZ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 Bezpečnost chemických látek pro prostředí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EKOTOXIKOLOGIE</a:t>
            </a:r>
            <a:endParaRPr lang="cs-CZ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90600"/>
            <a:ext cx="876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Věda s řadou aplikací, jejímž cílem je </a:t>
            </a:r>
            <a:r>
              <a:rPr lang="cs-CZ" sz="1800" b="1" dirty="0" smtClean="0">
                <a:solidFill>
                  <a:schemeClr val="tx1"/>
                </a:solidFill>
              </a:rPr>
              <a:t>racionálně chránit EKOSYSTÉM, populace a společenstva organismů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br>
              <a:rPr lang="cs-CZ" sz="1800" dirty="0" smtClean="0">
                <a:solidFill>
                  <a:schemeClr val="tx1"/>
                </a:solidFill>
              </a:rPr>
            </a:br>
            <a:r>
              <a:rPr lang="cs-CZ" sz="1800" dirty="0" smtClean="0">
                <a:solidFill>
                  <a:schemeClr val="tx1"/>
                </a:solidFill>
              </a:rPr>
              <a:t>(</a:t>
            </a:r>
            <a:r>
              <a:rPr lang="cs-CZ" sz="1800" i="1" dirty="0" smtClean="0">
                <a:solidFill>
                  <a:schemeClr val="tx1"/>
                </a:solidFill>
              </a:rPr>
              <a:t>na rozdíl o toxikologie – předmětem je ochrana jednoho druhu = člověk)</a:t>
            </a: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Ekosystém – složitá struktura a funkce bioty 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Nutná je </a:t>
            </a:r>
            <a:r>
              <a:rPr lang="en-US" sz="1800" b="1" dirty="0" err="1" smtClean="0">
                <a:solidFill>
                  <a:schemeClr val="tx1"/>
                </a:solidFill>
              </a:rPr>
              <a:t>ochrana</a:t>
            </a:r>
            <a:r>
              <a:rPr lang="en-US" sz="1800" b="1" dirty="0" smtClean="0">
                <a:solidFill>
                  <a:schemeClr val="tx1"/>
                </a:solidFill>
              </a:rPr>
              <a:t> v</a:t>
            </a:r>
            <a:r>
              <a:rPr lang="cs-CZ" sz="1800" b="1" dirty="0" smtClean="0">
                <a:solidFill>
                  <a:schemeClr val="tx1"/>
                </a:solidFill>
              </a:rPr>
              <a:t>šech stupňů (trofické úrovně)</a:t>
            </a:r>
          </a:p>
          <a:p>
            <a:pPr lvl="1">
              <a:lnSpc>
                <a:spcPct val="8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Producenti (řasy, rostliny …)</a:t>
            </a:r>
          </a:p>
          <a:p>
            <a:pPr lvl="1">
              <a:lnSpc>
                <a:spcPct val="8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Konzumenti různých řádů (bezobratlí, obratlovci)</a:t>
            </a:r>
          </a:p>
          <a:p>
            <a:pPr lvl="1">
              <a:lnSpc>
                <a:spcPct val="80000"/>
              </a:lnSpc>
            </a:pPr>
            <a:r>
              <a:rPr lang="cs-CZ" sz="1600" dirty="0" err="1" smtClean="0">
                <a:solidFill>
                  <a:schemeClr val="tx1"/>
                </a:solidFill>
              </a:rPr>
              <a:t>Destruenti</a:t>
            </a:r>
            <a:r>
              <a:rPr lang="cs-CZ" sz="1600" dirty="0" smtClean="0">
                <a:solidFill>
                  <a:schemeClr val="tx1"/>
                </a:solidFill>
              </a:rPr>
              <a:t> (mikroorganismy)</a:t>
            </a:r>
          </a:p>
          <a:p>
            <a:pPr lvl="1">
              <a:lnSpc>
                <a:spcPct val="80000"/>
              </a:lnSpc>
            </a:pPr>
            <a:endParaRPr lang="cs-CZ" sz="16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Nelze otestovat účinky na všechny druhy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 smtClean="0">
                <a:solidFill>
                  <a:schemeClr val="tx1"/>
                </a:solidFill>
              </a:rPr>
              <a:t>– existují </a:t>
            </a:r>
            <a:r>
              <a:rPr lang="cs-CZ" sz="1600" b="1" dirty="0" smtClean="0">
                <a:solidFill>
                  <a:schemeClr val="tx1"/>
                </a:solidFill>
              </a:rPr>
              <a:t>„modely“ = zástupci významných skupin </a:t>
            </a:r>
            <a:r>
              <a:rPr lang="cs-CZ" sz="1600" dirty="0" smtClean="0">
                <a:solidFill>
                  <a:schemeClr val="tx1"/>
                </a:solidFill>
              </a:rPr>
              <a:t>(trofických stupňů)</a:t>
            </a: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Hodnocení </a:t>
            </a:r>
            <a:r>
              <a:rPr lang="cs-CZ" sz="1800" dirty="0" err="1" smtClean="0">
                <a:solidFill>
                  <a:schemeClr val="tx1"/>
                </a:solidFill>
              </a:rPr>
              <a:t>ekotoxicity</a:t>
            </a:r>
            <a:r>
              <a:rPr lang="cs-CZ" sz="1800" dirty="0" smtClean="0">
                <a:solidFill>
                  <a:schemeClr val="tx1"/>
                </a:solidFill>
              </a:rPr>
              <a:t> – podobné principy jako toxikologie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– LC50 (letální koncentrace 50), EC50 (efektivní koncentrace 50 – např. reprodukční toxicita)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 NOEC – bezpečná hladina („no </a:t>
            </a:r>
            <a:r>
              <a:rPr lang="cs-CZ" sz="1400" dirty="0" err="1" smtClean="0">
                <a:solidFill>
                  <a:schemeClr val="tx1"/>
                </a:solidFill>
              </a:rPr>
              <a:t>observed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effect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concentration</a:t>
            </a:r>
            <a:r>
              <a:rPr lang="cs-CZ" sz="1400" dirty="0" smtClean="0">
                <a:solidFill>
                  <a:schemeClr val="tx1"/>
                </a:solidFill>
              </a:rPr>
              <a:t>“)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EKOTOXIKOLOGIE </a:t>
            </a:r>
            <a:r>
              <a:rPr lang="en-GB" smtClean="0">
                <a:solidFill>
                  <a:schemeClr val="tx1"/>
                </a:solidFill>
              </a:rPr>
              <a:t>- </a:t>
            </a:r>
            <a:r>
              <a:rPr lang="en-GB" dirty="0" err="1" smtClean="0">
                <a:solidFill>
                  <a:schemeClr val="tx1"/>
                </a:solidFill>
              </a:rPr>
              <a:t>úvod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Rovnováha ekosystému a význam potravních sítí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0770" name="Picture 2" descr="http://maggiesscienceconnection.weebly.com/uploads/5/1/0/5/5105330/203571573_orig.gif?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14" y="1340768"/>
            <a:ext cx="7009464" cy="5438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3" cstate="print"/>
          <a:srcRect l="1613" r="44085"/>
          <a:stretch>
            <a:fillRect/>
          </a:stretch>
        </p:blipFill>
        <p:spPr bwMode="auto">
          <a:xfrm>
            <a:off x="0" y="0"/>
            <a:ext cx="589518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Šipka doleva 10"/>
          <p:cNvSpPr/>
          <p:nvPr/>
        </p:nvSpPr>
        <p:spPr>
          <a:xfrm>
            <a:off x="5940152" y="1052736"/>
            <a:ext cx="648072" cy="432048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 doleva 12"/>
          <p:cNvSpPr/>
          <p:nvPr/>
        </p:nvSpPr>
        <p:spPr>
          <a:xfrm>
            <a:off x="6012160" y="3501008"/>
            <a:ext cx="648072" cy="432048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6084168" y="188640"/>
            <a:ext cx="2845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STANDARDIZOVANÉ </a:t>
            </a:r>
            <a:br>
              <a:rPr lang="en-GB" sz="1400" b="1" dirty="0" smtClean="0">
                <a:solidFill>
                  <a:schemeClr val="tx2"/>
                </a:solidFill>
              </a:rPr>
            </a:br>
            <a:r>
              <a:rPr lang="en-GB" sz="1400" b="1" dirty="0" smtClean="0">
                <a:solidFill>
                  <a:schemeClr val="tx2"/>
                </a:solidFill>
              </a:rPr>
              <a:t>TESTY</a:t>
            </a:r>
          </a:p>
          <a:p>
            <a:r>
              <a:rPr lang="en-GB" sz="1400" b="1" dirty="0" smtClean="0">
                <a:solidFill>
                  <a:schemeClr val="tx2"/>
                </a:solidFill>
              </a:rPr>
              <a:t>(</a:t>
            </a:r>
            <a:r>
              <a:rPr lang="en-GB" sz="1400" b="1" dirty="0" err="1" smtClean="0">
                <a:solidFill>
                  <a:schemeClr val="tx2"/>
                </a:solidFill>
              </a:rPr>
              <a:t>např</a:t>
            </a:r>
            <a:r>
              <a:rPr lang="en-GB" sz="1400" b="1" dirty="0" smtClean="0">
                <a:solidFill>
                  <a:schemeClr val="tx2"/>
                </a:solidFill>
              </a:rPr>
              <a:t>. </a:t>
            </a:r>
            <a:r>
              <a:rPr lang="en-GB" sz="1400" b="1" dirty="0" err="1" smtClean="0">
                <a:solidFill>
                  <a:schemeClr val="tx2"/>
                </a:solidFill>
              </a:rPr>
              <a:t>Vyžadované</a:t>
            </a:r>
            <a:r>
              <a:rPr lang="en-GB" sz="1400" b="1" dirty="0" smtClean="0">
                <a:solidFill>
                  <a:schemeClr val="tx2"/>
                </a:solidFill>
              </a:rPr>
              <a:t> pro REACH)</a:t>
            </a:r>
            <a:endParaRPr lang="en-GB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81000" y="2619375"/>
            <a:ext cx="86106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Řasové testy toxicity</a:t>
            </a:r>
          </a:p>
          <a:p>
            <a:endParaRPr lang="cs-CZ" sz="1600" u="sng" dirty="0">
              <a:latin typeface="Arial" charset="0"/>
            </a:endParaRPr>
          </a:p>
          <a:p>
            <a:r>
              <a:rPr lang="cs-CZ" sz="1600" u="sng" dirty="0">
                <a:latin typeface="Arial" charset="0"/>
              </a:rPr>
              <a:t>Řasy</a:t>
            </a:r>
          </a:p>
          <a:p>
            <a:r>
              <a:rPr lang="cs-CZ" sz="1600" dirty="0" err="1">
                <a:latin typeface="Arial" charset="0"/>
              </a:rPr>
              <a:t>Selenastrum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capricornutum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Scenendesmus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subcapitatus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Sc. </a:t>
            </a:r>
            <a:r>
              <a:rPr lang="en-US" sz="1600" dirty="0" err="1">
                <a:latin typeface="Arial" charset="0"/>
              </a:rPr>
              <a:t>quadricauda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Chlorella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vulgaris</a:t>
            </a:r>
            <a:endParaRPr lang="cs-CZ" sz="16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Příklady modelů hodnocení – </a:t>
            </a:r>
            <a:r>
              <a:rPr lang="cs-CZ" b="1" dirty="0" err="1">
                <a:latin typeface="Arial" charset="0"/>
              </a:rPr>
              <a:t>Ekotoxikologické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biotesty</a:t>
            </a:r>
            <a:r>
              <a:rPr lang="cs-CZ" b="1" dirty="0">
                <a:latin typeface="Arial" charset="0"/>
              </a:rPr>
              <a:t> </a:t>
            </a:r>
          </a:p>
          <a:p>
            <a:endParaRPr lang="cs-CZ" b="1" dirty="0">
              <a:latin typeface="Arial" charset="0"/>
            </a:endParaRPr>
          </a:p>
          <a:p>
            <a:r>
              <a:rPr lang="cs-CZ" sz="2800" b="1" dirty="0">
                <a:solidFill>
                  <a:srgbClr val="FF3300"/>
                </a:solidFill>
                <a:latin typeface="Arial" charset="0"/>
              </a:rPr>
              <a:t>Producenti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ve vodě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 půdním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2404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60438"/>
            <a:ext cx="289560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 l="21094" t="33141" r="21875" b="16667"/>
          <a:stretch>
            <a:fillRect/>
          </a:stretch>
        </p:blipFill>
        <p:spPr bwMode="auto">
          <a:xfrm>
            <a:off x="152400" y="2679700"/>
            <a:ext cx="56388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/>
          <a:srcRect l="17969" t="26042" r="42188" b="14063"/>
          <a:stretch>
            <a:fillRect/>
          </a:stretch>
        </p:blipFill>
        <p:spPr bwMode="auto">
          <a:xfrm>
            <a:off x="5519738" y="2590800"/>
            <a:ext cx="35480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81000" y="276324"/>
            <a:ext cx="861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Toxicita pro rostliny (terestrický ekosystém)</a:t>
            </a:r>
          </a:p>
          <a:p>
            <a:endParaRPr lang="cs-CZ" sz="2200" dirty="0">
              <a:latin typeface="Arial" charset="0"/>
            </a:endParaRPr>
          </a:p>
          <a:p>
            <a:r>
              <a:rPr lang="en-GB" sz="2000" dirty="0" err="1" smtClean="0"/>
              <a:t>Využívají</a:t>
            </a:r>
            <a:r>
              <a:rPr lang="en-GB" sz="2000" dirty="0" smtClean="0"/>
              <a:t> se </a:t>
            </a:r>
            <a:r>
              <a:rPr lang="cs-CZ" sz="2000" dirty="0" smtClean="0">
                <a:latin typeface="Arial" charset="0"/>
              </a:rPr>
              <a:t>zástupci </a:t>
            </a:r>
            <a:r>
              <a:rPr lang="en-GB" sz="2000" dirty="0" err="1" smtClean="0">
                <a:latin typeface="Arial" charset="0"/>
              </a:rPr>
              <a:t>dvou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velkých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skupin</a:t>
            </a:r>
            <a:r>
              <a:rPr lang="en-GB" sz="2000" dirty="0" smtClean="0">
                <a:latin typeface="Arial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Arial" charset="0"/>
              </a:rPr>
              <a:t>jednoděložných </a:t>
            </a:r>
            <a:r>
              <a:rPr lang="en-GB" sz="2000" dirty="0" smtClean="0">
                <a:latin typeface="Arial" charset="0"/>
              </a:rPr>
              <a:t>(</a:t>
            </a:r>
            <a:r>
              <a:rPr lang="en-GB" sz="2000" dirty="0" err="1" smtClean="0">
                <a:latin typeface="Arial" charset="0"/>
              </a:rPr>
              <a:t>např</a:t>
            </a:r>
            <a:r>
              <a:rPr lang="en-GB" sz="2000" dirty="0" smtClean="0">
                <a:latin typeface="Arial" charset="0"/>
              </a:rPr>
              <a:t>. </a:t>
            </a:r>
            <a:r>
              <a:rPr lang="en-GB" sz="2000" dirty="0" err="1" smtClean="0">
                <a:latin typeface="Arial" charset="0"/>
              </a:rPr>
              <a:t>ječmen</a:t>
            </a:r>
            <a:r>
              <a:rPr lang="en-GB" sz="2000" dirty="0" smtClean="0">
                <a:latin typeface="Arial" charset="0"/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Arial" charset="0"/>
              </a:rPr>
              <a:t>dvouděložných </a:t>
            </a:r>
            <a:r>
              <a:rPr lang="en-GB" sz="2000" dirty="0" smtClean="0">
                <a:latin typeface="Arial" charset="0"/>
              </a:rPr>
              <a:t>(</a:t>
            </a:r>
            <a:r>
              <a:rPr lang="en-GB" sz="2000" dirty="0" err="1" smtClean="0">
                <a:latin typeface="Arial" charset="0"/>
              </a:rPr>
              <a:t>např</a:t>
            </a:r>
            <a:r>
              <a:rPr lang="en-GB" sz="2000" dirty="0" smtClean="0">
                <a:latin typeface="Arial" charset="0"/>
              </a:rPr>
              <a:t>. </a:t>
            </a:r>
            <a:r>
              <a:rPr lang="en-GB" sz="2000" dirty="0" err="1" smtClean="0">
                <a:latin typeface="Arial" charset="0"/>
              </a:rPr>
              <a:t>salát</a:t>
            </a:r>
            <a:r>
              <a:rPr lang="en-GB" sz="2000" dirty="0" smtClean="0">
                <a:latin typeface="Arial" charset="0"/>
              </a:rPr>
              <a:t>, </a:t>
            </a:r>
            <a:r>
              <a:rPr lang="en-GB" sz="2000" dirty="0" err="1" smtClean="0">
                <a:latin typeface="Arial" charset="0"/>
              </a:rPr>
              <a:t>hořčice</a:t>
            </a:r>
            <a:r>
              <a:rPr lang="en-GB" sz="2000" dirty="0" smtClean="0">
                <a:latin typeface="Arial" charset="0"/>
              </a:rPr>
              <a:t>, bob)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35100"/>
            <a:ext cx="3429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127125" y="963613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Daphnia magna</a:t>
            </a:r>
          </a:p>
        </p:txBody>
      </p:sp>
      <p:pic>
        <p:nvPicPr>
          <p:cNvPr id="104452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1806575"/>
            <a:ext cx="28670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362575" y="1273175"/>
            <a:ext cx="1468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Artemia salina</a:t>
            </a:r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 cstate="print"/>
          <a:srcRect l="62500" t="41667" r="13281" b="28125"/>
          <a:stretch>
            <a:fillRect/>
          </a:stretch>
        </p:blipFill>
        <p:spPr bwMode="auto">
          <a:xfrm>
            <a:off x="914400" y="4940300"/>
            <a:ext cx="1676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762000" y="4559300"/>
            <a:ext cx="192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Ceriodaphnia dubia</a:t>
            </a:r>
          </a:p>
        </p:txBody>
      </p:sp>
      <p:pic>
        <p:nvPicPr>
          <p:cNvPr id="104456" name="Picture 8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293096"/>
            <a:ext cx="11874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895600" y="4940300"/>
            <a:ext cx="116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Gammarus</a:t>
            </a:r>
          </a:p>
        </p:txBody>
      </p:sp>
      <p:pic>
        <p:nvPicPr>
          <p:cNvPr id="104458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5578475"/>
            <a:ext cx="28194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6324600" y="4940300"/>
            <a:ext cx="2020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Chironomus riparius</a:t>
            </a:r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Konzumenti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– bezobratlí – vodní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00B050"/>
                </a:solidFill>
              </a:rPr>
              <a:t>Příklad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studie</a:t>
            </a:r>
            <a:r>
              <a:rPr lang="en-GB" b="1" dirty="0" smtClean="0">
                <a:solidFill>
                  <a:srgbClr val="00B050"/>
                </a:solidFill>
              </a:rPr>
              <a:t> v </a:t>
            </a:r>
            <a:r>
              <a:rPr lang="en-GB" b="1" dirty="0" err="1" smtClean="0">
                <a:solidFill>
                  <a:srgbClr val="00B050"/>
                </a:solidFill>
              </a:rPr>
              <a:t>režimu</a:t>
            </a:r>
            <a:r>
              <a:rPr lang="en-GB" b="1" dirty="0" smtClean="0">
                <a:solidFill>
                  <a:srgbClr val="00B050"/>
                </a:solidFill>
              </a:rPr>
              <a:t> GLP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820472" cy="5400600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err="1" smtClean="0"/>
              <a:t>Cíl</a:t>
            </a:r>
            <a:r>
              <a:rPr lang="en-GB" b="1" dirty="0" smtClean="0"/>
              <a:t> </a:t>
            </a:r>
            <a:r>
              <a:rPr lang="en-GB" b="1" dirty="0" err="1" smtClean="0"/>
              <a:t>studie</a:t>
            </a:r>
            <a:endParaRPr lang="en-GB" dirty="0" smtClean="0"/>
          </a:p>
          <a:p>
            <a:pPr lvl="1"/>
            <a:r>
              <a:rPr lang="en-GB" dirty="0" err="1" smtClean="0"/>
              <a:t>Podkladový</a:t>
            </a:r>
            <a:r>
              <a:rPr lang="en-GB" dirty="0" smtClean="0"/>
              <a:t> </a:t>
            </a:r>
            <a:r>
              <a:rPr lang="en-GB" dirty="0" err="1" smtClean="0"/>
              <a:t>materiál</a:t>
            </a:r>
            <a:r>
              <a:rPr lang="en-GB" dirty="0" smtClean="0"/>
              <a:t> pro </a:t>
            </a:r>
            <a:r>
              <a:rPr lang="en-GB" dirty="0" err="1" smtClean="0"/>
              <a:t>registraci</a:t>
            </a:r>
            <a:r>
              <a:rPr lang="en-GB" dirty="0" smtClean="0"/>
              <a:t> (</a:t>
            </a:r>
            <a:r>
              <a:rPr lang="en-GB" dirty="0" err="1" smtClean="0"/>
              <a:t>povolení</a:t>
            </a:r>
            <a:r>
              <a:rPr lang="en-GB" dirty="0" smtClean="0"/>
              <a:t>) </a:t>
            </a:r>
            <a:r>
              <a:rPr lang="en-GB" dirty="0" err="1" smtClean="0"/>
              <a:t>využití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r>
              <a:rPr lang="en-GB" dirty="0" smtClean="0"/>
              <a:t> u </a:t>
            </a:r>
            <a:r>
              <a:rPr lang="en-GB" dirty="0" err="1" smtClean="0"/>
              <a:t>prasat</a:t>
            </a:r>
            <a:r>
              <a:rPr lang="en-GB" dirty="0" smtClean="0"/>
              <a:t> </a:t>
            </a:r>
          </a:p>
          <a:p>
            <a:endParaRPr lang="en-GB" b="1" dirty="0" smtClean="0"/>
          </a:p>
          <a:p>
            <a:r>
              <a:rPr lang="en-GB" b="1" dirty="0" err="1" smtClean="0"/>
              <a:t>Jeden</a:t>
            </a:r>
            <a:r>
              <a:rPr lang="en-GB" b="1" dirty="0" smtClean="0"/>
              <a:t> z </a:t>
            </a:r>
            <a:r>
              <a:rPr lang="en-GB" b="1" dirty="0" err="1" smtClean="0"/>
              <a:t>dílčích</a:t>
            </a:r>
            <a:r>
              <a:rPr lang="en-GB" b="1" dirty="0" smtClean="0"/>
              <a:t> </a:t>
            </a:r>
            <a:r>
              <a:rPr lang="en-GB" b="1" dirty="0" err="1" smtClean="0"/>
              <a:t>podkladových</a:t>
            </a:r>
            <a:r>
              <a:rPr lang="en-GB" b="1" dirty="0" smtClean="0"/>
              <a:t> </a:t>
            </a:r>
            <a:r>
              <a:rPr lang="en-GB" b="1" dirty="0" err="1" smtClean="0"/>
              <a:t>materiálů</a:t>
            </a:r>
            <a:r>
              <a:rPr lang="en-GB" b="1" dirty="0" smtClean="0"/>
              <a:t> </a:t>
            </a:r>
            <a:r>
              <a:rPr lang="en-GB" i="1" dirty="0" smtClean="0"/>
              <a:t>(</a:t>
            </a:r>
            <a:r>
              <a:rPr lang="en-GB" i="1" dirty="0" err="1" smtClean="0"/>
              <a:t>tento</a:t>
            </a:r>
            <a:r>
              <a:rPr lang="en-GB" i="1" dirty="0" smtClean="0"/>
              <a:t> </a:t>
            </a:r>
            <a:r>
              <a:rPr lang="en-GB" i="1" dirty="0" err="1" smtClean="0"/>
              <a:t>příklad</a:t>
            </a:r>
            <a:r>
              <a:rPr lang="en-GB" i="1" dirty="0" smtClean="0"/>
              <a:t>)</a:t>
            </a:r>
          </a:p>
          <a:p>
            <a:pPr lvl="1"/>
            <a:r>
              <a:rPr lang="en-GB" dirty="0" err="1" smtClean="0"/>
              <a:t>farmakokinetik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r>
              <a:rPr lang="en-GB" dirty="0" smtClean="0"/>
              <a:t> </a:t>
            </a:r>
            <a:r>
              <a:rPr lang="en-GB" dirty="0" err="1" smtClean="0"/>
              <a:t>prasat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jednorázovém</a:t>
            </a:r>
            <a:r>
              <a:rPr lang="en-GB" dirty="0" smtClean="0"/>
              <a:t> </a:t>
            </a:r>
            <a:r>
              <a:rPr lang="en-GB" dirty="0" err="1" smtClean="0"/>
              <a:t>podání</a:t>
            </a:r>
            <a:r>
              <a:rPr lang="en-GB" dirty="0" smtClean="0"/>
              <a:t> </a:t>
            </a:r>
            <a:r>
              <a:rPr lang="en-GB" dirty="0" err="1" smtClean="0"/>
              <a:t>prasatům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b="1" dirty="0" err="1" smtClean="0"/>
              <a:t>Experimentální</a:t>
            </a:r>
            <a:r>
              <a:rPr lang="en-GB" b="1" dirty="0" smtClean="0"/>
              <a:t> design</a:t>
            </a:r>
          </a:p>
          <a:p>
            <a:pPr lvl="1"/>
            <a:r>
              <a:rPr lang="en-GB" dirty="0" smtClean="0"/>
              <a:t>8 </a:t>
            </a:r>
            <a:r>
              <a:rPr lang="en-GB" dirty="0" err="1" smtClean="0"/>
              <a:t>zvířat</a:t>
            </a:r>
            <a:r>
              <a:rPr lang="en-GB" dirty="0" smtClean="0"/>
              <a:t> (</a:t>
            </a:r>
            <a:r>
              <a:rPr lang="en-GB" dirty="0" err="1" smtClean="0"/>
              <a:t>prasat</a:t>
            </a:r>
            <a:r>
              <a:rPr lang="en-GB" dirty="0" smtClean="0"/>
              <a:t>), </a:t>
            </a:r>
            <a:r>
              <a:rPr lang="en-GB" dirty="0" err="1" smtClean="0"/>
              <a:t>jednorázová</a:t>
            </a:r>
            <a:r>
              <a:rPr lang="en-GB" dirty="0" smtClean="0"/>
              <a:t> </a:t>
            </a:r>
            <a:r>
              <a:rPr lang="en-GB" dirty="0" err="1" smtClean="0"/>
              <a:t>aplikace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endParaRPr lang="en-GB" dirty="0" smtClean="0"/>
          </a:p>
          <a:p>
            <a:pPr lvl="1"/>
            <a:r>
              <a:rPr lang="en-GB" dirty="0" err="1" smtClean="0"/>
              <a:t>odběry</a:t>
            </a:r>
            <a:r>
              <a:rPr lang="en-GB" dirty="0" smtClean="0"/>
              <a:t> </a:t>
            </a:r>
            <a:r>
              <a:rPr lang="en-GB" dirty="0" err="1" smtClean="0"/>
              <a:t>krve</a:t>
            </a:r>
            <a:r>
              <a:rPr lang="en-GB" dirty="0" smtClean="0"/>
              <a:t> v </a:t>
            </a:r>
            <a:r>
              <a:rPr lang="en-GB" dirty="0" err="1" smtClean="0"/>
              <a:t>definovaných</a:t>
            </a:r>
            <a:r>
              <a:rPr lang="en-GB" dirty="0" smtClean="0"/>
              <a:t> </a:t>
            </a:r>
            <a:r>
              <a:rPr lang="en-GB" dirty="0" err="1" smtClean="0"/>
              <a:t>časech</a:t>
            </a:r>
            <a:r>
              <a:rPr lang="en-GB" dirty="0" smtClean="0"/>
              <a:t> (0-144 h)</a:t>
            </a:r>
          </a:p>
          <a:p>
            <a:pPr lvl="1"/>
            <a:r>
              <a:rPr lang="en-GB" dirty="0" err="1" smtClean="0"/>
              <a:t>sledování</a:t>
            </a:r>
            <a:r>
              <a:rPr lang="en-GB" dirty="0" smtClean="0"/>
              <a:t> </a:t>
            </a:r>
            <a:r>
              <a:rPr lang="en-GB" dirty="0" err="1" smtClean="0"/>
              <a:t>hladin</a:t>
            </a:r>
            <a:r>
              <a:rPr lang="en-GB" dirty="0" smtClean="0"/>
              <a:t> </a:t>
            </a:r>
            <a:r>
              <a:rPr lang="en-GB" dirty="0" err="1" smtClean="0"/>
              <a:t>metabolitů</a:t>
            </a:r>
            <a:r>
              <a:rPr lang="en-GB" dirty="0" smtClean="0"/>
              <a:t> K. </a:t>
            </a:r>
            <a:r>
              <a:rPr lang="en-GB" dirty="0" err="1" smtClean="0"/>
              <a:t>AcSal</a:t>
            </a:r>
            <a:r>
              <a:rPr lang="en-GB" dirty="0" smtClean="0"/>
              <a:t> a </a:t>
            </a:r>
            <a:r>
              <a:rPr lang="en-GB" dirty="0" err="1" smtClean="0"/>
              <a:t>vyhodnocení</a:t>
            </a:r>
            <a:endParaRPr lang="en-GB" dirty="0" smtClean="0"/>
          </a:p>
          <a:p>
            <a:endParaRPr lang="en-GB" b="1" dirty="0" smtClean="0"/>
          </a:p>
          <a:p>
            <a:r>
              <a:rPr lang="en-GB" b="1" dirty="0" err="1" smtClean="0"/>
              <a:t>Realizace</a:t>
            </a:r>
            <a:r>
              <a:rPr lang="en-GB" b="1" dirty="0" smtClean="0"/>
              <a:t>:</a:t>
            </a:r>
          </a:p>
          <a:p>
            <a:pPr lvl="1"/>
            <a:r>
              <a:rPr lang="en-GB" sz="2600" dirty="0" smtClean="0"/>
              <a:t>1) </a:t>
            </a:r>
            <a:r>
              <a:rPr lang="en-GB" sz="2600" b="1" dirty="0" err="1" smtClean="0">
                <a:solidFill>
                  <a:srgbClr val="00B050"/>
                </a:solidFill>
              </a:rPr>
              <a:t>Plán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b="1" dirty="0" err="1" smtClean="0">
                <a:solidFill>
                  <a:srgbClr val="00B050"/>
                </a:solidFill>
              </a:rPr>
              <a:t>projektu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(100 </a:t>
            </a:r>
            <a:r>
              <a:rPr lang="en-GB" sz="2600" dirty="0" err="1" smtClean="0"/>
              <a:t>stran</a:t>
            </a:r>
            <a:r>
              <a:rPr lang="en-GB" sz="2600" dirty="0" smtClean="0"/>
              <a:t> + </a:t>
            </a:r>
            <a:r>
              <a:rPr lang="en-GB" sz="2600" dirty="0" err="1" smtClean="0"/>
              <a:t>přílohy</a:t>
            </a:r>
            <a:r>
              <a:rPr lang="en-GB" sz="2600" dirty="0" smtClean="0"/>
              <a:t> SOPs)</a:t>
            </a:r>
          </a:p>
          <a:p>
            <a:pPr lvl="1"/>
            <a:r>
              <a:rPr lang="en-GB" sz="2600" dirty="0" smtClean="0"/>
              <a:t>2) </a:t>
            </a:r>
            <a:r>
              <a:rPr lang="en-GB" sz="2600" dirty="0" err="1" smtClean="0"/>
              <a:t>Výstup</a:t>
            </a:r>
            <a:r>
              <a:rPr lang="en-GB" sz="2600" dirty="0" smtClean="0"/>
              <a:t> – </a:t>
            </a:r>
            <a:r>
              <a:rPr lang="en-GB" sz="2600" b="1" dirty="0" err="1" smtClean="0">
                <a:solidFill>
                  <a:srgbClr val="00B050"/>
                </a:solidFill>
              </a:rPr>
              <a:t>Zpráva</a:t>
            </a:r>
            <a:r>
              <a:rPr lang="en-GB" sz="2600" b="1" dirty="0" smtClean="0">
                <a:solidFill>
                  <a:srgbClr val="00B050"/>
                </a:solidFill>
              </a:rPr>
              <a:t> z </a:t>
            </a:r>
            <a:r>
              <a:rPr lang="en-GB" sz="2600" b="1" dirty="0" err="1" smtClean="0">
                <a:solidFill>
                  <a:srgbClr val="00B050"/>
                </a:solidFill>
              </a:rPr>
              <a:t>realizace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(</a:t>
            </a:r>
            <a:r>
              <a:rPr lang="en-GB" sz="2600" dirty="0" err="1" smtClean="0"/>
              <a:t>detailní</a:t>
            </a:r>
            <a:r>
              <a:rPr lang="en-GB" sz="2600" dirty="0" smtClean="0"/>
              <a:t> </a:t>
            </a:r>
            <a:r>
              <a:rPr lang="en-GB" sz="2600" dirty="0" err="1" smtClean="0"/>
              <a:t>dokumentace</a:t>
            </a:r>
            <a:r>
              <a:rPr lang="en-GB" sz="2600" dirty="0" smtClean="0"/>
              <a:t> </a:t>
            </a:r>
            <a:r>
              <a:rPr lang="en-GB" sz="2600" dirty="0" err="1" smtClean="0"/>
              <a:t>vč</a:t>
            </a:r>
            <a:r>
              <a:rPr lang="en-GB" sz="2600" dirty="0" smtClean="0"/>
              <a:t>. </a:t>
            </a:r>
            <a:r>
              <a:rPr lang="en-GB" sz="2600" dirty="0" err="1" smtClean="0"/>
              <a:t>odchylek</a:t>
            </a:r>
            <a:r>
              <a:rPr lang="en-GB" sz="2600" dirty="0" smtClean="0"/>
              <a:t>)</a:t>
            </a:r>
          </a:p>
          <a:p>
            <a:pPr lvl="1"/>
            <a:endParaRPr lang="en-GB" sz="2600" i="1" dirty="0" smtClean="0"/>
          </a:p>
          <a:p>
            <a:pPr lvl="1"/>
            <a:r>
              <a:rPr lang="en-GB" sz="2600" i="1" dirty="0" err="1" smtClean="0"/>
              <a:t>Přímá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jmenovitá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odpovědnost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konkrétních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osob</a:t>
            </a:r>
            <a:endParaRPr lang="en-GB" i="1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1925"/>
            <a:ext cx="26670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1000" y="764704"/>
            <a:ext cx="2909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Živorodka duhová (Paví </a:t>
            </a:r>
            <a:r>
              <a:rPr lang="cs-CZ" sz="1600"/>
              <a:t>očko</a:t>
            </a:r>
            <a:r>
              <a:rPr lang="cs-CZ" sz="1600" smtClean="0"/>
              <a:t>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cs-CZ" sz="1600" i="1" dirty="0" err="1" smtClean="0"/>
              <a:t>Poecilia</a:t>
            </a:r>
            <a:r>
              <a:rPr lang="cs-CZ" sz="1600" i="1" dirty="0" smtClean="0"/>
              <a:t> </a:t>
            </a:r>
            <a:r>
              <a:rPr lang="cs-CZ" sz="1600" i="1" dirty="0" err="1"/>
              <a:t>reticulata</a:t>
            </a:r>
            <a:endParaRPr lang="cs-CZ" sz="1600" i="1" dirty="0"/>
          </a:p>
        </p:txBody>
      </p:sp>
      <p:pic>
        <p:nvPicPr>
          <p:cNvPr id="105476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60525"/>
            <a:ext cx="38290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788024" y="980728"/>
            <a:ext cx="2420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/>
              <a:t>Zebřička - </a:t>
            </a:r>
            <a:r>
              <a:rPr lang="cs-CZ" sz="1600" i="1" dirty="0" err="1"/>
              <a:t>Danio</a:t>
            </a:r>
            <a:r>
              <a:rPr lang="cs-CZ" sz="1600" i="1" dirty="0"/>
              <a:t> </a:t>
            </a:r>
            <a:r>
              <a:rPr lang="cs-CZ" sz="1600" i="1" dirty="0" err="1" smtClean="0"/>
              <a:t>rerio</a:t>
            </a:r>
            <a:r>
              <a:rPr lang="en-GB" sz="1600" i="1" dirty="0" smtClean="0"/>
              <a:t/>
            </a:r>
            <a:br>
              <a:rPr lang="en-GB" sz="1600" i="1" dirty="0" smtClean="0"/>
            </a:br>
            <a:r>
              <a:rPr lang="cs-CZ" sz="1600" i="1" dirty="0" smtClean="0"/>
              <a:t> </a:t>
            </a:r>
            <a:r>
              <a:rPr lang="cs-CZ" sz="1600" dirty="0"/>
              <a:t>(syn. </a:t>
            </a:r>
            <a:r>
              <a:rPr lang="cs-CZ" sz="1600" i="1" dirty="0" err="1"/>
              <a:t>Brachydanio</a:t>
            </a:r>
            <a:r>
              <a:rPr lang="cs-CZ" sz="1600" i="1" dirty="0"/>
              <a:t> </a:t>
            </a:r>
            <a:r>
              <a:rPr lang="cs-CZ" sz="1600" i="1" dirty="0" err="1"/>
              <a:t>rerio</a:t>
            </a:r>
            <a:r>
              <a:rPr lang="cs-CZ" sz="1600" dirty="0"/>
              <a:t>)</a:t>
            </a:r>
            <a:endParaRPr lang="cs-CZ" sz="1600" i="1" dirty="0"/>
          </a:p>
        </p:txBody>
      </p:sp>
      <p:pic>
        <p:nvPicPr>
          <p:cNvPr id="105478" name="Picture 6" descr="fig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0000"/>
            <a:ext cx="31242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762000" y="3352800"/>
            <a:ext cx="1779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Karas (</a:t>
            </a:r>
            <a:r>
              <a:rPr lang="cs-CZ" sz="1600" i="1"/>
              <a:t>zlatá forma</a:t>
            </a:r>
            <a:r>
              <a:rPr lang="cs-CZ" sz="1600"/>
              <a:t>)</a:t>
            </a:r>
            <a:endParaRPr lang="cs-CZ" sz="1600" i="1"/>
          </a:p>
        </p:txBody>
      </p:sp>
      <p:pic>
        <p:nvPicPr>
          <p:cNvPr id="105480" name="Picture 8" descr="1"/>
          <p:cNvPicPr>
            <a:picLocks noChangeAspect="1" noChangeArrowheads="1"/>
          </p:cNvPicPr>
          <p:nvPr/>
        </p:nvPicPr>
        <p:blipFill>
          <a:blip r:embed="rId6" cstate="print"/>
          <a:srcRect l="18510" t="66020" r="14011" b="15210"/>
          <a:stretch>
            <a:fillRect/>
          </a:stretch>
        </p:blipFill>
        <p:spPr bwMode="auto">
          <a:xfrm>
            <a:off x="3962400" y="3641725"/>
            <a:ext cx="4876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5410200" y="3260725"/>
            <a:ext cx="267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Střevle - Pimephales promelas</a:t>
            </a:r>
            <a:endParaRPr lang="cs-CZ" sz="1600" i="1"/>
          </a:p>
        </p:txBody>
      </p:sp>
      <p:pic>
        <p:nvPicPr>
          <p:cNvPr id="105482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5257800"/>
            <a:ext cx="2667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495800" y="57753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Pstruh</a:t>
            </a:r>
            <a:endParaRPr lang="cs-CZ" sz="1600" i="1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Konzumenti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– </a:t>
            </a:r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obratlovci –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vodní </a:t>
            </a:r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prostředí (ryby)</a:t>
            </a:r>
            <a:endParaRPr lang="cs-CZ" sz="2400" b="1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4648200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Experimentální uspořádání </a:t>
            </a:r>
          </a:p>
          <a:p>
            <a:r>
              <a:rPr lang="cs-CZ" dirty="0" smtClean="0">
                <a:latin typeface="Arial" charset="0"/>
              </a:rPr>
              <a:t>testování </a:t>
            </a:r>
            <a:r>
              <a:rPr lang="cs-CZ" dirty="0" err="1">
                <a:latin typeface="Arial" charset="0"/>
              </a:rPr>
              <a:t>ekotoxicity</a:t>
            </a:r>
            <a:r>
              <a:rPr lang="cs-CZ" dirty="0">
                <a:latin typeface="Arial" charset="0"/>
              </a:rPr>
              <a:t> ve vodním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/>
          <a:lstStyle/>
          <a:p>
            <a:r>
              <a:rPr lang="en-GB" b="1" dirty="0" err="1" smtClean="0">
                <a:solidFill>
                  <a:schemeClr val="tx2"/>
                </a:solidFill>
              </a:rPr>
              <a:t>Alternativní</a:t>
            </a:r>
            <a:r>
              <a:rPr lang="en-GB" b="1" dirty="0" smtClean="0">
                <a:solidFill>
                  <a:schemeClr val="tx2"/>
                </a:solidFill>
              </a:rPr>
              <a:t> testy </a:t>
            </a:r>
            <a:r>
              <a:rPr lang="en-GB" dirty="0" smtClean="0">
                <a:solidFill>
                  <a:schemeClr val="tx1"/>
                </a:solidFill>
              </a:rPr>
              <a:t>(k </a:t>
            </a:r>
            <a:r>
              <a:rPr lang="en-GB" dirty="0" err="1" smtClean="0">
                <a:solidFill>
                  <a:schemeClr val="tx1"/>
                </a:solidFill>
              </a:rPr>
              <a:t>testům</a:t>
            </a:r>
            <a:r>
              <a:rPr lang="en-GB" dirty="0" smtClean="0">
                <a:solidFill>
                  <a:schemeClr val="tx1"/>
                </a:solidFill>
              </a:rPr>
              <a:t> s </a:t>
            </a:r>
            <a:r>
              <a:rPr lang="en-GB" dirty="0" err="1" smtClean="0">
                <a:solidFill>
                  <a:schemeClr val="tx1"/>
                </a:solidFill>
              </a:rPr>
              <a:t>obratlovci</a:t>
            </a:r>
            <a:r>
              <a:rPr lang="en-GB" dirty="0" smtClean="0">
                <a:solidFill>
                  <a:schemeClr val="tx1"/>
                </a:solidFill>
              </a:rPr>
              <a:t>) v </a:t>
            </a:r>
            <a:r>
              <a:rPr lang="en-GB" dirty="0" err="1" smtClean="0">
                <a:solidFill>
                  <a:schemeClr val="tx1"/>
                </a:solidFill>
              </a:rPr>
              <a:t>ekotoxikologii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EMBRYONÁLNÍ</a:t>
            </a:r>
            <a:r>
              <a:rPr lang="en-GB" dirty="0" smtClean="0">
                <a:solidFill>
                  <a:schemeClr val="tx1"/>
                </a:solidFill>
              </a:rPr>
              <a:t> testy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556792"/>
            <a:ext cx="8568952" cy="4464496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Také v </a:t>
            </a:r>
            <a:r>
              <a:rPr lang="cs-CZ" b="1" dirty="0" err="1" smtClean="0">
                <a:solidFill>
                  <a:schemeClr val="tx1"/>
                </a:solidFill>
              </a:rPr>
              <a:t>ekotoxikologii</a:t>
            </a:r>
            <a:r>
              <a:rPr lang="cs-CZ" b="1" dirty="0" smtClean="0">
                <a:solidFill>
                  <a:schemeClr val="tx1"/>
                </a:solidFill>
              </a:rPr>
              <a:t> se aplikují principy 3R – snaha o nahrazování testů s dospělými obratlovci (ryby, obojživelníci).</a:t>
            </a:r>
          </a:p>
          <a:p>
            <a:pPr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Alternativní testy v </a:t>
            </a:r>
            <a:r>
              <a:rPr lang="cs-CZ" b="1" dirty="0" err="1" smtClean="0">
                <a:solidFill>
                  <a:schemeClr val="tx1"/>
                </a:solidFill>
              </a:rPr>
              <a:t>ekotoxikologii</a:t>
            </a:r>
            <a:r>
              <a:rPr lang="cs-CZ" b="1" dirty="0" smtClean="0">
                <a:solidFill>
                  <a:schemeClr val="tx1"/>
                </a:solidFill>
              </a:rPr>
              <a:t>:</a:t>
            </a:r>
          </a:p>
          <a:p>
            <a:pPr lvl="1"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r>
              <a:rPr lang="cs-CZ" b="1" dirty="0" err="1" smtClean="0">
                <a:solidFill>
                  <a:srgbClr val="00B050"/>
                </a:solidFill>
              </a:rPr>
              <a:t>ZFET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i="1" dirty="0" err="1" smtClean="0">
                <a:solidFill>
                  <a:srgbClr val="00B050"/>
                </a:solidFill>
              </a:rPr>
              <a:t>Zebrafish</a:t>
            </a:r>
            <a:r>
              <a:rPr lang="cs-CZ" i="1" dirty="0" smtClean="0">
                <a:solidFill>
                  <a:srgbClr val="00B050"/>
                </a:solidFill>
              </a:rPr>
              <a:t> Embryo Toxicity Test </a:t>
            </a:r>
            <a:r>
              <a:rPr lang="cs-CZ" i="1" dirty="0" smtClean="0">
                <a:solidFill>
                  <a:schemeClr val="tx1"/>
                </a:solidFill>
              </a:rPr>
              <a:t/>
            </a:r>
            <a:br>
              <a:rPr lang="cs-CZ" i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(validace dle </a:t>
            </a:r>
            <a:r>
              <a:rPr lang="cs-CZ" dirty="0" smtClean="0">
                <a:solidFill>
                  <a:schemeClr val="tx1"/>
                </a:solidFill>
              </a:rPr>
              <a:t>OECD a ISO)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endParaRPr lang="cs-CZ" i="1" dirty="0" smtClean="0">
              <a:solidFill>
                <a:schemeClr val="tx1"/>
              </a:solidFill>
            </a:endParaRPr>
          </a:p>
          <a:p>
            <a:pPr lvl="1"/>
            <a:r>
              <a:rPr lang="cs-CZ" b="1" dirty="0" smtClean="0">
                <a:solidFill>
                  <a:srgbClr val="00B050"/>
                </a:solidFill>
              </a:rPr>
              <a:t>FETAX </a:t>
            </a:r>
            <a:r>
              <a:rPr lang="cs-CZ" i="1" dirty="0" err="1" smtClean="0">
                <a:solidFill>
                  <a:srgbClr val="00B050"/>
                </a:solidFill>
              </a:rPr>
              <a:t>Frog</a:t>
            </a:r>
            <a:r>
              <a:rPr lang="cs-CZ" i="1" dirty="0" smtClean="0">
                <a:solidFill>
                  <a:srgbClr val="00B050"/>
                </a:solidFill>
              </a:rPr>
              <a:t> Embryo </a:t>
            </a:r>
            <a:r>
              <a:rPr lang="cs-CZ" i="1" dirty="0" err="1" smtClean="0">
                <a:solidFill>
                  <a:srgbClr val="00B050"/>
                </a:solidFill>
              </a:rPr>
              <a:t>Teratogenesis</a:t>
            </a:r>
            <a:r>
              <a:rPr lang="cs-CZ" i="1" dirty="0" smtClean="0">
                <a:solidFill>
                  <a:srgbClr val="00B050"/>
                </a:solidFill>
              </a:rPr>
              <a:t> </a:t>
            </a:r>
            <a:r>
              <a:rPr lang="cs-CZ" i="1" dirty="0" err="1" smtClean="0">
                <a:solidFill>
                  <a:srgbClr val="00B050"/>
                </a:solidFill>
              </a:rPr>
              <a:t>Assay</a:t>
            </a:r>
            <a:r>
              <a:rPr lang="cs-CZ" i="1" dirty="0" smtClean="0">
                <a:solidFill>
                  <a:srgbClr val="00B050"/>
                </a:solidFill>
              </a:rPr>
              <a:t> </a:t>
            </a:r>
            <a:r>
              <a:rPr lang="cs-CZ" i="1" dirty="0" err="1" smtClean="0">
                <a:solidFill>
                  <a:srgbClr val="00B050"/>
                </a:solidFill>
              </a:rPr>
              <a:t>Xenopus</a:t>
            </a:r>
            <a:r>
              <a:rPr lang="cs-CZ" i="1" dirty="0" smtClean="0">
                <a:solidFill>
                  <a:srgbClr val="00B050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(alternativa </a:t>
            </a:r>
            <a:r>
              <a:rPr lang="cs-CZ" dirty="0" smtClean="0">
                <a:solidFill>
                  <a:schemeClr val="tx1"/>
                </a:solidFill>
              </a:rPr>
              <a:t>testů </a:t>
            </a:r>
            <a:r>
              <a:rPr lang="cs-CZ" dirty="0" smtClean="0">
                <a:solidFill>
                  <a:schemeClr val="tx1"/>
                </a:solidFill>
              </a:rPr>
              <a:t>teratogenity, validace v USA - </a:t>
            </a:r>
            <a:r>
              <a:rPr lang="cs-CZ" dirty="0" err="1" smtClean="0">
                <a:solidFill>
                  <a:schemeClr val="tx1"/>
                </a:solidFill>
              </a:rPr>
              <a:t>ASTM</a:t>
            </a:r>
            <a:r>
              <a:rPr lang="cs-CZ" dirty="0" smtClean="0">
                <a:solidFill>
                  <a:schemeClr val="tx1"/>
                </a:solidFill>
              </a:rPr>
              <a:t> )</a:t>
            </a:r>
            <a:endParaRPr lang="cs-CZ" dirty="0" smtClean="0">
              <a:solidFill>
                <a:schemeClr val="tx1"/>
              </a:solidFill>
            </a:endParaRPr>
          </a:p>
          <a:p>
            <a:pPr lvl="1">
              <a:buFontTx/>
              <a:buNone/>
            </a:pPr>
            <a:endParaRPr lang="cs-CZ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82894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ZFET</a:t>
            </a:r>
          </a:p>
          <a:p>
            <a:pPr>
              <a:buFontTx/>
              <a:buChar char="-"/>
            </a:pPr>
            <a:r>
              <a:rPr lang="cs-CZ" sz="1800" b="1" dirty="0"/>
              <a:t> Zebřička, </a:t>
            </a:r>
            <a:r>
              <a:rPr lang="cs-CZ" sz="1800" b="1" dirty="0" err="1"/>
              <a:t>zebrafish</a:t>
            </a:r>
            <a:r>
              <a:rPr lang="cs-CZ" sz="1800" b="1" dirty="0"/>
              <a:t> (</a:t>
            </a:r>
            <a:r>
              <a:rPr lang="cs-CZ" sz="1800" b="1" dirty="0" err="1"/>
              <a:t>Danio</a:t>
            </a:r>
            <a:r>
              <a:rPr lang="cs-CZ" sz="1800" b="1" dirty="0"/>
              <a:t> </a:t>
            </a:r>
            <a:r>
              <a:rPr lang="cs-CZ" sz="1800" b="1" dirty="0" err="1"/>
              <a:t>rerio</a:t>
            </a:r>
            <a:r>
              <a:rPr lang="cs-CZ" sz="1800" b="1" dirty="0"/>
              <a:t>) </a:t>
            </a:r>
          </a:p>
          <a:p>
            <a:pPr lvl="1">
              <a:buFontTx/>
              <a:buChar char="-"/>
            </a:pPr>
            <a:r>
              <a:rPr lang="cs-CZ" sz="1800" dirty="0"/>
              <a:t>Obecně velmi významný modelový biologický organismus (!)</a:t>
            </a:r>
          </a:p>
          <a:p>
            <a:pPr>
              <a:buFontTx/>
              <a:buChar char="-"/>
            </a:pPr>
            <a:r>
              <a:rPr lang="cs-CZ" sz="1800" dirty="0"/>
              <a:t> Indukce páření rozsvícením (fotoperioda)</a:t>
            </a:r>
          </a:p>
          <a:p>
            <a:pPr>
              <a:buFontTx/>
              <a:buChar char="-"/>
            </a:pPr>
            <a:r>
              <a:rPr lang="cs-CZ" sz="1800" dirty="0"/>
              <a:t> Experimenty s vajíčky až embryi  - vyhodnocení kulení, přežívání, malformací </a:t>
            </a:r>
          </a:p>
          <a:p>
            <a:pPr lvl="1">
              <a:buFontTx/>
              <a:buChar char="-"/>
            </a:pPr>
            <a:r>
              <a:rPr lang="cs-CZ" sz="1800" dirty="0"/>
              <a:t> do 4 dnů: ryby se vyživují z vaječného vaku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8862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8338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5" cstate="print"/>
          <a:srcRect b="63385"/>
          <a:stretch>
            <a:fillRect/>
          </a:stretch>
        </p:blipFill>
        <p:spPr bwMode="auto">
          <a:xfrm>
            <a:off x="1828800" y="4953000"/>
            <a:ext cx="510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019800" y="152400"/>
            <a:ext cx="29924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 descr="1"/>
          <p:cNvPicPr>
            <a:picLocks noChangeAspect="1" noChangeArrowheads="1"/>
          </p:cNvPicPr>
          <p:nvPr/>
        </p:nvPicPr>
        <p:blipFill>
          <a:blip r:embed="rId4" cstate="print"/>
          <a:srcRect b="70630"/>
          <a:stretch>
            <a:fillRect/>
          </a:stretch>
        </p:blipFill>
        <p:spPr bwMode="auto">
          <a:xfrm>
            <a:off x="457200" y="2667000"/>
            <a:ext cx="84582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 descr="kontr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0673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6" descr="kriv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51244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39934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FETAX test</a:t>
            </a:r>
          </a:p>
          <a:p>
            <a:pPr>
              <a:buFontTx/>
              <a:buChar char="-"/>
            </a:pPr>
            <a:r>
              <a:rPr lang="cs-CZ" dirty="0"/>
              <a:t> Hormonální stimulace žab X. </a:t>
            </a:r>
            <a:r>
              <a:rPr lang="cs-CZ" dirty="0" err="1"/>
              <a:t>laevis</a:t>
            </a:r>
            <a:r>
              <a:rPr lang="cs-CZ" dirty="0"/>
              <a:t> </a:t>
            </a:r>
          </a:p>
          <a:p>
            <a:r>
              <a:rPr lang="cs-CZ" dirty="0">
                <a:sym typeface="Wingdings" pitchFamily="2" charset="2"/>
              </a:rPr>
              <a:t>	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va</a:t>
            </a:r>
            <a:r>
              <a:rPr lang="cs-CZ" dirty="0" err="1">
                <a:sym typeface="Wingdings" pitchFamily="2" charset="2"/>
              </a:rPr>
              <a:t>jíčka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Expozice oplozených vajíček </a:t>
            </a:r>
          </a:p>
          <a:p>
            <a:pPr>
              <a:buFontTx/>
              <a:buChar char="-"/>
            </a:pPr>
            <a:r>
              <a:rPr lang="cs-CZ" dirty="0"/>
              <a:t> 96 hodin kompletní vývoj embrya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96263" name="Text Box 8"/>
          <p:cNvSpPr txBox="1">
            <a:spLocks noChangeArrowheads="1"/>
          </p:cNvSpPr>
          <p:nvPr/>
        </p:nvSpPr>
        <p:spPr bwMode="auto">
          <a:xfrm>
            <a:off x="669925" y="4079875"/>
            <a:ext cx="6827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– vliv herbicidu – </a:t>
            </a:r>
            <a:r>
              <a:rPr lang="cs-CZ" b="1" dirty="0" err="1"/>
              <a:t>paraquat</a:t>
            </a:r>
            <a:endParaRPr lang="cs-CZ" b="1" dirty="0"/>
          </a:p>
          <a:p>
            <a:r>
              <a:rPr lang="cs-CZ" dirty="0"/>
              <a:t>	Kontrolní embryo		</a:t>
            </a:r>
            <a:r>
              <a:rPr lang="en-GB" dirty="0" smtClean="0"/>
              <a:t>                </a:t>
            </a:r>
            <a:r>
              <a:rPr lang="cs-CZ" dirty="0" smtClean="0"/>
              <a:t>Malformace </a:t>
            </a:r>
            <a:r>
              <a:rPr lang="cs-CZ" dirty="0"/>
              <a:t>páteře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4876800"/>
          </a:xfrm>
        </p:spPr>
        <p:txBody>
          <a:bodyPr/>
          <a:lstStyle/>
          <a:p>
            <a:r>
              <a:rPr lang="cs-CZ" sz="2200" dirty="0" smtClean="0">
                <a:solidFill>
                  <a:schemeClr val="tx1"/>
                </a:solidFill>
              </a:rPr>
              <a:t>Snadná kultivace, krátký generační čas, jednoduché uspořádání (jediná membrána), jednoduchý genetický aparát</a:t>
            </a:r>
          </a:p>
          <a:p>
            <a:endParaRPr lang="cs-CZ" sz="2200" dirty="0" smtClean="0">
              <a:solidFill>
                <a:schemeClr val="tx1"/>
              </a:solidFill>
            </a:endParaRPr>
          </a:p>
          <a:p>
            <a:r>
              <a:rPr lang="cs-CZ" sz="2200" dirty="0" smtClean="0">
                <a:solidFill>
                  <a:schemeClr val="tx1"/>
                </a:solidFill>
              </a:rPr>
              <a:t>Využití při testování „bezpečnosti“ látek (i jiných vzorků – extrakty z potravin …)</a:t>
            </a:r>
          </a:p>
          <a:p>
            <a:pPr lvl="1"/>
            <a:r>
              <a:rPr lang="cs-CZ" sz="2200" dirty="0" smtClean="0">
                <a:solidFill>
                  <a:schemeClr val="tx1"/>
                </a:solidFill>
              </a:rPr>
              <a:t>rychlé (</a:t>
            </a:r>
            <a:r>
              <a:rPr lang="cs-CZ" sz="2200" dirty="0" err="1" smtClean="0">
                <a:solidFill>
                  <a:schemeClr val="tx1"/>
                </a:solidFill>
              </a:rPr>
              <a:t>skreeningové</a:t>
            </a:r>
            <a:r>
              <a:rPr lang="cs-CZ" sz="2200" dirty="0" smtClean="0">
                <a:solidFill>
                  <a:schemeClr val="tx1"/>
                </a:solidFill>
              </a:rPr>
              <a:t>) </a:t>
            </a:r>
            <a:r>
              <a:rPr lang="cs-CZ" sz="2200" b="1" dirty="0" smtClean="0">
                <a:solidFill>
                  <a:schemeClr val="tx1"/>
                </a:solidFill>
              </a:rPr>
              <a:t>testy akutní toxicity </a:t>
            </a:r>
            <a:endParaRPr lang="en-GB" sz="2200" b="1" dirty="0" smtClean="0">
              <a:solidFill>
                <a:schemeClr val="tx1"/>
              </a:solidFill>
            </a:endParaRPr>
          </a:p>
          <a:p>
            <a:pPr lvl="2"/>
            <a:r>
              <a:rPr lang="cs-CZ" sz="1800" b="1" dirty="0" smtClean="0">
                <a:solidFill>
                  <a:schemeClr val="tx2"/>
                </a:solidFill>
              </a:rPr>
              <a:t>MICROTOX</a:t>
            </a:r>
          </a:p>
          <a:p>
            <a:pPr lvl="1"/>
            <a:r>
              <a:rPr lang="cs-CZ" sz="2200" b="1" dirty="0" smtClean="0">
                <a:solidFill>
                  <a:schemeClr val="tx1"/>
                </a:solidFill>
              </a:rPr>
              <a:t>Testy na </a:t>
            </a:r>
            <a:r>
              <a:rPr lang="cs-CZ" sz="2200" b="1" dirty="0" err="1" smtClean="0">
                <a:solidFill>
                  <a:schemeClr val="tx1"/>
                </a:solidFill>
              </a:rPr>
              <a:t>genotoxicitu</a:t>
            </a:r>
            <a:r>
              <a:rPr lang="cs-CZ" sz="2200" dirty="0" smtClean="0">
                <a:solidFill>
                  <a:schemeClr val="tx1"/>
                </a:solidFill>
              </a:rPr>
              <a:t> - sledování poškození DNA</a:t>
            </a:r>
            <a:endParaRPr lang="en-GB" sz="2200" dirty="0" smtClean="0">
              <a:solidFill>
                <a:schemeClr val="tx1"/>
              </a:solidFill>
            </a:endParaRPr>
          </a:p>
          <a:p>
            <a:pPr lvl="2"/>
            <a:r>
              <a:rPr lang="cs-CZ" sz="1800" b="1" dirty="0" err="1" smtClean="0">
                <a:solidFill>
                  <a:schemeClr val="tx2"/>
                </a:solidFill>
              </a:rPr>
              <a:t>Amesův</a:t>
            </a:r>
            <a:r>
              <a:rPr lang="cs-CZ" sz="1800" b="1" dirty="0" smtClean="0">
                <a:solidFill>
                  <a:schemeClr val="tx2"/>
                </a:solidFill>
              </a:rPr>
              <a:t> test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BAKTERIE – </a:t>
            </a:r>
            <a:r>
              <a:rPr lang="en-GB" dirty="0" err="1" smtClean="0">
                <a:solidFill>
                  <a:schemeClr val="tx1"/>
                </a:solidFill>
              </a:rPr>
              <a:t>významný</a:t>
            </a:r>
            <a:r>
              <a:rPr lang="en-GB" dirty="0" smtClean="0">
                <a:solidFill>
                  <a:schemeClr val="tx1"/>
                </a:solidFill>
              </a:rPr>
              <a:t> model v </a:t>
            </a:r>
            <a:r>
              <a:rPr lang="en-GB" dirty="0" err="1" smtClean="0">
                <a:solidFill>
                  <a:schemeClr val="tx1"/>
                </a:solidFill>
              </a:rPr>
              <a:t>hodnocení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chemikálií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281880" y="332656"/>
            <a:ext cx="8610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TEST AKUTNÍ TOXICITY </a:t>
            </a:r>
            <a:r>
              <a:rPr lang="cs-CZ" sz="2200" b="1" dirty="0" smtClean="0">
                <a:solidFill>
                  <a:schemeClr val="tx2"/>
                </a:solidFill>
                <a:latin typeface="Arial" charset="0"/>
              </a:rPr>
              <a:t>– MICROTOX</a:t>
            </a:r>
            <a:endParaRPr lang="en-GB" sz="2200" b="1" dirty="0" smtClean="0">
              <a:solidFill>
                <a:schemeClr val="tx2"/>
              </a:solidFill>
              <a:latin typeface="Arial" charset="0"/>
            </a:endParaRPr>
          </a:p>
          <a:p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mořská luminiscenční </a:t>
            </a:r>
            <a:r>
              <a:rPr lang="cs-CZ" sz="1800" dirty="0" err="1">
                <a:latin typeface="Arial" charset="0"/>
              </a:rPr>
              <a:t>bakteri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i="1" dirty="0">
                <a:latin typeface="Arial" charset="0"/>
              </a:rPr>
              <a:t>Vibrio </a:t>
            </a:r>
            <a:r>
              <a:rPr lang="cs-CZ" sz="1800" i="1" dirty="0" err="1">
                <a:latin typeface="Arial" charset="0"/>
              </a:rPr>
              <a:t>fisheri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krátkodobá expozice testované látce (5-30 min)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sledování změn přirozené luminiscence – odpovídá toxicitě</a:t>
            </a: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dirty="0">
                <a:latin typeface="Arial" charset="0"/>
              </a:rPr>
              <a:t> uspořádání</a:t>
            </a:r>
            <a:r>
              <a:rPr lang="cs-CZ" dirty="0" smtClean="0">
                <a:latin typeface="Arial" charset="0"/>
              </a:rPr>
              <a:t>:</a:t>
            </a:r>
            <a:endParaRPr lang="en-GB" dirty="0" smtClean="0">
              <a:latin typeface="Arial" charset="0"/>
            </a:endParaRPr>
          </a:p>
          <a:p>
            <a:pPr lvl="3"/>
            <a:r>
              <a:rPr lang="en-GB" sz="1600" dirty="0" smtClean="0">
                <a:latin typeface="Arial" charset="0"/>
              </a:rPr>
              <a:t>* </a:t>
            </a:r>
            <a:r>
              <a:rPr lang="cs-CZ" sz="1600" dirty="0" smtClean="0">
                <a:latin typeface="Arial" charset="0"/>
              </a:rPr>
              <a:t>kyvety (zkumavky), stanovení v </a:t>
            </a:r>
            <a:r>
              <a:rPr lang="cs-CZ" sz="1600" dirty="0" err="1" smtClean="0">
                <a:latin typeface="Arial" charset="0"/>
              </a:rPr>
              <a:t>luminometru</a:t>
            </a:r>
            <a:endParaRPr lang="en-GB" sz="1600" dirty="0" smtClean="0">
              <a:latin typeface="Arial" charset="0"/>
            </a:endParaRPr>
          </a:p>
          <a:p>
            <a:pPr lvl="3"/>
            <a:r>
              <a:rPr lang="en-GB" sz="1600" dirty="0" smtClean="0"/>
              <a:t>* </a:t>
            </a:r>
            <a:r>
              <a:rPr lang="en-GB" sz="1600" dirty="0" err="1" smtClean="0"/>
              <a:t>mikrodestičkové</a:t>
            </a:r>
            <a:r>
              <a:rPr lang="en-GB" sz="1600" dirty="0" smtClean="0"/>
              <a:t> </a:t>
            </a:r>
            <a:endParaRPr lang="cs-CZ" sz="1600" dirty="0">
              <a:latin typeface="Arial" charset="0"/>
            </a:endParaRP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pic>
        <p:nvPicPr>
          <p:cNvPr id="108548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267200"/>
            <a:ext cx="24511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05200"/>
            <a:ext cx="33528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7912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380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52400" y="332656"/>
            <a:ext cx="8610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err="1" smtClean="0">
                <a:solidFill>
                  <a:schemeClr val="tx2"/>
                </a:solidFill>
              </a:rPr>
              <a:t>Amesův</a:t>
            </a:r>
            <a:r>
              <a:rPr lang="en-GB" sz="3200" b="1" dirty="0" smtClean="0">
                <a:solidFill>
                  <a:schemeClr val="tx2"/>
                </a:solidFill>
              </a:rPr>
              <a:t> test </a:t>
            </a:r>
          </a:p>
          <a:p>
            <a:r>
              <a:rPr lang="cs-CZ" sz="2200" dirty="0" smtClean="0">
                <a:latin typeface="Arial" charset="0"/>
              </a:rPr>
              <a:t>Test </a:t>
            </a:r>
            <a:r>
              <a:rPr lang="cs-CZ" sz="2200" dirty="0">
                <a:latin typeface="Arial" charset="0"/>
              </a:rPr>
              <a:t>na reverzní mutace se </a:t>
            </a:r>
            <a:r>
              <a:rPr lang="cs-CZ" sz="2200" i="1" dirty="0" err="1">
                <a:latin typeface="Arial" charset="0"/>
              </a:rPr>
              <a:t>Salmonella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typhimurium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Původní kmen neroste na živném médiu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Látka vyvolá (reverzní) mutaci -</a:t>
            </a:r>
            <a:r>
              <a:rPr lang="en-US" sz="1800" dirty="0">
                <a:latin typeface="Arial" charset="0"/>
              </a:rPr>
              <a:t>&gt; </a:t>
            </a:r>
            <a:r>
              <a:rPr lang="cs-CZ" sz="1800" dirty="0">
                <a:latin typeface="Arial" charset="0"/>
              </a:rPr>
              <a:t>bakterie rostou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7"/>
          <p:cNvSpPr>
            <a:spLocks noChangeArrowheads="1"/>
          </p:cNvSpPr>
          <p:nvPr/>
        </p:nvSpPr>
        <p:spPr bwMode="auto">
          <a:xfrm>
            <a:off x="5908675" y="-60325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12294" name="TextovéPole 26"/>
          <p:cNvSpPr txBox="1">
            <a:spLocks noChangeArrowheads="1"/>
          </p:cNvSpPr>
          <p:nvPr/>
        </p:nvSpPr>
        <p:spPr bwMode="auto">
          <a:xfrm>
            <a:off x="250825" y="92075"/>
            <a:ext cx="8640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 smtClean="0"/>
              <a:t>Využití </a:t>
            </a:r>
            <a:r>
              <a:rPr lang="en-GB" sz="2800" b="1" dirty="0" err="1" smtClean="0"/>
              <a:t>ekotoxikologických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modelů</a:t>
            </a:r>
            <a:r>
              <a:rPr lang="en-GB" sz="2800" b="1" dirty="0" smtClean="0"/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85293"/>
            <a:ext cx="4505874" cy="28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ovéPole 30"/>
          <p:cNvSpPr txBox="1"/>
          <p:nvPr/>
        </p:nvSpPr>
        <p:spPr>
          <a:xfrm>
            <a:off x="107504" y="1052736"/>
            <a:ext cx="4249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1 (</a:t>
            </a:r>
            <a:r>
              <a:rPr lang="en-GB" b="1" dirty="0" smtClean="0"/>
              <a:t>v </a:t>
            </a:r>
            <a:r>
              <a:rPr lang="en-GB" b="1" dirty="0" err="1" smtClean="0"/>
              <a:t>praxi</a:t>
            </a:r>
            <a:r>
              <a:rPr lang="en-GB" b="1" dirty="0" smtClean="0"/>
              <a:t> n</a:t>
            </a:r>
            <a:r>
              <a:rPr lang="cs-CZ" b="1" dirty="0" err="1" smtClean="0"/>
              <a:t>ejdůležitější</a:t>
            </a:r>
            <a:r>
              <a:rPr lang="cs-CZ" b="1" dirty="0" smtClean="0"/>
              <a:t>)</a:t>
            </a:r>
            <a:br>
              <a:rPr lang="cs-CZ" b="1" dirty="0" smtClean="0"/>
            </a:br>
            <a:r>
              <a:rPr lang="cs-CZ" b="1" dirty="0" smtClean="0"/>
              <a:t>Prospektivní testování látek </a:t>
            </a:r>
          </a:p>
          <a:p>
            <a:pPr algn="ctr"/>
            <a:endParaRPr lang="cs-CZ" dirty="0" smtClean="0"/>
          </a:p>
          <a:p>
            <a:pPr algn="ctr"/>
            <a:r>
              <a:rPr lang="en-GB" dirty="0" smtClean="0">
                <a:sym typeface="Wingdings" pitchFamily="2" charset="2"/>
              </a:rPr>
              <a:t> </a:t>
            </a:r>
            <a:r>
              <a:rPr lang="cs-CZ" dirty="0" smtClean="0"/>
              <a:t>odvozování limitů</a:t>
            </a:r>
            <a:br>
              <a:rPr lang="cs-CZ" dirty="0" smtClean="0"/>
            </a:br>
            <a:r>
              <a:rPr lang="cs-CZ" dirty="0" smtClean="0"/>
              <a:t>(průmyslové chemikálie, POR, léčiva…)</a:t>
            </a:r>
            <a:endParaRPr lang="en-GB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4860032" y="954594"/>
            <a:ext cx="4078874" cy="4437786"/>
            <a:chOff x="4860032" y="954594"/>
            <a:chExt cx="4078874" cy="4437786"/>
          </a:xfrm>
        </p:grpSpPr>
        <p:sp>
          <p:nvSpPr>
            <p:cNvPr id="32" name="TextovéPole 31"/>
            <p:cNvSpPr txBox="1"/>
            <p:nvPr/>
          </p:nvSpPr>
          <p:spPr>
            <a:xfrm>
              <a:off x="4860032" y="954594"/>
              <a:ext cx="407887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/>
                <a:t>2 (méně časté)</a:t>
              </a:r>
            </a:p>
            <a:p>
              <a:pPr algn="ctr"/>
              <a:r>
                <a:rPr lang="cs-CZ" b="1" dirty="0" smtClean="0"/>
                <a:t>Testování kontaminovaných vzorků</a:t>
              </a:r>
            </a:p>
            <a:p>
              <a:pPr algn="ctr"/>
              <a:endParaRPr lang="cs-CZ" dirty="0" smtClean="0"/>
            </a:p>
            <a:p>
              <a:pPr algn="ctr"/>
              <a:r>
                <a:rPr lang="cs-CZ" dirty="0" smtClean="0"/>
                <a:t>Např. vytěžené sedimenty z rybníků</a:t>
              </a:r>
            </a:p>
            <a:p>
              <a:pPr algn="ctr"/>
              <a:r>
                <a:rPr lang="en-US" dirty="0" err="1" smtClean="0">
                  <a:sym typeface="Wingdings" pitchFamily="2" charset="2"/>
                </a:rPr>
                <a:t>Významná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toxicita</a:t>
              </a:r>
              <a:r>
                <a:rPr lang="en-US" dirty="0" smtClean="0">
                  <a:sym typeface="Wingdings" pitchFamily="2" charset="2"/>
                </a:rPr>
                <a:t> </a:t>
              </a:r>
              <a:br>
                <a:rPr lang="en-US" dirty="0" smtClean="0">
                  <a:sym typeface="Wingdings" pitchFamily="2" charset="2"/>
                </a:rPr>
              </a:br>
              <a:r>
                <a:rPr lang="cs-CZ" dirty="0" smtClean="0">
                  <a:sym typeface="Wingdings" pitchFamily="2" charset="2"/>
                </a:rPr>
                <a:t>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nelze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použít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na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půdu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jako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hnojivo</a:t>
              </a:r>
              <a:endParaRPr lang="en-GB" dirty="0"/>
            </a:p>
          </p:txBody>
        </p:sp>
        <p:pic>
          <p:nvPicPr>
            <p:cNvPr id="338948" name="Picture 4" descr="https://encrypted-tbn1.gstatic.com/images?q=tbn:ANd9GcRsj6qJ6T2TakiuRPEE8bIh-NhVhVWqv4ZJXfgjUSrPJNDLvMn4"/>
            <p:cNvPicPr>
              <a:picLocks noChangeAspect="1" noChangeArrowheads="1"/>
            </p:cNvPicPr>
            <p:nvPr/>
          </p:nvPicPr>
          <p:blipFill>
            <a:blip r:embed="rId4" cstate="print"/>
            <a:srcRect b="20000"/>
            <a:stretch>
              <a:fillRect/>
            </a:stretch>
          </p:blipFill>
          <p:spPr bwMode="auto">
            <a:xfrm>
              <a:off x="5268077" y="3140968"/>
              <a:ext cx="3360374" cy="1728192"/>
            </a:xfrm>
            <a:prstGeom prst="rect">
              <a:avLst/>
            </a:prstGeom>
            <a:noFill/>
          </p:spPr>
        </p:pic>
        <p:sp>
          <p:nvSpPr>
            <p:cNvPr id="34" name="TextovéPole 33"/>
            <p:cNvSpPr txBox="1"/>
            <p:nvPr/>
          </p:nvSpPr>
          <p:spPr>
            <a:xfrm>
              <a:off x="5220072" y="4869160"/>
              <a:ext cx="22252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 smtClean="0"/>
                <a:t>Příklad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toxicita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sedimentů</a:t>
              </a:r>
              <a:r>
                <a:rPr lang="en-GB" sz="1400" i="1" dirty="0" smtClean="0"/>
                <a:t/>
              </a:r>
              <a:br>
                <a:rPr lang="en-GB" sz="1400" i="1" dirty="0" smtClean="0"/>
              </a:br>
              <a:r>
                <a:rPr lang="en-GB" sz="1400" i="1" dirty="0" smtClean="0"/>
                <a:t>pro </a:t>
              </a:r>
              <a:r>
                <a:rPr lang="en-GB" sz="1400" i="1" dirty="0" err="1" smtClean="0"/>
                <a:t>klíčení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hořčice</a:t>
              </a:r>
              <a:endParaRPr lang="en-GB" sz="1400" i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92696"/>
            <a:ext cx="7772400" cy="137160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Regulace 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Geneticky Modifikovaných Organismů (GMO)</a:t>
            </a: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22530" name="Picture 2" descr="http://www.mindfully.org/GE/GE4/Frankenfish-Spawn-Controversy29apr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5629275" cy="2543175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423" y="4464496"/>
            <a:ext cx="383905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784"/>
            <a:ext cx="7772400" cy="3456384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Existuje mnoho testovacích systémů …jaké testy se ale využívají v praxi? 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/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Jak vypadají návody?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cs-CZ" sz="2800" b="1" dirty="0" smtClean="0">
                <a:solidFill>
                  <a:schemeClr val="tx1"/>
                </a:solidFill>
              </a:rPr>
              <a:t>Standardizace</a:t>
            </a:r>
            <a:r>
              <a:rPr lang="cs-CZ" sz="2800" dirty="0" smtClean="0">
                <a:solidFill>
                  <a:schemeClr val="tx1"/>
                </a:solidFill>
              </a:rPr>
              <a:t> v biologickém testování</a:t>
            </a:r>
            <a:br>
              <a:rPr lang="cs-CZ" sz="2800" dirty="0" smtClean="0">
                <a:solidFill>
                  <a:schemeClr val="tx1"/>
                </a:solidFill>
              </a:rPr>
            </a:br>
            <a:endParaRPr lang="cs-CZ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Zákon 153</a:t>
            </a:r>
            <a:r>
              <a:rPr lang="en-US" dirty="0" smtClean="0"/>
              <a:t>/</a:t>
            </a:r>
            <a:r>
              <a:rPr lang="cs-CZ" dirty="0" smtClean="0"/>
              <a:t>2000 </a:t>
            </a:r>
          </a:p>
          <a:p>
            <a:r>
              <a:rPr lang="cs-CZ" dirty="0" smtClean="0"/>
              <a:t>Vyhlášky 372, 373, 374</a:t>
            </a:r>
            <a:r>
              <a:rPr lang="en-US" dirty="0" smtClean="0"/>
              <a:t>/</a:t>
            </a:r>
            <a:r>
              <a:rPr lang="cs-CZ" dirty="0" smtClean="0"/>
              <a:t>2000 MŽP</a:t>
            </a:r>
          </a:p>
          <a:p>
            <a:endParaRPr lang="cs-CZ" dirty="0" smtClean="0"/>
          </a:p>
          <a:p>
            <a:r>
              <a:rPr lang="cs-CZ" dirty="0" smtClean="0"/>
              <a:t>Definice:</a:t>
            </a:r>
          </a:p>
          <a:p>
            <a:pPr lvl="1"/>
            <a:r>
              <a:rPr lang="cs-CZ" dirty="0" smtClean="0"/>
              <a:t>Organismus</a:t>
            </a:r>
          </a:p>
          <a:p>
            <a:pPr lvl="2"/>
            <a:r>
              <a:rPr lang="cs-CZ" dirty="0" smtClean="0"/>
              <a:t>biologická jednotka (buněčná nebo nebuněčná) schopná rozmnožování nebo přenosu </a:t>
            </a:r>
            <a:r>
              <a:rPr lang="cs-CZ" dirty="0" err="1" smtClean="0"/>
              <a:t>dědič</a:t>
            </a:r>
            <a:r>
              <a:rPr lang="cs-CZ" dirty="0" smtClean="0"/>
              <a:t>. materiálu včetně virů</a:t>
            </a:r>
          </a:p>
          <a:p>
            <a:pPr lvl="1"/>
            <a:r>
              <a:rPr lang="cs-CZ" dirty="0" smtClean="0"/>
              <a:t>GMO</a:t>
            </a:r>
          </a:p>
          <a:p>
            <a:pPr lvl="2"/>
            <a:r>
              <a:rPr lang="cs-CZ" dirty="0" smtClean="0"/>
              <a:t>organismus (kromě člověka) změněný gen. modifikací</a:t>
            </a:r>
          </a:p>
          <a:p>
            <a:endParaRPr lang="cs-CZ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GMO v ČR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Co je Genetická modifikace: ?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rekombinantní</a:t>
            </a:r>
            <a:r>
              <a:rPr lang="cs-CZ" sz="2000" dirty="0" smtClean="0">
                <a:solidFill>
                  <a:schemeClr val="tx1"/>
                </a:solidFill>
              </a:rPr>
              <a:t> techniky vytvářející nové kombinace DNA - vložení nového úseku jakýmkoliv způsobem do NK, </a:t>
            </a:r>
            <a:r>
              <a:rPr lang="cs-CZ" sz="2000" dirty="0" err="1" smtClean="0">
                <a:solidFill>
                  <a:schemeClr val="tx1"/>
                </a:solidFill>
              </a:rPr>
              <a:t>plazmidu</a:t>
            </a:r>
            <a:r>
              <a:rPr lang="cs-CZ" sz="2000" dirty="0" smtClean="0">
                <a:solidFill>
                  <a:schemeClr val="tx1"/>
                </a:solidFill>
              </a:rPr>
              <a:t>, vektoru ...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techniky zavádějící děd</a:t>
            </a:r>
            <a:r>
              <a:rPr lang="en-GB" sz="2000" dirty="0" err="1" smtClean="0">
                <a:solidFill>
                  <a:schemeClr val="tx1"/>
                </a:solidFill>
              </a:rPr>
              <a:t>ičný</a:t>
            </a:r>
            <a:r>
              <a:rPr lang="cs-CZ" sz="2000" dirty="0" smtClean="0">
                <a:solidFill>
                  <a:schemeClr val="tx1"/>
                </a:solidFill>
              </a:rPr>
              <a:t> materiál připravený mimo organismus do organismu (</a:t>
            </a:r>
            <a:r>
              <a:rPr lang="cs-CZ" sz="2000" dirty="0" err="1" smtClean="0">
                <a:solidFill>
                  <a:schemeClr val="tx1"/>
                </a:solidFill>
              </a:rPr>
              <a:t>mikroinjekce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dirty="0" err="1" smtClean="0">
                <a:solidFill>
                  <a:schemeClr val="tx1"/>
                </a:solidFill>
              </a:rPr>
              <a:t>mikroenkapsulace</a:t>
            </a:r>
            <a:r>
              <a:rPr lang="cs-CZ" sz="2000" dirty="0" smtClean="0">
                <a:solidFill>
                  <a:schemeClr val="tx1"/>
                </a:solidFill>
              </a:rPr>
              <a:t> ...)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techniky buněčné fúze, hybridizace buněk (!produkce monoklonálních protilátek)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Co není Genetická modifikace?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oplození </a:t>
            </a:r>
            <a:r>
              <a:rPr lang="cs-CZ" sz="2000" i="1" dirty="0" smtClean="0">
                <a:solidFill>
                  <a:schemeClr val="tx1"/>
                </a:solidFill>
              </a:rPr>
              <a:t>in </a:t>
            </a:r>
            <a:r>
              <a:rPr lang="cs-CZ" sz="2000" i="1" dirty="0" err="1" smtClean="0">
                <a:solidFill>
                  <a:schemeClr val="tx1"/>
                </a:solidFill>
              </a:rPr>
              <a:t>vitro</a:t>
            </a:r>
            <a:endParaRPr lang="cs-CZ" sz="2000" i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bakteriální konjugace a všechny podobné přirozené procesy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indukce polyploidie a haploidie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mutageneze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křížení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Zákon</a:t>
            </a:r>
            <a:r>
              <a:rPr lang="en-GB" dirty="0" smtClean="0">
                <a:solidFill>
                  <a:schemeClr val="tx1"/>
                </a:solidFill>
              </a:rPr>
              <a:t> o GMO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252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 dirty="0" smtClean="0">
                <a:solidFill>
                  <a:schemeClr val="tx1"/>
                </a:solidFill>
              </a:rPr>
              <a:t>Předběžná opatrnost</a:t>
            </a:r>
          </a:p>
          <a:p>
            <a:pPr lvl="1"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stále málo prostudováno</a:t>
            </a:r>
          </a:p>
          <a:p>
            <a:pPr lvl="1"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neznáme </a:t>
            </a:r>
            <a:r>
              <a:rPr lang="cs-CZ" sz="2400" b="1" dirty="0" smtClean="0">
                <a:solidFill>
                  <a:schemeClr val="tx1"/>
                </a:solidFill>
              </a:rPr>
              <a:t>možné důsledky</a:t>
            </a:r>
            <a:r>
              <a:rPr lang="cs-CZ" sz="2400" dirty="0" smtClean="0">
                <a:solidFill>
                  <a:schemeClr val="tx1"/>
                </a:solidFill>
              </a:rPr>
              <a:t> vnášení do prostředí, například: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přímé nebo nepřímé škodlivé působení na člověka, zvířata, rostliny</a:t>
            </a:r>
          </a:p>
          <a:p>
            <a:pPr lvl="4">
              <a:lnSpc>
                <a:spcPct val="9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onemocnění (GM bakterie)</a:t>
            </a:r>
          </a:p>
          <a:p>
            <a:pPr lvl="4">
              <a:lnSpc>
                <a:spcPct val="90000"/>
              </a:lnSpc>
            </a:pPr>
            <a:r>
              <a:rPr lang="cs-CZ" sz="1800" dirty="0" err="1" smtClean="0">
                <a:solidFill>
                  <a:schemeClr val="tx1"/>
                </a:solidFill>
              </a:rPr>
              <a:t>alergizace</a:t>
            </a:r>
            <a:r>
              <a:rPr lang="cs-CZ" sz="1800" dirty="0" smtClean="0">
                <a:solidFill>
                  <a:schemeClr val="tx1"/>
                </a:solidFill>
              </a:rPr>
              <a:t>, toxicita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vliv na dynamiku populací a genetickou rozmanitost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omezení možnosti léčby (rezistence vůči ATB)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účinky na biogeochemické procesy (fixace dusíku, koloběh uhlíku ...)</a:t>
            </a:r>
          </a:p>
          <a:p>
            <a:pPr>
              <a:lnSpc>
                <a:spcPct val="90000"/>
              </a:lnSpc>
            </a:pPr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Proč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regulovat</a:t>
            </a:r>
            <a:r>
              <a:rPr lang="en-GB" dirty="0" smtClean="0">
                <a:solidFill>
                  <a:schemeClr val="tx1"/>
                </a:solidFill>
              </a:rPr>
              <a:t> GMO?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67818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7"/>
          <p:cNvSpPr txBox="1">
            <a:spLocks noChangeArrowheads="1"/>
          </p:cNvSpPr>
          <p:nvPr/>
        </p:nvSpPr>
        <p:spPr bwMode="auto">
          <a:xfrm>
            <a:off x="441325" y="188640"/>
            <a:ext cx="71438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P</a:t>
            </a:r>
            <a:r>
              <a:rPr lang="cs-CZ" b="1" dirty="0" err="1"/>
              <a:t>říklad</a:t>
            </a:r>
            <a:r>
              <a:rPr lang="cs-CZ" b="1" dirty="0"/>
              <a:t> </a:t>
            </a:r>
          </a:p>
          <a:p>
            <a:r>
              <a:rPr lang="cs-CZ" dirty="0"/>
              <a:t>– GM kukuřice s geny pro „</a:t>
            </a:r>
            <a:r>
              <a:rPr lang="cs-CZ" dirty="0" err="1"/>
              <a:t>Bt</a:t>
            </a:r>
            <a:r>
              <a:rPr lang="cs-CZ" dirty="0"/>
              <a:t>“ toxin z </a:t>
            </a:r>
            <a:r>
              <a:rPr lang="cs-CZ" i="1" dirty="0" err="1"/>
              <a:t>Bacillus</a:t>
            </a:r>
            <a:r>
              <a:rPr lang="cs-CZ" i="1" dirty="0"/>
              <a:t> </a:t>
            </a:r>
            <a:r>
              <a:rPr lang="cs-CZ" i="1" dirty="0" err="1"/>
              <a:t>thuringiensis</a:t>
            </a:r>
            <a:endParaRPr lang="cs-CZ" i="1" dirty="0"/>
          </a:p>
          <a:p>
            <a:r>
              <a:rPr lang="cs-CZ" dirty="0"/>
              <a:t>	- Toxiny působí proti škůdcům</a:t>
            </a:r>
          </a:p>
          <a:p>
            <a:endParaRPr lang="en-GB" i="1" dirty="0" smtClean="0"/>
          </a:p>
          <a:p>
            <a:r>
              <a:rPr lang="en-GB" i="1" dirty="0" smtClean="0">
                <a:solidFill>
                  <a:schemeClr val="tx2"/>
                </a:solidFill>
              </a:rPr>
              <a:t>? NEGATIVNÍ </a:t>
            </a:r>
            <a:r>
              <a:rPr lang="en-GB" i="1" dirty="0" err="1" smtClean="0">
                <a:solidFill>
                  <a:schemeClr val="tx2"/>
                </a:solidFill>
              </a:rPr>
              <a:t>působení</a:t>
            </a:r>
            <a:r>
              <a:rPr lang="en-GB" i="1" dirty="0" smtClean="0">
                <a:solidFill>
                  <a:schemeClr val="tx2"/>
                </a:solidFill>
              </a:rPr>
              <a:t> Bt </a:t>
            </a:r>
            <a:r>
              <a:rPr lang="cs-CZ" i="1" dirty="0" smtClean="0">
                <a:solidFill>
                  <a:schemeClr val="tx2"/>
                </a:solidFill>
              </a:rPr>
              <a:t>z </a:t>
            </a:r>
            <a:r>
              <a:rPr lang="cs-CZ" i="1" dirty="0">
                <a:solidFill>
                  <a:schemeClr val="tx2"/>
                </a:solidFill>
              </a:rPr>
              <a:t>opadaných listů na biotu v </a:t>
            </a:r>
            <a:r>
              <a:rPr lang="cs-CZ" i="1" dirty="0" smtClean="0">
                <a:solidFill>
                  <a:schemeClr val="tx2"/>
                </a:solidFill>
              </a:rPr>
              <a:t>půdě/vodě</a:t>
            </a:r>
            <a:r>
              <a:rPr lang="en-GB" i="1" dirty="0" smtClean="0">
                <a:solidFill>
                  <a:schemeClr val="tx2"/>
                </a:solidFill>
              </a:rPr>
              <a:t> ?</a:t>
            </a:r>
            <a:endParaRPr lang="cs-CZ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Hlavní orgán: Ministerstvo ŽP, které registruje:</a:t>
            </a:r>
          </a:p>
          <a:p>
            <a:pPr lvl="1"/>
            <a:r>
              <a:rPr lang="cs-CZ" sz="2400" b="1" dirty="0" smtClean="0">
                <a:solidFill>
                  <a:schemeClr val="tx1"/>
                </a:solidFill>
              </a:rPr>
              <a:t>seznamy uživatelů</a:t>
            </a:r>
            <a:r>
              <a:rPr lang="cs-CZ" sz="2400" dirty="0" smtClean="0">
                <a:solidFill>
                  <a:schemeClr val="tx1"/>
                </a:solidFill>
              </a:rPr>
              <a:t> (právnické osoby)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seznamy GMO 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uzavřené nakládání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vnášení do prostředí (experimentální hodnocení v prostředí)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vnášení do oběhu (povoleno pro obchodování)</a:t>
            </a:r>
          </a:p>
          <a:p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Další orgány 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ČIŽP, celní orgány, </a:t>
            </a:r>
            <a:r>
              <a:rPr lang="cs-CZ" sz="2400" dirty="0" err="1" smtClean="0">
                <a:solidFill>
                  <a:schemeClr val="tx1"/>
                </a:solidFill>
              </a:rPr>
              <a:t>orgány</a:t>
            </a:r>
            <a:r>
              <a:rPr lang="cs-CZ" sz="2400" dirty="0" smtClean="0">
                <a:solidFill>
                  <a:schemeClr val="tx1"/>
                </a:solidFill>
              </a:rPr>
              <a:t> veterinární správy, ÚKZÚZ, SZÚ, ÚSKVBL, ČZPI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Regulace</a:t>
            </a:r>
            <a:r>
              <a:rPr lang="en-GB" dirty="0" smtClean="0">
                <a:solidFill>
                  <a:schemeClr val="tx1"/>
                </a:solidFill>
              </a:rPr>
              <a:t> GMO v ČR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REGISTRACE</a:t>
            </a:r>
          </a:p>
          <a:p>
            <a:pPr lvl="1"/>
            <a:r>
              <a:rPr lang="en-GB" dirty="0" err="1" smtClean="0">
                <a:solidFill>
                  <a:schemeClr val="tx1"/>
                </a:solidFill>
              </a:rPr>
              <a:t>Registrovaný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uživatel</a:t>
            </a:r>
            <a:r>
              <a:rPr lang="en-GB" dirty="0" smtClean="0">
                <a:solidFill>
                  <a:schemeClr val="tx1"/>
                </a:solidFill>
              </a:rPr>
              <a:t> je v </a:t>
            </a:r>
            <a:r>
              <a:rPr lang="en-GB" dirty="0" err="1" smtClean="0">
                <a:solidFill>
                  <a:schemeClr val="tx1"/>
                </a:solidFill>
              </a:rPr>
              <a:t>seznamu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vedeném</a:t>
            </a:r>
            <a:r>
              <a:rPr lang="en-GB" dirty="0" smtClean="0">
                <a:solidFill>
                  <a:schemeClr val="tx1"/>
                </a:solidFill>
              </a:rPr>
              <a:t> MŽP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Složitá forma žádosti - řada požadavků </a:t>
            </a:r>
            <a:endParaRPr lang="en-GB" dirty="0" smtClean="0">
              <a:solidFill>
                <a:schemeClr val="tx1"/>
              </a:solidFill>
            </a:endParaRPr>
          </a:p>
          <a:p>
            <a:pPr lvl="2"/>
            <a:r>
              <a:rPr lang="cs-CZ" i="1" dirty="0" smtClean="0">
                <a:solidFill>
                  <a:schemeClr val="tx1"/>
                </a:solidFill>
              </a:rPr>
              <a:t>př. přesná definice genetické změny pro účely </a:t>
            </a:r>
            <a:r>
              <a:rPr lang="cs-CZ" i="1" dirty="0" err="1" smtClean="0">
                <a:solidFill>
                  <a:schemeClr val="tx1"/>
                </a:solidFill>
              </a:rPr>
              <a:t>identifika</a:t>
            </a:r>
            <a:r>
              <a:rPr lang="en-GB" i="1" dirty="0" err="1" smtClean="0">
                <a:solidFill>
                  <a:schemeClr val="tx1"/>
                </a:solidFill>
              </a:rPr>
              <a:t>ce</a:t>
            </a:r>
            <a:r>
              <a:rPr lang="en-GB" i="1" dirty="0" smtClean="0">
                <a:solidFill>
                  <a:schemeClr val="tx1"/>
                </a:solidFill>
              </a:rPr>
              <a:t>...</a:t>
            </a:r>
          </a:p>
          <a:p>
            <a:pPr lvl="2"/>
            <a:r>
              <a:rPr lang="en-GB" i="1" dirty="0" err="1" smtClean="0">
                <a:solidFill>
                  <a:schemeClr val="tx1"/>
                </a:solidFill>
              </a:rPr>
              <a:t>popis</a:t>
            </a:r>
            <a:r>
              <a:rPr lang="en-GB" i="1" dirty="0" smtClean="0">
                <a:solidFill>
                  <a:schemeClr val="tx1"/>
                </a:solidFill>
              </a:rPr>
              <a:t> </a:t>
            </a:r>
            <a:r>
              <a:rPr lang="en-GB" i="1" dirty="0" err="1" smtClean="0">
                <a:solidFill>
                  <a:schemeClr val="tx1"/>
                </a:solidFill>
              </a:rPr>
              <a:t>pracoviště</a:t>
            </a:r>
            <a:r>
              <a:rPr lang="en-GB" i="1" dirty="0" smtClean="0">
                <a:solidFill>
                  <a:schemeClr val="tx1"/>
                </a:solidFill>
              </a:rPr>
              <a:t>, </a:t>
            </a:r>
            <a:r>
              <a:rPr lang="en-GB" i="1" dirty="0" err="1" smtClean="0">
                <a:solidFill>
                  <a:schemeClr val="tx1"/>
                </a:solidFill>
              </a:rPr>
              <a:t>havarijní</a:t>
            </a:r>
            <a:r>
              <a:rPr lang="en-GB" i="1" dirty="0" smtClean="0">
                <a:solidFill>
                  <a:schemeClr val="tx1"/>
                </a:solidFill>
              </a:rPr>
              <a:t> </a:t>
            </a:r>
            <a:r>
              <a:rPr lang="en-GB" i="1" dirty="0" err="1" smtClean="0">
                <a:solidFill>
                  <a:schemeClr val="tx1"/>
                </a:solidFill>
              </a:rPr>
              <a:t>plány</a:t>
            </a:r>
            <a:endParaRPr lang="cs-CZ" i="1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Pověřené osoby (vzdělání, praxe ...)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Odborný poradce </a:t>
            </a:r>
            <a:endParaRPr lang="en-GB" dirty="0" smtClean="0">
              <a:solidFill>
                <a:schemeClr val="tx1"/>
              </a:solidFill>
            </a:endParaRPr>
          </a:p>
          <a:p>
            <a:pPr lvl="1"/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Před zápisem do seznamu je nutné </a:t>
            </a:r>
            <a:r>
              <a:rPr lang="cs-CZ" b="1" dirty="0" smtClean="0">
                <a:solidFill>
                  <a:schemeClr val="tx1"/>
                </a:solidFill>
              </a:rPr>
              <a:t>provedení analýzy rizika a kategorizace konkrétního GMO</a:t>
            </a:r>
            <a:endParaRPr lang="en-GB" dirty="0" smtClean="0">
              <a:solidFill>
                <a:schemeClr val="tx1"/>
              </a:solidFill>
            </a:endParaRPr>
          </a:p>
          <a:p>
            <a:pPr lvl="1"/>
            <a:r>
              <a:rPr lang="cs-CZ" i="1" dirty="0" smtClean="0">
                <a:solidFill>
                  <a:schemeClr val="tx1"/>
                </a:solidFill>
              </a:rPr>
              <a:t>popis náležitostí je ve vyhlášce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endParaRPr lang="cs-CZ" i="1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Povinnosti</a:t>
            </a:r>
            <a:r>
              <a:rPr lang="en-GB" dirty="0" smtClean="0"/>
              <a:t> </a:t>
            </a:r>
            <a:r>
              <a:rPr lang="en-GB" dirty="0" err="1" smtClean="0"/>
              <a:t>uživatele</a:t>
            </a:r>
            <a:r>
              <a:rPr lang="en-GB" dirty="0" smtClean="0"/>
              <a:t> GMO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6496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Po provedení analýzy rizika se GMO zařadí do kategorie</a:t>
            </a:r>
          </a:p>
          <a:p>
            <a:pPr lvl="1"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A - bez rizika </a:t>
            </a:r>
            <a:r>
              <a:rPr lang="cs-CZ" sz="2000" dirty="0" smtClean="0">
                <a:solidFill>
                  <a:schemeClr val="tx1"/>
                </a:solidFill>
              </a:rPr>
              <a:t>nebo s min. rizikem škodlivého působení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B - riziko, které může být odstraněno obecně známými opatřeními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C - riziko, které může být odstraněno jen zvláštními náročnými zásahy</a:t>
            </a:r>
          </a:p>
          <a:p>
            <a:pPr lvl="1"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D - riziko, které zanechává trvalé následky </a:t>
            </a:r>
            <a:r>
              <a:rPr lang="cs-CZ" sz="2000" dirty="0" smtClean="0">
                <a:solidFill>
                  <a:schemeClr val="tx1"/>
                </a:solidFill>
              </a:rPr>
              <a:t>a nemůže být zcela odstraněno</a:t>
            </a:r>
          </a:p>
          <a:p>
            <a:pPr>
              <a:lnSpc>
                <a:spcPct val="8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Podle kategorie rizika </a:t>
            </a:r>
            <a:r>
              <a:rPr lang="en-US" sz="2000" b="1" dirty="0" smtClean="0">
                <a:solidFill>
                  <a:schemeClr val="tx1"/>
                </a:solidFill>
              </a:rPr>
              <a:t>je </a:t>
            </a:r>
            <a:r>
              <a:rPr lang="en-US" sz="2000" b="1" dirty="0" err="1" smtClean="0">
                <a:solidFill>
                  <a:schemeClr val="tx1"/>
                </a:solidFill>
              </a:rPr>
              <a:t>nutno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zabezpečit provoz zařízení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vybavení</a:t>
            </a:r>
            <a:endParaRPr lang="cs-CZ" sz="2000" i="1" dirty="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provozní řád (režim SLP)</a:t>
            </a:r>
          </a:p>
          <a:p>
            <a:pPr lvl="2"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identifikace, osoby, seznam a popis pracovních postupů, výčet GMO a jejich počet, zásady vedení evidence o provádění sanitace, hygiena, vedení dokumentace ...</a:t>
            </a:r>
          </a:p>
          <a:p>
            <a:pPr lvl="2"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opatření pro případ havárie - speciální havarijní plán</a:t>
            </a:r>
          </a:p>
          <a:p>
            <a:pPr>
              <a:lnSpc>
                <a:spcPct val="8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Hodnocení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rizik</a:t>
            </a:r>
            <a:r>
              <a:rPr lang="en-GB" dirty="0" smtClean="0">
                <a:solidFill>
                  <a:schemeClr val="tx1"/>
                </a:solidFill>
              </a:rPr>
              <a:t> GMO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PLÁN </a:t>
            </a:r>
            <a:r>
              <a:rPr lang="cs-CZ" sz="2400" dirty="0" smtClean="0">
                <a:solidFill>
                  <a:schemeClr val="tx1"/>
                </a:solidFill>
              </a:rPr>
              <a:t>ETAPY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účel, údaje o organismu, osoby, specifikace materiálu, postupy nakládání, likvidace, odpady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schválení odborným poradcem</a:t>
            </a:r>
          </a:p>
          <a:p>
            <a:pPr lvl="1">
              <a:lnSpc>
                <a:spcPct val="90000"/>
              </a:lnSpc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Provozní deník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</a:rPr>
              <a:t>(každý zápis s podpisem)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plán etapy, průběh etapy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primární údaje (!)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zápisy o kontrolách</a:t>
            </a:r>
          </a:p>
          <a:p>
            <a:pPr lvl="1">
              <a:lnSpc>
                <a:spcPct val="90000"/>
              </a:lnSpc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Závěrečná </a:t>
            </a:r>
            <a:r>
              <a:rPr lang="cs-CZ" sz="2400" b="1" dirty="0" smtClean="0">
                <a:solidFill>
                  <a:schemeClr val="tx1"/>
                </a:solidFill>
              </a:rPr>
              <a:t>zpráva etapy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Průběžná archivace a reporting </a:t>
            </a:r>
            <a:r>
              <a:rPr lang="en-GB" sz="2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tx1"/>
                </a:solidFill>
              </a:rPr>
              <a:t>M</a:t>
            </a:r>
            <a:r>
              <a:rPr lang="cs-CZ" sz="2400" dirty="0" smtClean="0">
                <a:solidFill>
                  <a:schemeClr val="tx1"/>
                </a:solidFill>
              </a:rPr>
              <a:t>ŽP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Nakládání</a:t>
            </a:r>
            <a:r>
              <a:rPr lang="en-GB" dirty="0" smtClean="0">
                <a:solidFill>
                  <a:schemeClr val="tx1"/>
                </a:solidFill>
              </a:rPr>
              <a:t> s GMO (</a:t>
            </a:r>
            <a:r>
              <a:rPr lang="en-GB" dirty="0" err="1" smtClean="0">
                <a:solidFill>
                  <a:schemeClr val="tx1"/>
                </a:solidFill>
              </a:rPr>
              <a:t>dokumentace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principy</a:t>
            </a:r>
            <a:r>
              <a:rPr lang="en-GB" dirty="0" smtClean="0">
                <a:solidFill>
                  <a:schemeClr val="tx1"/>
                </a:solidFill>
              </a:rPr>
              <a:t> GLP)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Závěrem</a:t>
            </a:r>
            <a:endParaRPr lang="cs-CZ" sz="40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iraqa.in/images/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85850"/>
            <a:ext cx="88011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ovéPole 8"/>
          <p:cNvSpPr txBox="1">
            <a:spLocks noChangeArrowheads="1"/>
          </p:cNvSpPr>
          <p:nvPr/>
        </p:nvSpPr>
        <p:spPr bwMode="auto">
          <a:xfrm>
            <a:off x="457200" y="5338763"/>
            <a:ext cx="8382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GLP: Good Laboratory Practice; GCP: Good Clinical Practice; GMP: Good Manufacturing Practice; GQP: Good Quality Practice; GVP: Good Vigilance Practice; VP: Pharmacovigilance </a:t>
            </a:r>
          </a:p>
          <a:p>
            <a:endParaRPr lang="en-GB" sz="1400"/>
          </a:p>
        </p:txBody>
      </p:sp>
      <p:sp>
        <p:nvSpPr>
          <p:cNvPr id="118788" name="TextovéPole 9"/>
          <p:cNvSpPr txBox="1">
            <a:spLocks noChangeArrowheads="1"/>
          </p:cNvSpPr>
          <p:nvPr/>
        </p:nvSpPr>
        <p:spPr bwMode="auto">
          <a:xfrm>
            <a:off x="609600" y="250825"/>
            <a:ext cx="8194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/>
              <a:t>PHARMACEUTICAL PRODUCT LIFE CYCLE AND REGULATIONS</a:t>
            </a:r>
            <a:endParaRPr lang="cs-CZ" sz="2000" b="1" dirty="0"/>
          </a:p>
          <a:p>
            <a:pPr>
              <a:defRPr/>
            </a:pPr>
            <a:r>
              <a:rPr lang="en-GB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ASSURANCE </a:t>
            </a:r>
            <a:r>
              <a:rPr lang="en-GB" sz="1400" dirty="0"/>
              <a:t>SPANNING THE ENTIRE PRODUCT LIFE CYCLE </a:t>
            </a:r>
          </a:p>
          <a:p>
            <a:pPr>
              <a:defRPr/>
            </a:pPr>
            <a:endParaRPr lang="en-GB" sz="1800" dirty="0"/>
          </a:p>
        </p:txBody>
      </p:sp>
      <p:pic>
        <p:nvPicPr>
          <p:cNvPr id="120837" name="Picture 4" descr="http://farm4.staticflickr.com/3230/2883487332_19fdf37e15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1828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54968"/>
            <a:ext cx="8915400" cy="52383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 smtClean="0"/>
              <a:t>V odborné literatuře - velké množství experimentálních metod</a:t>
            </a:r>
          </a:p>
          <a:p>
            <a:pPr>
              <a:lnSpc>
                <a:spcPct val="120000"/>
              </a:lnSpc>
            </a:pPr>
            <a:r>
              <a:rPr lang="cs-CZ" sz="2400" dirty="0" smtClean="0"/>
              <a:t>Méně metod je </a:t>
            </a:r>
            <a:r>
              <a:rPr lang="cs-CZ" sz="2400" b="1" dirty="0" smtClean="0"/>
              <a:t>standardizovaných a validovaných</a:t>
            </a:r>
            <a:r>
              <a:rPr lang="cs-CZ" sz="2400" dirty="0" smtClean="0"/>
              <a:t> </a:t>
            </a:r>
            <a:endParaRPr lang="en-GB" sz="2400" dirty="0" smtClean="0"/>
          </a:p>
          <a:p>
            <a:pPr>
              <a:lnSpc>
                <a:spcPct val="120000"/>
              </a:lnSpc>
            </a:pPr>
            <a:endParaRPr lang="cs-CZ" sz="2000" dirty="0" smtClean="0"/>
          </a:p>
          <a:p>
            <a:pPr>
              <a:lnSpc>
                <a:spcPct val="120000"/>
              </a:lnSpc>
            </a:pPr>
            <a:r>
              <a:rPr lang="cs-CZ" sz="2400" b="1" dirty="0" smtClean="0">
                <a:solidFill>
                  <a:schemeClr val="tx2"/>
                </a:solidFill>
              </a:rPr>
              <a:t>STANDARDIZACE </a:t>
            </a:r>
            <a:r>
              <a:rPr lang="cs-CZ" sz="2400" dirty="0" smtClean="0"/>
              <a:t>metod </a:t>
            </a:r>
            <a:endParaRPr lang="en-GB" sz="2400" dirty="0" smtClean="0"/>
          </a:p>
          <a:p>
            <a:pPr lvl="1">
              <a:lnSpc>
                <a:spcPct val="120000"/>
              </a:lnSpc>
            </a:pPr>
            <a:r>
              <a:rPr lang="en-GB" sz="2000" dirty="0" err="1" smtClean="0"/>
              <a:t>Standardizace</a:t>
            </a:r>
            <a:r>
              <a:rPr lang="en-GB" sz="2000" dirty="0" smtClean="0"/>
              <a:t> je </a:t>
            </a:r>
            <a:r>
              <a:rPr lang="en-GB" sz="2000" dirty="0" err="1" smtClean="0"/>
              <a:t>potřebná</a:t>
            </a:r>
            <a:r>
              <a:rPr lang="en-GB" sz="2000" dirty="0" smtClean="0"/>
              <a:t> a </a:t>
            </a:r>
            <a:r>
              <a:rPr lang="en-GB" sz="2000" dirty="0" err="1" smtClean="0"/>
              <a:t>žádoucí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uvnitř</a:t>
            </a:r>
            <a:r>
              <a:rPr lang="en-GB" sz="2000" dirty="0" smtClean="0"/>
              <a:t> </a:t>
            </a:r>
            <a:r>
              <a:rPr lang="en-GB" sz="2000" dirty="0" err="1" smtClean="0"/>
              <a:t>laboratoře</a:t>
            </a:r>
            <a:r>
              <a:rPr lang="en-GB" sz="2000" dirty="0" smtClean="0"/>
              <a:t> (</a:t>
            </a:r>
            <a:r>
              <a:rPr lang="en-GB" sz="2000" b="1" dirty="0" err="1" smtClean="0">
                <a:solidFill>
                  <a:srgbClr val="00B050"/>
                </a:solidFill>
              </a:rPr>
              <a:t>viz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</a:rPr>
              <a:t>příklady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 smtClean="0">
                <a:solidFill>
                  <a:srgbClr val="00B050"/>
                </a:solidFill>
                <a:sym typeface="Wingdings" pitchFamily="2" charset="2"/>
              </a:rPr>
              <a:t> SOP ELISA</a:t>
            </a:r>
            <a:r>
              <a:rPr lang="en-GB" sz="2000" dirty="0" smtClean="0">
                <a:sym typeface="Wingdings" pitchFamily="2" charset="2"/>
              </a:rPr>
              <a:t>)</a:t>
            </a:r>
            <a:endParaRPr lang="en-GB" sz="2000" dirty="0" smtClean="0"/>
          </a:p>
          <a:p>
            <a:pPr lvl="1">
              <a:lnSpc>
                <a:spcPct val="120000"/>
              </a:lnSpc>
            </a:pP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úrovně</a:t>
            </a:r>
            <a:r>
              <a:rPr lang="en-GB" sz="2000" dirty="0" smtClean="0"/>
              <a:t> </a:t>
            </a:r>
            <a:r>
              <a:rPr lang="en-GB" sz="2000" dirty="0" err="1" smtClean="0"/>
              <a:t>standardizace</a:t>
            </a:r>
            <a:r>
              <a:rPr lang="en-GB" sz="2000" dirty="0" smtClean="0"/>
              <a:t> (</a:t>
            </a:r>
            <a:r>
              <a:rPr lang="cs-CZ" sz="2000" dirty="0" smtClean="0"/>
              <a:t>akceptovatelné mezi</a:t>
            </a:r>
            <a:r>
              <a:rPr lang="en-GB" sz="2000" dirty="0" err="1" smtClean="0"/>
              <a:t>národně</a:t>
            </a:r>
            <a:r>
              <a:rPr lang="en-GB" sz="2000" dirty="0" smtClean="0"/>
              <a:t>) </a:t>
            </a:r>
            <a:r>
              <a:rPr lang="cs-CZ" sz="2000" dirty="0" smtClean="0"/>
              <a:t>– snižování nákladů </a:t>
            </a:r>
            <a:r>
              <a:rPr lang="en-US" sz="2000" dirty="0" smtClean="0"/>
              <a:t>/ </a:t>
            </a:r>
            <a:r>
              <a:rPr lang="en-US" sz="2000" dirty="0" err="1" smtClean="0"/>
              <a:t>omezen</a:t>
            </a:r>
            <a:r>
              <a:rPr lang="cs-CZ" sz="2000" dirty="0" smtClean="0"/>
              <a:t>í opakovaných hodnocení</a:t>
            </a:r>
          </a:p>
          <a:p>
            <a:pPr lvl="1">
              <a:lnSpc>
                <a:spcPct val="120000"/>
              </a:lnSpc>
            </a:pPr>
            <a:r>
              <a:rPr lang="cs-CZ" sz="2000" dirty="0" smtClean="0"/>
              <a:t>Přejímání standardizovaných metod do legislativ </a:t>
            </a:r>
          </a:p>
          <a:p>
            <a:pPr lvl="1">
              <a:lnSpc>
                <a:spcPct val="120000"/>
              </a:lnSpc>
            </a:pPr>
            <a:r>
              <a:rPr lang="cs-CZ" sz="2000" dirty="0" smtClean="0"/>
              <a:t>např. ČR – </a:t>
            </a:r>
            <a:r>
              <a:rPr lang="cs-CZ" sz="2000" dirty="0" err="1" smtClean="0"/>
              <a:t>Vyhl</a:t>
            </a:r>
            <a:r>
              <a:rPr lang="cs-CZ" sz="2000" dirty="0" smtClean="0"/>
              <a:t>. 433</a:t>
            </a:r>
            <a:r>
              <a:rPr lang="en-US" sz="2000" dirty="0" smtClean="0"/>
              <a:t>/2004 Sb. </a:t>
            </a:r>
          </a:p>
          <a:p>
            <a:pPr lvl="2">
              <a:lnSpc>
                <a:spcPct val="120000"/>
              </a:lnSpc>
            </a:pPr>
            <a:r>
              <a:rPr lang="cs-CZ" sz="1600" dirty="0" smtClean="0"/>
              <a:t>Metody testování toxicity </a:t>
            </a:r>
            <a:r>
              <a:rPr lang="en-GB" sz="1600" dirty="0" smtClean="0"/>
              <a:t>: </a:t>
            </a:r>
            <a:r>
              <a:rPr lang="cs-CZ" sz="1600" dirty="0" smtClean="0">
                <a:solidFill>
                  <a:schemeClr val="tx2"/>
                </a:solidFill>
              </a:rPr>
              <a:t>vychází z OECD </a:t>
            </a:r>
            <a:r>
              <a:rPr lang="cs-CZ" sz="1600" dirty="0" err="1" smtClean="0">
                <a:solidFill>
                  <a:schemeClr val="tx2"/>
                </a:solidFill>
              </a:rPr>
              <a:t>guidelines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endParaRPr lang="en-GB" sz="1600" dirty="0" smtClean="0">
              <a:solidFill>
                <a:schemeClr val="tx2"/>
              </a:solidFill>
            </a:endParaRPr>
          </a:p>
          <a:p>
            <a:pPr lvl="2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cs-CZ" sz="1600" dirty="0" smtClean="0">
                <a:solidFill>
                  <a:schemeClr val="tx1"/>
                </a:solidFill>
              </a:rPr>
              <a:t>viz příklad: zákon ! </a:t>
            </a:r>
            <a:r>
              <a:rPr lang="en-GB" sz="1600" dirty="0" smtClean="0">
                <a:solidFill>
                  <a:schemeClr val="tx1"/>
                </a:solidFill>
              </a:rPr>
              <a:t> - </a:t>
            </a:r>
            <a:r>
              <a:rPr lang="cs-CZ" sz="1600" dirty="0" smtClean="0">
                <a:solidFill>
                  <a:schemeClr val="tx1"/>
                </a:solidFill>
              </a:rPr>
              <a:t>Příklad - PDF str. 16 – Akutní toxicita) </a:t>
            </a:r>
          </a:p>
          <a:p>
            <a:pPr>
              <a:lnSpc>
                <a:spcPct val="120000"/>
              </a:lnSpc>
            </a:pPr>
            <a:endParaRPr lang="cs-CZ" sz="2400" dirty="0" smtClean="0"/>
          </a:p>
          <a:p>
            <a:pPr>
              <a:lnSpc>
                <a:spcPct val="120000"/>
              </a:lnSpc>
            </a:pPr>
            <a:r>
              <a:rPr lang="cs-CZ" sz="2400" b="1" dirty="0" smtClean="0">
                <a:solidFill>
                  <a:schemeClr val="tx2"/>
                </a:solidFill>
              </a:rPr>
              <a:t>Standardizační agentury</a:t>
            </a:r>
            <a:endParaRPr lang="cs-CZ" sz="2400" dirty="0" smtClean="0"/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cs-CZ" sz="2400" b="1" dirty="0" err="1" smtClean="0">
                <a:solidFill>
                  <a:schemeClr val="tx2"/>
                </a:solidFill>
              </a:rPr>
              <a:t>OECD.org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dirty="0" smtClean="0"/>
              <a:t>(! Velký význam – viz úvod do GLP</a:t>
            </a:r>
            <a:r>
              <a:rPr lang="en-US" sz="2400" dirty="0" smtClean="0"/>
              <a:t>/</a:t>
            </a:r>
            <a:r>
              <a:rPr lang="en-US" sz="2400" dirty="0" err="1" smtClean="0"/>
              <a:t>chemie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cs-CZ" sz="2400" dirty="0" err="1" smtClean="0"/>
              <a:t>ISO.org</a:t>
            </a:r>
            <a:r>
              <a:rPr lang="cs-CZ" sz="2400" dirty="0" smtClean="0"/>
              <a:t>  (</a:t>
            </a:r>
            <a:r>
              <a:rPr lang="en-GB" sz="2400" dirty="0" err="1" smtClean="0"/>
              <a:t>spíše</a:t>
            </a:r>
            <a:r>
              <a:rPr lang="en-GB" sz="2400" dirty="0" smtClean="0"/>
              <a:t> </a:t>
            </a:r>
            <a:r>
              <a:rPr lang="cs-CZ" sz="2400" dirty="0" smtClean="0"/>
              <a:t>Evropský dopad)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en-US" sz="2400" dirty="0" smtClean="0"/>
              <a:t>ASTM.org</a:t>
            </a:r>
            <a:r>
              <a:rPr lang="cs-CZ" sz="2400" dirty="0" smtClean="0"/>
              <a:t> (USA)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Metody</a:t>
            </a:r>
            <a:r>
              <a:rPr lang="en-GB" dirty="0" smtClean="0">
                <a:solidFill>
                  <a:schemeClr val="tx1"/>
                </a:solidFill>
              </a:rPr>
              <a:t> - </a:t>
            </a:r>
            <a:r>
              <a:rPr lang="en-GB" dirty="0" err="1" smtClean="0">
                <a:solidFill>
                  <a:schemeClr val="tx1"/>
                </a:solidFill>
              </a:rPr>
              <a:t>standardizace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Standardní operační postup</a:t>
            </a:r>
            <a:r>
              <a:rPr lang="en-GB" b="1" dirty="0" smtClean="0">
                <a:solidFill>
                  <a:schemeClr val="tx1"/>
                </a:solidFill>
              </a:rPr>
              <a:t>  -  </a:t>
            </a:r>
            <a:r>
              <a:rPr lang="cs-CZ" dirty="0" err="1" smtClean="0">
                <a:solidFill>
                  <a:schemeClr val="tx1"/>
                </a:solidFill>
              </a:rPr>
              <a:t>příkla</a:t>
            </a:r>
            <a:r>
              <a:rPr lang="en-GB" dirty="0" smtClean="0">
                <a:solidFill>
                  <a:schemeClr val="tx1"/>
                </a:solidFill>
              </a:rPr>
              <a:t>d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24744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/>
              <a:t>Ukázka SOP – ELISA stanovení toxinu </a:t>
            </a:r>
            <a:r>
              <a:rPr lang="cs-CZ" sz="2400" b="1" dirty="0" err="1" smtClean="0"/>
              <a:t>microcystinu</a:t>
            </a:r>
            <a:r>
              <a:rPr lang="cs-CZ" sz="2400" b="1" dirty="0" smtClean="0"/>
              <a:t> </a:t>
            </a:r>
            <a:endParaRPr lang="en-US" sz="24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 smtClean="0">
                <a:sym typeface="Wingdings" pitchFamily="2" charset="2"/>
              </a:rPr>
              <a:t>		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cs-CZ" sz="2000" dirty="0" smtClean="0"/>
              <a:t>viz </a:t>
            </a:r>
            <a:r>
              <a:rPr lang="cs-CZ" sz="2000" dirty="0" err="1" smtClean="0"/>
              <a:t>příkla</a:t>
            </a:r>
            <a:r>
              <a:rPr lang="en-US" sz="2000" dirty="0" smtClean="0"/>
              <a:t>d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studijn</a:t>
            </a:r>
            <a:r>
              <a:rPr lang="cs-CZ" sz="2000" dirty="0" err="1" smtClean="0"/>
              <a:t>ích</a:t>
            </a:r>
            <a:r>
              <a:rPr lang="cs-CZ" sz="2000" dirty="0" smtClean="0"/>
              <a:t> materiálech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 l="24597" t="35417" r="20937" b="12500"/>
          <a:stretch>
            <a:fillRect/>
          </a:stretch>
        </p:blipFill>
        <p:spPr bwMode="auto">
          <a:xfrm>
            <a:off x="251520" y="1988840"/>
            <a:ext cx="878876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3035</Words>
  <Application>Microsoft Office PowerPoint</Application>
  <PresentationFormat>Předvádění na obrazovce (4:3)</PresentationFormat>
  <Paragraphs>666</Paragraphs>
  <Slides>79</Slides>
  <Notes>79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0" baseType="lpstr">
      <vt:lpstr>Motiv sady Office</vt:lpstr>
      <vt:lpstr>Prezentace aplikace PowerPoint</vt:lpstr>
      <vt:lpstr>Prezentace aplikace PowerPoint</vt:lpstr>
      <vt:lpstr>Správná laboratorní praxe modely – testy - studie</vt:lpstr>
      <vt:lpstr>GLP v biologii - úvod</vt:lpstr>
      <vt:lpstr>GLP v biologii – základní principy a příkladová STUDIE</vt:lpstr>
      <vt:lpstr>Příklad studie v režimu GLP</vt:lpstr>
      <vt:lpstr>Existuje mnoho testovacích systémů …jaké testy se ale využívají v praxi?   Jak vypadají návody?   Standardizace v biologickém testování </vt:lpstr>
      <vt:lpstr>Metody - standardizace</vt:lpstr>
      <vt:lpstr>Standardní operační postup  -  příklad 1</vt:lpstr>
      <vt:lpstr>Prezentace aplikace PowerPoint</vt:lpstr>
      <vt:lpstr>OECD GUIDELINES – Testing of chemicals</vt:lpstr>
      <vt:lpstr>Prezentace aplikace PowerPoint</vt:lpstr>
      <vt:lpstr>Prezentace aplikace PowerPoint</vt:lpstr>
      <vt:lpstr>Prezentace aplikace PowerPoint</vt:lpstr>
      <vt:lpstr>Prezentace aplikace PowerPoint</vt:lpstr>
      <vt:lpstr>Zákony a testování toxicity v ČR</vt:lpstr>
      <vt:lpstr>Biologické modely  1 - Využití obratlovců in vivo</vt:lpstr>
      <vt:lpstr>MODELY v biologii</vt:lpstr>
      <vt:lpstr>Význam využití zvířat (obratlovců, savců / pokusných zvířat) </vt:lpstr>
      <vt:lpstr>Užívání pokusných zvířat v EU (2011)  reporting členských států (viz také studijní materiály)</vt:lpstr>
      <vt:lpstr>Prezentace aplikace PowerPoint</vt:lpstr>
      <vt:lpstr>Využití zvířat (=obratlovců): etické aspekty</vt:lpstr>
      <vt:lpstr>Prezentace aplikace PowerPoint</vt:lpstr>
      <vt:lpstr>Využití zvířat =obratlovců</vt:lpstr>
      <vt:lpstr>Využití zvířat =obratlovců</vt:lpstr>
      <vt:lpstr>Bezpečnost chemických látek pro člověka   Testování toxicity in vivo</vt:lpstr>
      <vt:lpstr>Které látky jsou toxické?</vt:lpstr>
      <vt:lpstr>AKUTNÍ TOXICITA  perorální aplikace - potkan</vt:lpstr>
      <vt:lpstr>Třídy akutní toxicity (podle zákona o chemických látkách)</vt:lpstr>
      <vt:lpstr>Chronická a reprodukční toxicita</vt:lpstr>
      <vt:lpstr>Chronická a reprodukční toxicita</vt:lpstr>
      <vt:lpstr>Příklad OECD 416 </vt:lpstr>
      <vt:lpstr>Příklad OECD 416 – zoom F0 generace/expozice</vt:lpstr>
      <vt:lpstr>Příklad OECD 416 – sbírané výsledky</vt:lpstr>
      <vt:lpstr>Hodnocení KARCINOGENITY</vt:lpstr>
      <vt:lpstr>Prezentace aplikace PowerPoint</vt:lpstr>
      <vt:lpstr>IARC klasifikace</vt:lpstr>
      <vt:lpstr>Prezentace aplikace PowerPoint</vt:lpstr>
      <vt:lpstr>Biologické modely  2 – Alternativy k in vivo testům s obratlovci</vt:lpstr>
      <vt:lpstr>Alternativy k testům s obratlovci</vt:lpstr>
      <vt:lpstr>Testování toxicity – alternativy k in vivo experimentům s obratlovci</vt:lpstr>
      <vt:lpstr>Příklad – „Reduction“</vt:lpstr>
      <vt:lpstr>Alternativní metody testování toxicity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Alternativy 1 – in vitro metody</vt:lpstr>
      <vt:lpstr>Prezentace aplikace PowerPoint</vt:lpstr>
      <vt:lpstr>Alternativy 2 – EMBRYONÁLNÍ testy(není považováno za in vivo)</vt:lpstr>
      <vt:lpstr>Alternativy 3 – in silico modely a QSAR</vt:lpstr>
      <vt:lpstr> Bezpečnost chemických látek pro prostředí  EKOTOXIKOLOGIE</vt:lpstr>
      <vt:lpstr>EKOTOXIKOLOGIE - úvod</vt:lpstr>
      <vt:lpstr>Rovnováha ekosystému a význam potravních sítí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Alternativní testy (k testům s obratlovci) v ekotoxikologii EMBRYONÁLNÍ testy </vt:lpstr>
      <vt:lpstr>Prezentace aplikace PowerPoint</vt:lpstr>
      <vt:lpstr>Prezentace aplikace PowerPoint</vt:lpstr>
      <vt:lpstr>BAKTERIE – významný model v hodnocení chemikálií</vt:lpstr>
      <vt:lpstr>Prezentace aplikace PowerPoint</vt:lpstr>
      <vt:lpstr>Prezentace aplikace PowerPoint</vt:lpstr>
      <vt:lpstr>Prezentace aplikace PowerPoint</vt:lpstr>
      <vt:lpstr>Regulace  Geneticky Modifikovaných Organismů (GMO)</vt:lpstr>
      <vt:lpstr>GMO v ČR</vt:lpstr>
      <vt:lpstr>Zákon o GMO</vt:lpstr>
      <vt:lpstr>Proč regulovat GMO?</vt:lpstr>
      <vt:lpstr>Prezentace aplikace PowerPoint</vt:lpstr>
      <vt:lpstr>Regulace GMO v ČR</vt:lpstr>
      <vt:lpstr>Povinnosti uživatele GMO</vt:lpstr>
      <vt:lpstr>Hodnocení rizik GMO</vt:lpstr>
      <vt:lpstr>Nakládání s GMO (dokumentace, principy GLP)</vt:lpstr>
      <vt:lpstr>Závěrem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70</cp:revision>
  <dcterms:created xsi:type="dcterms:W3CDTF">2010-05-17T15:27:49Z</dcterms:created>
  <dcterms:modified xsi:type="dcterms:W3CDTF">2016-11-24T08:53:11Z</dcterms:modified>
</cp:coreProperties>
</file>