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2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38F6A-3AE7-4FBE-AB9D-F6FE94DAA463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896A-BD5A-466E-955F-813342D34E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104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Paracoccus</a:t>
            </a:r>
            <a:r>
              <a:rPr lang="sk-SK" dirty="0" smtClean="0"/>
              <a:t> </a:t>
            </a:r>
            <a:r>
              <a:rPr lang="sk-SK" dirty="0" err="1" smtClean="0"/>
              <a:t>denitrificans</a:t>
            </a:r>
            <a:r>
              <a:rPr lang="sk-SK" dirty="0" smtClean="0"/>
              <a:t> je pôdna G-</a:t>
            </a:r>
            <a:r>
              <a:rPr lang="sk-SK" baseline="0" dirty="0" smtClean="0"/>
              <a:t> baktéria, ktorá je schopná života za anaeróbnych aj aeróbnych podmienok, tým pádom používa rôzne substráty. Za anaeróbnych podmienok sa prejavujú jej </a:t>
            </a:r>
            <a:r>
              <a:rPr lang="sk-SK" baseline="0" dirty="0" err="1" smtClean="0"/>
              <a:t>denitrifikačné</a:t>
            </a:r>
            <a:r>
              <a:rPr lang="sk-SK" baseline="0" dirty="0" smtClean="0"/>
              <a:t> vlastnosti. Zaujímavosťou je, že sú odolné voči silnej gravitácii.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3406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 anaeróbnych podmienkach sa prejavuje ich</a:t>
            </a:r>
            <a:r>
              <a:rPr lang="sk-SK" baseline="0" dirty="0" smtClean="0"/>
              <a:t> schopnosť spracovávať dusičnany na čistý dusík a uvoľňovať ho tak do </a:t>
            </a:r>
            <a:r>
              <a:rPr lang="sk-SK" baseline="0" dirty="0" err="1" smtClean="0"/>
              <a:t>atsmoféry</a:t>
            </a:r>
            <a:r>
              <a:rPr lang="sk-SK" baseline="0" dirty="0" smtClean="0"/>
              <a:t>. Deje sa tak v štyroch krokoch a sú tu potrebné enzýmy (</a:t>
            </a:r>
            <a:r>
              <a:rPr lang="sk-SK" baseline="0" dirty="0" err="1" smtClean="0"/>
              <a:t>reduktázy</a:t>
            </a:r>
            <a:r>
              <a:rPr lang="sk-SK" baseline="0" dirty="0" smtClean="0"/>
              <a:t>). Využitie je pomerne </a:t>
            </a:r>
            <a:r>
              <a:rPr lang="sk-SK" baseline="0" dirty="0" err="1" smtClean="0"/>
              <a:t>širospektrálne</a:t>
            </a:r>
            <a:r>
              <a:rPr lang="sk-SK" baseline="0" dirty="0" smtClean="0"/>
              <a:t> všade tam, kde je potrebné sa zbavovať dusíka, napríklad pri odstraňovaní NO</a:t>
            </a:r>
            <a:r>
              <a:rPr lang="sk-SK" baseline="-25000" dirty="0" smtClean="0"/>
              <a:t>2 </a:t>
            </a:r>
            <a:r>
              <a:rPr lang="sk-SK" baseline="0" dirty="0" smtClean="0"/>
              <a:t>z pitnej vody.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5388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na baktérie takisto pôsobí oxidačný stres, reaktívne</a:t>
            </a:r>
            <a:r>
              <a:rPr lang="sk-SK" baseline="0" dirty="0" smtClean="0"/>
              <a:t> formy kyslíka (ROS). Jedným z obranných mechanizmov je tvorba </a:t>
            </a:r>
            <a:r>
              <a:rPr lang="sk-SK" baseline="0" dirty="0" err="1" smtClean="0"/>
              <a:t>FerB</a:t>
            </a:r>
            <a:r>
              <a:rPr lang="sk-SK" baseline="0" dirty="0" smtClean="0"/>
              <a:t> </a:t>
            </a:r>
            <a:r>
              <a:rPr lang="sk-SK" baseline="0" dirty="0" err="1" smtClean="0"/>
              <a:t>flavoproteínu</a:t>
            </a:r>
            <a:r>
              <a:rPr lang="sk-SK" baseline="0" dirty="0" smtClean="0"/>
              <a:t>, ktorý napomáha v likvidovaní ROS. Avšak pri veľmi vysokej koncentrácii ROS dochádza k rozkladu </a:t>
            </a:r>
            <a:r>
              <a:rPr lang="sk-SK" baseline="0" dirty="0" err="1" smtClean="0"/>
              <a:t>FnrP</a:t>
            </a:r>
            <a:r>
              <a:rPr lang="sk-SK" baseline="0" dirty="0" smtClean="0"/>
              <a:t> v strede molekuly a obranná funkcia bunky je narušená. Dochádza aj k zastaveniu </a:t>
            </a:r>
            <a:r>
              <a:rPr lang="sk-SK" baseline="0" dirty="0" err="1" smtClean="0"/>
              <a:t>denitrifikácie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7783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Vplyvom ROS bunka</a:t>
            </a:r>
            <a:r>
              <a:rPr lang="sk-SK" baseline="0" dirty="0" smtClean="0"/>
              <a:t> prestáva využívať síru ako substrát a dochádza k aktivácii génov pre </a:t>
            </a:r>
            <a:r>
              <a:rPr lang="sk-SK" baseline="0" dirty="0" err="1" smtClean="0"/>
              <a:t>monooxigenázy</a:t>
            </a:r>
            <a:r>
              <a:rPr lang="sk-SK" baseline="0" dirty="0" smtClean="0"/>
              <a:t>, ktoré sa takisto zapájajú do boja proti ROS. Na obrázku je znázornené, ako sú usporiadané jednotlivé génové skupiny pre </a:t>
            </a:r>
            <a:r>
              <a:rPr lang="sk-SK" baseline="0" dirty="0" err="1" smtClean="0"/>
              <a:t>expresiu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monooxigenáz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5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Hlavným</a:t>
            </a:r>
            <a:r>
              <a:rPr lang="sk-SK" baseline="0" dirty="0" smtClean="0"/>
              <a:t> cieľom práce je </a:t>
            </a:r>
            <a:r>
              <a:rPr lang="sk-SK" baseline="0" dirty="0" err="1" smtClean="0"/>
              <a:t>exprimovanie</a:t>
            </a:r>
            <a:r>
              <a:rPr lang="sk-SK" baseline="0" dirty="0" smtClean="0"/>
              <a:t> 4 génov a získanie proteínov (</a:t>
            </a:r>
            <a:r>
              <a:rPr lang="sk-SK" baseline="0" dirty="0" err="1" smtClean="0"/>
              <a:t>monooxygenáz</a:t>
            </a:r>
            <a:r>
              <a:rPr lang="sk-SK" baseline="0" dirty="0" smtClean="0"/>
              <a:t>) v natívnej forme. Následne bude potrebné zistiť presnú štruktúru, popísať vlastnosti a overiť, akým spôsobom sa presne zapájajú do obranného mechanizmu baktérie.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8521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Najskôr bolo potrebné izolovať </a:t>
            </a:r>
            <a:r>
              <a:rPr lang="sk-SK" dirty="0" err="1" smtClean="0"/>
              <a:t>cDNA</a:t>
            </a:r>
            <a:r>
              <a:rPr lang="sk-SK" dirty="0" smtClean="0"/>
              <a:t> z našej baktérie P. </a:t>
            </a:r>
            <a:r>
              <a:rPr lang="sk-SK" dirty="0" err="1" smtClean="0"/>
              <a:t>denitrificans</a:t>
            </a:r>
            <a:r>
              <a:rPr lang="sk-SK" dirty="0" smtClean="0"/>
              <a:t>. Samotné gény sme izolovali špecifickými </a:t>
            </a:r>
            <a:r>
              <a:rPr lang="sk-SK" dirty="0" err="1" smtClean="0"/>
              <a:t>reštriktázami</a:t>
            </a:r>
            <a:r>
              <a:rPr lang="sk-SK" dirty="0" smtClean="0"/>
              <a:t>, ktoré nám vystrihli samotné gény. Následne sme ich </a:t>
            </a:r>
            <a:r>
              <a:rPr lang="sk-SK" dirty="0" err="1" smtClean="0"/>
              <a:t>amplifikovali</a:t>
            </a:r>
            <a:r>
              <a:rPr lang="sk-SK" dirty="0" smtClean="0"/>
              <a:t> pomocou PCR a skúšobne vložili do vektora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pGEM</a:t>
            </a:r>
            <a:r>
              <a:rPr lang="sk-SK" baseline="0" dirty="0" smtClean="0"/>
              <a:t>, následne transformovali do E. </a:t>
            </a:r>
            <a:r>
              <a:rPr lang="sk-SK" baseline="0" dirty="0" err="1" smtClean="0"/>
              <a:t>coli</a:t>
            </a:r>
            <a:r>
              <a:rPr lang="sk-SK" baseline="0" dirty="0" smtClean="0"/>
              <a:t> a skontrolovali správnosť inzercie.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7555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 kontrole v </a:t>
            </a:r>
            <a:r>
              <a:rPr lang="sk-SK" dirty="0" err="1" smtClean="0"/>
              <a:t>pGEM</a:t>
            </a:r>
            <a:r>
              <a:rPr lang="sk-SK" dirty="0" smtClean="0"/>
              <a:t> vektore sme </a:t>
            </a:r>
            <a:r>
              <a:rPr lang="sk-SK" dirty="0" err="1" smtClean="0"/>
              <a:t>sme</a:t>
            </a:r>
            <a:r>
              <a:rPr lang="sk-SK" dirty="0" smtClean="0"/>
              <a:t> naše gény izolovali a pripravili,</a:t>
            </a:r>
            <a:r>
              <a:rPr lang="sk-SK" baseline="0" dirty="0" smtClean="0"/>
              <a:t> a takto pripravené následne </a:t>
            </a:r>
            <a:r>
              <a:rPr lang="sk-SK" baseline="0" dirty="0" err="1" smtClean="0"/>
              <a:t>ligovali</a:t>
            </a:r>
            <a:r>
              <a:rPr lang="sk-SK" baseline="0" dirty="0" smtClean="0"/>
              <a:t> do pET21 vektora. Pripravili sme kompetentné baktérie E. </a:t>
            </a:r>
            <a:r>
              <a:rPr lang="sk-SK" baseline="0" dirty="0" err="1" smtClean="0"/>
              <a:t>coli</a:t>
            </a:r>
            <a:r>
              <a:rPr lang="sk-SK" baseline="0" dirty="0" smtClean="0"/>
              <a:t> a skontrolovali inzerciu. </a:t>
            </a:r>
            <a:r>
              <a:rPr lang="sk-SK" baseline="0" dirty="0" err="1" smtClean="0"/>
              <a:t>Plasmid</a:t>
            </a:r>
            <a:r>
              <a:rPr lang="sk-SK" baseline="0" dirty="0" smtClean="0"/>
              <a:t> sme následne </a:t>
            </a:r>
            <a:r>
              <a:rPr lang="sk-SK" baseline="0" dirty="0" err="1" smtClean="0"/>
              <a:t>preklonovali</a:t>
            </a:r>
            <a:r>
              <a:rPr lang="sk-SK" baseline="0" dirty="0" smtClean="0"/>
              <a:t> do expresného kmeňa E. </a:t>
            </a:r>
            <a:r>
              <a:rPr lang="sk-SK" baseline="0" dirty="0" err="1" smtClean="0"/>
              <a:t>Coli</a:t>
            </a:r>
            <a:r>
              <a:rPr lang="sk-SK" baseline="0" dirty="0" smtClean="0"/>
              <a:t> BL21. Po kultivácii sme kolónie </a:t>
            </a:r>
            <a:r>
              <a:rPr lang="sk-SK" baseline="0" dirty="0" err="1" smtClean="0"/>
              <a:t>rozsuspendovali</a:t>
            </a:r>
            <a:r>
              <a:rPr lang="sk-SK" baseline="0" dirty="0" smtClean="0"/>
              <a:t> a snažili sa izolovať naše cielené proteíny pomocou afinitnej </a:t>
            </a:r>
            <a:r>
              <a:rPr lang="sk-SK" baseline="0" dirty="0" err="1" smtClean="0"/>
              <a:t>chromatografie</a:t>
            </a:r>
            <a:r>
              <a:rPr lang="sk-SK" baseline="0" dirty="0" smtClean="0"/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3122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</a:t>
            </a:r>
            <a:r>
              <a:rPr lang="sk-SK" baseline="0" dirty="0" smtClean="0"/>
              <a:t> výsledkom sa snažíme postupne dopracovať, zatiaľ sme v stave získať natívny proteín. Hore v prezentácii je uvedené ako postupujeme s jednotlivými génmi.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7896A-BD5A-466E-955F-813342D34EBE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428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D68899-843D-400A-B9E3-C548F41012E5}" type="datetimeFigureOut">
              <a:rPr lang="sk-SK" smtClean="0"/>
              <a:t>20.12.2016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37692B-EDAB-4661-AD03-53B02CF8543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rozpis/student_tema_prihlaseni?fakulta=1431;obdobi=6664;studium=763710;balik=7305;tema=277405;uplne_info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20272" y="5967706"/>
            <a:ext cx="5637010" cy="882119"/>
          </a:xfrm>
        </p:spPr>
        <p:txBody>
          <a:bodyPr/>
          <a:lstStyle/>
          <a:p>
            <a:r>
              <a:rPr lang="sk-SK" dirty="0" smtClean="0"/>
              <a:t>Martin </a:t>
            </a:r>
            <a:r>
              <a:rPr lang="sk-SK" dirty="0" err="1" smtClean="0"/>
              <a:t>Olbert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7175351" cy="1793167"/>
          </a:xfrm>
          <a:noFill/>
        </p:spPr>
        <p:txBody>
          <a:bodyPr/>
          <a:lstStyle/>
          <a:p>
            <a:pPr marL="182880" indent="0" algn="ctr">
              <a:buNone/>
            </a:pPr>
            <a:r>
              <a:rPr lang="sk-SK" sz="2800" dirty="0" err="1">
                <a:solidFill>
                  <a:schemeClr val="tx1"/>
                </a:solidFill>
                <a:effectLst/>
                <a:hlinkClick r:id="rId2"/>
              </a:rPr>
              <a:t>Charakterizace</a:t>
            </a:r>
            <a:r>
              <a:rPr lang="sk-SK" sz="2800" dirty="0">
                <a:solidFill>
                  <a:schemeClr val="tx1"/>
                </a:solidFill>
                <a:effectLst/>
                <a:hlinkClick r:id="rId2"/>
              </a:rPr>
              <a:t> </a:t>
            </a:r>
            <a:r>
              <a:rPr lang="sk-SK" sz="2800" dirty="0" err="1">
                <a:solidFill>
                  <a:schemeClr val="tx1"/>
                </a:solidFill>
                <a:effectLst/>
                <a:hlinkClick r:id="rId2"/>
              </a:rPr>
              <a:t>proteinů</a:t>
            </a:r>
            <a:r>
              <a:rPr lang="sk-SK" sz="2800" dirty="0">
                <a:solidFill>
                  <a:schemeClr val="tx1"/>
                </a:solidFill>
                <a:effectLst/>
                <a:hlinkClick r:id="rId2"/>
              </a:rPr>
              <a:t> </a:t>
            </a:r>
            <a:r>
              <a:rPr lang="sk-SK" sz="2800" dirty="0" err="1">
                <a:solidFill>
                  <a:schemeClr val="tx1"/>
                </a:solidFill>
                <a:effectLst/>
                <a:hlinkClick r:id="rId2"/>
              </a:rPr>
              <a:t>Paracoccus</a:t>
            </a:r>
            <a:r>
              <a:rPr lang="sk-SK" sz="2800" dirty="0">
                <a:solidFill>
                  <a:schemeClr val="tx1"/>
                </a:solidFill>
                <a:effectLst/>
                <a:hlinkClick r:id="rId2"/>
              </a:rPr>
              <a:t> </a:t>
            </a:r>
            <a:r>
              <a:rPr lang="sk-SK" sz="2800" dirty="0" err="1">
                <a:solidFill>
                  <a:schemeClr val="tx1"/>
                </a:solidFill>
                <a:effectLst/>
                <a:hlinkClick r:id="rId2"/>
              </a:rPr>
              <a:t>denitrificans</a:t>
            </a:r>
            <a:r>
              <a:rPr lang="sk-SK" sz="2800" dirty="0">
                <a:solidFill>
                  <a:schemeClr val="tx1"/>
                </a:solidFill>
                <a:effectLst/>
                <a:hlinkClick r:id="rId2"/>
              </a:rPr>
              <a:t> s </a:t>
            </a:r>
            <a:r>
              <a:rPr lang="sk-SK" sz="2800" dirty="0" err="1">
                <a:solidFill>
                  <a:schemeClr val="tx1"/>
                </a:solidFill>
                <a:effectLst/>
                <a:hlinkClick r:id="rId2"/>
              </a:rPr>
              <a:t>předpokládanou</a:t>
            </a:r>
            <a:r>
              <a:rPr lang="sk-SK" sz="2800" dirty="0">
                <a:solidFill>
                  <a:schemeClr val="tx1"/>
                </a:solidFill>
                <a:effectLst/>
                <a:hlinkClick r:id="rId2"/>
              </a:rPr>
              <a:t> </a:t>
            </a:r>
            <a:r>
              <a:rPr lang="sk-SK" sz="2800" dirty="0" err="1">
                <a:solidFill>
                  <a:schemeClr val="tx1"/>
                </a:solidFill>
                <a:effectLst/>
                <a:hlinkClick r:id="rId2"/>
              </a:rPr>
              <a:t>funkcí</a:t>
            </a:r>
            <a:r>
              <a:rPr lang="sk-SK" sz="2800" dirty="0">
                <a:solidFill>
                  <a:schemeClr val="tx1"/>
                </a:solidFill>
                <a:effectLst/>
                <a:hlinkClick r:id="rId2"/>
              </a:rPr>
              <a:t> </a:t>
            </a:r>
            <a:r>
              <a:rPr lang="sk-SK" sz="2800" dirty="0" err="1">
                <a:solidFill>
                  <a:schemeClr val="tx1"/>
                </a:solidFill>
                <a:effectLst/>
                <a:hlinkClick r:id="rId2"/>
              </a:rPr>
              <a:t>monooxygenasy</a:t>
            </a:r>
            <a:r>
              <a:rPr lang="sk-SK" sz="2800" dirty="0">
                <a:solidFill>
                  <a:srgbClr val="FF0000"/>
                </a:solidFill>
                <a:effectLst/>
              </a:rPr>
              <a:t/>
            </a:r>
            <a:br>
              <a:rPr lang="sk-SK" sz="2800" dirty="0">
                <a:solidFill>
                  <a:srgbClr val="FF0000"/>
                </a:solidFill>
                <a:effectLst/>
              </a:rPr>
            </a:b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95904" y="5050234"/>
            <a:ext cx="777686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Ústav </a:t>
            </a:r>
            <a:r>
              <a:rPr lang="sk-SK" dirty="0" err="1" smtClean="0"/>
              <a:t>Biochemie</a:t>
            </a:r>
            <a:r>
              <a:rPr lang="sk-SK" dirty="0" smtClean="0"/>
              <a:t> (A5)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Vedúci: </a:t>
            </a:r>
            <a:r>
              <a:rPr lang="sk-SK" b="1" dirty="0"/>
              <a:t>prof. RNDr. Igor Kučera, DrSc</a:t>
            </a:r>
            <a:r>
              <a:rPr lang="sk-SK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Konzultant: </a:t>
            </a:r>
            <a:r>
              <a:rPr lang="sk-SK" b="1" dirty="0"/>
              <a:t>Mgr. </a:t>
            </a:r>
            <a:r>
              <a:rPr lang="sk-SK" b="1" dirty="0" err="1"/>
              <a:t>Vojtěch</a:t>
            </a:r>
            <a:r>
              <a:rPr lang="sk-SK" b="1" dirty="0"/>
              <a:t> </a:t>
            </a:r>
            <a:r>
              <a:rPr lang="sk-SK" b="1" dirty="0" err="1"/>
              <a:t>Sedláček</a:t>
            </a:r>
            <a:r>
              <a:rPr lang="sk-SK" b="1" dirty="0"/>
              <a:t>, </a:t>
            </a:r>
            <a:r>
              <a:rPr lang="sk-SK" b="1" dirty="0" err="1"/>
              <a:t>Ph.D</a:t>
            </a:r>
            <a:r>
              <a:rPr lang="sk-SK" b="1" dirty="0"/>
              <a:t>.</a:t>
            </a:r>
          </a:p>
          <a:p>
            <a:endParaRPr lang="sk-SK" b="1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491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299695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Ďakujem za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000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sk-SK" b="0" dirty="0">
                <a:effectLst/>
              </a:rPr>
              <a:t> </a:t>
            </a:r>
            <a:r>
              <a:rPr lang="sk-SK" sz="4000" b="0" i="1" dirty="0" err="1">
                <a:effectLst/>
              </a:rPr>
              <a:t>Paracoccus</a:t>
            </a:r>
            <a:r>
              <a:rPr lang="sk-SK" sz="4000" b="0" i="1" dirty="0">
                <a:effectLst/>
              </a:rPr>
              <a:t> </a:t>
            </a:r>
            <a:r>
              <a:rPr lang="sk-SK" sz="4000" b="0" i="1" dirty="0" err="1">
                <a:effectLst/>
              </a:rPr>
              <a:t>denitrificans</a:t>
            </a:r>
            <a:endParaRPr lang="sk-SK" sz="4000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87624" y="2708920"/>
            <a:ext cx="6400800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k-SK" dirty="0" smtClean="0"/>
              <a:t>- G</a:t>
            </a:r>
            <a:r>
              <a:rPr lang="sk-SK" baseline="30000" dirty="0" smtClean="0"/>
              <a:t>-</a:t>
            </a:r>
            <a:r>
              <a:rPr lang="sk-SK" dirty="0" smtClean="0"/>
              <a:t> baktérie</a:t>
            </a:r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- aeróbne aj anaeróbne podmienky</a:t>
            </a:r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- rozmanité substráty: </a:t>
            </a:r>
            <a:r>
              <a:rPr lang="sk-SK" dirty="0" err="1" smtClean="0"/>
              <a:t>methanol</a:t>
            </a:r>
            <a:r>
              <a:rPr lang="sk-SK" dirty="0" smtClean="0"/>
              <a:t>, vodík, síra...</a:t>
            </a:r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- </a:t>
            </a:r>
            <a:r>
              <a:rPr lang="sk-SK" dirty="0" err="1" smtClean="0"/>
              <a:t>denitrifikačné</a:t>
            </a:r>
            <a:r>
              <a:rPr lang="sk-SK" dirty="0" smtClean="0"/>
              <a:t> vlastnosti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- </a:t>
            </a:r>
            <a:r>
              <a:rPr lang="sk-SK" dirty="0" err="1" smtClean="0"/>
              <a:t>hypergravitácia</a:t>
            </a: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  <a:p>
            <a:pPr marL="4572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24744"/>
            <a:ext cx="2879184" cy="21899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868144" y="3314669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http://genome.jgi.doe.gov/parde/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06684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sk-SK" sz="4000" dirty="0" smtClean="0"/>
              <a:t> </a:t>
            </a:r>
            <a:r>
              <a:rPr lang="sk-SK" sz="4000" dirty="0" err="1" smtClean="0"/>
              <a:t>Denitrifikácia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259632" y="2852936"/>
            <a:ext cx="6400800" cy="347472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sk-SK" dirty="0" smtClean="0"/>
              <a:t>- anaeróbne podmienky (bez O</a:t>
            </a:r>
            <a:r>
              <a:rPr lang="sk-SK" baseline="-25000" dirty="0" smtClean="0"/>
              <a:t>2 </a:t>
            </a:r>
            <a:r>
              <a:rPr lang="sk-SK" dirty="0" smtClean="0"/>
              <a:t>za </a:t>
            </a:r>
            <a:r>
              <a:rPr lang="sk-SK" dirty="0" err="1" smtClean="0"/>
              <a:t>prít</a:t>
            </a:r>
            <a:r>
              <a:rPr lang="sk-SK" dirty="0" smtClean="0"/>
              <a:t>. NO)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- redukcia z dusičnanov na dusík:</a:t>
            </a:r>
          </a:p>
          <a:p>
            <a:pPr marL="45720" indent="0">
              <a:buNone/>
            </a:pPr>
            <a:r>
              <a:rPr lang="pt-BR" dirty="0" smtClean="0"/>
              <a:t>NO</a:t>
            </a:r>
            <a:r>
              <a:rPr lang="sk-SK" baseline="-25000" dirty="0" smtClean="0"/>
              <a:t>3</a:t>
            </a:r>
            <a:r>
              <a:rPr lang="sk-SK" baseline="30000" dirty="0" smtClean="0"/>
              <a:t>-</a:t>
            </a:r>
            <a:r>
              <a:rPr lang="pt-BR" dirty="0" smtClean="0"/>
              <a:t> → </a:t>
            </a:r>
            <a:r>
              <a:rPr lang="pt-BR" dirty="0"/>
              <a:t>NO</a:t>
            </a:r>
            <a:r>
              <a:rPr lang="pt-BR" baseline="-25000" dirty="0"/>
              <a:t>2</a:t>
            </a:r>
            <a:r>
              <a:rPr lang="pt-BR" dirty="0"/>
              <a:t> </a:t>
            </a:r>
            <a:r>
              <a:rPr lang="pt-BR" baseline="30000" dirty="0"/>
              <a:t>-</a:t>
            </a:r>
            <a:r>
              <a:rPr lang="pt-BR" dirty="0"/>
              <a:t> → NO → N</a:t>
            </a:r>
            <a:r>
              <a:rPr lang="pt-BR" baseline="-25000" dirty="0"/>
              <a:t>2</a:t>
            </a:r>
            <a:r>
              <a:rPr lang="pt-BR" dirty="0"/>
              <a:t>O → N</a:t>
            </a:r>
            <a:r>
              <a:rPr lang="pt-BR" baseline="-25000" dirty="0"/>
              <a:t>2</a:t>
            </a:r>
            <a:r>
              <a:rPr lang="pt-BR" dirty="0"/>
              <a:t> 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- 4 </a:t>
            </a:r>
            <a:r>
              <a:rPr lang="sk-SK" dirty="0" err="1" smtClean="0"/>
              <a:t>reduktázy</a:t>
            </a:r>
            <a:r>
              <a:rPr lang="sk-SK" dirty="0" smtClean="0"/>
              <a:t> potrebné k reakcii</a:t>
            </a:r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- využitie v </a:t>
            </a:r>
            <a:r>
              <a:rPr lang="sk-SK" dirty="0" err="1" smtClean="0"/>
              <a:t>biotech</a:t>
            </a:r>
            <a:r>
              <a:rPr lang="sk-SK" dirty="0" smtClean="0"/>
              <a:t>., odstraňovanie </a:t>
            </a:r>
            <a:r>
              <a:rPr lang="pt-BR" dirty="0"/>
              <a:t>NO</a:t>
            </a:r>
            <a:r>
              <a:rPr lang="pt-BR" baseline="-25000" dirty="0"/>
              <a:t>2</a:t>
            </a:r>
            <a:r>
              <a:rPr lang="pt-BR" dirty="0"/>
              <a:t> </a:t>
            </a:r>
            <a:r>
              <a:rPr lang="pt-BR" baseline="30000" dirty="0" smtClean="0"/>
              <a:t>-</a:t>
            </a:r>
            <a:r>
              <a:rPr lang="sk-SK" baseline="30000" dirty="0" smtClean="0"/>
              <a:t> </a:t>
            </a:r>
            <a:r>
              <a:rPr lang="sk-SK" dirty="0" smtClean="0"/>
              <a:t> z pitnej vody</a:t>
            </a: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229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sk-SK" sz="4000" dirty="0" smtClean="0"/>
              <a:t> Oxidačný stres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15616" y="2204864"/>
            <a:ext cx="6400800" cy="3474720"/>
          </a:xfrm>
        </p:spPr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ROS</a:t>
            </a:r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err="1" smtClean="0"/>
              <a:t>FerB</a:t>
            </a:r>
            <a:r>
              <a:rPr lang="sk-SK" dirty="0" smtClean="0"/>
              <a:t> – cytoplazmatický </a:t>
            </a:r>
            <a:r>
              <a:rPr lang="sk-SK" dirty="0" err="1" smtClean="0"/>
              <a:t>flavoproteín</a:t>
            </a: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r>
              <a:rPr lang="sk-SK" dirty="0" err="1" smtClean="0"/>
              <a:t>FnrP</a:t>
            </a:r>
            <a:r>
              <a:rPr lang="sk-SK" dirty="0" smtClean="0"/>
              <a:t> </a:t>
            </a:r>
            <a:r>
              <a:rPr lang="sk-SK" dirty="0" err="1" smtClean="0"/>
              <a:t>transk</a:t>
            </a:r>
            <a:r>
              <a:rPr lang="sk-SK" dirty="0"/>
              <a:t>.</a:t>
            </a:r>
            <a:r>
              <a:rPr lang="sk-SK" dirty="0" smtClean="0"/>
              <a:t> faktor rozložený ROS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N</a:t>
            </a:r>
            <a:r>
              <a:rPr lang="sk-SK" baseline="-25000" dirty="0" smtClean="0"/>
              <a:t>2</a:t>
            </a:r>
            <a:r>
              <a:rPr lang="sk-SK" dirty="0" smtClean="0"/>
              <a:t>O </a:t>
            </a:r>
            <a:r>
              <a:rPr lang="sk-SK" dirty="0" err="1" smtClean="0"/>
              <a:t>reduktáza</a:t>
            </a:r>
            <a:r>
              <a:rPr lang="sk-SK" dirty="0" smtClean="0"/>
              <a:t> (prerušená </a:t>
            </a:r>
            <a:r>
              <a:rPr lang="sk-SK" dirty="0" err="1" smtClean="0"/>
              <a:t>denitrifikácia</a:t>
            </a:r>
            <a:r>
              <a:rPr lang="sk-SK" dirty="0" smtClean="0"/>
              <a:t>)</a:t>
            </a:r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75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87624" y="2420888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- prestáva využívanie síry bunkou</a:t>
            </a:r>
          </a:p>
          <a:p>
            <a:pPr marL="45720" indent="0"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aktivácia génov pre </a:t>
            </a:r>
          </a:p>
          <a:p>
            <a:pPr marL="45720" indent="0">
              <a:buNone/>
            </a:pPr>
            <a:r>
              <a:rPr lang="sk-SK" dirty="0" err="1" smtClean="0"/>
              <a:t>monooxygenázy</a:t>
            </a: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vstupujú do boja proti </a:t>
            </a:r>
          </a:p>
          <a:p>
            <a:pPr marL="45720" indent="0">
              <a:buNone/>
            </a:pPr>
            <a:r>
              <a:rPr lang="sk-SK" dirty="0" smtClean="0"/>
              <a:t>oxidačnému stresu</a:t>
            </a:r>
            <a:endParaRPr lang="sk-SK" dirty="0"/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92896"/>
            <a:ext cx="2532807" cy="322063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940152" y="571352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http://www.sciencedirect.com/science/article/pii/S1874391915002201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144904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sk-SK" sz="4000" dirty="0" smtClean="0"/>
              <a:t> Cieľ práce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dirty="0" err="1" smtClean="0"/>
              <a:t>expresia</a:t>
            </a:r>
            <a:r>
              <a:rPr lang="sk-SK" dirty="0" smtClean="0"/>
              <a:t> génov pre tvorbu </a:t>
            </a:r>
            <a:r>
              <a:rPr lang="sk-SK" dirty="0" err="1" smtClean="0"/>
              <a:t>monooxygenáz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 - </a:t>
            </a:r>
            <a:r>
              <a:rPr lang="sk-SK" dirty="0" err="1" smtClean="0"/>
              <a:t>exprimovanie</a:t>
            </a:r>
            <a:r>
              <a:rPr lang="sk-SK" dirty="0" smtClean="0"/>
              <a:t> 4 génov: 4106/5007/5013/5125</a:t>
            </a:r>
          </a:p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r>
              <a:rPr lang="sk-SK" dirty="0"/>
              <a:t> </a:t>
            </a:r>
            <a:r>
              <a:rPr lang="sk-SK" dirty="0" smtClean="0"/>
              <a:t>- zistenie štruktúry, popis vlastností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55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sk-SK" sz="4000" dirty="0" smtClean="0"/>
              <a:t> Postup práce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- izolácia </a:t>
            </a:r>
            <a:r>
              <a:rPr lang="sk-SK" dirty="0" err="1" smtClean="0"/>
              <a:t>cDNA</a:t>
            </a:r>
            <a:r>
              <a:rPr lang="sk-SK" dirty="0" smtClean="0"/>
              <a:t> </a:t>
            </a:r>
            <a:r>
              <a:rPr lang="sk-SK" i="1" dirty="0" smtClean="0"/>
              <a:t>P. </a:t>
            </a:r>
            <a:r>
              <a:rPr lang="sk-SK" i="1" dirty="0" err="1" smtClean="0"/>
              <a:t>Denitrificans</a:t>
            </a:r>
            <a:endParaRPr lang="sk-SK" dirty="0"/>
          </a:p>
          <a:p>
            <a:pPr marL="45720" indent="0">
              <a:buNone/>
            </a:pPr>
            <a:endParaRPr lang="sk-SK" i="1" dirty="0" smtClean="0"/>
          </a:p>
          <a:p>
            <a:pPr marL="45720" indent="0">
              <a:buNone/>
            </a:pPr>
            <a:r>
              <a:rPr lang="sk-SK" dirty="0" smtClean="0"/>
              <a:t>- izolácia génov </a:t>
            </a:r>
            <a:r>
              <a:rPr lang="sk-SK" dirty="0" err="1" smtClean="0"/>
              <a:t>reštriktázami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amplifikácia PCR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r>
              <a:rPr lang="sk-SK" dirty="0" smtClean="0"/>
              <a:t>vkladanie do vektora </a:t>
            </a:r>
            <a:r>
              <a:rPr lang="sk-SK" dirty="0" err="1" smtClean="0"/>
              <a:t>pGEM</a:t>
            </a:r>
            <a:r>
              <a:rPr lang="sk-SK" dirty="0" smtClean="0"/>
              <a:t>, transformácia do kmeňa </a:t>
            </a:r>
            <a:r>
              <a:rPr lang="sk-SK" i="1" dirty="0" err="1" smtClean="0"/>
              <a:t>E.Coli</a:t>
            </a:r>
            <a:r>
              <a:rPr lang="sk-SK" dirty="0" smtClean="0"/>
              <a:t> a kontrola inzercie</a:t>
            </a:r>
            <a:endParaRPr lang="sk-SK" i="1" dirty="0" smtClean="0"/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078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dirty="0" smtClean="0"/>
              <a:t>vloženie do vektora pET21, </a:t>
            </a:r>
            <a:r>
              <a:rPr lang="sk-SK" dirty="0" err="1" smtClean="0"/>
              <a:t>ligácia</a:t>
            </a: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 - vloženiu vektora pET21 s génom do kompetentných </a:t>
            </a:r>
            <a:r>
              <a:rPr lang="sk-SK" dirty="0" err="1" smtClean="0"/>
              <a:t>E.Coli</a:t>
            </a:r>
            <a:r>
              <a:rPr lang="sk-SK" dirty="0" smtClean="0"/>
              <a:t> a kontrola inzercie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 - </a:t>
            </a:r>
            <a:r>
              <a:rPr lang="sk-SK" dirty="0" err="1" smtClean="0"/>
              <a:t>preklonovanie</a:t>
            </a:r>
            <a:r>
              <a:rPr lang="sk-SK" dirty="0" smtClean="0"/>
              <a:t> </a:t>
            </a:r>
            <a:r>
              <a:rPr lang="sk-SK" dirty="0" err="1" smtClean="0"/>
              <a:t>plasmidu</a:t>
            </a:r>
            <a:r>
              <a:rPr lang="sk-SK" dirty="0" smtClean="0"/>
              <a:t> do expresného kmeňa </a:t>
            </a:r>
            <a:r>
              <a:rPr lang="sk-SK" dirty="0" err="1" smtClean="0"/>
              <a:t>E.Coli</a:t>
            </a:r>
            <a:r>
              <a:rPr lang="sk-SK" dirty="0" smtClean="0"/>
              <a:t> BL21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-</a:t>
            </a:r>
            <a:r>
              <a:rPr lang="sk-SK" dirty="0" err="1" smtClean="0"/>
              <a:t>expresia</a:t>
            </a:r>
            <a:r>
              <a:rPr lang="sk-SK" dirty="0" smtClean="0"/>
              <a:t> a izolácia proteínov pomocou afinitnej </a:t>
            </a:r>
            <a:r>
              <a:rPr lang="sk-SK" dirty="0" err="1" smtClean="0"/>
              <a:t>chromatografie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061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4106 – pET21 – </a:t>
            </a:r>
            <a:r>
              <a:rPr lang="sk-SK" dirty="0" err="1" smtClean="0"/>
              <a:t>exprimuje</a:t>
            </a:r>
            <a:r>
              <a:rPr lang="sk-SK" dirty="0" smtClean="0"/>
              <a:t>, pokus o </a:t>
            </a:r>
            <a:r>
              <a:rPr lang="sk-SK" dirty="0" err="1" smtClean="0"/>
              <a:t>purifikáciu</a:t>
            </a: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5007 – pET21 – </a:t>
            </a:r>
            <a:r>
              <a:rPr lang="sk-SK" dirty="0" err="1" smtClean="0"/>
              <a:t>neexprimuje</a:t>
            </a: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5013 do pET21 </a:t>
            </a:r>
            <a:r>
              <a:rPr lang="sk-SK" dirty="0" err="1" smtClean="0"/>
              <a:t>vligovať</a:t>
            </a: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5125 do </a:t>
            </a:r>
            <a:r>
              <a:rPr lang="sk-SK" dirty="0" err="1" smtClean="0"/>
              <a:t>pGEM</a:t>
            </a:r>
            <a:r>
              <a:rPr lang="sk-SK" dirty="0" smtClean="0"/>
              <a:t> </a:t>
            </a:r>
            <a:r>
              <a:rPr lang="sk-SK" dirty="0" err="1" smtClean="0"/>
              <a:t>vligovať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6859057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247</TotalTime>
  <Words>624</Words>
  <Application>Microsoft Office PowerPoint</Application>
  <PresentationFormat>Prezentácia na obrazovke (4:3)</PresentationFormat>
  <Paragraphs>85</Paragraphs>
  <Slides>10</Slides>
  <Notes>8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Aerodynamika</vt:lpstr>
      <vt:lpstr>Charakterizace proteinů Paracoccus denitrificans s předpokládanou funkcí monooxygenasy </vt:lpstr>
      <vt:lpstr> Paracoccus denitrificans</vt:lpstr>
      <vt:lpstr> Denitrifikácia</vt:lpstr>
      <vt:lpstr> Oxidačný stres</vt:lpstr>
      <vt:lpstr>Prezentácia programu PowerPoint</vt:lpstr>
      <vt:lpstr> Cieľ práce</vt:lpstr>
      <vt:lpstr> Postup práce</vt:lpstr>
      <vt:lpstr>Prezentácia programu PowerPoint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</dc:creator>
  <cp:lastModifiedBy>Martin</cp:lastModifiedBy>
  <cp:revision>21</cp:revision>
  <dcterms:created xsi:type="dcterms:W3CDTF">2016-12-11T19:13:44Z</dcterms:created>
  <dcterms:modified xsi:type="dcterms:W3CDTF">2016-12-20T07:55:59Z</dcterms:modified>
</cp:coreProperties>
</file>