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sldIdLst>
    <p:sldId id="256" r:id="rId2"/>
    <p:sldId id="267" r:id="rId3"/>
    <p:sldId id="257" r:id="rId4"/>
    <p:sldId id="258" r:id="rId5"/>
    <p:sldId id="259" r:id="rId6"/>
    <p:sldId id="266" r:id="rId7"/>
    <p:sldId id="265" r:id="rId8"/>
    <p:sldId id="260" r:id="rId9"/>
    <p:sldId id="261" r:id="rId10"/>
    <p:sldId id="263" r:id="rId11"/>
    <p:sldId id="26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17" autoAdjust="0"/>
    <p:restoredTop sz="84615" autoAdjust="0"/>
  </p:normalViewPr>
  <p:slideViewPr>
    <p:cSldViewPr snapToGrid="0">
      <p:cViewPr varScale="1">
        <p:scale>
          <a:sx n="70" d="100"/>
          <a:sy n="70" d="100"/>
        </p:scale>
        <p:origin x="105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2300C1-EB19-49EF-89C9-E73BF858CB5B}" type="datetimeFigureOut">
              <a:rPr lang="cs-CZ" smtClean="0"/>
              <a:t>14.12.2016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E003E3-8844-4942-929F-44848EA5F5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9464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Ve svojí diplomové práci budu volně navazovat</a:t>
            </a:r>
            <a:r>
              <a:rPr lang="cs-CZ" baseline="0" dirty="0"/>
              <a:t> na svoji bakalářskou práci ve které jsem se věnoval hladinám </a:t>
            </a:r>
            <a:r>
              <a:rPr lang="cs-CZ" baseline="0" dirty="0" err="1"/>
              <a:t>isoflavonů</a:t>
            </a:r>
            <a:r>
              <a:rPr lang="cs-CZ" baseline="0" dirty="0"/>
              <a:t> </a:t>
            </a:r>
            <a:r>
              <a:rPr lang="cs-CZ" baseline="0"/>
              <a:t>v jogurtech.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003E3-8844-4942-929F-44848EA5F562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16173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003E3-8844-4942-929F-44848EA5F562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62580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Na tomto</a:t>
            </a:r>
            <a:r>
              <a:rPr lang="cs-CZ" baseline="0" dirty="0"/>
              <a:t> snímku můžeme vidět základní informace o </a:t>
            </a:r>
            <a:r>
              <a:rPr lang="cs-CZ" baseline="0" dirty="0" err="1"/>
              <a:t>fytoestroegenech</a:t>
            </a:r>
            <a:r>
              <a:rPr lang="cs-CZ" baseline="0" dirty="0"/>
              <a:t>, což jsou látky rostlinného původu, které v rostlině působí jako ochranné látky vůči škůdcům ale i proti UV záření. Svému názvu také vděčí jejich podobné struktuře na </a:t>
            </a:r>
            <a:r>
              <a:rPr lang="cs-CZ" dirty="0"/>
              <a:t>17-β-estradiol, díky ní se také</a:t>
            </a:r>
            <a:r>
              <a:rPr lang="cs-CZ" baseline="0" dirty="0"/>
              <a:t> dokáží vázat na estrogenní receptory a tím vyvolat danou reakci. Hlavním zdrojem </a:t>
            </a:r>
            <a:r>
              <a:rPr lang="cs-CZ" baseline="0" dirty="0" err="1"/>
              <a:t>fytoestrogenů</a:t>
            </a:r>
            <a:r>
              <a:rPr lang="cs-CZ" baseline="0" dirty="0"/>
              <a:t> jsou rostliny čeledi bobovité, do které paří sója a jetel. Zájem o jejich studium začal v 40. letech kdy se zjistilo, že ovce, které se živily především červeným jetelem bývají často neplodné. </a:t>
            </a:r>
            <a:r>
              <a:rPr lang="cs-CZ" baseline="0" dirty="0" err="1"/>
              <a:t>Fytoestrogeny</a:t>
            </a:r>
            <a:r>
              <a:rPr lang="cs-CZ" baseline="0" dirty="0"/>
              <a:t> můžeme rozdělit jak je výše uvedeno a z toho nejzajímavější skupinou jsou </a:t>
            </a:r>
            <a:r>
              <a:rPr lang="cs-CZ" baseline="0" dirty="0" err="1"/>
              <a:t>isflavonoidy</a:t>
            </a:r>
            <a:r>
              <a:rPr lang="cs-CZ" baseline="0" dirty="0"/>
              <a:t>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003E3-8844-4942-929F-44848EA5F562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38660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Isoflavony</a:t>
            </a:r>
            <a:r>
              <a:rPr lang="cs-CZ" baseline="0" dirty="0"/>
              <a:t> jsou jednou z nejzajímavějších a nejprobádanějších skupin </a:t>
            </a:r>
            <a:r>
              <a:rPr lang="cs-CZ" baseline="0" dirty="0" err="1"/>
              <a:t>fytoestrogenů</a:t>
            </a:r>
            <a:r>
              <a:rPr lang="cs-CZ" baseline="0" dirty="0"/>
              <a:t>. Jedná se o nesteroidní </a:t>
            </a:r>
            <a:r>
              <a:rPr lang="cs-CZ" baseline="0" dirty="0" err="1"/>
              <a:t>polyfenolické</a:t>
            </a:r>
            <a:r>
              <a:rPr lang="cs-CZ" baseline="0" dirty="0"/>
              <a:t> látky se základní strukturou kterou můžeme vidět výše.</a:t>
            </a:r>
          </a:p>
          <a:p>
            <a:r>
              <a:rPr lang="cs-CZ" baseline="0" dirty="0"/>
              <a:t>V rostlinách se objevují v </a:t>
            </a:r>
            <a:r>
              <a:rPr lang="cs-CZ" baseline="0" dirty="0" err="1"/>
              <a:t>glykosylované</a:t>
            </a:r>
            <a:r>
              <a:rPr lang="cs-CZ" baseline="0" dirty="0"/>
              <a:t> formě (mají na sobě navázanou glukózu), tato forma není biologicky aktivní jelikož se nedokáže dostat do krevního oběhu přes stěnu zažívacího traktu do oběhu. Tzv. aglykony je forma </a:t>
            </a:r>
            <a:r>
              <a:rPr lang="cs-CZ" baseline="0" dirty="0" err="1"/>
              <a:t>isoflavonů</a:t>
            </a:r>
            <a:r>
              <a:rPr lang="cs-CZ" baseline="0" dirty="0"/>
              <a:t>, kterým je enzymaticky odštěpena glukóza, tato forma je dále metabolizována v těle.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003E3-8844-4942-929F-44848EA5F562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7804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Na</a:t>
            </a:r>
            <a:r>
              <a:rPr lang="cs-CZ" baseline="0" dirty="0"/>
              <a:t> tomto snímku můžeme vidět metabolismus </a:t>
            </a:r>
            <a:r>
              <a:rPr lang="cs-CZ" baseline="0" dirty="0" err="1"/>
              <a:t>isoflavonů</a:t>
            </a:r>
            <a:r>
              <a:rPr lang="cs-CZ" baseline="0" dirty="0"/>
              <a:t> a již dříve zmíněné odštěpení cukerné složky. </a:t>
            </a:r>
            <a:r>
              <a:rPr lang="cs-CZ" baseline="0" dirty="0" err="1"/>
              <a:t>Daidzein</a:t>
            </a:r>
            <a:r>
              <a:rPr lang="cs-CZ" baseline="0" dirty="0"/>
              <a:t> je dále metabolizován na </a:t>
            </a:r>
            <a:r>
              <a:rPr lang="cs-CZ" baseline="0" dirty="0" err="1"/>
              <a:t>Equol</a:t>
            </a:r>
            <a:r>
              <a:rPr lang="cs-CZ" baseline="0" dirty="0"/>
              <a:t>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003E3-8844-4942-929F-44848EA5F562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12050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Isoflavony</a:t>
            </a:r>
            <a:r>
              <a:rPr lang="cs-CZ" baseline="0" dirty="0"/>
              <a:t> jsou hlavně zastoupeny v sóje a výrobcích z ní. Je zajímavé srovnat koncentrace </a:t>
            </a:r>
            <a:r>
              <a:rPr lang="cs-CZ" baseline="0" dirty="0" err="1"/>
              <a:t>isoflavonů</a:t>
            </a:r>
            <a:r>
              <a:rPr lang="cs-CZ" baseline="0" dirty="0"/>
              <a:t> v tofu a </a:t>
            </a:r>
            <a:r>
              <a:rPr lang="cs-CZ" baseline="0" dirty="0" err="1"/>
              <a:t>temehu</a:t>
            </a:r>
            <a:r>
              <a:rPr lang="cs-CZ" baseline="0" dirty="0"/>
              <a:t>. V </a:t>
            </a:r>
            <a:r>
              <a:rPr lang="cs-CZ" baseline="0" dirty="0" err="1"/>
              <a:t>tempehu</a:t>
            </a:r>
            <a:r>
              <a:rPr lang="cs-CZ" baseline="0" dirty="0"/>
              <a:t> je vyšší koncentrace díky fermentační úpravě.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003E3-8844-4942-929F-44848EA5F562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29535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Na</a:t>
            </a:r>
            <a:r>
              <a:rPr lang="cs-CZ" baseline="0" dirty="0"/>
              <a:t> tomto snímku můžeme vidět jedny z kladných zdravotních účinků </a:t>
            </a:r>
            <a:r>
              <a:rPr lang="cs-CZ" baseline="0" dirty="0" err="1"/>
              <a:t>isoflavonů</a:t>
            </a:r>
            <a:r>
              <a:rPr lang="cs-CZ" baseline="0" dirty="0"/>
              <a:t>. Některé výzkumy ohledně kladných zdravotních účinků </a:t>
            </a:r>
            <a:r>
              <a:rPr lang="cs-CZ" baseline="0" dirty="0" err="1"/>
              <a:t>isoflavonů</a:t>
            </a:r>
            <a:r>
              <a:rPr lang="cs-CZ" baseline="0" dirty="0"/>
              <a:t> si protiřečí.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003E3-8844-4942-929F-44848EA5F562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10866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Výše můžeme vidět</a:t>
            </a:r>
            <a:r>
              <a:rPr lang="cs-CZ" baseline="0" dirty="0"/>
              <a:t> látky, které budu analyzovat v </a:t>
            </a:r>
            <a:r>
              <a:rPr lang="cs-CZ" baseline="0" dirty="0" err="1"/>
              <a:t>ruminální</a:t>
            </a:r>
            <a:r>
              <a:rPr lang="cs-CZ" baseline="0" dirty="0"/>
              <a:t> tekutině. Kromě </a:t>
            </a:r>
            <a:r>
              <a:rPr lang="cs-CZ" baseline="0" dirty="0" err="1"/>
              <a:t>daidzeinu</a:t>
            </a:r>
            <a:r>
              <a:rPr lang="cs-CZ" baseline="0" dirty="0"/>
              <a:t> a </a:t>
            </a:r>
            <a:r>
              <a:rPr lang="cs-CZ" baseline="0" dirty="0" err="1"/>
              <a:t>genisteinu</a:t>
            </a:r>
            <a:r>
              <a:rPr lang="cs-CZ" baseline="0" dirty="0"/>
              <a:t> budu zkoumat i jejich prekurzory </a:t>
            </a:r>
            <a:r>
              <a:rPr lang="cs-CZ" baseline="0" dirty="0" err="1"/>
              <a:t>formononetin</a:t>
            </a:r>
            <a:r>
              <a:rPr lang="cs-CZ" baseline="0" dirty="0"/>
              <a:t> a </a:t>
            </a:r>
            <a:r>
              <a:rPr lang="cs-CZ" baseline="0" dirty="0" err="1"/>
              <a:t>biochanin</a:t>
            </a:r>
            <a:r>
              <a:rPr lang="cs-CZ" baseline="0" dirty="0"/>
              <a:t> A.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003E3-8844-4942-929F-44848EA5F562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27650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Equol</a:t>
            </a:r>
            <a:r>
              <a:rPr lang="cs-CZ" dirty="0"/>
              <a:t> je jedna</a:t>
            </a:r>
            <a:r>
              <a:rPr lang="cs-CZ" baseline="0" dirty="0"/>
              <a:t> z nejzajímavějších látek z skupiny </a:t>
            </a:r>
            <a:r>
              <a:rPr lang="cs-CZ" baseline="0" dirty="0" err="1"/>
              <a:t>fytoestrogenů</a:t>
            </a:r>
            <a:r>
              <a:rPr lang="cs-CZ" baseline="0" dirty="0"/>
              <a:t>, jelikož má vysokou afinitu k ER. Jedná se o metabolit </a:t>
            </a:r>
            <a:r>
              <a:rPr lang="cs-CZ" baseline="0" dirty="0" err="1"/>
              <a:t>daidzeinu</a:t>
            </a:r>
            <a:r>
              <a:rPr lang="cs-CZ" baseline="0" dirty="0"/>
              <a:t>. Pouze 30 – 50 % populace umí </a:t>
            </a:r>
            <a:r>
              <a:rPr lang="cs-CZ" baseline="0" dirty="0" err="1"/>
              <a:t>metabolitovat</a:t>
            </a:r>
            <a:r>
              <a:rPr lang="cs-CZ" baseline="0" dirty="0"/>
              <a:t> </a:t>
            </a:r>
            <a:r>
              <a:rPr lang="cs-CZ" baseline="0" dirty="0" err="1"/>
              <a:t>daidzein</a:t>
            </a:r>
            <a:r>
              <a:rPr lang="cs-CZ" baseline="0" dirty="0"/>
              <a:t> na </a:t>
            </a:r>
            <a:r>
              <a:rPr lang="cs-CZ" baseline="0" dirty="0" err="1"/>
              <a:t>equol</a:t>
            </a:r>
            <a:r>
              <a:rPr lang="cs-CZ" baseline="0" dirty="0"/>
              <a:t> a vyšší procento těchto lidí žije v Asii. (Pravděpodobně vyšší konzumaci sóji a výrobků z ní). Přežvýkavci ovšem umí všichni metabolizovat </a:t>
            </a:r>
            <a:r>
              <a:rPr lang="cs-CZ" baseline="0" dirty="0" err="1"/>
              <a:t>equol</a:t>
            </a:r>
            <a:r>
              <a:rPr lang="cs-CZ" baseline="0" dirty="0"/>
              <a:t> a ten se dále i s ostatními </a:t>
            </a:r>
            <a:r>
              <a:rPr lang="cs-CZ" baseline="0" dirty="0" err="1"/>
              <a:t>isoflavony</a:t>
            </a:r>
            <a:r>
              <a:rPr lang="cs-CZ" baseline="0" dirty="0"/>
              <a:t> dostane do mléka, čehož se dá využít.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003E3-8844-4942-929F-44848EA5F562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74658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Přesný</a:t>
            </a:r>
            <a:r>
              <a:rPr lang="cs-CZ" baseline="0" dirty="0"/>
              <a:t> postup analýzy vzorků ještě nevím ale takhle zhruba by to mělo vypadat.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003E3-8844-4942-929F-44848EA5F562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1134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12/14/2016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12/14/2016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7" y="1862355"/>
            <a:ext cx="8361229" cy="1663597"/>
          </a:xfrm>
        </p:spPr>
        <p:txBody>
          <a:bodyPr/>
          <a:lstStyle/>
          <a:p>
            <a:r>
              <a:rPr lang="cs-CZ" sz="4400" b="1" dirty="0"/>
              <a:t>Studium </a:t>
            </a:r>
            <a:r>
              <a:rPr lang="cs-CZ" sz="4400" b="1" dirty="0" err="1"/>
              <a:t>fytoestrogenních</a:t>
            </a:r>
            <a:r>
              <a:rPr lang="cs-CZ" sz="4400" b="1" dirty="0"/>
              <a:t> látek v </a:t>
            </a:r>
            <a:r>
              <a:rPr lang="cs-CZ" sz="4400" b="1" dirty="0" err="1"/>
              <a:t>ruminální</a:t>
            </a:r>
            <a:r>
              <a:rPr lang="cs-CZ" sz="4400" b="1" dirty="0"/>
              <a:t> tekutině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4" y="4107281"/>
            <a:ext cx="6831673" cy="1086237"/>
          </a:xfrm>
        </p:spPr>
        <p:txBody>
          <a:bodyPr/>
          <a:lstStyle/>
          <a:p>
            <a:r>
              <a:rPr lang="cs-CZ" dirty="0"/>
              <a:t>Martin Štěpánek</a:t>
            </a:r>
          </a:p>
          <a:p>
            <a:r>
              <a:rPr lang="cs-CZ" dirty="0"/>
              <a:t>Vedoucí práce: Mgr. Tomáš Kašparovský, Ph. D.</a:t>
            </a:r>
          </a:p>
        </p:txBody>
      </p:sp>
    </p:spTree>
    <p:extLst>
      <p:ext uri="{BB962C8B-B14F-4D97-AF65-F5344CB8AC3E}">
        <p14:creationId xmlns:p14="http://schemas.microsoft.com/office/powerpoint/2010/main" val="128448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Sledování přeměny </a:t>
            </a:r>
            <a:r>
              <a:rPr lang="cs-CZ" dirty="0" err="1"/>
              <a:t>formononetinu</a:t>
            </a:r>
            <a:r>
              <a:rPr lang="cs-CZ" dirty="0"/>
              <a:t> a </a:t>
            </a:r>
            <a:r>
              <a:rPr lang="cs-CZ" dirty="0" err="1"/>
              <a:t>biochaninu</a:t>
            </a:r>
            <a:r>
              <a:rPr lang="cs-CZ" dirty="0"/>
              <a:t> A na </a:t>
            </a:r>
            <a:r>
              <a:rPr lang="cs-CZ" dirty="0" err="1"/>
              <a:t>daidzein</a:t>
            </a:r>
            <a:r>
              <a:rPr lang="cs-CZ" dirty="0"/>
              <a:t>, </a:t>
            </a:r>
            <a:r>
              <a:rPr lang="cs-CZ" dirty="0" err="1"/>
              <a:t>equol</a:t>
            </a:r>
            <a:r>
              <a:rPr lang="cs-CZ" dirty="0"/>
              <a:t> a </a:t>
            </a:r>
            <a:r>
              <a:rPr lang="cs-CZ" dirty="0" err="1"/>
              <a:t>genistein</a:t>
            </a:r>
            <a:r>
              <a:rPr lang="cs-CZ" dirty="0"/>
              <a:t> v </a:t>
            </a:r>
            <a:r>
              <a:rPr lang="cs-CZ" dirty="0" err="1"/>
              <a:t>ruminální</a:t>
            </a:r>
            <a:r>
              <a:rPr lang="cs-CZ" dirty="0"/>
              <a:t> tekutině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6679" y="3155022"/>
            <a:ext cx="3978442" cy="3336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4435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1464" y="1796716"/>
            <a:ext cx="8666746" cy="4333373"/>
          </a:xfrm>
        </p:spPr>
      </p:pic>
    </p:spTree>
    <p:extLst>
      <p:ext uri="{BB962C8B-B14F-4D97-AF65-F5344CB8AC3E}">
        <p14:creationId xmlns:p14="http://schemas.microsoft.com/office/powerpoint/2010/main" val="2147214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Fytoestrogeny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Sekundární metabolity rostlin – ochrana</a:t>
            </a:r>
          </a:p>
          <a:p>
            <a:r>
              <a:rPr lang="cs-CZ" dirty="0"/>
              <a:t>Hlavní zdroj – čeleď bobovité – jetel, sója</a:t>
            </a:r>
          </a:p>
          <a:p>
            <a:r>
              <a:rPr lang="cs-CZ" dirty="0"/>
              <a:t>Zájem o studium – 40. léta – neplodnost ovcí</a:t>
            </a:r>
          </a:p>
          <a:p>
            <a:r>
              <a:rPr lang="cs-CZ" dirty="0"/>
              <a:t>Podobná struktura na 17-β-estradiol </a:t>
            </a:r>
          </a:p>
          <a:p>
            <a:r>
              <a:rPr lang="cs-CZ" dirty="0"/>
              <a:t>Vazba na ERα a ERβ  – </a:t>
            </a:r>
            <a:r>
              <a:rPr lang="cs-CZ" dirty="0" err="1"/>
              <a:t>etrogenně</a:t>
            </a:r>
            <a:r>
              <a:rPr lang="cs-CZ" dirty="0"/>
              <a:t> aktivní</a:t>
            </a:r>
          </a:p>
          <a:p>
            <a:r>
              <a:rPr lang="cs-CZ" dirty="0"/>
              <a:t>Základní členění: </a:t>
            </a:r>
            <a:r>
              <a:rPr lang="cs-CZ" dirty="0" err="1"/>
              <a:t>isoflavonoidy</a:t>
            </a:r>
            <a:r>
              <a:rPr lang="cs-CZ" dirty="0"/>
              <a:t> (</a:t>
            </a:r>
            <a:r>
              <a:rPr lang="cs-CZ" dirty="0" err="1"/>
              <a:t>isoflavony</a:t>
            </a:r>
            <a:r>
              <a:rPr lang="cs-CZ" dirty="0"/>
              <a:t>), </a:t>
            </a:r>
            <a:r>
              <a:rPr lang="cs-CZ" dirty="0" err="1"/>
              <a:t>flavonoidy</a:t>
            </a:r>
            <a:r>
              <a:rPr lang="cs-CZ" dirty="0"/>
              <a:t>, stilbeny (</a:t>
            </a:r>
            <a:r>
              <a:rPr lang="cs-CZ" dirty="0" err="1"/>
              <a:t>resveratrol</a:t>
            </a:r>
            <a:r>
              <a:rPr lang="cs-CZ" dirty="0"/>
              <a:t>) a </a:t>
            </a:r>
            <a:r>
              <a:rPr lang="cs-CZ" dirty="0" err="1"/>
              <a:t>lignany</a:t>
            </a:r>
            <a:endParaRPr lang="cs-CZ" dirty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7116" y="304800"/>
            <a:ext cx="4214091" cy="2697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1124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Isoflavony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Nesteroidní </a:t>
            </a:r>
            <a:r>
              <a:rPr lang="cs-CZ" dirty="0" err="1"/>
              <a:t>polyfenolické</a:t>
            </a:r>
            <a:r>
              <a:rPr lang="cs-CZ" dirty="0"/>
              <a:t> látky z skupiny </a:t>
            </a:r>
          </a:p>
          <a:p>
            <a:r>
              <a:rPr lang="cs-CZ" dirty="0" err="1"/>
              <a:t>Glykosylované</a:t>
            </a:r>
            <a:r>
              <a:rPr lang="cs-CZ" dirty="0"/>
              <a:t> formy – rostliny – biologicky neaktivní</a:t>
            </a:r>
          </a:p>
          <a:p>
            <a:r>
              <a:rPr lang="cs-CZ" dirty="0"/>
              <a:t>Aglykony – přeměněny v zažívacím traktu bakteriemi (β - glukosidasa) – biologicky aktivní  (lepším přechod přes stěnu žaludku) – dále jsou v těle metabolizovány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0096" y="685800"/>
            <a:ext cx="3982704" cy="2699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7715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Metabolismus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1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1915" y="1331495"/>
            <a:ext cx="9095873" cy="5366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5212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7214237"/>
              </p:ext>
            </p:extLst>
          </p:nvPr>
        </p:nvGraphicFramePr>
        <p:xfrm>
          <a:off x="1090863" y="1347536"/>
          <a:ext cx="10411325" cy="52718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724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285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46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57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cs-CZ" sz="2000" dirty="0">
                          <a:effectLst/>
                        </a:rPr>
                        <a:t>Produkt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cs-CZ" sz="2000" dirty="0">
                          <a:effectLst/>
                        </a:rPr>
                        <a:t>Celková koncentrace(mg/100g )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cs-CZ" sz="2000">
                          <a:effectLst/>
                        </a:rPr>
                        <a:t>Daidzein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cs-CZ" sz="2000">
                          <a:effectLst/>
                        </a:rPr>
                        <a:t>Genistein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780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cs-CZ" sz="2000" dirty="0">
                          <a:effectLst/>
                        </a:rPr>
                        <a:t>Sójové boby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cs-CZ" sz="2000" dirty="0">
                          <a:effectLst/>
                        </a:rPr>
                        <a:t>128,34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cs-CZ" sz="2000" dirty="0">
                          <a:effectLst/>
                        </a:rPr>
                        <a:t>46,46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cs-CZ" sz="2000">
                          <a:effectLst/>
                        </a:rPr>
                        <a:t>73,76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780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cs-CZ" sz="2000">
                          <a:effectLst/>
                        </a:rPr>
                        <a:t>Sójová mouka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cs-CZ" sz="2000" dirty="0">
                          <a:effectLst/>
                        </a:rPr>
                        <a:t>177,89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cs-CZ" sz="2000">
                          <a:effectLst/>
                        </a:rPr>
                        <a:t>71,19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cs-CZ" sz="2000">
                          <a:effectLst/>
                        </a:rPr>
                        <a:t>96,83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780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cs-CZ" sz="2000">
                          <a:effectLst/>
                        </a:rPr>
                        <a:t>Natto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cs-CZ" sz="2000" dirty="0">
                          <a:effectLst/>
                        </a:rPr>
                        <a:t>58,93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cs-CZ" sz="2000" dirty="0">
                          <a:effectLst/>
                        </a:rPr>
                        <a:t>21,85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cs-CZ" sz="2000">
                          <a:effectLst/>
                        </a:rPr>
                        <a:t>29,04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780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cs-CZ" sz="2000" dirty="0" err="1">
                          <a:effectLst/>
                        </a:rPr>
                        <a:t>Miso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cs-CZ" sz="2000" dirty="0">
                          <a:effectLst/>
                        </a:rPr>
                        <a:t>42,55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cs-CZ" sz="2000">
                          <a:effectLst/>
                        </a:rPr>
                        <a:t>16,13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cs-CZ" sz="2000">
                          <a:effectLst/>
                        </a:rPr>
                        <a:t>24,56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780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cs-CZ" sz="2000" dirty="0" err="1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effectLst/>
                        </a:rPr>
                        <a:t>Tempeh</a:t>
                      </a:r>
                      <a:endParaRPr lang="cs-CZ" sz="2000" dirty="0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cs-CZ" sz="2000" dirty="0">
                          <a:effectLst/>
                        </a:rPr>
                        <a:t>43,52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cs-CZ" sz="2000" dirty="0">
                          <a:effectLst/>
                        </a:rPr>
                        <a:t>17,59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cs-CZ" sz="2000">
                          <a:effectLst/>
                        </a:rPr>
                        <a:t>24,85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780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cs-CZ" sz="2000" dirty="0">
                          <a:solidFill>
                            <a:schemeClr val="accent2">
                              <a:lumMod val="40000"/>
                              <a:lumOff val="60000"/>
                            </a:schemeClr>
                          </a:solidFill>
                          <a:effectLst/>
                        </a:rPr>
                        <a:t>Tofu</a:t>
                      </a:r>
                      <a:endParaRPr lang="cs-CZ" sz="2000" dirty="0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cs-CZ" sz="2000" dirty="0">
                          <a:effectLst/>
                        </a:rPr>
                        <a:t>22,70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cs-CZ" sz="2000" dirty="0">
                          <a:effectLst/>
                        </a:rPr>
                        <a:t>8,00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cs-CZ" sz="2000" dirty="0">
                          <a:effectLst/>
                        </a:rPr>
                        <a:t>12,75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8780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cs-CZ" sz="2000">
                          <a:effectLst/>
                        </a:rPr>
                        <a:t>Sójové mléko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cs-CZ" sz="2000" dirty="0">
                          <a:effectLst/>
                        </a:rPr>
                        <a:t>9,65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cs-CZ" sz="2000">
                          <a:effectLst/>
                        </a:rPr>
                        <a:t>4,45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200"/>
                        </a:spcAft>
                      </a:pPr>
                      <a:r>
                        <a:rPr lang="cs-CZ" sz="2000" dirty="0">
                          <a:effectLst/>
                        </a:rPr>
                        <a:t>6,06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MS Mincho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7899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Zdravotní účinky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Schopnost odstraňovat volné radikály</a:t>
            </a:r>
          </a:p>
          <a:p>
            <a:r>
              <a:rPr lang="cs-CZ" dirty="0"/>
              <a:t>Redukce příznaků menopauzy</a:t>
            </a:r>
          </a:p>
          <a:p>
            <a:r>
              <a:rPr lang="cs-CZ" dirty="0"/>
              <a:t>Stimulace osteoblastů</a:t>
            </a:r>
          </a:p>
          <a:p>
            <a:r>
              <a:rPr lang="cs-CZ" dirty="0"/>
              <a:t>Příznivé účinky na hladinu HDL/LDL – cholesterolu</a:t>
            </a:r>
          </a:p>
          <a:p>
            <a:r>
              <a:rPr lang="cs-CZ" dirty="0"/>
              <a:t>Bohatá strava na sóju v Asii – menší míra výskytu rakoviny prsu</a:t>
            </a:r>
          </a:p>
        </p:txBody>
      </p:sp>
    </p:spTree>
    <p:extLst>
      <p:ext uri="{BB962C8B-B14F-4D97-AF65-F5344CB8AC3E}">
        <p14:creationId xmlns:p14="http://schemas.microsoft.com/office/powerpoint/2010/main" val="2100426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Analyzované látky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Daidzein – vzniká buďto z </a:t>
            </a:r>
            <a:r>
              <a:rPr lang="cs-CZ" dirty="0" err="1"/>
              <a:t>daidzinu</a:t>
            </a:r>
            <a:r>
              <a:rPr lang="cs-CZ" dirty="0"/>
              <a:t> nebo </a:t>
            </a:r>
            <a:r>
              <a:rPr lang="cs-CZ" dirty="0" err="1"/>
              <a:t>demethylací</a:t>
            </a:r>
            <a:r>
              <a:rPr lang="cs-CZ" dirty="0"/>
              <a:t> prekurzoru </a:t>
            </a:r>
            <a:r>
              <a:rPr lang="cs-CZ" dirty="0" err="1"/>
              <a:t>formononetiu</a:t>
            </a:r>
            <a:r>
              <a:rPr lang="cs-CZ" dirty="0"/>
              <a:t> nejvíce zastoupeným isoflavonem, prekurzorem Equolu</a:t>
            </a:r>
          </a:p>
          <a:p>
            <a:r>
              <a:rPr lang="cs-CZ" dirty="0" err="1"/>
              <a:t>Genistein</a:t>
            </a:r>
            <a:r>
              <a:rPr lang="cs-CZ" dirty="0"/>
              <a:t> – prekurzor </a:t>
            </a:r>
            <a:r>
              <a:rPr lang="cs-CZ" dirty="0" err="1"/>
              <a:t>biochanin</a:t>
            </a:r>
            <a:r>
              <a:rPr lang="cs-CZ" dirty="0"/>
              <a:t> A, inhibuje proliferaci rakovinných buněk rakoviny prsu a prostaty</a:t>
            </a:r>
          </a:p>
          <a:p>
            <a:r>
              <a:rPr lang="cs-CZ" dirty="0"/>
              <a:t>Glycitein – málo probádaný, 5 – 10 % isoflavonů v sóji</a:t>
            </a:r>
          </a:p>
        </p:txBody>
      </p:sp>
      <p:pic>
        <p:nvPicPr>
          <p:cNvPr id="4" name="Obrázek 2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3037" y="4381659"/>
            <a:ext cx="2211070" cy="969645"/>
          </a:xfrm>
          <a:prstGeom prst="rect">
            <a:avLst/>
          </a:prstGeom>
        </p:spPr>
      </p:pic>
      <p:pic>
        <p:nvPicPr>
          <p:cNvPr id="5" name="Obrázek 1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2614" y="4381659"/>
            <a:ext cx="2154555" cy="1017905"/>
          </a:xfrm>
          <a:prstGeom prst="rect">
            <a:avLst/>
          </a:prstGeom>
        </p:spPr>
      </p:pic>
      <p:pic>
        <p:nvPicPr>
          <p:cNvPr id="6" name="Obrázek 2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0079" y="4436269"/>
            <a:ext cx="2289810" cy="963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9779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Equol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Metabolit </a:t>
            </a:r>
            <a:r>
              <a:rPr lang="cs-CZ" dirty="0" err="1"/>
              <a:t>daidzeinu</a:t>
            </a:r>
            <a:endParaRPr lang="cs-CZ" dirty="0"/>
          </a:p>
          <a:p>
            <a:r>
              <a:rPr lang="cs-CZ" dirty="0"/>
              <a:t>Nejvyšší estrogenní aktivita</a:t>
            </a:r>
          </a:p>
          <a:p>
            <a:r>
              <a:rPr lang="cs-CZ" dirty="0"/>
              <a:t>Equol producenti 30 – 50 % populace (v Asii vyšší procento)</a:t>
            </a:r>
          </a:p>
          <a:p>
            <a:r>
              <a:rPr lang="cs-CZ" dirty="0"/>
              <a:t>Přežvýkavci 100 % </a:t>
            </a:r>
          </a:p>
          <a:p>
            <a:r>
              <a:rPr lang="cs-CZ" dirty="0"/>
              <a:t>Skvělý antioxidant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4" name="Obrázek 1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7260" y="3802146"/>
            <a:ext cx="4598119" cy="2065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8933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Centrifugace pro odstranění nečistot</a:t>
            </a:r>
          </a:p>
          <a:p>
            <a:r>
              <a:rPr lang="cs-CZ" dirty="0"/>
              <a:t>Přidání vnitřního standardu (4-HBP) </a:t>
            </a:r>
          </a:p>
          <a:p>
            <a:r>
              <a:rPr lang="cs-CZ" dirty="0"/>
              <a:t>Extrakce 2 x 5 ml ethylacetátu</a:t>
            </a:r>
          </a:p>
          <a:p>
            <a:r>
              <a:rPr lang="cs-CZ" dirty="0"/>
              <a:t>Zmražení – odstranění tuků</a:t>
            </a:r>
          </a:p>
          <a:p>
            <a:r>
              <a:rPr lang="cs-CZ" dirty="0"/>
              <a:t>Odpaření na vakuové odsparce</a:t>
            </a:r>
          </a:p>
          <a:p>
            <a:r>
              <a:rPr lang="cs-CZ" dirty="0"/>
              <a:t>Příprava na měření – rozpuštění odparku v 50% methanolu</a:t>
            </a:r>
          </a:p>
          <a:p>
            <a:r>
              <a:rPr lang="cs-CZ" dirty="0"/>
              <a:t>Měření pomocí HPLC-MS-TOF</a:t>
            </a:r>
          </a:p>
        </p:txBody>
      </p:sp>
    </p:spTree>
    <p:extLst>
      <p:ext uri="{BB962C8B-B14F-4D97-AF65-F5344CB8AC3E}">
        <p14:creationId xmlns:p14="http://schemas.microsoft.com/office/powerpoint/2010/main" val="489566805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1079</TotalTime>
  <Words>724</Words>
  <Application>Microsoft Office PowerPoint</Application>
  <PresentationFormat>Širokoúhlá obrazovka</PresentationFormat>
  <Paragraphs>95</Paragraphs>
  <Slides>11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Calibri</vt:lpstr>
      <vt:lpstr>Franklin Gothic Book</vt:lpstr>
      <vt:lpstr>MS Mincho</vt:lpstr>
      <vt:lpstr>Times New Roman</vt:lpstr>
      <vt:lpstr>Crop</vt:lpstr>
      <vt:lpstr>Studium fytoestrogenních látek v ruminální tekutině</vt:lpstr>
      <vt:lpstr>Fytoestrogeny</vt:lpstr>
      <vt:lpstr>Isoflavony</vt:lpstr>
      <vt:lpstr>Metabolismus</vt:lpstr>
      <vt:lpstr>Zdroje</vt:lpstr>
      <vt:lpstr>Zdravotní účinky </vt:lpstr>
      <vt:lpstr>Analyzované látky</vt:lpstr>
      <vt:lpstr>Equol</vt:lpstr>
      <vt:lpstr>Analýza</vt:lpstr>
      <vt:lpstr>Cíl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Hladina equolu a isoflavonů v jogurtech v závislosti  na jejich dávce v krmivu</dc:title>
  <dc:creator>Markéta Wegschmiedová</dc:creator>
  <cp:lastModifiedBy>Filip Štěpánek</cp:lastModifiedBy>
  <cp:revision>43</cp:revision>
  <dcterms:created xsi:type="dcterms:W3CDTF">2016-04-11T13:04:24Z</dcterms:created>
  <dcterms:modified xsi:type="dcterms:W3CDTF">2016-12-14T22:11:41Z</dcterms:modified>
</cp:coreProperties>
</file>