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4" r:id="rId3"/>
    <p:sldId id="257" r:id="rId4"/>
    <p:sldId id="259" r:id="rId5"/>
    <p:sldId id="260" r:id="rId6"/>
    <p:sldId id="267" r:id="rId7"/>
    <p:sldId id="261" r:id="rId8"/>
    <p:sldId id="277" r:id="rId9"/>
    <p:sldId id="262" r:id="rId10"/>
    <p:sldId id="265" r:id="rId11"/>
    <p:sldId id="263" r:id="rId12"/>
    <p:sldId id="266" r:id="rId13"/>
    <p:sldId id="258" r:id="rId14"/>
    <p:sldId id="268" r:id="rId15"/>
    <p:sldId id="271" r:id="rId16"/>
    <p:sldId id="269" r:id="rId17"/>
    <p:sldId id="270" r:id="rId18"/>
    <p:sldId id="275" r:id="rId19"/>
    <p:sldId id="274" r:id="rId20"/>
    <p:sldId id="27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8" autoAdjust="0"/>
    <p:restoredTop sz="94660"/>
  </p:normalViewPr>
  <p:slideViewPr>
    <p:cSldViewPr snapToGrid="0">
      <p:cViewPr varScale="1">
        <p:scale>
          <a:sx n="101" d="100"/>
          <a:sy n="101" d="100"/>
        </p:scale>
        <p:origin x="126"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8CBF2-2427-4E16-A814-F68E78F76043}" type="datetimeFigureOut">
              <a:rPr lang="cs-CZ" smtClean="0"/>
              <a:t>21.9.2016</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D2220-6233-4C11-810B-F1D3C3E4A607}" type="slidenum">
              <a:rPr lang="cs-CZ" smtClean="0"/>
              <a:t>‹#›</a:t>
            </a:fld>
            <a:endParaRPr lang="cs-CZ"/>
          </a:p>
        </p:txBody>
      </p:sp>
    </p:spTree>
    <p:extLst>
      <p:ext uri="{BB962C8B-B14F-4D97-AF65-F5344CB8AC3E}">
        <p14:creationId xmlns:p14="http://schemas.microsoft.com/office/powerpoint/2010/main" val="319769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Mind Mapping is one of the visual learning techniques used to outline information. Mind maps are usually around a single text, word or idea which is at the center of the diagram. It gets surrounded by concepts and ideas that are related with it. The words and ideas branch outward relating with other ideas and concepts.</a:t>
            </a:r>
            <a:endParaRPr lang="cs-CZ" dirty="0"/>
          </a:p>
        </p:txBody>
      </p:sp>
      <p:sp>
        <p:nvSpPr>
          <p:cNvPr id="4" name="Zástupný symbol pro číslo snímku 3"/>
          <p:cNvSpPr>
            <a:spLocks noGrp="1"/>
          </p:cNvSpPr>
          <p:nvPr>
            <p:ph type="sldNum" sz="quarter" idx="10"/>
          </p:nvPr>
        </p:nvSpPr>
        <p:spPr/>
        <p:txBody>
          <a:bodyPr/>
          <a:lstStyle/>
          <a:p>
            <a:fld id="{C58D2220-6233-4C11-810B-F1D3C3E4A607}" type="slidenum">
              <a:rPr lang="cs-CZ" smtClean="0"/>
              <a:t>16</a:t>
            </a:fld>
            <a:endParaRPr lang="cs-CZ"/>
          </a:p>
        </p:txBody>
      </p:sp>
    </p:spTree>
    <p:extLst>
      <p:ext uri="{BB962C8B-B14F-4D97-AF65-F5344CB8AC3E}">
        <p14:creationId xmlns:p14="http://schemas.microsoft.com/office/powerpoint/2010/main" val="275812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kern="1200" dirty="0">
                <a:solidFill>
                  <a:schemeClr val="tx1"/>
                </a:solidFill>
                <a:effectLst/>
                <a:latin typeface="+mn-lt"/>
                <a:ea typeface="+mn-ea"/>
                <a:cs typeface="+mn-cs"/>
              </a:rPr>
              <a:t>Another one of the visual learning techniques which show relationships among concepts is the concept mapping. Concepts are within boxes or circles which are connected by arrows. The process of relating concepts is through a down-branching hierarchical structure.</a:t>
            </a:r>
          </a:p>
        </p:txBody>
      </p:sp>
      <p:sp>
        <p:nvSpPr>
          <p:cNvPr id="4" name="Zástupný symbol pro číslo snímku 3"/>
          <p:cNvSpPr>
            <a:spLocks noGrp="1"/>
          </p:cNvSpPr>
          <p:nvPr>
            <p:ph type="sldNum" sz="quarter" idx="10"/>
          </p:nvPr>
        </p:nvSpPr>
        <p:spPr/>
        <p:txBody>
          <a:bodyPr/>
          <a:lstStyle/>
          <a:p>
            <a:fld id="{C58D2220-6233-4C11-810B-F1D3C3E4A607}" type="slidenum">
              <a:rPr lang="cs-CZ" smtClean="0"/>
              <a:t>18</a:t>
            </a:fld>
            <a:endParaRPr lang="cs-CZ"/>
          </a:p>
        </p:txBody>
      </p:sp>
    </p:spTree>
    <p:extLst>
      <p:ext uri="{BB962C8B-B14F-4D97-AF65-F5344CB8AC3E}">
        <p14:creationId xmlns:p14="http://schemas.microsoft.com/office/powerpoint/2010/main" val="215730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5A8C38A-BDC2-4A30-98D5-598C15A3A75E}" type="datetimeFigureOut">
              <a:rPr lang="cs-CZ" smtClean="0"/>
              <a:t>21.9.2016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103483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A8C38A-BDC2-4A30-98D5-598C15A3A75E}" type="datetimeFigureOut">
              <a:rPr lang="cs-CZ" smtClean="0"/>
              <a:t>21.9.2016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109734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A8C38A-BDC2-4A30-98D5-598C15A3A75E}" type="datetimeFigureOut">
              <a:rPr lang="cs-CZ" smtClean="0"/>
              <a:t>21.9.2016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1307285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95A8C38A-BDC2-4A30-98D5-598C15A3A75E}" type="datetimeFigureOut">
              <a:rPr lang="cs-CZ" smtClean="0"/>
              <a:t>21.9.2016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403401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95A8C38A-BDC2-4A30-98D5-598C15A3A75E}" type="datetimeFigureOut">
              <a:rPr lang="cs-CZ" smtClean="0"/>
              <a:t>21.9.2016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120169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95A8C38A-BDC2-4A30-98D5-598C15A3A75E}" type="datetimeFigureOut">
              <a:rPr lang="cs-CZ" smtClean="0"/>
              <a:t>21.9.2016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77562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95A8C38A-BDC2-4A30-98D5-598C15A3A75E}" type="datetimeFigureOut">
              <a:rPr lang="cs-CZ" smtClean="0"/>
              <a:t>21.9.2016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102239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95A8C38A-BDC2-4A30-98D5-598C15A3A75E}" type="datetimeFigureOut">
              <a:rPr lang="cs-CZ" smtClean="0"/>
              <a:t>21.9.2016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293336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8C38A-BDC2-4A30-98D5-598C15A3A75E}" type="datetimeFigureOut">
              <a:rPr lang="cs-CZ" smtClean="0"/>
              <a:t>21.9.2016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184150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95A8C38A-BDC2-4A30-98D5-598C15A3A75E}" type="datetimeFigureOut">
              <a:rPr lang="cs-CZ" smtClean="0"/>
              <a:t>21.9.2016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1931485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95A8C38A-BDC2-4A30-98D5-598C15A3A75E}" type="datetimeFigureOut">
              <a:rPr lang="cs-CZ" smtClean="0"/>
              <a:t>21.9.2016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89272C7-4823-4E9B-A5EA-209794077166}" type="slidenum">
              <a:rPr lang="cs-CZ" smtClean="0"/>
              <a:t>‹#›</a:t>
            </a:fld>
            <a:endParaRPr lang="cs-CZ"/>
          </a:p>
        </p:txBody>
      </p:sp>
    </p:spTree>
    <p:extLst>
      <p:ext uri="{BB962C8B-B14F-4D97-AF65-F5344CB8AC3E}">
        <p14:creationId xmlns:p14="http://schemas.microsoft.com/office/powerpoint/2010/main" val="119979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8C38A-BDC2-4A30-98D5-598C15A3A75E}" type="datetimeFigureOut">
              <a:rPr lang="cs-CZ" smtClean="0"/>
              <a:t>21.9.2016</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272C7-4823-4E9B-A5EA-209794077166}" type="slidenum">
              <a:rPr lang="cs-CZ" smtClean="0"/>
              <a:t>‹#›</a:t>
            </a:fld>
            <a:endParaRPr lang="cs-CZ"/>
          </a:p>
        </p:txBody>
      </p:sp>
    </p:spTree>
    <p:extLst>
      <p:ext uri="{BB962C8B-B14F-4D97-AF65-F5344CB8AC3E}">
        <p14:creationId xmlns:p14="http://schemas.microsoft.com/office/powerpoint/2010/main" val="2826374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leph.muni.cz/F?func=find-b&amp;find_code=SYS&amp;local_base=MUB01&amp;request=000867885&amp;format=999" TargetMode="External"/><Relationship Id="rId7" Type="http://schemas.openxmlformats.org/officeDocument/2006/relationships/hyperlink" Target="https://aleph.muni.cz/F?func=find-b&amp;find_code=SYS&amp;local_base=MUB01&amp;request=000342240&amp;format=999" TargetMode="External"/><Relationship Id="rId2" Type="http://schemas.openxmlformats.org/officeDocument/2006/relationships/hyperlink" Target="https://aleph.muni.cz/F?func=find-b&amp;find_code=SYS&amp;local_base=MUB01&amp;request=000375722&amp;format=999" TargetMode="External"/><Relationship Id="rId1" Type="http://schemas.openxmlformats.org/officeDocument/2006/relationships/slideLayout" Target="../slideLayouts/slideLayout2.xml"/><Relationship Id="rId6" Type="http://schemas.openxmlformats.org/officeDocument/2006/relationships/hyperlink" Target="https://aleph.muni.cz/F?func=find-b&amp;find_code=SYS&amp;local_base=MUB01&amp;request=006352758&amp;format=999" TargetMode="External"/><Relationship Id="rId5" Type="http://schemas.openxmlformats.org/officeDocument/2006/relationships/hyperlink" Target="https://aleph.muni.cz/F?func=find-b&amp;find_code=SYS&amp;local_base=MUB01&amp;request=000441982&amp;format=999" TargetMode="External"/><Relationship Id="rId4" Type="http://schemas.openxmlformats.org/officeDocument/2006/relationships/hyperlink" Target="https://aleph.muni.cz/F?func=find-b&amp;find_code=SYS&amp;local_base=MUB01&amp;request=000444839&amp;format=99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Geochemie exogenních procesů</a:t>
            </a:r>
          </a:p>
        </p:txBody>
      </p:sp>
      <p:sp>
        <p:nvSpPr>
          <p:cNvPr id="3" name="Podnadpis 2"/>
          <p:cNvSpPr>
            <a:spLocks noGrp="1"/>
          </p:cNvSpPr>
          <p:nvPr>
            <p:ph type="subTitle" idx="1"/>
          </p:nvPr>
        </p:nvSpPr>
        <p:spPr/>
        <p:txBody>
          <a:bodyPr/>
          <a:lstStyle/>
          <a:p>
            <a:r>
              <a:rPr lang="cs-CZ" dirty="0"/>
              <a:t>1. Úvodní hodina</a:t>
            </a:r>
          </a:p>
        </p:txBody>
      </p:sp>
    </p:spTree>
    <p:extLst>
      <p:ext uri="{BB962C8B-B14F-4D97-AF65-F5344CB8AC3E}">
        <p14:creationId xmlns:p14="http://schemas.microsoft.com/office/powerpoint/2010/main" val="61457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Hodnocení</a:t>
            </a:r>
          </a:p>
        </p:txBody>
      </p:sp>
      <p:sp>
        <p:nvSpPr>
          <p:cNvPr id="3" name="Zástupný symbol pro obsah 2"/>
          <p:cNvSpPr>
            <a:spLocks noGrp="1"/>
          </p:cNvSpPr>
          <p:nvPr>
            <p:ph idx="1"/>
          </p:nvPr>
        </p:nvSpPr>
        <p:spPr/>
        <p:txBody>
          <a:bodyPr/>
          <a:lstStyle/>
          <a:p>
            <a:r>
              <a:rPr lang="cs-CZ" dirty="0"/>
              <a:t>Maximum bodů je tedy 20</a:t>
            </a:r>
          </a:p>
          <a:p>
            <a:pPr lvl="1"/>
            <a:r>
              <a:rPr lang="cs-CZ" dirty="0"/>
              <a:t>10 z projektu</a:t>
            </a:r>
          </a:p>
          <a:p>
            <a:pPr lvl="1"/>
            <a:r>
              <a:rPr lang="cs-CZ" dirty="0"/>
              <a:t>10 z testu</a:t>
            </a:r>
          </a:p>
          <a:p>
            <a:r>
              <a:rPr lang="cs-CZ" dirty="0"/>
              <a:t>Bonusové body - za aktivitu ve výuce (práce na menších úkolech, diskuze v hodinách atp.) je možné získat (+). Po získání tří (+) má student nárok na jeden bod navíc do závěrečného hodnocení</a:t>
            </a:r>
          </a:p>
          <a:p>
            <a:r>
              <a:rPr lang="cs-CZ" dirty="0"/>
              <a:t>Další body je možno získat při ústním pohovoru.</a:t>
            </a:r>
          </a:p>
        </p:txBody>
      </p:sp>
    </p:spTree>
    <p:extLst>
      <p:ext uri="{BB962C8B-B14F-4D97-AF65-F5344CB8AC3E}">
        <p14:creationId xmlns:p14="http://schemas.microsoft.com/office/powerpoint/2010/main" val="170251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Známkování</a:t>
            </a:r>
          </a:p>
        </p:txBody>
      </p:sp>
      <p:sp>
        <p:nvSpPr>
          <p:cNvPr id="3" name="Zástupný symbol pro obsah 2"/>
          <p:cNvSpPr>
            <a:spLocks noGrp="1"/>
          </p:cNvSpPr>
          <p:nvPr>
            <p:ph idx="1"/>
          </p:nvPr>
        </p:nvSpPr>
        <p:spPr/>
        <p:txBody>
          <a:bodyPr/>
          <a:lstStyle/>
          <a:p>
            <a:r>
              <a:rPr lang="cs-CZ" dirty="0"/>
              <a:t>Závěrečná známka - bude udělena na konci ústního pohovoru na základě celkového počtu získaných bodů podle následující tabulky:</a:t>
            </a:r>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4079809082"/>
              </p:ext>
            </p:extLst>
          </p:nvPr>
        </p:nvGraphicFramePr>
        <p:xfrm>
          <a:off x="3254644" y="3283249"/>
          <a:ext cx="2634712" cy="3226041"/>
        </p:xfrm>
        <a:graphic>
          <a:graphicData uri="http://schemas.openxmlformats.org/drawingml/2006/table">
            <a:tbl>
              <a:tblPr/>
              <a:tblGrid>
                <a:gridCol w="1317356">
                  <a:extLst>
                    <a:ext uri="{9D8B030D-6E8A-4147-A177-3AD203B41FA5}">
                      <a16:colId xmlns:a16="http://schemas.microsoft.com/office/drawing/2014/main" val="2926140273"/>
                    </a:ext>
                  </a:extLst>
                </a:gridCol>
                <a:gridCol w="1317356">
                  <a:extLst>
                    <a:ext uri="{9D8B030D-6E8A-4147-A177-3AD203B41FA5}">
                      <a16:colId xmlns:a16="http://schemas.microsoft.com/office/drawing/2014/main" val="2755371937"/>
                    </a:ext>
                  </a:extLst>
                </a:gridCol>
              </a:tblGrid>
              <a:tr h="460863">
                <a:tc>
                  <a:txBody>
                    <a:bodyPr/>
                    <a:lstStyle/>
                    <a:p>
                      <a:pPr marL="0" marR="0" algn="ctr" fontAlgn="t">
                        <a:spcBef>
                          <a:spcPts val="0"/>
                        </a:spcBef>
                        <a:spcAft>
                          <a:spcPts val="0"/>
                        </a:spcAft>
                      </a:pPr>
                      <a:r>
                        <a:rPr lang="cs-CZ" sz="2400" b="1" dirty="0">
                          <a:effectLst/>
                          <a:latin typeface="Calibri" panose="020F0502020204030204" pitchFamily="34" charset="0"/>
                        </a:rPr>
                        <a:t>Známka</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cs-CZ" sz="2400" b="1" dirty="0">
                          <a:effectLst/>
                          <a:latin typeface="Calibri" panose="020F0502020204030204" pitchFamily="34" charset="0"/>
                        </a:rPr>
                        <a:t>Bodů </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503580421"/>
                  </a:ext>
                </a:extLst>
              </a:tr>
              <a:tr h="460863">
                <a:tc>
                  <a:txBody>
                    <a:bodyPr/>
                    <a:lstStyle/>
                    <a:p>
                      <a:pPr marL="0" marR="0" algn="ctr" fontAlgn="t">
                        <a:spcBef>
                          <a:spcPts val="0"/>
                        </a:spcBef>
                        <a:spcAft>
                          <a:spcPts val="0"/>
                        </a:spcAft>
                      </a:pPr>
                      <a:r>
                        <a:rPr lang="cs-CZ" sz="2000" dirty="0">
                          <a:effectLst/>
                          <a:latin typeface="Calibri" panose="020F0502020204030204" pitchFamily="34" charset="0"/>
                        </a:rPr>
                        <a:t>A</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cs-CZ" sz="2000">
                          <a:effectLst/>
                          <a:latin typeface="Calibri" panose="020F0502020204030204" pitchFamily="34" charset="0"/>
                        </a:rPr>
                        <a:t>19-20</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773893706"/>
                  </a:ext>
                </a:extLst>
              </a:tr>
              <a:tr h="460863">
                <a:tc>
                  <a:txBody>
                    <a:bodyPr/>
                    <a:lstStyle/>
                    <a:p>
                      <a:pPr marL="0" marR="0" algn="ctr" fontAlgn="t">
                        <a:spcBef>
                          <a:spcPts val="0"/>
                        </a:spcBef>
                        <a:spcAft>
                          <a:spcPts val="0"/>
                        </a:spcAft>
                      </a:pPr>
                      <a:r>
                        <a:rPr lang="cs-CZ" sz="2000" dirty="0">
                          <a:effectLst/>
                          <a:latin typeface="Calibri" panose="020F0502020204030204" pitchFamily="34" charset="0"/>
                        </a:rPr>
                        <a:t>B</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cs-CZ" sz="2000" dirty="0">
                          <a:effectLst/>
                          <a:latin typeface="Calibri" panose="020F0502020204030204" pitchFamily="34" charset="0"/>
                        </a:rPr>
                        <a:t>17-18,5</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36219782"/>
                  </a:ext>
                </a:extLst>
              </a:tr>
              <a:tr h="460863">
                <a:tc>
                  <a:txBody>
                    <a:bodyPr/>
                    <a:lstStyle/>
                    <a:p>
                      <a:pPr marL="0" marR="0" algn="ctr" fontAlgn="t">
                        <a:spcBef>
                          <a:spcPts val="0"/>
                        </a:spcBef>
                        <a:spcAft>
                          <a:spcPts val="0"/>
                        </a:spcAft>
                      </a:pPr>
                      <a:r>
                        <a:rPr lang="cs-CZ" sz="2000">
                          <a:effectLst/>
                          <a:latin typeface="Calibri" panose="020F0502020204030204" pitchFamily="34" charset="0"/>
                        </a:rPr>
                        <a:t>C</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cs-CZ" sz="2000" dirty="0">
                          <a:effectLst/>
                          <a:latin typeface="Calibri" panose="020F0502020204030204" pitchFamily="34" charset="0"/>
                        </a:rPr>
                        <a:t>15-16,5</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115668027"/>
                  </a:ext>
                </a:extLst>
              </a:tr>
              <a:tr h="460863">
                <a:tc>
                  <a:txBody>
                    <a:bodyPr/>
                    <a:lstStyle/>
                    <a:p>
                      <a:pPr marL="0" marR="0" algn="ctr" fontAlgn="t">
                        <a:spcBef>
                          <a:spcPts val="0"/>
                        </a:spcBef>
                        <a:spcAft>
                          <a:spcPts val="0"/>
                        </a:spcAft>
                      </a:pPr>
                      <a:r>
                        <a:rPr lang="cs-CZ" sz="2000">
                          <a:effectLst/>
                          <a:latin typeface="Calibri" panose="020F0502020204030204" pitchFamily="34" charset="0"/>
                        </a:rPr>
                        <a:t>D</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cs-CZ" sz="2000" dirty="0">
                          <a:effectLst/>
                          <a:latin typeface="Calibri" panose="020F0502020204030204" pitchFamily="34" charset="0"/>
                        </a:rPr>
                        <a:t>13-14,5</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227748888"/>
                  </a:ext>
                </a:extLst>
              </a:tr>
              <a:tr h="460863">
                <a:tc>
                  <a:txBody>
                    <a:bodyPr/>
                    <a:lstStyle/>
                    <a:p>
                      <a:pPr marL="0" marR="0" algn="ctr" fontAlgn="t">
                        <a:spcBef>
                          <a:spcPts val="0"/>
                        </a:spcBef>
                        <a:spcAft>
                          <a:spcPts val="0"/>
                        </a:spcAft>
                      </a:pPr>
                      <a:r>
                        <a:rPr lang="cs-CZ" sz="2000">
                          <a:effectLst/>
                          <a:latin typeface="Calibri" panose="020F0502020204030204" pitchFamily="34" charset="0"/>
                        </a:rPr>
                        <a:t>E</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cs-CZ" sz="2000" dirty="0">
                          <a:effectLst/>
                          <a:latin typeface="Calibri" panose="020F0502020204030204" pitchFamily="34" charset="0"/>
                        </a:rPr>
                        <a:t>11-12,5</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820881940"/>
                  </a:ext>
                </a:extLst>
              </a:tr>
              <a:tr h="460863">
                <a:tc>
                  <a:txBody>
                    <a:bodyPr/>
                    <a:lstStyle/>
                    <a:p>
                      <a:pPr marL="0" marR="0" algn="ctr" fontAlgn="t">
                        <a:spcBef>
                          <a:spcPts val="0"/>
                        </a:spcBef>
                        <a:spcAft>
                          <a:spcPts val="0"/>
                        </a:spcAft>
                      </a:pPr>
                      <a:r>
                        <a:rPr lang="cs-CZ" sz="2000">
                          <a:effectLst/>
                          <a:latin typeface="Calibri" panose="020F0502020204030204" pitchFamily="34" charset="0"/>
                        </a:rPr>
                        <a:t>F</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algn="ctr" fontAlgn="t">
                        <a:spcBef>
                          <a:spcPts val="0"/>
                        </a:spcBef>
                        <a:spcAft>
                          <a:spcPts val="0"/>
                        </a:spcAft>
                      </a:pPr>
                      <a:r>
                        <a:rPr lang="cs-CZ" sz="2000" dirty="0">
                          <a:effectLst/>
                          <a:latin typeface="Calibri" panose="020F0502020204030204" pitchFamily="34" charset="0"/>
                        </a:rPr>
                        <a:t>&lt; 11</a:t>
                      </a:r>
                    </a:p>
                  </a:txBody>
                  <a:tcPr marL="38100" marR="38100" marT="25400" marB="254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825373393"/>
                  </a:ext>
                </a:extLst>
              </a:tr>
            </a:tbl>
          </a:graphicData>
        </a:graphic>
      </p:graphicFrame>
    </p:spTree>
    <p:extLst>
      <p:ext uri="{BB962C8B-B14F-4D97-AF65-F5344CB8AC3E}">
        <p14:creationId xmlns:p14="http://schemas.microsoft.com/office/powerpoint/2010/main" val="41511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informace</a:t>
            </a:r>
          </a:p>
        </p:txBody>
      </p:sp>
      <p:sp>
        <p:nvSpPr>
          <p:cNvPr id="3" name="Zástupný symbol pro obsah 2"/>
          <p:cNvSpPr>
            <a:spLocks noGrp="1"/>
          </p:cNvSpPr>
          <p:nvPr>
            <p:ph idx="1"/>
          </p:nvPr>
        </p:nvSpPr>
        <p:spPr>
          <a:xfrm>
            <a:off x="628650" y="1825624"/>
            <a:ext cx="7886700" cy="4683663"/>
          </a:xfrm>
        </p:spPr>
        <p:txBody>
          <a:bodyPr>
            <a:normAutofit lnSpcReduction="10000"/>
          </a:bodyPr>
          <a:lstStyle/>
          <a:p>
            <a:r>
              <a:rPr lang="cs-CZ" dirty="0"/>
              <a:t>Testu je možné se účastnit až po odevzdání projektu, jejíchž prezentace proběhne 6. 12.</a:t>
            </a:r>
          </a:p>
          <a:p>
            <a:r>
              <a:rPr lang="cs-CZ" dirty="0"/>
              <a:t>Z hodnocení projektů odevzdaných po termínu bez předchozí důvodné omluvy bude stržen 1 bod.</a:t>
            </a:r>
          </a:p>
          <a:p>
            <a:r>
              <a:rPr lang="cs-CZ" dirty="0"/>
              <a:t>Ve zkouškovém termínu proběhne nejprve test, po něm bude následovat ústní část.</a:t>
            </a:r>
          </a:p>
          <a:p>
            <a:r>
              <a:rPr lang="cs-CZ" dirty="0"/>
              <a:t>První termín bude poslední hodinu před vánočními prázdninami 13. 12.</a:t>
            </a:r>
          </a:p>
          <a:p>
            <a:r>
              <a:rPr lang="cs-CZ" dirty="0"/>
              <a:t>Známkou F budou hodnoceni studenti, kteří po odevzdání projektu a napsání testu nebudou mít alespoň 10 bodů.</a:t>
            </a:r>
          </a:p>
        </p:txBody>
      </p:sp>
    </p:spTree>
    <p:extLst>
      <p:ext uri="{BB962C8B-B14F-4D97-AF65-F5344CB8AC3E}">
        <p14:creationId xmlns:p14="http://schemas.microsoft.com/office/powerpoint/2010/main" val="176196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Kontakty</a:t>
            </a:r>
          </a:p>
        </p:txBody>
      </p:sp>
      <p:sp>
        <p:nvSpPr>
          <p:cNvPr id="3" name="Zástupný symbol pro obsah 2"/>
          <p:cNvSpPr>
            <a:spLocks noGrp="1"/>
          </p:cNvSpPr>
          <p:nvPr>
            <p:ph idx="1"/>
          </p:nvPr>
        </p:nvSpPr>
        <p:spPr/>
        <p:txBody>
          <a:bodyPr/>
          <a:lstStyle/>
          <a:p>
            <a:pPr marL="0" indent="0" algn="ctr">
              <a:buNone/>
            </a:pPr>
            <a:r>
              <a:rPr lang="cs-CZ" b="1" dirty="0"/>
              <a:t>Pavel Pracný</a:t>
            </a:r>
          </a:p>
          <a:p>
            <a:r>
              <a:rPr lang="cs-CZ" dirty="0"/>
              <a:t>Nejlépe je mne kontaktovat mailem</a:t>
            </a:r>
          </a:p>
          <a:p>
            <a:pPr marL="0" indent="0" algn="ctr">
              <a:buNone/>
            </a:pPr>
            <a:r>
              <a:rPr lang="cs-CZ" b="1" dirty="0"/>
              <a:t>pracny@sci.muni.cz</a:t>
            </a:r>
          </a:p>
          <a:p>
            <a:r>
              <a:rPr lang="cs-CZ" dirty="0"/>
              <a:t>Konzultační hodiny ve čtvrtek od 14 do 16 hodin, po domluvě se dá konzultovat i jindy</a:t>
            </a:r>
          </a:p>
          <a:p>
            <a:r>
              <a:rPr lang="cs-CZ" dirty="0"/>
              <a:t>Budova 11, místnost 1008 (první nadzemní patro, vedle laboratoří)</a:t>
            </a:r>
          </a:p>
        </p:txBody>
      </p:sp>
    </p:spTree>
    <p:extLst>
      <p:ext uri="{BB962C8B-B14F-4D97-AF65-F5344CB8AC3E}">
        <p14:creationId xmlns:p14="http://schemas.microsoft.com/office/powerpoint/2010/main" val="302224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dirty="0"/>
          </a:p>
        </p:txBody>
      </p:sp>
      <p:sp>
        <p:nvSpPr>
          <p:cNvPr id="5" name="Zástupný symbol pro text 4"/>
          <p:cNvSpPr>
            <a:spLocks noGrp="1"/>
          </p:cNvSpPr>
          <p:nvPr>
            <p:ph type="body" idx="1"/>
          </p:nvPr>
        </p:nvSpPr>
        <p:spPr/>
        <p:txBody>
          <a:bodyPr/>
          <a:lstStyle/>
          <a:p>
            <a:r>
              <a:rPr lang="cs-CZ" dirty="0"/>
              <a:t>Následující je tip na techniku zpracování informací, se kterou budeme také někdy pracovat</a:t>
            </a:r>
          </a:p>
        </p:txBody>
      </p:sp>
    </p:spTree>
    <p:extLst>
      <p:ext uri="{BB962C8B-B14F-4D97-AF65-F5344CB8AC3E}">
        <p14:creationId xmlns:p14="http://schemas.microsoft.com/office/powerpoint/2010/main" val="238928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28649" y="0"/>
            <a:ext cx="7886700" cy="1325563"/>
          </a:xfrm>
        </p:spPr>
        <p:txBody>
          <a:bodyPr/>
          <a:lstStyle/>
          <a:p>
            <a:r>
              <a:rPr lang="cs-CZ" dirty="0"/>
              <a:t>Myšlenková mapa</a:t>
            </a:r>
          </a:p>
        </p:txBody>
      </p:sp>
      <p:pic>
        <p:nvPicPr>
          <p:cNvPr id="4" name="Zástupný symbol pro obsah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95362" y="1156414"/>
            <a:ext cx="7153275" cy="5578475"/>
          </a:xfrm>
        </p:spPr>
      </p:pic>
      <p:sp>
        <p:nvSpPr>
          <p:cNvPr id="5" name="Obdélník 4"/>
          <p:cNvSpPr/>
          <p:nvPr/>
        </p:nvSpPr>
        <p:spPr>
          <a:xfrm>
            <a:off x="128588" y="6611779"/>
            <a:ext cx="8886824" cy="246221"/>
          </a:xfrm>
          <a:prstGeom prst="rect">
            <a:avLst/>
          </a:prstGeom>
        </p:spPr>
        <p:txBody>
          <a:bodyPr wrap="square">
            <a:spAutoFit/>
          </a:bodyPr>
          <a:lstStyle/>
          <a:p>
            <a:r>
              <a:rPr lang="cs-CZ" sz="1000" dirty="0"/>
              <a:t>By </a:t>
            </a:r>
            <a:r>
              <a:rPr lang="cs-CZ" sz="1000" dirty="0" err="1"/>
              <a:t>jean</a:t>
            </a:r>
            <a:r>
              <a:rPr lang="cs-CZ" sz="1000" dirty="0"/>
              <a:t>-louis Zimmermann, CC BY 2.0, https://www.flickr.com/photos/jeanlouis_zimmermann/3041505235</a:t>
            </a:r>
          </a:p>
        </p:txBody>
      </p:sp>
    </p:spTree>
    <p:extLst>
      <p:ext uri="{BB962C8B-B14F-4D97-AF65-F5344CB8AC3E}">
        <p14:creationId xmlns:p14="http://schemas.microsoft.com/office/powerpoint/2010/main" val="1008464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95400" y="-78450"/>
            <a:ext cx="5486400" cy="6936450"/>
          </a:xfrm>
        </p:spPr>
      </p:pic>
      <p:sp>
        <p:nvSpPr>
          <p:cNvPr id="4" name="Obdélník 3"/>
          <p:cNvSpPr/>
          <p:nvPr/>
        </p:nvSpPr>
        <p:spPr>
          <a:xfrm rot="16200000">
            <a:off x="4325481" y="3652361"/>
            <a:ext cx="5343525" cy="430887"/>
          </a:xfrm>
          <a:prstGeom prst="rect">
            <a:avLst/>
          </a:prstGeom>
        </p:spPr>
        <p:txBody>
          <a:bodyPr wrap="square">
            <a:spAutoFit/>
          </a:bodyPr>
          <a:lstStyle/>
          <a:p>
            <a:r>
              <a:rPr lang="en-US" sz="1050" dirty="0"/>
              <a:t>By Anna Lena Schiller, (http://annalenaschiller.com/) - Own work, CC BY-SA 3.0, https://commons.wikimedia.org/w/index.php?curid=14824449</a:t>
            </a:r>
            <a:endParaRPr lang="cs-CZ" sz="1050" dirty="0"/>
          </a:p>
        </p:txBody>
      </p:sp>
    </p:spTree>
    <p:extLst>
      <p:ext uri="{BB962C8B-B14F-4D97-AF65-F5344CB8AC3E}">
        <p14:creationId xmlns:p14="http://schemas.microsoft.com/office/powerpoint/2010/main" val="1560263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29988" cy="6705600"/>
          </a:xfrm>
        </p:spPr>
      </p:pic>
      <p:sp>
        <p:nvSpPr>
          <p:cNvPr id="4" name="Obdélník 3"/>
          <p:cNvSpPr/>
          <p:nvPr/>
        </p:nvSpPr>
        <p:spPr>
          <a:xfrm>
            <a:off x="600075" y="6705600"/>
            <a:ext cx="8991600" cy="215444"/>
          </a:xfrm>
          <a:prstGeom prst="rect">
            <a:avLst/>
          </a:prstGeom>
        </p:spPr>
        <p:txBody>
          <a:bodyPr wrap="square">
            <a:spAutoFit/>
          </a:bodyPr>
          <a:lstStyle/>
          <a:p>
            <a:r>
              <a:rPr lang="cs-CZ" sz="800" dirty="0"/>
              <a:t>By http://mindmapping.bg - http://mindmapping.bg/</a:t>
            </a:r>
            <a:r>
              <a:rPr lang="cs-CZ" sz="800" dirty="0" err="1"/>
              <a:t>mindmaps</a:t>
            </a:r>
            <a:r>
              <a:rPr lang="cs-CZ" sz="800" dirty="0"/>
              <a:t>/</a:t>
            </a:r>
            <a:r>
              <a:rPr lang="cs-CZ" sz="800" dirty="0" err="1"/>
              <a:t>examples</a:t>
            </a:r>
            <a:r>
              <a:rPr lang="cs-CZ" sz="800" dirty="0"/>
              <a:t>/</a:t>
            </a:r>
            <a:r>
              <a:rPr lang="cs-CZ" sz="800" dirty="0" err="1"/>
              <a:t>handmade</a:t>
            </a:r>
            <a:r>
              <a:rPr lang="cs-CZ" sz="800" dirty="0"/>
              <a:t>/#!</a:t>
            </a:r>
            <a:r>
              <a:rPr lang="cs-CZ" sz="800" dirty="0" err="1"/>
              <a:t>prettyPhoto</a:t>
            </a:r>
            <a:r>
              <a:rPr lang="cs-CZ" sz="800" dirty="0"/>
              <a:t>, CC BY-SA 2.5, https://commons.wikimedia.org/w/index.php?curid=27851271</a:t>
            </a:r>
          </a:p>
        </p:txBody>
      </p:sp>
    </p:spTree>
    <p:extLst>
      <p:ext uri="{BB962C8B-B14F-4D97-AF65-F5344CB8AC3E}">
        <p14:creationId xmlns:p14="http://schemas.microsoft.com/office/powerpoint/2010/main" val="2889935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28588" y="6421049"/>
            <a:ext cx="8886824" cy="246221"/>
          </a:xfrm>
          <a:prstGeom prst="rect">
            <a:avLst/>
          </a:prstGeom>
        </p:spPr>
        <p:txBody>
          <a:bodyPr wrap="square">
            <a:spAutoFit/>
          </a:bodyPr>
          <a:lstStyle/>
          <a:p>
            <a:r>
              <a:rPr lang="cs-CZ" sz="1000" dirty="0"/>
              <a:t>By </a:t>
            </a:r>
            <a:r>
              <a:rPr lang="cs-CZ" sz="1000" dirty="0" err="1"/>
              <a:t>jean</a:t>
            </a:r>
            <a:r>
              <a:rPr lang="cs-CZ" sz="1000" dirty="0"/>
              <a:t>-louis Zimmermann, CC BY 2.0, https://www.flickr.com/photos/jeanlouis_zimmermann/3055800558</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776412"/>
            <a:ext cx="7620000" cy="3971925"/>
          </a:xfrm>
          <a:prstGeom prst="rect">
            <a:avLst/>
          </a:prstGeom>
        </p:spPr>
      </p:pic>
      <p:sp>
        <p:nvSpPr>
          <p:cNvPr id="5" name="Nadpis 4"/>
          <p:cNvSpPr>
            <a:spLocks noGrp="1"/>
          </p:cNvSpPr>
          <p:nvPr>
            <p:ph type="title"/>
          </p:nvPr>
        </p:nvSpPr>
        <p:spPr/>
        <p:txBody>
          <a:bodyPr/>
          <a:lstStyle/>
          <a:p>
            <a:r>
              <a:rPr lang="cs-CZ" dirty="0"/>
              <a:t>Pojmová mapa</a:t>
            </a:r>
          </a:p>
        </p:txBody>
      </p:sp>
    </p:spTree>
    <p:extLst>
      <p:ext uri="{BB962C8B-B14F-4D97-AF65-F5344CB8AC3E}">
        <p14:creationId xmlns:p14="http://schemas.microsoft.com/office/powerpoint/2010/main" val="3953833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28588" y="6421049"/>
            <a:ext cx="8886824" cy="246221"/>
          </a:xfrm>
          <a:prstGeom prst="rect">
            <a:avLst/>
          </a:prstGeom>
        </p:spPr>
        <p:txBody>
          <a:bodyPr wrap="square">
            <a:spAutoFit/>
          </a:bodyPr>
          <a:lstStyle/>
          <a:p>
            <a:r>
              <a:rPr lang="cs-CZ" sz="1000" dirty="0"/>
              <a:t>By </a:t>
            </a:r>
            <a:r>
              <a:rPr lang="cs-CZ" sz="1000" dirty="0" err="1"/>
              <a:t>coach_robbo</a:t>
            </a:r>
            <a:r>
              <a:rPr lang="cs-CZ" sz="1000" dirty="0"/>
              <a:t>, CC BY NC SA 2.0, https://www.flickr.com/photos/coachrobbo/4422270366</a:t>
            </a: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8464"/>
            <a:ext cx="9144000" cy="5399121"/>
          </a:xfrm>
          <a:prstGeom prst="rect">
            <a:avLst/>
          </a:prstGeom>
        </p:spPr>
      </p:pic>
    </p:spTree>
    <p:extLst>
      <p:ext uri="{BB962C8B-B14F-4D97-AF65-F5344CB8AC3E}">
        <p14:creationId xmlns:p14="http://schemas.microsoft.com/office/powerpoint/2010/main" val="255197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Upozornění</a:t>
            </a:r>
          </a:p>
        </p:txBody>
      </p:sp>
      <p:sp>
        <p:nvSpPr>
          <p:cNvPr id="3" name="Zástupný symbol pro obsah 2"/>
          <p:cNvSpPr>
            <a:spLocks noGrp="1"/>
          </p:cNvSpPr>
          <p:nvPr>
            <p:ph idx="1"/>
          </p:nvPr>
        </p:nvSpPr>
        <p:spPr/>
        <p:txBody>
          <a:bodyPr/>
          <a:lstStyle/>
          <a:p>
            <a:r>
              <a:rPr lang="cs-CZ" dirty="0"/>
              <a:t>Některé informace se mohou během semestru ještě změnit podle aktuálního vývoje a potřeb studentů.</a:t>
            </a:r>
          </a:p>
        </p:txBody>
      </p:sp>
    </p:spTree>
    <p:extLst>
      <p:ext uri="{BB962C8B-B14F-4D97-AF65-F5344CB8AC3E}">
        <p14:creationId xmlns:p14="http://schemas.microsoft.com/office/powerpoint/2010/main" val="202475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1443"/>
            <a:ext cx="8679675" cy="5420880"/>
          </a:xfrm>
          <a:prstGeom prst="rect">
            <a:avLst/>
          </a:prstGeom>
        </p:spPr>
      </p:pic>
    </p:spTree>
    <p:extLst>
      <p:ext uri="{BB962C8B-B14F-4D97-AF65-F5344CB8AC3E}">
        <p14:creationId xmlns:p14="http://schemas.microsoft.com/office/powerpoint/2010/main" val="249499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Informace o kurzu</a:t>
            </a:r>
          </a:p>
        </p:txBody>
      </p:sp>
      <p:sp>
        <p:nvSpPr>
          <p:cNvPr id="3" name="Zástupný symbol pro obsah 2"/>
          <p:cNvSpPr>
            <a:spLocks noGrp="1"/>
          </p:cNvSpPr>
          <p:nvPr>
            <p:ph idx="1"/>
          </p:nvPr>
        </p:nvSpPr>
        <p:spPr/>
        <p:txBody>
          <a:bodyPr/>
          <a:lstStyle/>
          <a:p>
            <a:r>
              <a:rPr lang="cs-CZ" dirty="0"/>
              <a:t>Rozsah: 3+1 hod.</a:t>
            </a:r>
          </a:p>
          <a:p>
            <a:r>
              <a:rPr lang="cs-CZ" dirty="0"/>
              <a:t>Vyučující: Pavel Pracný</a:t>
            </a:r>
          </a:p>
          <a:p>
            <a:r>
              <a:rPr lang="cs-CZ" dirty="0"/>
              <a:t>Kreditová hodnota: 6 </a:t>
            </a:r>
            <a:r>
              <a:rPr lang="cs-CZ" dirty="0" err="1"/>
              <a:t>kr</a:t>
            </a:r>
            <a:endParaRPr lang="cs-CZ" dirty="0"/>
          </a:p>
          <a:p>
            <a:r>
              <a:rPr lang="cs-CZ" dirty="0"/>
              <a:t>Povinný předmět ke státnicím z environmentální geologie</a:t>
            </a:r>
          </a:p>
          <a:p>
            <a:endParaRPr lang="cs-CZ" dirty="0"/>
          </a:p>
        </p:txBody>
      </p:sp>
    </p:spTree>
    <p:extLst>
      <p:ext uri="{BB962C8B-B14F-4D97-AF65-F5344CB8AC3E}">
        <p14:creationId xmlns:p14="http://schemas.microsoft.com/office/powerpoint/2010/main" val="83051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Cíle kurzu</a:t>
            </a:r>
          </a:p>
        </p:txBody>
      </p:sp>
      <p:sp>
        <p:nvSpPr>
          <p:cNvPr id="3" name="Zástupný symbol pro obsah 2"/>
          <p:cNvSpPr>
            <a:spLocks noGrp="1"/>
          </p:cNvSpPr>
          <p:nvPr>
            <p:ph idx="1"/>
          </p:nvPr>
        </p:nvSpPr>
        <p:spPr/>
        <p:txBody>
          <a:bodyPr>
            <a:normAutofit fontScale="85000" lnSpcReduction="20000"/>
          </a:bodyPr>
          <a:lstStyle/>
          <a:p>
            <a:r>
              <a:rPr lang="en-US" i="1" dirty="0" err="1"/>
              <a:t>Geochemie</a:t>
            </a:r>
            <a:r>
              <a:rPr lang="en-US" i="1" dirty="0"/>
              <a:t> </a:t>
            </a:r>
            <a:r>
              <a:rPr lang="en-US" i="1" dirty="0" err="1"/>
              <a:t>exogenních</a:t>
            </a:r>
            <a:r>
              <a:rPr lang="en-US" i="1" dirty="0"/>
              <a:t> </a:t>
            </a:r>
            <a:r>
              <a:rPr lang="en-US" i="1" dirty="0" err="1"/>
              <a:t>procesů</a:t>
            </a:r>
            <a:r>
              <a:rPr lang="en-US" i="1" dirty="0"/>
              <a:t> </a:t>
            </a:r>
            <a:r>
              <a:rPr lang="en-US" i="1" dirty="0" err="1"/>
              <a:t>směřuje</a:t>
            </a:r>
            <a:r>
              <a:rPr lang="en-US" i="1" dirty="0"/>
              <a:t> </a:t>
            </a:r>
            <a:r>
              <a:rPr lang="en-US" i="1" dirty="0" err="1"/>
              <a:t>po</a:t>
            </a:r>
            <a:r>
              <a:rPr lang="en-US" i="1" dirty="0"/>
              <a:t> </a:t>
            </a:r>
            <a:r>
              <a:rPr lang="en-US" i="1" dirty="0" err="1"/>
              <a:t>stránce</a:t>
            </a:r>
            <a:r>
              <a:rPr lang="en-US" i="1" dirty="0"/>
              <a:t> </a:t>
            </a:r>
            <a:r>
              <a:rPr lang="en-US" i="1" dirty="0" err="1"/>
              <a:t>znalostní</a:t>
            </a:r>
            <a:r>
              <a:rPr lang="en-US" i="1" dirty="0"/>
              <a:t> k </a:t>
            </a:r>
            <a:r>
              <a:rPr lang="en-US" i="1" dirty="0" err="1"/>
              <a:t>rozšíření</a:t>
            </a:r>
            <a:r>
              <a:rPr lang="en-US" i="1" dirty="0"/>
              <a:t> </a:t>
            </a:r>
            <a:r>
              <a:rPr lang="en-US" i="1" dirty="0" err="1"/>
              <a:t>základních</a:t>
            </a:r>
            <a:r>
              <a:rPr lang="en-US" i="1" dirty="0"/>
              <a:t> </a:t>
            </a:r>
            <a:r>
              <a:rPr lang="en-US" i="1" dirty="0" err="1"/>
              <a:t>znalostí</a:t>
            </a:r>
            <a:r>
              <a:rPr lang="en-US" i="1" dirty="0"/>
              <a:t> z </a:t>
            </a:r>
            <a:r>
              <a:rPr lang="en-US" i="1" dirty="0" err="1"/>
              <a:t>úvodního</a:t>
            </a:r>
            <a:r>
              <a:rPr lang="en-US" i="1" dirty="0"/>
              <a:t> </a:t>
            </a:r>
            <a:r>
              <a:rPr lang="en-US" i="1" dirty="0" err="1"/>
              <a:t>kurzu</a:t>
            </a:r>
            <a:r>
              <a:rPr lang="en-US" i="1" dirty="0"/>
              <a:t> </a:t>
            </a:r>
            <a:r>
              <a:rPr lang="en-US" i="1" dirty="0" err="1"/>
              <a:t>Geochemie</a:t>
            </a:r>
            <a:r>
              <a:rPr lang="en-US" i="1" dirty="0"/>
              <a:t> o </a:t>
            </a:r>
            <a:r>
              <a:rPr lang="en-US" i="1" dirty="0" err="1"/>
              <a:t>děje</a:t>
            </a:r>
            <a:r>
              <a:rPr lang="en-US" i="1" dirty="0"/>
              <a:t> </a:t>
            </a:r>
            <a:r>
              <a:rPr lang="en-US" i="1" dirty="0" err="1"/>
              <a:t>specifické</a:t>
            </a:r>
            <a:r>
              <a:rPr lang="en-US" i="1" dirty="0"/>
              <a:t> pro </a:t>
            </a:r>
            <a:r>
              <a:rPr lang="en-US" i="1" dirty="0" err="1"/>
              <a:t>zemský</a:t>
            </a:r>
            <a:r>
              <a:rPr lang="en-US" i="1" dirty="0"/>
              <a:t> </a:t>
            </a:r>
            <a:r>
              <a:rPr lang="en-US" i="1" dirty="0" err="1"/>
              <a:t>povrch</a:t>
            </a:r>
            <a:r>
              <a:rPr lang="en-US" i="1" dirty="0"/>
              <a:t>. V </a:t>
            </a:r>
            <a:r>
              <a:rPr lang="en-US" i="1" dirty="0" err="1"/>
              <a:t>oblasti</a:t>
            </a:r>
            <a:r>
              <a:rPr lang="en-US" i="1" dirty="0"/>
              <a:t> </a:t>
            </a:r>
            <a:r>
              <a:rPr lang="en-US" i="1" dirty="0" err="1"/>
              <a:t>dovednostní</a:t>
            </a:r>
            <a:r>
              <a:rPr lang="en-US" i="1" dirty="0"/>
              <a:t> je </a:t>
            </a:r>
            <a:r>
              <a:rPr lang="en-US" i="1" dirty="0" err="1"/>
              <a:t>cílem</a:t>
            </a:r>
            <a:r>
              <a:rPr lang="en-US" i="1" dirty="0"/>
              <a:t> </a:t>
            </a:r>
            <a:r>
              <a:rPr lang="en-US" i="1" dirty="0" err="1"/>
              <a:t>předat</a:t>
            </a:r>
            <a:r>
              <a:rPr lang="en-US" i="1" dirty="0"/>
              <a:t> </a:t>
            </a:r>
            <a:r>
              <a:rPr lang="en-US" i="1" dirty="0" err="1"/>
              <a:t>studentům</a:t>
            </a:r>
            <a:r>
              <a:rPr lang="en-US" i="1" dirty="0"/>
              <a:t> </a:t>
            </a:r>
            <a:r>
              <a:rPr lang="en-US" i="1" dirty="0" err="1"/>
              <a:t>nástroje</a:t>
            </a:r>
            <a:r>
              <a:rPr lang="en-US" i="1" dirty="0"/>
              <a:t> </a:t>
            </a:r>
            <a:r>
              <a:rPr lang="en-US" i="1" dirty="0" err="1"/>
              <a:t>ke</a:t>
            </a:r>
            <a:r>
              <a:rPr lang="en-US" i="1" dirty="0"/>
              <a:t> </a:t>
            </a:r>
            <a:r>
              <a:rPr lang="en-US" i="1" dirty="0" err="1"/>
              <a:t>zhodnocení</a:t>
            </a:r>
            <a:r>
              <a:rPr lang="en-US" i="1" dirty="0"/>
              <a:t> </a:t>
            </a:r>
            <a:r>
              <a:rPr lang="en-US" i="1" dirty="0" err="1"/>
              <a:t>intenzity</a:t>
            </a:r>
            <a:r>
              <a:rPr lang="en-US" i="1" dirty="0"/>
              <a:t> a </a:t>
            </a:r>
            <a:r>
              <a:rPr lang="en-US" i="1" dirty="0" err="1"/>
              <a:t>rozsahu</a:t>
            </a:r>
            <a:r>
              <a:rPr lang="en-US" i="1" dirty="0"/>
              <a:t> </a:t>
            </a:r>
            <a:r>
              <a:rPr lang="en-US" i="1" dirty="0" err="1"/>
              <a:t>těchto</a:t>
            </a:r>
            <a:r>
              <a:rPr lang="en-US" i="1" dirty="0"/>
              <a:t> </a:t>
            </a:r>
            <a:r>
              <a:rPr lang="en-US" i="1" dirty="0" err="1"/>
              <a:t>dějů</a:t>
            </a:r>
            <a:r>
              <a:rPr lang="en-US" i="1" dirty="0"/>
              <a:t>.</a:t>
            </a:r>
            <a:endParaRPr lang="en-US" dirty="0"/>
          </a:p>
          <a:p>
            <a:r>
              <a:rPr lang="en-US" b="1" dirty="0"/>
              <a:t>Student </a:t>
            </a:r>
            <a:r>
              <a:rPr lang="en-US" b="1" dirty="0" err="1"/>
              <a:t>po</a:t>
            </a:r>
            <a:r>
              <a:rPr lang="en-US" b="1" dirty="0"/>
              <a:t> </a:t>
            </a:r>
            <a:r>
              <a:rPr lang="en-US" b="1" dirty="0" err="1"/>
              <a:t>absolvování</a:t>
            </a:r>
            <a:r>
              <a:rPr lang="en-US" b="1" dirty="0"/>
              <a:t> </a:t>
            </a:r>
            <a:r>
              <a:rPr lang="en-US" b="1" dirty="0" err="1"/>
              <a:t>předmětu</a:t>
            </a:r>
            <a:r>
              <a:rPr lang="en-US" b="1" dirty="0"/>
              <a:t>:</a:t>
            </a:r>
            <a:endParaRPr lang="en-US" dirty="0"/>
          </a:p>
          <a:p>
            <a:pPr marL="457200" lvl="1" indent="0" fontAlgn="ctr">
              <a:buNone/>
            </a:pPr>
            <a:r>
              <a:rPr lang="en-US" dirty="0"/>
              <a:t>a) </a:t>
            </a:r>
            <a:r>
              <a:rPr lang="cs-CZ" b="1" dirty="0"/>
              <a:t>Rozliš</a:t>
            </a:r>
            <a:r>
              <a:rPr lang="en-US" b="1" dirty="0"/>
              <a:t>í</a:t>
            </a:r>
            <a:r>
              <a:rPr lang="en-US" dirty="0"/>
              <a:t> </a:t>
            </a:r>
            <a:r>
              <a:rPr lang="en-US" dirty="0" err="1"/>
              <a:t>které</a:t>
            </a:r>
            <a:r>
              <a:rPr lang="en-US" dirty="0"/>
              <a:t> </a:t>
            </a:r>
            <a:r>
              <a:rPr lang="en-US" dirty="0" err="1"/>
              <a:t>zvětrávací</a:t>
            </a:r>
            <a:r>
              <a:rPr lang="en-US" dirty="0"/>
              <a:t> </a:t>
            </a:r>
            <a:r>
              <a:rPr lang="en-US" dirty="0" err="1"/>
              <a:t>procesy</a:t>
            </a:r>
            <a:r>
              <a:rPr lang="en-US" dirty="0"/>
              <a:t> </a:t>
            </a:r>
            <a:r>
              <a:rPr lang="en-US" dirty="0" err="1"/>
              <a:t>probíhají</a:t>
            </a:r>
            <a:r>
              <a:rPr lang="en-US" dirty="0"/>
              <a:t> v </a:t>
            </a:r>
            <a:r>
              <a:rPr lang="en-US" dirty="0" err="1"/>
              <a:t>jednotlivých</a:t>
            </a:r>
            <a:r>
              <a:rPr lang="en-US" dirty="0"/>
              <a:t> </a:t>
            </a:r>
            <a:r>
              <a:rPr lang="en-US" dirty="0" err="1"/>
              <a:t>prostředích</a:t>
            </a:r>
            <a:r>
              <a:rPr lang="cs-CZ" dirty="0"/>
              <a:t> a co určuje stabilitu látek</a:t>
            </a:r>
            <a:r>
              <a:rPr lang="en-US" dirty="0"/>
              <a:t>.</a:t>
            </a:r>
            <a:endParaRPr lang="cs-CZ" dirty="0"/>
          </a:p>
          <a:p>
            <a:pPr marL="457200" lvl="1" indent="0" fontAlgn="ctr">
              <a:buNone/>
            </a:pPr>
            <a:r>
              <a:rPr lang="en-US" dirty="0"/>
              <a:t>b) </a:t>
            </a:r>
            <a:r>
              <a:rPr lang="cs-CZ" b="1" dirty="0" err="1"/>
              <a:t>Vysvětl</a:t>
            </a:r>
            <a:r>
              <a:rPr lang="en-US" b="1" dirty="0"/>
              <a:t>í</a:t>
            </a:r>
            <a:r>
              <a:rPr lang="en-US" dirty="0"/>
              <a:t> </a:t>
            </a:r>
            <a:r>
              <a:rPr lang="en-US" dirty="0" err="1"/>
              <a:t>základní</a:t>
            </a:r>
            <a:r>
              <a:rPr lang="en-US" dirty="0"/>
              <a:t> </a:t>
            </a:r>
            <a:r>
              <a:rPr lang="en-US" dirty="0" err="1"/>
              <a:t>teorie</a:t>
            </a:r>
            <a:r>
              <a:rPr lang="en-US" dirty="0"/>
              <a:t> v </a:t>
            </a:r>
            <a:r>
              <a:rPr lang="en-US" dirty="0" err="1"/>
              <a:t>pozadí</a:t>
            </a:r>
            <a:r>
              <a:rPr lang="en-US" dirty="0"/>
              <a:t> </a:t>
            </a:r>
            <a:r>
              <a:rPr lang="en-US" dirty="0" err="1"/>
              <a:t>interakcí</a:t>
            </a:r>
            <a:r>
              <a:rPr lang="en-US" dirty="0"/>
              <a:t> </a:t>
            </a:r>
            <a:r>
              <a:rPr lang="en-US" dirty="0" err="1"/>
              <a:t>voda-hornina</a:t>
            </a:r>
            <a:r>
              <a:rPr lang="en-US" dirty="0"/>
              <a:t> (</a:t>
            </a:r>
            <a:r>
              <a:rPr lang="en-US" dirty="0" err="1"/>
              <a:t>difúzní</a:t>
            </a:r>
            <a:r>
              <a:rPr lang="en-US" dirty="0"/>
              <a:t> model, </a:t>
            </a:r>
            <a:r>
              <a:rPr lang="en-US" dirty="0" err="1"/>
              <a:t>teorie</a:t>
            </a:r>
            <a:r>
              <a:rPr lang="en-US" dirty="0"/>
              <a:t> </a:t>
            </a:r>
            <a:r>
              <a:rPr lang="en-US" dirty="0" err="1"/>
              <a:t>přechodového</a:t>
            </a:r>
            <a:r>
              <a:rPr lang="en-US" dirty="0"/>
              <a:t> </a:t>
            </a:r>
            <a:r>
              <a:rPr lang="en-US" dirty="0" err="1"/>
              <a:t>stavu</a:t>
            </a:r>
            <a:r>
              <a:rPr lang="en-US" dirty="0"/>
              <a:t>, </a:t>
            </a:r>
            <a:r>
              <a:rPr lang="en-US" dirty="0" err="1"/>
              <a:t>nukleace</a:t>
            </a:r>
            <a:r>
              <a:rPr lang="en-US" dirty="0"/>
              <a:t> a </a:t>
            </a:r>
            <a:r>
              <a:rPr lang="en-US" dirty="0" err="1"/>
              <a:t>krystalový</a:t>
            </a:r>
            <a:r>
              <a:rPr lang="en-US" dirty="0"/>
              <a:t> </a:t>
            </a:r>
            <a:r>
              <a:rPr lang="en-US" dirty="0" err="1"/>
              <a:t>růst</a:t>
            </a:r>
            <a:r>
              <a:rPr lang="en-US" dirty="0"/>
              <a:t>...).</a:t>
            </a:r>
            <a:endParaRPr lang="cs-CZ" dirty="0"/>
          </a:p>
          <a:p>
            <a:pPr marL="457200" lvl="1" indent="0" fontAlgn="ctr">
              <a:buNone/>
            </a:pPr>
            <a:r>
              <a:rPr lang="en-US" dirty="0"/>
              <a:t>c) </a:t>
            </a:r>
            <a:r>
              <a:rPr lang="cs-CZ" b="1" dirty="0"/>
              <a:t>Sestav</a:t>
            </a:r>
            <a:r>
              <a:rPr lang="en-US" b="1" dirty="0"/>
              <a:t>í</a:t>
            </a:r>
            <a:r>
              <a:rPr lang="en-US" dirty="0"/>
              <a:t> </a:t>
            </a:r>
            <a:r>
              <a:rPr lang="en-US" dirty="0" err="1"/>
              <a:t>rovnovážný</a:t>
            </a:r>
            <a:r>
              <a:rPr lang="en-US" dirty="0"/>
              <a:t> model</a:t>
            </a:r>
            <a:r>
              <a:rPr lang="cs-CZ" dirty="0"/>
              <a:t> geochemických</a:t>
            </a:r>
            <a:r>
              <a:rPr lang="en-US" dirty="0"/>
              <a:t> </a:t>
            </a:r>
            <a:r>
              <a:rPr lang="en-US" dirty="0" err="1"/>
              <a:t>systém</a:t>
            </a:r>
            <a:r>
              <a:rPr lang="cs-CZ" dirty="0"/>
              <a:t>ů</a:t>
            </a:r>
            <a:r>
              <a:rPr lang="en-US" dirty="0"/>
              <a:t>.</a:t>
            </a:r>
            <a:endParaRPr lang="cs-CZ" dirty="0"/>
          </a:p>
          <a:p>
            <a:pPr marL="457200" lvl="1" indent="0" fontAlgn="ctr">
              <a:buNone/>
            </a:pPr>
            <a:r>
              <a:rPr lang="en-US" dirty="0"/>
              <a:t>d) </a:t>
            </a:r>
            <a:r>
              <a:rPr lang="cs-CZ" b="1" dirty="0"/>
              <a:t>Sestav</a:t>
            </a:r>
            <a:r>
              <a:rPr lang="en-US" b="1" dirty="0"/>
              <a:t>í</a:t>
            </a:r>
            <a:r>
              <a:rPr lang="cs-CZ" b="1" dirty="0"/>
              <a:t> a </a:t>
            </a:r>
            <a:r>
              <a:rPr lang="cs-CZ" b="1" dirty="0" err="1"/>
              <a:t>porovn</a:t>
            </a:r>
            <a:r>
              <a:rPr lang="en-US" b="1" dirty="0"/>
              <a:t>á</a:t>
            </a:r>
            <a:r>
              <a:rPr lang="en-US" dirty="0"/>
              <a:t> </a:t>
            </a:r>
            <a:r>
              <a:rPr lang="en-US" dirty="0" err="1"/>
              <a:t>mezi</a:t>
            </a:r>
            <a:r>
              <a:rPr lang="en-US" dirty="0"/>
              <a:t> </a:t>
            </a:r>
            <a:r>
              <a:rPr lang="en-US" dirty="0" err="1"/>
              <a:t>sebou</a:t>
            </a:r>
            <a:r>
              <a:rPr lang="en-US" dirty="0"/>
              <a:t> data </a:t>
            </a:r>
            <a:r>
              <a:rPr lang="en-US" dirty="0" err="1"/>
              <a:t>ve</a:t>
            </a:r>
            <a:r>
              <a:rPr lang="en-US" dirty="0"/>
              <a:t> </a:t>
            </a:r>
            <a:r>
              <a:rPr lang="en-US" dirty="0" err="1"/>
              <a:t>stabilitních</a:t>
            </a:r>
            <a:r>
              <a:rPr lang="en-US" dirty="0"/>
              <a:t> </a:t>
            </a:r>
            <a:r>
              <a:rPr lang="en-US" dirty="0" err="1"/>
              <a:t>diagramech</a:t>
            </a:r>
            <a:r>
              <a:rPr lang="en-US" dirty="0"/>
              <a:t>.</a:t>
            </a:r>
            <a:endParaRPr lang="cs-CZ" dirty="0"/>
          </a:p>
          <a:p>
            <a:pPr marL="457200" lvl="1" indent="0" fontAlgn="ctr">
              <a:buNone/>
            </a:pPr>
            <a:r>
              <a:rPr lang="en-US" dirty="0"/>
              <a:t>e) </a:t>
            </a:r>
            <a:r>
              <a:rPr lang="cs-CZ" b="1" dirty="0"/>
              <a:t>Sestav</a:t>
            </a:r>
            <a:r>
              <a:rPr lang="en-US" b="1" dirty="0"/>
              <a:t>í</a:t>
            </a:r>
            <a:r>
              <a:rPr lang="en-US" dirty="0"/>
              <a:t> </a:t>
            </a:r>
            <a:r>
              <a:rPr lang="en-US" dirty="0" err="1"/>
              <a:t>dynamický</a:t>
            </a:r>
            <a:r>
              <a:rPr lang="en-US" dirty="0"/>
              <a:t> model </a:t>
            </a:r>
            <a:r>
              <a:rPr lang="en-US" dirty="0" err="1"/>
              <a:t>zvětrávání</a:t>
            </a:r>
            <a:r>
              <a:rPr lang="en-US" dirty="0"/>
              <a:t> v </a:t>
            </a:r>
            <a:r>
              <a:rPr lang="en-US" dirty="0" err="1"/>
              <a:t>otevřeném</a:t>
            </a:r>
            <a:r>
              <a:rPr lang="en-US" dirty="0"/>
              <a:t> </a:t>
            </a:r>
            <a:r>
              <a:rPr lang="en-US" dirty="0" err="1"/>
              <a:t>systému</a:t>
            </a:r>
            <a:r>
              <a:rPr lang="en-US" dirty="0"/>
              <a:t>.</a:t>
            </a:r>
            <a:endParaRPr lang="cs-CZ" dirty="0"/>
          </a:p>
          <a:p>
            <a:pPr marL="457200" lvl="1" indent="0" fontAlgn="ctr">
              <a:buNone/>
            </a:pPr>
            <a:r>
              <a:rPr lang="en-US" dirty="0"/>
              <a:t>f) </a:t>
            </a:r>
            <a:r>
              <a:rPr lang="en-US" dirty="0" err="1"/>
              <a:t>Souhrnně</a:t>
            </a:r>
            <a:r>
              <a:rPr lang="cs-CZ" dirty="0"/>
              <a:t> </a:t>
            </a:r>
            <a:r>
              <a:rPr lang="cs-CZ" b="1" dirty="0" err="1"/>
              <a:t>zhodnot</a:t>
            </a:r>
            <a:r>
              <a:rPr lang="en-US" b="1" dirty="0"/>
              <a:t>í</a:t>
            </a:r>
            <a:r>
              <a:rPr lang="en-US" dirty="0"/>
              <a:t> </a:t>
            </a:r>
            <a:r>
              <a:rPr lang="en-US" dirty="0" err="1"/>
              <a:t>geochemické</a:t>
            </a:r>
            <a:r>
              <a:rPr lang="en-US" dirty="0"/>
              <a:t> </a:t>
            </a:r>
            <a:r>
              <a:rPr lang="en-US" dirty="0" err="1"/>
              <a:t>procesy</a:t>
            </a:r>
            <a:r>
              <a:rPr lang="en-US" dirty="0"/>
              <a:t> </a:t>
            </a:r>
            <a:r>
              <a:rPr lang="en-US" dirty="0" err="1"/>
              <a:t>probíhající</a:t>
            </a:r>
            <a:r>
              <a:rPr lang="en-US" dirty="0"/>
              <a:t> </a:t>
            </a:r>
            <a:r>
              <a:rPr lang="en-US" dirty="0" err="1"/>
              <a:t>na</a:t>
            </a:r>
            <a:r>
              <a:rPr lang="en-US" dirty="0"/>
              <a:t> </a:t>
            </a:r>
            <a:r>
              <a:rPr lang="en-US" dirty="0" err="1"/>
              <a:t>vybrané</a:t>
            </a:r>
            <a:r>
              <a:rPr lang="en-US" dirty="0"/>
              <a:t> </a:t>
            </a:r>
            <a:r>
              <a:rPr lang="en-US" dirty="0" err="1"/>
              <a:t>lokalitě</a:t>
            </a:r>
            <a:r>
              <a:rPr lang="en-US" dirty="0"/>
              <a:t>.</a:t>
            </a:r>
            <a:endParaRPr lang="cs-CZ" dirty="0"/>
          </a:p>
          <a:p>
            <a:endParaRPr lang="cs-CZ" dirty="0"/>
          </a:p>
        </p:txBody>
      </p:sp>
    </p:spTree>
    <p:extLst>
      <p:ext uri="{BB962C8B-B14F-4D97-AF65-F5344CB8AC3E}">
        <p14:creationId xmlns:p14="http://schemas.microsoft.com/office/powerpoint/2010/main" val="2361756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Metody výuky</a:t>
            </a:r>
          </a:p>
        </p:txBody>
      </p:sp>
      <p:sp>
        <p:nvSpPr>
          <p:cNvPr id="3" name="Zástupný symbol pro obsah 2"/>
          <p:cNvSpPr>
            <a:spLocks noGrp="1"/>
          </p:cNvSpPr>
          <p:nvPr>
            <p:ph idx="1"/>
          </p:nvPr>
        </p:nvSpPr>
        <p:spPr/>
        <p:txBody>
          <a:bodyPr>
            <a:normAutofit/>
          </a:bodyPr>
          <a:lstStyle/>
          <a:p>
            <a:r>
              <a:rPr lang="cs-CZ" dirty="0"/>
              <a:t>Teoretická část</a:t>
            </a:r>
          </a:p>
          <a:p>
            <a:pPr lvl="1"/>
            <a:r>
              <a:rPr lang="cs-CZ" dirty="0"/>
              <a:t>Přednášky</a:t>
            </a:r>
          </a:p>
          <a:p>
            <a:pPr lvl="1"/>
            <a:r>
              <a:rPr lang="cs-CZ" dirty="0"/>
              <a:t>Studium literatury</a:t>
            </a:r>
          </a:p>
          <a:p>
            <a:r>
              <a:rPr lang="cs-CZ" dirty="0"/>
              <a:t>Praktická část</a:t>
            </a:r>
          </a:p>
          <a:p>
            <a:pPr marL="971550" lvl="1" indent="-514350">
              <a:buFont typeface="+mj-lt"/>
              <a:buAutoNum type="arabicPeriod"/>
            </a:pPr>
            <a:r>
              <a:rPr lang="cs-CZ" dirty="0"/>
              <a:t>Samostatně v hodině</a:t>
            </a:r>
          </a:p>
          <a:p>
            <a:pPr marL="971550" lvl="1" indent="-514350">
              <a:buFont typeface="+mj-lt"/>
              <a:buAutoNum type="arabicPeriod"/>
            </a:pPr>
            <a:r>
              <a:rPr lang="cs-CZ" dirty="0"/>
              <a:t>Ve skupině v hodině</a:t>
            </a:r>
          </a:p>
          <a:p>
            <a:pPr marL="971550" lvl="1" indent="-514350">
              <a:buFont typeface="+mj-lt"/>
              <a:buAutoNum type="arabicPeriod"/>
            </a:pPr>
            <a:r>
              <a:rPr lang="cs-CZ" dirty="0"/>
              <a:t>Jako domácí projekt</a:t>
            </a:r>
          </a:p>
          <a:p>
            <a:r>
              <a:rPr lang="cs-CZ" dirty="0"/>
              <a:t>Příklady na výpočet, ilustrativní problémy, ale i zpracování teoretických témat.</a:t>
            </a:r>
          </a:p>
          <a:p>
            <a:endParaRPr lang="cs-CZ" dirty="0"/>
          </a:p>
        </p:txBody>
      </p:sp>
    </p:spTree>
    <p:extLst>
      <p:ext uri="{BB962C8B-B14F-4D97-AF65-F5344CB8AC3E}">
        <p14:creationId xmlns:p14="http://schemas.microsoft.com/office/powerpoint/2010/main" val="80430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Organizace výuky</a:t>
            </a:r>
          </a:p>
        </p:txBody>
      </p:sp>
      <p:sp>
        <p:nvSpPr>
          <p:cNvPr id="3" name="Zástupný symbol pro obsah 2"/>
          <p:cNvSpPr>
            <a:spLocks noGrp="1"/>
          </p:cNvSpPr>
          <p:nvPr>
            <p:ph idx="1"/>
          </p:nvPr>
        </p:nvSpPr>
        <p:spPr/>
        <p:txBody>
          <a:bodyPr/>
          <a:lstStyle/>
          <a:p>
            <a:r>
              <a:rPr lang="cs-CZ" dirty="0"/>
              <a:t>Docházka není povinná.</a:t>
            </a:r>
          </a:p>
          <a:p>
            <a:r>
              <a:rPr lang="cs-CZ" dirty="0"/>
              <a:t>Povinné je vypracování některých úkolů.</a:t>
            </a:r>
          </a:p>
          <a:p>
            <a:r>
              <a:rPr lang="cs-CZ" dirty="0"/>
              <a:t>Za aktivitu v hodinách je možné získat bonusové body.</a:t>
            </a:r>
          </a:p>
        </p:txBody>
      </p:sp>
    </p:spTree>
    <p:extLst>
      <p:ext uri="{BB962C8B-B14F-4D97-AF65-F5344CB8AC3E}">
        <p14:creationId xmlns:p14="http://schemas.microsoft.com/office/powerpoint/2010/main" val="1616585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idx="1"/>
          </p:nvPr>
        </p:nvSpPr>
        <p:spPr/>
        <p:txBody>
          <a:bodyPr>
            <a:normAutofit/>
          </a:bodyPr>
          <a:lstStyle/>
          <a:p>
            <a:r>
              <a:rPr lang="cs-CZ" dirty="0"/>
              <a:t>Relevantní zdroje budu zmiňovat v hodinách, odkazy jsou také v interaktivní osnově předmětu v </a:t>
            </a:r>
            <a:r>
              <a:rPr lang="cs-CZ" dirty="0" err="1"/>
              <a:t>Isu</a:t>
            </a:r>
            <a:r>
              <a:rPr lang="cs-CZ" dirty="0"/>
              <a:t>.</a:t>
            </a:r>
          </a:p>
          <a:p>
            <a:r>
              <a:rPr lang="cs-CZ" dirty="0"/>
              <a:t>Čerpejte ze zdrojů v knihovně a na internetu.</a:t>
            </a:r>
          </a:p>
          <a:p>
            <a:r>
              <a:rPr lang="cs-CZ" dirty="0"/>
              <a:t>Předmět patrně nebude možné absolvovat pouze na základě prezentací.</a:t>
            </a:r>
          </a:p>
          <a:p>
            <a:endParaRPr lang="cs-CZ" dirty="0"/>
          </a:p>
        </p:txBody>
      </p:sp>
    </p:spTree>
    <p:extLst>
      <p:ext uri="{BB962C8B-B14F-4D97-AF65-F5344CB8AC3E}">
        <p14:creationId xmlns:p14="http://schemas.microsoft.com/office/powerpoint/2010/main" val="9496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a:xfrm>
            <a:off x="628650" y="1825624"/>
            <a:ext cx="7886700" cy="4822825"/>
          </a:xfrm>
        </p:spPr>
        <p:txBody>
          <a:bodyPr>
            <a:normAutofit fontScale="55000" lnSpcReduction="20000"/>
          </a:bodyPr>
          <a:lstStyle/>
          <a:p>
            <a:pPr marL="0" indent="0">
              <a:buNone/>
            </a:pPr>
            <a:r>
              <a:rPr lang="cs-CZ" sz="3600" b="1" dirty="0"/>
              <a:t>Doporučená literatura</a:t>
            </a:r>
          </a:p>
          <a:p>
            <a:r>
              <a:rPr lang="cs-CZ" dirty="0"/>
              <a:t>FAURE, </a:t>
            </a:r>
            <a:r>
              <a:rPr lang="cs-CZ" dirty="0" err="1"/>
              <a:t>Gunter</a:t>
            </a:r>
            <a:r>
              <a:rPr lang="cs-CZ" dirty="0"/>
              <a:t>. </a:t>
            </a:r>
            <a:r>
              <a:rPr lang="cs-CZ" i="1" dirty="0" err="1"/>
              <a:t>Principles</a:t>
            </a:r>
            <a:r>
              <a:rPr lang="cs-CZ" i="1" dirty="0"/>
              <a:t> and </a:t>
            </a:r>
            <a:r>
              <a:rPr lang="cs-CZ" i="1" dirty="0" err="1"/>
              <a:t>applications</a:t>
            </a:r>
            <a:r>
              <a:rPr lang="cs-CZ" i="1" dirty="0"/>
              <a:t> </a:t>
            </a:r>
            <a:r>
              <a:rPr lang="cs-CZ" i="1" dirty="0" err="1"/>
              <a:t>of</a:t>
            </a:r>
            <a:r>
              <a:rPr lang="cs-CZ" i="1" dirty="0"/>
              <a:t> </a:t>
            </a:r>
            <a:r>
              <a:rPr lang="cs-CZ" i="1" dirty="0" err="1"/>
              <a:t>geochemistry</a:t>
            </a:r>
            <a:r>
              <a:rPr lang="cs-CZ" i="1" dirty="0"/>
              <a:t>: a </a:t>
            </a:r>
            <a:r>
              <a:rPr lang="cs-CZ" i="1" dirty="0" err="1"/>
              <a:t>comprehensive</a:t>
            </a:r>
            <a:r>
              <a:rPr lang="cs-CZ" i="1" dirty="0"/>
              <a:t> </a:t>
            </a:r>
            <a:r>
              <a:rPr lang="cs-CZ" i="1" dirty="0" err="1"/>
              <a:t>textbook</a:t>
            </a:r>
            <a:r>
              <a:rPr lang="cs-CZ" i="1" dirty="0"/>
              <a:t> </a:t>
            </a:r>
            <a:r>
              <a:rPr lang="cs-CZ" i="1" dirty="0" err="1"/>
              <a:t>for</a:t>
            </a:r>
            <a:r>
              <a:rPr lang="cs-CZ" i="1" dirty="0"/>
              <a:t> geology </a:t>
            </a:r>
            <a:r>
              <a:rPr lang="cs-CZ" i="1" dirty="0" err="1"/>
              <a:t>students</a:t>
            </a:r>
            <a:r>
              <a:rPr lang="cs-CZ" dirty="0"/>
              <a:t>. 2nd </a:t>
            </a:r>
            <a:r>
              <a:rPr lang="cs-CZ" dirty="0" err="1"/>
              <a:t>ed</a:t>
            </a:r>
            <a:r>
              <a:rPr lang="cs-CZ" dirty="0"/>
              <a:t>. </a:t>
            </a:r>
            <a:r>
              <a:rPr lang="cs-CZ" dirty="0" err="1"/>
              <a:t>Upper</a:t>
            </a:r>
            <a:r>
              <a:rPr lang="cs-CZ" dirty="0"/>
              <a:t> </a:t>
            </a:r>
            <a:r>
              <a:rPr lang="cs-CZ" dirty="0" err="1"/>
              <a:t>Saddle</a:t>
            </a:r>
            <a:r>
              <a:rPr lang="cs-CZ" dirty="0"/>
              <a:t> River, New Jersey: </a:t>
            </a:r>
            <a:r>
              <a:rPr lang="cs-CZ" dirty="0" err="1"/>
              <a:t>Prentice</a:t>
            </a:r>
            <a:r>
              <a:rPr lang="cs-CZ" dirty="0"/>
              <a:t> </a:t>
            </a:r>
            <a:r>
              <a:rPr lang="cs-CZ" dirty="0" err="1"/>
              <a:t>Hall</a:t>
            </a:r>
            <a:r>
              <a:rPr lang="cs-CZ" dirty="0"/>
              <a:t>, c1991. ISBN 0-02-336450-5. </a:t>
            </a:r>
            <a:r>
              <a:rPr lang="cs-CZ" dirty="0" err="1">
                <a:hlinkClick r:id="rId2"/>
              </a:rPr>
              <a:t>info</a:t>
            </a:r>
            <a:endParaRPr lang="cs-CZ" dirty="0"/>
          </a:p>
          <a:p>
            <a:r>
              <a:rPr lang="cs-CZ" dirty="0"/>
              <a:t>MISRA, Kula C. </a:t>
            </a:r>
            <a:r>
              <a:rPr lang="cs-CZ" i="1" dirty="0" err="1"/>
              <a:t>Introduction</a:t>
            </a:r>
            <a:r>
              <a:rPr lang="cs-CZ" i="1" dirty="0"/>
              <a:t> to </a:t>
            </a:r>
            <a:r>
              <a:rPr lang="cs-CZ" i="1" dirty="0" err="1"/>
              <a:t>geochemistry</a:t>
            </a:r>
            <a:r>
              <a:rPr lang="cs-CZ" i="1" dirty="0"/>
              <a:t>: </a:t>
            </a:r>
            <a:r>
              <a:rPr lang="cs-CZ" i="1" dirty="0" err="1"/>
              <a:t>principles</a:t>
            </a:r>
            <a:r>
              <a:rPr lang="cs-CZ" i="1" dirty="0"/>
              <a:t> and </a:t>
            </a:r>
            <a:r>
              <a:rPr lang="cs-CZ" i="1" dirty="0" err="1"/>
              <a:t>applications</a:t>
            </a:r>
            <a:r>
              <a:rPr lang="cs-CZ" dirty="0"/>
              <a:t>. </a:t>
            </a:r>
            <a:r>
              <a:rPr lang="cs-CZ" dirty="0" err="1"/>
              <a:t>Chichester</a:t>
            </a:r>
            <a:r>
              <a:rPr lang="cs-CZ" dirty="0"/>
              <a:t>: </a:t>
            </a:r>
            <a:r>
              <a:rPr lang="cs-CZ" dirty="0" err="1"/>
              <a:t>Wiley-Blackwell</a:t>
            </a:r>
            <a:r>
              <a:rPr lang="cs-CZ" dirty="0"/>
              <a:t>, 2012. ISBN 978-1-4443-5095-1. </a:t>
            </a:r>
            <a:r>
              <a:rPr lang="cs-CZ" dirty="0" err="1">
                <a:hlinkClick r:id="rId3"/>
              </a:rPr>
              <a:t>info</a:t>
            </a:r>
            <a:endParaRPr lang="cs-CZ" dirty="0"/>
          </a:p>
          <a:p>
            <a:r>
              <a:rPr lang="cs-CZ" dirty="0"/>
              <a:t>APPELO, C.A.J. a D. POSTMA. </a:t>
            </a:r>
            <a:r>
              <a:rPr lang="cs-CZ" i="1" dirty="0" err="1"/>
              <a:t>Geochemistry</a:t>
            </a:r>
            <a:r>
              <a:rPr lang="cs-CZ" i="1" dirty="0"/>
              <a:t>, </a:t>
            </a:r>
            <a:r>
              <a:rPr lang="cs-CZ" i="1" dirty="0" err="1"/>
              <a:t>Groundwater</a:t>
            </a:r>
            <a:r>
              <a:rPr lang="cs-CZ" i="1" dirty="0"/>
              <a:t> and </a:t>
            </a:r>
            <a:r>
              <a:rPr lang="cs-CZ" i="1" dirty="0" err="1"/>
              <a:t>Polution</a:t>
            </a:r>
            <a:r>
              <a:rPr lang="cs-CZ" dirty="0"/>
              <a:t>. 1. vyd. Rotterdam/</a:t>
            </a:r>
            <a:r>
              <a:rPr lang="cs-CZ" dirty="0" err="1"/>
              <a:t>Brookfield</a:t>
            </a:r>
            <a:r>
              <a:rPr lang="cs-CZ" dirty="0"/>
              <a:t>: </a:t>
            </a:r>
            <a:r>
              <a:rPr lang="cs-CZ" dirty="0" err="1"/>
              <a:t>A.A.Balkema</a:t>
            </a:r>
            <a:r>
              <a:rPr lang="cs-CZ" dirty="0"/>
              <a:t>, 1994. 519 s. ISBN 905410 106 7. </a:t>
            </a:r>
            <a:r>
              <a:rPr lang="cs-CZ" dirty="0" err="1">
                <a:hlinkClick r:id="rId4"/>
              </a:rPr>
              <a:t>info</a:t>
            </a:r>
            <a:endParaRPr lang="cs-CZ" dirty="0"/>
          </a:p>
          <a:p>
            <a:r>
              <a:rPr lang="cs-CZ" dirty="0"/>
              <a:t>MANAHAN, </a:t>
            </a:r>
            <a:r>
              <a:rPr lang="cs-CZ" dirty="0" err="1"/>
              <a:t>Stanley</a:t>
            </a:r>
            <a:r>
              <a:rPr lang="cs-CZ" dirty="0"/>
              <a:t> E. </a:t>
            </a:r>
            <a:r>
              <a:rPr lang="cs-CZ" i="1" dirty="0" err="1"/>
              <a:t>Environmental</a:t>
            </a:r>
            <a:r>
              <a:rPr lang="cs-CZ" i="1" dirty="0"/>
              <a:t> </a:t>
            </a:r>
            <a:r>
              <a:rPr lang="cs-CZ" i="1" dirty="0" err="1"/>
              <a:t>chemistry</a:t>
            </a:r>
            <a:r>
              <a:rPr lang="cs-CZ" dirty="0"/>
              <a:t>. 8th </a:t>
            </a:r>
            <a:r>
              <a:rPr lang="cs-CZ" dirty="0" err="1"/>
              <a:t>ed</a:t>
            </a:r>
            <a:r>
              <a:rPr lang="cs-CZ" dirty="0"/>
              <a:t>. </a:t>
            </a:r>
            <a:r>
              <a:rPr lang="cs-CZ" dirty="0" err="1"/>
              <a:t>Boca</a:t>
            </a:r>
            <a:r>
              <a:rPr lang="cs-CZ" dirty="0"/>
              <a:t> </a:t>
            </a:r>
            <a:r>
              <a:rPr lang="cs-CZ" dirty="0" err="1"/>
              <a:t>Raton</a:t>
            </a:r>
            <a:r>
              <a:rPr lang="cs-CZ" dirty="0"/>
              <a:t>, </a:t>
            </a:r>
            <a:r>
              <a:rPr lang="cs-CZ" dirty="0" err="1"/>
              <a:t>Fla</a:t>
            </a:r>
            <a:r>
              <a:rPr lang="cs-CZ" dirty="0"/>
              <a:t>.: CRC </a:t>
            </a:r>
            <a:r>
              <a:rPr lang="cs-CZ" dirty="0" err="1"/>
              <a:t>Press</a:t>
            </a:r>
            <a:r>
              <a:rPr lang="cs-CZ" dirty="0"/>
              <a:t>, c2005. ISBN 1-56670-633-5. </a:t>
            </a:r>
            <a:r>
              <a:rPr lang="cs-CZ" dirty="0" err="1">
                <a:hlinkClick r:id="rId5"/>
              </a:rPr>
              <a:t>info</a:t>
            </a:r>
            <a:r>
              <a:rPr lang="cs-CZ" dirty="0"/>
              <a:t> </a:t>
            </a:r>
          </a:p>
          <a:p>
            <a:pPr marL="0" indent="0">
              <a:buNone/>
            </a:pPr>
            <a:r>
              <a:rPr lang="cs-CZ" sz="3600" b="1" dirty="0"/>
              <a:t>Rozšiřující a doplňující texty</a:t>
            </a:r>
          </a:p>
          <a:p>
            <a:r>
              <a:rPr lang="cs-CZ" dirty="0"/>
              <a:t>GILL, Robin. </a:t>
            </a:r>
            <a:r>
              <a:rPr lang="cs-CZ" i="1" dirty="0" err="1"/>
              <a:t>Chemical</a:t>
            </a:r>
            <a:r>
              <a:rPr lang="cs-CZ" i="1" dirty="0"/>
              <a:t> </a:t>
            </a:r>
            <a:r>
              <a:rPr lang="cs-CZ" i="1" dirty="0" err="1"/>
              <a:t>fundamentals</a:t>
            </a:r>
            <a:r>
              <a:rPr lang="cs-CZ" i="1" dirty="0"/>
              <a:t> </a:t>
            </a:r>
            <a:r>
              <a:rPr lang="cs-CZ" i="1" dirty="0" err="1"/>
              <a:t>of</a:t>
            </a:r>
            <a:r>
              <a:rPr lang="cs-CZ" i="1" dirty="0"/>
              <a:t> geology and </a:t>
            </a:r>
            <a:r>
              <a:rPr lang="cs-CZ" i="1" dirty="0" err="1"/>
              <a:t>evinronmental</a:t>
            </a:r>
            <a:r>
              <a:rPr lang="cs-CZ" i="1" dirty="0"/>
              <a:t> </a:t>
            </a:r>
            <a:r>
              <a:rPr lang="cs-CZ" i="1" dirty="0" err="1"/>
              <a:t>geoscience</a:t>
            </a:r>
            <a:r>
              <a:rPr lang="cs-CZ" dirty="0"/>
              <a:t>. </a:t>
            </a:r>
            <a:r>
              <a:rPr lang="cs-CZ" dirty="0" err="1"/>
              <a:t>Third</a:t>
            </a:r>
            <a:r>
              <a:rPr lang="cs-CZ" dirty="0"/>
              <a:t> </a:t>
            </a:r>
            <a:r>
              <a:rPr lang="cs-CZ" dirty="0" err="1"/>
              <a:t>edition</a:t>
            </a:r>
            <a:r>
              <a:rPr lang="cs-CZ" dirty="0"/>
              <a:t>. </a:t>
            </a:r>
            <a:r>
              <a:rPr lang="cs-CZ" dirty="0" err="1"/>
              <a:t>Chichester</a:t>
            </a:r>
            <a:r>
              <a:rPr lang="cs-CZ" dirty="0"/>
              <a:t>, </a:t>
            </a:r>
            <a:r>
              <a:rPr lang="cs-CZ" dirty="0" err="1"/>
              <a:t>West</a:t>
            </a:r>
            <a:r>
              <a:rPr lang="cs-CZ" dirty="0"/>
              <a:t> </a:t>
            </a:r>
            <a:r>
              <a:rPr lang="cs-CZ" dirty="0" err="1"/>
              <a:t>Sussex</a:t>
            </a:r>
            <a:r>
              <a:rPr lang="cs-CZ" dirty="0"/>
              <a:t>, UK: </a:t>
            </a:r>
            <a:r>
              <a:rPr lang="cs-CZ" dirty="0" err="1"/>
              <a:t>Wiley</a:t>
            </a:r>
            <a:r>
              <a:rPr lang="cs-CZ" dirty="0"/>
              <a:t> </a:t>
            </a:r>
            <a:r>
              <a:rPr lang="cs-CZ" dirty="0" err="1"/>
              <a:t>Blackwell</a:t>
            </a:r>
            <a:r>
              <a:rPr lang="cs-CZ" dirty="0"/>
              <a:t>, 2015. ISBN 978-0-470-65665-5. </a:t>
            </a:r>
            <a:r>
              <a:rPr lang="cs-CZ" dirty="0" err="1">
                <a:hlinkClick r:id="rId6"/>
              </a:rPr>
              <a:t>info</a:t>
            </a:r>
            <a:endParaRPr lang="cs-CZ" dirty="0"/>
          </a:p>
          <a:p>
            <a:r>
              <a:rPr lang="cs-CZ" dirty="0"/>
              <a:t>STUMM, Werner a James J. MORGAN. </a:t>
            </a:r>
            <a:r>
              <a:rPr lang="cs-CZ" i="1" dirty="0" err="1"/>
              <a:t>Aquatic</a:t>
            </a:r>
            <a:r>
              <a:rPr lang="cs-CZ" i="1" dirty="0"/>
              <a:t> </a:t>
            </a:r>
            <a:r>
              <a:rPr lang="cs-CZ" i="1" dirty="0" err="1"/>
              <a:t>chemistry</a:t>
            </a:r>
            <a:r>
              <a:rPr lang="cs-CZ" i="1" dirty="0"/>
              <a:t> : </a:t>
            </a:r>
            <a:r>
              <a:rPr lang="cs-CZ" i="1" dirty="0" err="1"/>
              <a:t>chemical</a:t>
            </a:r>
            <a:r>
              <a:rPr lang="cs-CZ" i="1" dirty="0"/>
              <a:t> </a:t>
            </a:r>
            <a:r>
              <a:rPr lang="cs-CZ" i="1" dirty="0" err="1"/>
              <a:t>equilibria</a:t>
            </a:r>
            <a:r>
              <a:rPr lang="cs-CZ" i="1" dirty="0"/>
              <a:t> and </a:t>
            </a:r>
            <a:r>
              <a:rPr lang="cs-CZ" i="1" dirty="0" err="1"/>
              <a:t>rates</a:t>
            </a:r>
            <a:r>
              <a:rPr lang="cs-CZ" i="1" dirty="0"/>
              <a:t> in natural </a:t>
            </a:r>
            <a:r>
              <a:rPr lang="cs-CZ" i="1" dirty="0" err="1"/>
              <a:t>waters</a:t>
            </a:r>
            <a:r>
              <a:rPr lang="cs-CZ" dirty="0"/>
              <a:t>. New York: John </a:t>
            </a:r>
            <a:r>
              <a:rPr lang="cs-CZ" dirty="0" err="1"/>
              <a:t>Wiley</a:t>
            </a:r>
            <a:r>
              <a:rPr lang="cs-CZ" dirty="0"/>
              <a:t> &amp; </a:t>
            </a:r>
            <a:r>
              <a:rPr lang="cs-CZ" dirty="0" err="1"/>
              <a:t>Sons</a:t>
            </a:r>
            <a:r>
              <a:rPr lang="cs-CZ" dirty="0"/>
              <a:t>, 1995. </a:t>
            </a:r>
            <a:r>
              <a:rPr lang="cs-CZ" dirty="0" err="1"/>
              <a:t>xvi</a:t>
            </a:r>
            <a:r>
              <a:rPr lang="cs-CZ" dirty="0"/>
              <a:t>, 1022. ISBN 0-471-51184-6-. </a:t>
            </a:r>
            <a:r>
              <a:rPr lang="cs-CZ" dirty="0" err="1">
                <a:hlinkClick r:id="rId7"/>
              </a:rPr>
              <a:t>info</a:t>
            </a:r>
            <a:endParaRPr lang="cs-CZ" dirty="0"/>
          </a:p>
          <a:p>
            <a:r>
              <a:rPr lang="cs-CZ" dirty="0"/>
              <a:t>RYAN, Peter. </a:t>
            </a:r>
            <a:r>
              <a:rPr lang="cs-CZ" i="1" dirty="0" err="1"/>
              <a:t>Environmental</a:t>
            </a:r>
            <a:r>
              <a:rPr lang="cs-CZ" i="1" dirty="0"/>
              <a:t> and </a:t>
            </a:r>
            <a:r>
              <a:rPr lang="cs-CZ" i="1" dirty="0" err="1"/>
              <a:t>Low</a:t>
            </a:r>
            <a:r>
              <a:rPr lang="cs-CZ" i="1" dirty="0"/>
              <a:t> </a:t>
            </a:r>
            <a:r>
              <a:rPr lang="cs-CZ" i="1" dirty="0" err="1"/>
              <a:t>Temperature</a:t>
            </a:r>
            <a:r>
              <a:rPr lang="cs-CZ" i="1" dirty="0"/>
              <a:t> </a:t>
            </a:r>
            <a:r>
              <a:rPr lang="cs-CZ" i="1" dirty="0" err="1"/>
              <a:t>Geochemistry</a:t>
            </a:r>
            <a:r>
              <a:rPr lang="cs-CZ" i="1" dirty="0"/>
              <a:t>. </a:t>
            </a:r>
            <a:r>
              <a:rPr lang="cs-CZ" dirty="0" err="1"/>
              <a:t>Wiley-Blackwell</a:t>
            </a:r>
            <a:r>
              <a:rPr lang="cs-CZ" dirty="0"/>
              <a:t>, 2014. 416 s. ISBN: 978-1-4051-8612-4</a:t>
            </a:r>
          </a:p>
          <a:p>
            <a:r>
              <a:rPr lang="cs-CZ" dirty="0"/>
              <a:t>BAUER, Andreas a </a:t>
            </a:r>
            <a:r>
              <a:rPr lang="cs-CZ" dirty="0" err="1"/>
              <a:t>Bruce</a:t>
            </a:r>
            <a:r>
              <a:rPr lang="cs-CZ" dirty="0"/>
              <a:t> D. VELDE. </a:t>
            </a:r>
            <a:r>
              <a:rPr lang="cs-CZ" i="1" dirty="0" err="1"/>
              <a:t>Geochemistry</a:t>
            </a:r>
            <a:r>
              <a:rPr lang="cs-CZ" i="1" dirty="0"/>
              <a:t> </a:t>
            </a:r>
            <a:r>
              <a:rPr lang="cs-CZ" i="1" dirty="0" err="1"/>
              <a:t>at</a:t>
            </a:r>
            <a:r>
              <a:rPr lang="cs-CZ" i="1" dirty="0"/>
              <a:t> </a:t>
            </a:r>
            <a:r>
              <a:rPr lang="cs-CZ" i="1" dirty="0" err="1"/>
              <a:t>the</a:t>
            </a:r>
            <a:r>
              <a:rPr lang="cs-CZ" i="1" dirty="0"/>
              <a:t> </a:t>
            </a:r>
            <a:r>
              <a:rPr lang="cs-CZ" i="1" dirty="0" err="1"/>
              <a:t>Earth's</a:t>
            </a:r>
            <a:r>
              <a:rPr lang="cs-CZ" i="1" dirty="0"/>
              <a:t> </a:t>
            </a:r>
            <a:r>
              <a:rPr lang="cs-CZ" i="1" dirty="0" err="1"/>
              <a:t>Surface</a:t>
            </a:r>
            <a:r>
              <a:rPr lang="cs-CZ" i="1" dirty="0"/>
              <a:t>: </a:t>
            </a:r>
            <a:r>
              <a:rPr lang="cs-CZ" i="1" dirty="0" err="1"/>
              <a:t>Movement</a:t>
            </a:r>
            <a:r>
              <a:rPr lang="cs-CZ" i="1" dirty="0"/>
              <a:t> </a:t>
            </a:r>
            <a:r>
              <a:rPr lang="cs-CZ" i="1" dirty="0" err="1"/>
              <a:t>of</a:t>
            </a:r>
            <a:r>
              <a:rPr lang="cs-CZ" i="1" dirty="0"/>
              <a:t> </a:t>
            </a:r>
            <a:r>
              <a:rPr lang="cs-CZ" i="1" dirty="0" err="1"/>
              <a:t>Chemical</a:t>
            </a:r>
            <a:r>
              <a:rPr lang="cs-CZ" i="1" dirty="0"/>
              <a:t> </a:t>
            </a:r>
            <a:r>
              <a:rPr lang="cs-CZ" i="1" dirty="0" err="1"/>
              <a:t>Elements</a:t>
            </a:r>
            <a:r>
              <a:rPr lang="cs-CZ" dirty="0"/>
              <a:t>. </a:t>
            </a:r>
            <a:r>
              <a:rPr lang="cs-CZ" dirty="0" err="1"/>
              <a:t>Springer</a:t>
            </a:r>
            <a:r>
              <a:rPr lang="cs-CZ" dirty="0"/>
              <a:t>, 2014. ISBN 978-3-642-31358-5</a:t>
            </a:r>
          </a:p>
        </p:txBody>
      </p:sp>
    </p:spTree>
    <p:extLst>
      <p:ext uri="{BB962C8B-B14F-4D97-AF65-F5344CB8AC3E}">
        <p14:creationId xmlns:p14="http://schemas.microsoft.com/office/powerpoint/2010/main" val="261264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Podmínky ukončení</a:t>
            </a:r>
          </a:p>
        </p:txBody>
      </p:sp>
      <p:sp>
        <p:nvSpPr>
          <p:cNvPr id="3" name="Zástupný symbol pro obsah 2"/>
          <p:cNvSpPr>
            <a:spLocks noGrp="1"/>
          </p:cNvSpPr>
          <p:nvPr>
            <p:ph idx="1"/>
          </p:nvPr>
        </p:nvSpPr>
        <p:spPr/>
        <p:txBody>
          <a:bodyPr>
            <a:normAutofit/>
          </a:bodyPr>
          <a:lstStyle/>
          <a:p>
            <a:pPr fontAlgn="ctr"/>
            <a:r>
              <a:rPr lang="cs-CZ" dirty="0"/>
              <a:t>Splnit všechny povinné nebodované úkoly z výuky (budou 3-4).</a:t>
            </a:r>
          </a:p>
          <a:p>
            <a:pPr fontAlgn="ctr"/>
            <a:r>
              <a:rPr lang="cs-CZ" dirty="0"/>
              <a:t>Odevzdat vypracovaný </a:t>
            </a:r>
            <a:r>
              <a:rPr lang="cs-CZ" dirty="0" err="1"/>
              <a:t>záv</a:t>
            </a:r>
            <a:r>
              <a:rPr lang="cs-CZ" dirty="0"/>
              <a:t>. projekt (max. 10 bodů, pro splnění je potřeba alespoň 5 bodů)</a:t>
            </a:r>
          </a:p>
          <a:p>
            <a:pPr fontAlgn="ctr"/>
            <a:r>
              <a:rPr lang="cs-CZ" dirty="0"/>
              <a:t>Napsat test (max. 10 bodů, pro splnění je potřeba alespoň 5 bodů)</a:t>
            </a:r>
          </a:p>
          <a:p>
            <a:pPr fontAlgn="ctr"/>
            <a:r>
              <a:rPr lang="cs-CZ" dirty="0"/>
              <a:t>Absolvovat ústní pohovor nad testem a projektem (pro účast je potřeba celkem 10 bodů z testu a projektu).</a:t>
            </a:r>
          </a:p>
          <a:p>
            <a:endParaRPr lang="cs-CZ" dirty="0"/>
          </a:p>
        </p:txBody>
      </p:sp>
    </p:spTree>
    <p:extLst>
      <p:ext uri="{BB962C8B-B14F-4D97-AF65-F5344CB8AC3E}">
        <p14:creationId xmlns:p14="http://schemas.microsoft.com/office/powerpoint/2010/main" val="1093213721"/>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362</TotalTime>
  <Words>590</Words>
  <Application>Microsoft Office PowerPoint</Application>
  <PresentationFormat>Předvádění na obrazovce (4:3)</PresentationFormat>
  <Paragraphs>97</Paragraphs>
  <Slides>20</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Calibri</vt:lpstr>
      <vt:lpstr>Calibri Light</vt:lpstr>
      <vt:lpstr>Motiv Office</vt:lpstr>
      <vt:lpstr>Geochemie exogenních procesů</vt:lpstr>
      <vt:lpstr>Upozornění</vt:lpstr>
      <vt:lpstr>Informace o kurzu</vt:lpstr>
      <vt:lpstr>Cíle kurzu</vt:lpstr>
      <vt:lpstr>Metody výuky</vt:lpstr>
      <vt:lpstr>Organizace výuky</vt:lpstr>
      <vt:lpstr>Zdroje</vt:lpstr>
      <vt:lpstr>Literatura</vt:lpstr>
      <vt:lpstr>Podmínky ukončení</vt:lpstr>
      <vt:lpstr>Hodnocení</vt:lpstr>
      <vt:lpstr>Známkování</vt:lpstr>
      <vt:lpstr>Další informace</vt:lpstr>
      <vt:lpstr>Kontakty</vt:lpstr>
      <vt:lpstr>Prezentace aplikace PowerPoint</vt:lpstr>
      <vt:lpstr>Myšlenková mapa</vt:lpstr>
      <vt:lpstr>Prezentace aplikace PowerPoint</vt:lpstr>
      <vt:lpstr>Prezentace aplikace PowerPoint</vt:lpstr>
      <vt:lpstr>Pojmová mapa</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Pavel Pracný</dc:creator>
  <cp:lastModifiedBy>Pavel Pracný</cp:lastModifiedBy>
  <cp:revision>20</cp:revision>
  <dcterms:created xsi:type="dcterms:W3CDTF">2016-08-24T13:07:54Z</dcterms:created>
  <dcterms:modified xsi:type="dcterms:W3CDTF">2016-09-21T10:57:59Z</dcterms:modified>
</cp:coreProperties>
</file>