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270" r:id="rId4"/>
    <p:sldId id="269" r:id="rId5"/>
    <p:sldId id="271" r:id="rId6"/>
    <p:sldId id="272" r:id="rId7"/>
    <p:sldId id="273" r:id="rId8"/>
    <p:sldId id="275" r:id="rId9"/>
    <p:sldId id="262" r:id="rId10"/>
    <p:sldId id="274" r:id="rId11"/>
    <p:sldId id="260" r:id="rId12"/>
    <p:sldId id="276" r:id="rId13"/>
    <p:sldId id="257" r:id="rId14"/>
    <p:sldId id="261" r:id="rId15"/>
    <p:sldId id="263" r:id="rId16"/>
    <p:sldId id="277" r:id="rId17"/>
    <p:sldId id="278" r:id="rId18"/>
    <p:sldId id="258" r:id="rId19"/>
    <p:sldId id="264" r:id="rId20"/>
    <p:sldId id="265" r:id="rId21"/>
    <p:sldId id="280" r:id="rId22"/>
    <p:sldId id="279" r:id="rId23"/>
    <p:sldId id="266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63FE-D2AA-41C2-9D64-D47901312651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9946-8EE9-48F3-94F5-8E225AAF0D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4356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63FE-D2AA-41C2-9D64-D47901312651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9946-8EE9-48F3-94F5-8E225AAF0D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1795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63FE-D2AA-41C2-9D64-D47901312651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9946-8EE9-48F3-94F5-8E225AAF0D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5050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63FE-D2AA-41C2-9D64-D47901312651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9946-8EE9-48F3-94F5-8E225AAF0D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337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63FE-D2AA-41C2-9D64-D47901312651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9946-8EE9-48F3-94F5-8E225AAF0D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769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63FE-D2AA-41C2-9D64-D47901312651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9946-8EE9-48F3-94F5-8E225AAF0D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5650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63FE-D2AA-41C2-9D64-D47901312651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9946-8EE9-48F3-94F5-8E225AAF0D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441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63FE-D2AA-41C2-9D64-D47901312651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9946-8EE9-48F3-94F5-8E225AAF0D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4459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63FE-D2AA-41C2-9D64-D47901312651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9946-8EE9-48F3-94F5-8E225AAF0D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871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63FE-D2AA-41C2-9D64-D47901312651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9946-8EE9-48F3-94F5-8E225AAF0D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8086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63FE-D2AA-41C2-9D64-D47901312651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9946-8EE9-48F3-94F5-8E225AAF0D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9589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463FE-D2AA-41C2-9D64-D47901312651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99946-8EE9-48F3-94F5-8E225AAF0D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551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Geochemie exogenních procesů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5. Zvětrávání</a:t>
            </a:r>
          </a:p>
        </p:txBody>
      </p:sp>
    </p:spTree>
    <p:extLst>
      <p:ext uri="{BB962C8B-B14F-4D97-AF65-F5344CB8AC3E}">
        <p14:creationId xmlns:p14="http://schemas.microsoft.com/office/powerpoint/2010/main" val="1285813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Biologické zvětrávání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Fyzikální</a:t>
            </a:r>
          </a:p>
          <a:p>
            <a:pPr lvl="1"/>
            <a:r>
              <a:rPr lang="cs-CZ" dirty="0"/>
              <a:t>Narušování hornin</a:t>
            </a:r>
          </a:p>
          <a:p>
            <a:pPr lvl="1"/>
            <a:r>
              <a:rPr lang="cs-CZ" dirty="0"/>
              <a:t>Mísení</a:t>
            </a:r>
          </a:p>
          <a:p>
            <a:r>
              <a:rPr lang="cs-CZ" dirty="0"/>
              <a:t>Chemické</a:t>
            </a:r>
          </a:p>
          <a:p>
            <a:pPr lvl="1"/>
            <a:r>
              <a:rPr lang="cs-CZ" dirty="0"/>
              <a:t>Uvolňování organických kyselin</a:t>
            </a:r>
          </a:p>
          <a:p>
            <a:pPr lvl="1"/>
            <a:r>
              <a:rPr lang="cs-CZ" dirty="0"/>
              <a:t>Kationtová výměna</a:t>
            </a:r>
          </a:p>
          <a:p>
            <a:pPr lvl="1"/>
            <a:r>
              <a:rPr lang="cs-CZ" dirty="0" err="1"/>
              <a:t>Chelace</a:t>
            </a:r>
            <a:endParaRPr lang="cs-CZ" dirty="0"/>
          </a:p>
          <a:p>
            <a:pPr lvl="1"/>
            <a:r>
              <a:rPr lang="cs-CZ" dirty="0"/>
              <a:t>Vlhkost půdy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50" y="1417638"/>
            <a:ext cx="3841750" cy="5122333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749800" y="6531430"/>
            <a:ext cx="42291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/>
              <a:t>By </a:t>
            </a:r>
            <a:r>
              <a:rPr lang="cs-CZ" sz="800" dirty="0" err="1"/>
              <a:t>Nigel</a:t>
            </a:r>
            <a:r>
              <a:rPr lang="cs-CZ" sz="800" dirty="0"/>
              <a:t> </a:t>
            </a:r>
            <a:r>
              <a:rPr lang="cs-CZ" sz="800" dirty="0" err="1"/>
              <a:t>Chadwick</a:t>
            </a:r>
            <a:r>
              <a:rPr lang="cs-CZ" sz="800" dirty="0"/>
              <a:t>, CC BY-SA 2.0, https://commons.wikimedia.org/w/index.php?curid=9149572</a:t>
            </a:r>
          </a:p>
        </p:txBody>
      </p:sp>
    </p:spTree>
    <p:extLst>
      <p:ext uri="{BB962C8B-B14F-4D97-AF65-F5344CB8AC3E}">
        <p14:creationId xmlns:p14="http://schemas.microsoft.com/office/powerpoint/2010/main" val="1461034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Rychlost zvětrávání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37" y="1600200"/>
            <a:ext cx="7632925" cy="452596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55537" y="6126163"/>
            <a:ext cx="14943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Převzato z Ryan (2014)</a:t>
            </a:r>
          </a:p>
        </p:txBody>
      </p:sp>
    </p:spTree>
    <p:extLst>
      <p:ext uri="{BB962C8B-B14F-4D97-AF65-F5344CB8AC3E}">
        <p14:creationId xmlns:p14="http://schemas.microsoft.com/office/powerpoint/2010/main" val="2002237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Kongruentní a inkongruentní zvětrávání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Česky také nekongruentní</a:t>
            </a:r>
          </a:p>
          <a:p>
            <a:endParaRPr lang="cs-CZ" dirty="0"/>
          </a:p>
          <a:p>
            <a:r>
              <a:rPr lang="cs-CZ" dirty="0"/>
              <a:t>Konečný proces je dán mnoha faktory (půdotvorné vlivy)</a:t>
            </a:r>
          </a:p>
        </p:txBody>
      </p:sp>
    </p:spTree>
    <p:extLst>
      <p:ext uri="{BB962C8B-B14F-4D97-AF65-F5344CB8AC3E}">
        <p14:creationId xmlns:p14="http://schemas.microsoft.com/office/powerpoint/2010/main" val="1683483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Mobilita prvků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381" y="233810"/>
            <a:ext cx="8418419" cy="5741689"/>
          </a:xfrm>
        </p:spPr>
      </p:pic>
      <p:sp>
        <p:nvSpPr>
          <p:cNvPr id="5" name="Obdélník 4"/>
          <p:cNvSpPr/>
          <p:nvPr/>
        </p:nvSpPr>
        <p:spPr>
          <a:xfrm>
            <a:off x="4860197" y="1716215"/>
            <a:ext cx="3978914" cy="41776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187359" y="5934670"/>
            <a:ext cx="61264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Půdy na říční terase vznikají zvětráváním vulkanického detritu.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Vyjádřete změnu obsahu prvků a minerálů v %.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Na základě změny obsahu prvků je seřaďte podle mobility.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405125" y="5713889"/>
            <a:ext cx="14943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Převzato z Ryan (2014)</a:t>
            </a:r>
          </a:p>
        </p:txBody>
      </p:sp>
    </p:spTree>
    <p:extLst>
      <p:ext uri="{BB962C8B-B14F-4D97-AF65-F5344CB8AC3E}">
        <p14:creationId xmlns:p14="http://schemas.microsoft.com/office/powerpoint/2010/main" val="479503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určuje procesy zvětrávání?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52038"/>
            <a:ext cx="8229600" cy="226963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09612" y="4314825"/>
            <a:ext cx="772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Co určí, zda se bude albit měnit na montmorillonit, kaolinit nebo </a:t>
            </a:r>
            <a:r>
              <a:rPr lang="cs-CZ" b="1" dirty="0" err="1"/>
              <a:t>gibbsit</a:t>
            </a:r>
            <a:r>
              <a:rPr lang="cs-CZ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63500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určuje procesy zvětrávání?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52038"/>
            <a:ext cx="8229600" cy="226963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09612" y="4314825"/>
            <a:ext cx="772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Co určí, zda se bude albit měnit na montmorillonit, kaolinit nebo </a:t>
            </a:r>
            <a:r>
              <a:rPr lang="cs-CZ" b="1" dirty="0" err="1"/>
              <a:t>gibbsit</a:t>
            </a:r>
            <a:r>
              <a:rPr lang="cs-CZ" b="1" dirty="0"/>
              <a:t>?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3" y="1417638"/>
            <a:ext cx="8901112" cy="499143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343968" y="6409075"/>
            <a:ext cx="23070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Převzato z </a:t>
            </a:r>
            <a:r>
              <a:rPr lang="en-US" sz="1100" dirty="0" err="1"/>
              <a:t>Appelo</a:t>
            </a:r>
            <a:r>
              <a:rPr lang="en-US" sz="1100" dirty="0"/>
              <a:t> &amp; </a:t>
            </a:r>
            <a:r>
              <a:rPr lang="en-US" sz="1100" dirty="0" err="1"/>
              <a:t>Postma</a:t>
            </a:r>
            <a:r>
              <a:rPr lang="en-US" sz="1100" dirty="0"/>
              <a:t> (2005) 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458324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Půdotvorné vlivy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Klima</a:t>
            </a:r>
          </a:p>
          <a:p>
            <a:pPr lvl="1"/>
            <a:r>
              <a:rPr lang="cs-CZ" dirty="0"/>
              <a:t>Srážky a teplota – rozpad, transport až </a:t>
            </a:r>
            <a:r>
              <a:rPr lang="cs-CZ" b="1" dirty="0"/>
              <a:t>vyluhování</a:t>
            </a:r>
          </a:p>
          <a:p>
            <a:r>
              <a:rPr lang="cs-CZ" dirty="0"/>
              <a:t>Živé organismy</a:t>
            </a:r>
          </a:p>
          <a:p>
            <a:pPr lvl="1"/>
            <a:r>
              <a:rPr lang="cs-CZ" dirty="0"/>
              <a:t>Bakterie získávající energii rozkladem minerálů, kořeny rostlin, rozklad </a:t>
            </a:r>
            <a:r>
              <a:rPr lang="cs-CZ" dirty="0" err="1"/>
              <a:t>org</a:t>
            </a:r>
            <a:r>
              <a:rPr lang="cs-CZ" dirty="0"/>
              <a:t>. hmoty…</a:t>
            </a:r>
          </a:p>
          <a:p>
            <a:r>
              <a:rPr lang="cs-CZ" dirty="0"/>
              <a:t>Reliéf</a:t>
            </a:r>
          </a:p>
          <a:p>
            <a:pPr lvl="1"/>
            <a:r>
              <a:rPr lang="cs-CZ" dirty="0"/>
              <a:t>Odvodnění, sedimentace</a:t>
            </a:r>
          </a:p>
          <a:p>
            <a:r>
              <a:rPr lang="cs-CZ" dirty="0"/>
              <a:t>Matečná hornina</a:t>
            </a:r>
          </a:p>
          <a:p>
            <a:r>
              <a:rPr lang="cs-CZ" dirty="0"/>
              <a:t>Čas</a:t>
            </a:r>
          </a:p>
          <a:p>
            <a:r>
              <a:rPr lang="cs-CZ" dirty="0"/>
              <a:t>Antropogenní vlivy</a:t>
            </a:r>
          </a:p>
        </p:txBody>
      </p:sp>
    </p:spTree>
    <p:extLst>
      <p:ext uri="{BB962C8B-B14F-4D97-AF65-F5344CB8AC3E}">
        <p14:creationId xmlns:p14="http://schemas.microsoft.com/office/powerpoint/2010/main" val="3804204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06" y="149113"/>
            <a:ext cx="6987720" cy="670888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648306" y="6596390"/>
            <a:ext cx="14943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Převzato z Ryan (2014)</a:t>
            </a:r>
          </a:p>
        </p:txBody>
      </p:sp>
    </p:spTree>
    <p:extLst>
      <p:ext uri="{BB962C8B-B14F-4D97-AF65-F5344CB8AC3E}">
        <p14:creationId xmlns:p14="http://schemas.microsoft.com/office/powerpoint/2010/main" val="138261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9258" y="274638"/>
            <a:ext cx="5504821" cy="596106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909711" y="6235701"/>
            <a:ext cx="23743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Převzato z </a:t>
            </a:r>
            <a:r>
              <a:rPr lang="cs-CZ" sz="1100" dirty="0" err="1"/>
              <a:t>Giardino</a:t>
            </a:r>
            <a:r>
              <a:rPr lang="cs-CZ" sz="1100" dirty="0"/>
              <a:t> &amp; Hauser </a:t>
            </a:r>
            <a:r>
              <a:rPr lang="en-US" sz="1100" dirty="0"/>
              <a:t>(20</a:t>
            </a:r>
            <a:r>
              <a:rPr lang="cs-CZ" sz="1100" dirty="0"/>
              <a:t>1</a:t>
            </a:r>
            <a:r>
              <a:rPr lang="en-US" sz="1100" dirty="0"/>
              <a:t>5) 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3960665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Stabilitní</a:t>
            </a:r>
            <a:r>
              <a:rPr lang="cs-CZ" dirty="0"/>
              <a:t> diagramy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2"/>
            <a:ext cx="2819400" cy="308454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787" y="1124410"/>
            <a:ext cx="4291013" cy="561770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572000" y="6596390"/>
            <a:ext cx="14943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Převzato z Ryan (2014)</a:t>
            </a:r>
          </a:p>
        </p:txBody>
      </p:sp>
    </p:spTree>
    <p:extLst>
      <p:ext uri="{BB962C8B-B14F-4D97-AF65-F5344CB8AC3E}">
        <p14:creationId xmlns:p14="http://schemas.microsoft.com/office/powerpoint/2010/main" val="2738610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 tématu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Co je to zvětrávání</a:t>
            </a:r>
          </a:p>
          <a:p>
            <a:r>
              <a:rPr lang="cs-CZ" dirty="0" err="1"/>
              <a:t>Goldichovo</a:t>
            </a:r>
            <a:r>
              <a:rPr lang="cs-CZ" dirty="0"/>
              <a:t> schéma</a:t>
            </a:r>
          </a:p>
          <a:p>
            <a:r>
              <a:rPr lang="cs-CZ" dirty="0"/>
              <a:t>Fyzikální zvětrávání</a:t>
            </a:r>
          </a:p>
          <a:p>
            <a:r>
              <a:rPr lang="cs-CZ" dirty="0"/>
              <a:t>Chemické zvětrávání</a:t>
            </a:r>
          </a:p>
          <a:p>
            <a:pPr lvl="1"/>
            <a:r>
              <a:rPr lang="cs-CZ" dirty="0"/>
              <a:t>Oxidace</a:t>
            </a:r>
          </a:p>
          <a:p>
            <a:pPr lvl="1"/>
            <a:r>
              <a:rPr lang="cs-CZ" dirty="0"/>
              <a:t>Hydrolýza</a:t>
            </a:r>
          </a:p>
          <a:p>
            <a:pPr lvl="1"/>
            <a:r>
              <a:rPr lang="cs-CZ" dirty="0"/>
              <a:t>Hydratace</a:t>
            </a:r>
          </a:p>
          <a:p>
            <a:pPr lvl="1"/>
            <a:r>
              <a:rPr lang="cs-CZ" dirty="0"/>
              <a:t>Rozpouštění</a:t>
            </a:r>
          </a:p>
          <a:p>
            <a:r>
              <a:rPr lang="cs-CZ" dirty="0" err="1"/>
              <a:t>Bilogické</a:t>
            </a:r>
            <a:r>
              <a:rPr lang="cs-CZ" dirty="0"/>
              <a:t> zvětrávání</a:t>
            </a:r>
          </a:p>
          <a:p>
            <a:r>
              <a:rPr lang="cs-CZ" dirty="0"/>
              <a:t>Kongruentní a inkongruentní zvětrávání</a:t>
            </a:r>
          </a:p>
          <a:p>
            <a:r>
              <a:rPr lang="cs-CZ" dirty="0"/>
              <a:t>Chování jednotlivých prvků</a:t>
            </a:r>
          </a:p>
          <a:p>
            <a:r>
              <a:rPr lang="cs-CZ" dirty="0"/>
              <a:t>Stabilita produktů zvětrávání</a:t>
            </a:r>
          </a:p>
          <a:p>
            <a:pPr lvl="1"/>
            <a:r>
              <a:rPr lang="cs-CZ" dirty="0" err="1"/>
              <a:t>Stabilitní</a:t>
            </a:r>
            <a:r>
              <a:rPr lang="cs-CZ" dirty="0"/>
              <a:t> diagramy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4801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1551" y="1600200"/>
            <a:ext cx="7180898" cy="452596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83568" y="6265922"/>
            <a:ext cx="14943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Převzato z Ryan (2014)</a:t>
            </a:r>
          </a:p>
        </p:txBody>
      </p:sp>
    </p:spTree>
    <p:extLst>
      <p:ext uri="{BB962C8B-B14F-4D97-AF65-F5344CB8AC3E}">
        <p14:creationId xmlns:p14="http://schemas.microsoft.com/office/powerpoint/2010/main" val="3150621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Shrnout v několika bodech to nejdůležitější o daném tématu</a:t>
            </a:r>
          </a:p>
          <a:p>
            <a:r>
              <a:rPr lang="cs-CZ" dirty="0"/>
              <a:t>Jednoduše popsat, co by si měl člověk z hodiny odnést</a:t>
            </a:r>
          </a:p>
          <a:p>
            <a:r>
              <a:rPr lang="cs-CZ" dirty="0"/>
              <a:t>Aby to mohlo sloužit jako studijní materiál pro ostatní</a:t>
            </a:r>
          </a:p>
          <a:p>
            <a:r>
              <a:rPr lang="cs-CZ" dirty="0"/>
              <a:t>Stačí ukázat na hodině a odevzdat do </a:t>
            </a:r>
            <a:r>
              <a:rPr lang="cs-CZ" dirty="0" err="1"/>
              <a:t>ISu</a:t>
            </a:r>
            <a:endParaRPr lang="cs-CZ" dirty="0"/>
          </a:p>
          <a:p>
            <a:r>
              <a:rPr lang="cs-CZ" dirty="0"/>
              <a:t>Kdo tu není, dostane téma přiřazeno</a:t>
            </a:r>
          </a:p>
        </p:txBody>
      </p:sp>
    </p:spTree>
    <p:extLst>
      <p:ext uri="{BB962C8B-B14F-4D97-AF65-F5344CB8AC3E}">
        <p14:creationId xmlns:p14="http://schemas.microsoft.com/office/powerpoint/2010/main" val="159705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6823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Obrázky pochází z následujících knih:</a:t>
            </a:r>
          </a:p>
          <a:p>
            <a:pPr marL="600075" lvl="3" indent="-257175"/>
            <a:r>
              <a:rPr lang="en-US" sz="2100" dirty="0"/>
              <a:t>Ryan, P</a:t>
            </a:r>
            <a:r>
              <a:rPr lang="cs-CZ" sz="2100" dirty="0"/>
              <a:t>.</a:t>
            </a:r>
            <a:r>
              <a:rPr lang="en-US" sz="2100" dirty="0"/>
              <a:t> </a:t>
            </a:r>
            <a:r>
              <a:rPr lang="cs-CZ" sz="2100" dirty="0"/>
              <a:t>(2014). </a:t>
            </a:r>
            <a:r>
              <a:rPr lang="en-US" sz="2100" dirty="0"/>
              <a:t>Environmental and low temperature geochemistry</a:t>
            </a:r>
            <a:r>
              <a:rPr lang="cs-CZ" sz="2100" dirty="0"/>
              <a:t>. John </a:t>
            </a:r>
            <a:r>
              <a:rPr lang="cs-CZ" sz="2100" dirty="0" err="1"/>
              <a:t>Wiley</a:t>
            </a:r>
            <a:r>
              <a:rPr lang="cs-CZ" sz="2100" dirty="0"/>
              <a:t> and </a:t>
            </a:r>
            <a:r>
              <a:rPr lang="cs-CZ" sz="2100" dirty="0" err="1"/>
              <a:t>Sons</a:t>
            </a:r>
            <a:r>
              <a:rPr lang="cs-CZ" sz="2100" dirty="0"/>
              <a:t>. 402p. </a:t>
            </a:r>
            <a:r>
              <a:rPr lang="en-US" sz="2100" dirty="0"/>
              <a:t>ISBN 978-1-4051-8612-4 (</a:t>
            </a:r>
            <a:r>
              <a:rPr lang="en-US" sz="2100" dirty="0" err="1"/>
              <a:t>pbk</a:t>
            </a:r>
            <a:r>
              <a:rPr lang="en-US" sz="2100" dirty="0"/>
              <a:t>.)</a:t>
            </a:r>
            <a:endParaRPr lang="cs-CZ" sz="2100" dirty="0"/>
          </a:p>
          <a:p>
            <a:pPr lvl="1"/>
            <a:r>
              <a:rPr lang="en-US" dirty="0" err="1"/>
              <a:t>Appelo</a:t>
            </a:r>
            <a:r>
              <a:rPr lang="en-US" dirty="0"/>
              <a:t>, C. A. J., &amp; </a:t>
            </a:r>
            <a:r>
              <a:rPr lang="en-US" dirty="0" err="1"/>
              <a:t>Postma</a:t>
            </a:r>
            <a:r>
              <a:rPr lang="en-US" dirty="0"/>
              <a:t>, D. (2005). Geochemistry, groundwater and pollution : (2nd ed.). Leiden: A. A. </a:t>
            </a:r>
            <a:r>
              <a:rPr lang="en-US" dirty="0" err="1"/>
              <a:t>Balkema</a:t>
            </a:r>
            <a:r>
              <a:rPr lang="en-US" dirty="0"/>
              <a:t> publishers.</a:t>
            </a:r>
            <a:endParaRPr lang="cs-CZ" dirty="0"/>
          </a:p>
          <a:p>
            <a:pPr lvl="1"/>
            <a:r>
              <a:rPr lang="en-US" dirty="0" err="1"/>
              <a:t>Giardino</a:t>
            </a:r>
            <a:r>
              <a:rPr lang="en-US" dirty="0"/>
              <a:t>, John; Houser, Christ (2015). Principles and Dynamics of the Critical Zone. Elsevier. pp. 1–4. ISBN 9780444633699.</a:t>
            </a:r>
            <a:endParaRPr lang="cs-CZ" dirty="0"/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631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Půdní profil nad granodioritem</a:t>
            </a:r>
          </a:p>
        </p:txBody>
      </p:sp>
      <p:pic>
        <p:nvPicPr>
          <p:cNvPr id="1025" name="Obrázek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874838"/>
            <a:ext cx="664845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427258" y="5175578"/>
            <a:ext cx="23070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Převzato z </a:t>
            </a:r>
            <a:r>
              <a:rPr lang="en-US" sz="1100" dirty="0" err="1"/>
              <a:t>Appelo</a:t>
            </a:r>
            <a:r>
              <a:rPr lang="en-US" sz="1100" dirty="0"/>
              <a:t> &amp; </a:t>
            </a:r>
            <a:r>
              <a:rPr lang="en-US" sz="1100" dirty="0" err="1"/>
              <a:t>Postma</a:t>
            </a:r>
            <a:r>
              <a:rPr lang="en-US" sz="1100" dirty="0"/>
              <a:t> (2005) 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111739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Půdní profil nad granodioritem</a:t>
            </a:r>
          </a:p>
        </p:txBody>
      </p:sp>
      <p:pic>
        <p:nvPicPr>
          <p:cNvPr id="4" name="Obrázek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874838"/>
            <a:ext cx="664845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14412" y="5541390"/>
            <a:ext cx="67913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cs-CZ" sz="16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Které</a:t>
            </a:r>
            <a:r>
              <a:rPr kumimoji="0" lang="en-US" altLang="cs-CZ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cs-CZ" sz="16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minerály</a:t>
            </a:r>
            <a:r>
              <a:rPr kumimoji="0" lang="en-US" altLang="cs-CZ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cs-CZ" sz="16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jsou</a:t>
            </a:r>
            <a:r>
              <a:rPr kumimoji="0" lang="en-US" altLang="cs-CZ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cs-CZ" sz="16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nejméně</a:t>
            </a:r>
            <a:r>
              <a:rPr kumimoji="0" lang="en-US" altLang="cs-CZ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cs-CZ" sz="16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stabilní</a:t>
            </a:r>
            <a:r>
              <a:rPr kumimoji="0" lang="en-US" altLang="cs-CZ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altLang="cs-CZ" sz="16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tj</a:t>
            </a:r>
            <a:r>
              <a:rPr kumimoji="0" lang="en-US" altLang="cs-CZ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cs-CZ" sz="16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rozpustí</a:t>
            </a:r>
            <a:r>
              <a:rPr kumimoji="0" lang="en-US" altLang="cs-CZ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kumimoji="0" lang="en-US" altLang="cs-CZ" sz="16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jako</a:t>
            </a:r>
            <a:r>
              <a:rPr kumimoji="0" lang="en-US" altLang="cs-CZ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cs-CZ" sz="16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první</a:t>
            </a:r>
            <a:r>
              <a:rPr kumimoji="0" lang="en-US" altLang="cs-CZ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)?</a:t>
            </a:r>
            <a:endParaRPr kumimoji="0" lang="cs-CZ" altLang="cs-CZ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cs-CZ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 se </a:t>
            </a:r>
            <a:r>
              <a:rPr kumimoji="0" lang="en-US" altLang="cs-CZ" sz="16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během</a:t>
            </a:r>
            <a:r>
              <a:rPr kumimoji="0" lang="en-US" altLang="cs-CZ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cs-CZ" sz="16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zvětrávání</a:t>
            </a:r>
            <a:r>
              <a:rPr kumimoji="0" lang="en-US" altLang="cs-CZ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cs-CZ" sz="16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stane</a:t>
            </a:r>
            <a:r>
              <a:rPr kumimoji="0" lang="en-US" altLang="cs-CZ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kumimoji="0" lang="en-US" altLang="cs-CZ" sz="16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prvky</a:t>
            </a:r>
            <a:r>
              <a:rPr kumimoji="0" lang="en-US" altLang="cs-CZ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cs-CZ" sz="16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přítomnými</a:t>
            </a:r>
            <a:r>
              <a:rPr kumimoji="0" lang="en-US" altLang="cs-CZ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kumimoji="0" lang="en-US" altLang="cs-CZ" sz="16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primárních</a:t>
            </a:r>
            <a:r>
              <a:rPr kumimoji="0" lang="en-US" altLang="cs-CZ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cs-CZ" sz="16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minerálech</a:t>
            </a:r>
            <a:r>
              <a:rPr kumimoji="0" lang="en-US" altLang="cs-CZ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498695" y="5175578"/>
            <a:ext cx="23070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Převzato z </a:t>
            </a:r>
            <a:r>
              <a:rPr lang="en-US" sz="1100" dirty="0" err="1"/>
              <a:t>Appelo</a:t>
            </a:r>
            <a:r>
              <a:rPr lang="en-US" sz="1100" dirty="0"/>
              <a:t> &amp; </a:t>
            </a:r>
            <a:r>
              <a:rPr lang="en-US" sz="1100" dirty="0" err="1"/>
              <a:t>Postma</a:t>
            </a:r>
            <a:r>
              <a:rPr lang="en-US" sz="1100" dirty="0"/>
              <a:t> (2005) 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07289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Goldichovo</a:t>
            </a:r>
            <a:r>
              <a:rPr lang="cs-CZ" dirty="0"/>
              <a:t> schéma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5675" y="1417638"/>
            <a:ext cx="4692649" cy="501015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918324" y="6427788"/>
            <a:ext cx="14943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Převzato z Ryan (2014)</a:t>
            </a:r>
          </a:p>
        </p:txBody>
      </p:sp>
    </p:spTree>
    <p:extLst>
      <p:ext uri="{BB962C8B-B14F-4D97-AF65-F5344CB8AC3E}">
        <p14:creationId xmlns:p14="http://schemas.microsoft.com/office/powerpoint/2010/main" val="1912103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Fyzikální zvětrávání</a:t>
            </a:r>
          </a:p>
        </p:txBody>
      </p:sp>
      <p:pic>
        <p:nvPicPr>
          <p:cNvPr id="2050" name="Picture 2" descr="https://lh3.googleusercontent.com/LJV8ng-II7p2RCCUIy-1IIb1XR5jzrfzew9wpAek-M4iGSVmJlvREDDb-RnacQRc0V5RKrJZCYSlICXo3eemwnY8s0iyqfH0h2B4mbhn1hNLszRML8iF2Nt8gR5od9YPEvv9AB057oTxOyiLovu_xDhm1vjECdJYbAkqqLzraNyk22qkuhCcVffZyEHDpTY7H7PFXDOXCTmg33A7jLRpbv1YDhOO-6gFXQQgPkVEnVtA0UFV1YyfyOmGnnnAtKn2G0cG5f9aDK4zHG0cHL077avFnRYssYOoIwLFBUVzbbRfGpgsKQi70ZGVnxhyLb6pJYxxLQLUU59jYvBQ6Sua_3HPvLwoPfaDcyEorfaEL-ydD25E7PLXFqC21eX30IUUJxk00irP77W0uqvUwUovu_I4iIU21omVwd-ClUXhCLyeVinu4lRyVXflE0Cu6QySOZqjZ-Dd15tjf9IQeAH4U4h-B02tTUeNY3vt3x-Tb3xaS7NjnEjlEDP4P1LCnG3YBmw_eQTGOLobgSex_gOzOOWQ6N0vS9SbuRsqGFTHsKw7ihApRmfLKxBW2jHhQHqnaNoWm2Br1Fu07qW77yQWBCXA4xr4ADJH7fxXn4HIFeGvwcUq=w1224-h918-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3076575"/>
            <a:ext cx="50419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Mrazové zvětrávání</a:t>
            </a:r>
          </a:p>
          <a:p>
            <a:r>
              <a:rPr lang="cs-CZ" dirty="0"/>
              <a:t>Kořeny rostlin</a:t>
            </a:r>
          </a:p>
          <a:p>
            <a:r>
              <a:rPr lang="cs-CZ" dirty="0"/>
              <a:t>Hrabání zvířat</a:t>
            </a:r>
          </a:p>
          <a:p>
            <a:r>
              <a:rPr lang="cs-CZ" dirty="0"/>
              <a:t>Abraze, dopady částic, obrušování</a:t>
            </a:r>
          </a:p>
          <a:p>
            <a:r>
              <a:rPr lang="cs-CZ" dirty="0"/>
              <a:t>Tepelné namáhání</a:t>
            </a:r>
          </a:p>
          <a:p>
            <a:r>
              <a:rPr lang="cs-CZ" dirty="0" err="1"/>
              <a:t>Etc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8189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Chemické zvětrávání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Přítomnost vody</a:t>
            </a:r>
          </a:p>
          <a:p>
            <a:r>
              <a:rPr lang="cs-CZ" dirty="0"/>
              <a:t>Nestabilní minerály se mění na sekundární minerály</a:t>
            </a:r>
          </a:p>
          <a:p>
            <a:r>
              <a:rPr lang="cs-CZ" dirty="0"/>
              <a:t>Vazba na půdy</a:t>
            </a:r>
          </a:p>
          <a:p>
            <a:r>
              <a:rPr lang="cs-CZ" dirty="0"/>
              <a:t>Velký význam kyselého prostředí</a:t>
            </a:r>
          </a:p>
          <a:p>
            <a:pPr lvl="1"/>
            <a:r>
              <a:rPr lang="cs-CZ" dirty="0"/>
              <a:t>CO2</a:t>
            </a:r>
          </a:p>
          <a:p>
            <a:pPr lvl="1"/>
            <a:r>
              <a:rPr lang="cs-CZ" dirty="0"/>
              <a:t>SO2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6461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chemického zvětrávání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cs-CZ" dirty="0"/>
              <a:t>Oxidace</a:t>
            </a:r>
          </a:p>
          <a:p>
            <a:pPr marL="457200" indent="-457200">
              <a:buFont typeface="+mj-lt"/>
              <a:buAutoNum type="alphaUcPeriod"/>
            </a:pPr>
            <a:r>
              <a:rPr lang="cs-CZ" dirty="0"/>
              <a:t>Hydrolýza</a:t>
            </a:r>
          </a:p>
          <a:p>
            <a:pPr marL="457200" indent="-457200">
              <a:buFont typeface="+mj-lt"/>
              <a:buAutoNum type="alphaUcPeriod"/>
            </a:pPr>
            <a:r>
              <a:rPr lang="cs-CZ" dirty="0"/>
              <a:t>Hydratace</a:t>
            </a:r>
          </a:p>
          <a:p>
            <a:pPr marL="457200" indent="-457200">
              <a:buFont typeface="+mj-lt"/>
              <a:buAutoNum type="alphaUcPeriod"/>
            </a:pPr>
            <a:r>
              <a:rPr lang="cs-CZ" dirty="0"/>
              <a:t>Rozpouštění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5180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Kyselé důlní vody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0087" y="1610519"/>
            <a:ext cx="7743825" cy="450532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192480" y="6115844"/>
            <a:ext cx="14943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Převzato z Ryan (2014)</a:t>
            </a:r>
          </a:p>
        </p:txBody>
      </p:sp>
    </p:spTree>
    <p:extLst>
      <p:ext uri="{BB962C8B-B14F-4D97-AF65-F5344CB8AC3E}">
        <p14:creationId xmlns:p14="http://schemas.microsoft.com/office/powerpoint/2010/main" val="417870143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3-4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mple3-4" id="{D94A6B00-76AA-4E9B-B6BF-CBAC299D0681}" vid="{10741EE3-0E3D-40D6-BE46-D27A3EB0D0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simple3-4</Template>
  <TotalTime>1316</TotalTime>
  <Words>488</Words>
  <Application>Microsoft Office PowerPoint</Application>
  <PresentationFormat>Předvádění na obrazovce (4:3)</PresentationFormat>
  <Paragraphs>97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simple3-4</vt:lpstr>
      <vt:lpstr>Geochemie exogenních procesů</vt:lpstr>
      <vt:lpstr>Osnova tématu</vt:lpstr>
      <vt:lpstr>Půdní profil nad granodioritem</vt:lpstr>
      <vt:lpstr>Půdní profil nad granodioritem</vt:lpstr>
      <vt:lpstr>Goldichovo schéma</vt:lpstr>
      <vt:lpstr>Fyzikální zvětrávání</vt:lpstr>
      <vt:lpstr>Chemické zvětrávání</vt:lpstr>
      <vt:lpstr>Typy chemického zvětrávání</vt:lpstr>
      <vt:lpstr>Kyselé důlní vody</vt:lpstr>
      <vt:lpstr>Biologické zvětrávání</vt:lpstr>
      <vt:lpstr>Rychlost zvětrávání</vt:lpstr>
      <vt:lpstr>Kongruentní a inkongruentní zvětrávání</vt:lpstr>
      <vt:lpstr>Mobilita prvků</vt:lpstr>
      <vt:lpstr>Co určuje procesy zvětrávání?</vt:lpstr>
      <vt:lpstr>Co určuje procesy zvětrávání?</vt:lpstr>
      <vt:lpstr>Půdotvorné vlivy</vt:lpstr>
      <vt:lpstr>Prezentace aplikace PowerPoint</vt:lpstr>
      <vt:lpstr>Prezentace aplikace PowerPoint</vt:lpstr>
      <vt:lpstr>Stabilitní diagramy</vt:lpstr>
      <vt:lpstr>Prezentace aplikace PowerPoint</vt:lpstr>
      <vt:lpstr>Zadání projektu</vt:lpstr>
      <vt:lpstr>Prezentace aplikace PowerPoint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Pracný</dc:creator>
  <cp:lastModifiedBy>Pavel Pracný</cp:lastModifiedBy>
  <cp:revision>22</cp:revision>
  <dcterms:created xsi:type="dcterms:W3CDTF">2016-10-14T11:50:15Z</dcterms:created>
  <dcterms:modified xsi:type="dcterms:W3CDTF">2016-10-18T12:31:52Z</dcterms:modified>
</cp:coreProperties>
</file>