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8"/>
  </p:notesMasterIdLst>
  <p:sldIdLst>
    <p:sldId id="256" r:id="rId2"/>
    <p:sldId id="269" r:id="rId3"/>
    <p:sldId id="268" r:id="rId4"/>
    <p:sldId id="31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57" r:id="rId18"/>
    <p:sldId id="273" r:id="rId19"/>
    <p:sldId id="274" r:id="rId20"/>
    <p:sldId id="288" r:id="rId21"/>
    <p:sldId id="289" r:id="rId22"/>
    <p:sldId id="315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75" r:id="rId31"/>
    <p:sldId id="276" r:id="rId32"/>
    <p:sldId id="277" r:id="rId33"/>
    <p:sldId id="278" r:id="rId34"/>
    <p:sldId id="272" r:id="rId35"/>
    <p:sldId id="290" r:id="rId36"/>
    <p:sldId id="287" r:id="rId37"/>
    <p:sldId id="292" r:id="rId38"/>
    <p:sldId id="293" r:id="rId39"/>
    <p:sldId id="295" r:id="rId40"/>
    <p:sldId id="296" r:id="rId41"/>
    <p:sldId id="299" r:id="rId42"/>
    <p:sldId id="300" r:id="rId43"/>
    <p:sldId id="298" r:id="rId44"/>
    <p:sldId id="297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2" r:id="rId53"/>
    <p:sldId id="313" r:id="rId54"/>
    <p:sldId id="310" r:id="rId55"/>
    <p:sldId id="301" r:id="rId56"/>
    <p:sldId id="316" r:id="rId5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49" d="100"/>
          <a:sy n="49" d="100"/>
        </p:scale>
        <p:origin x="54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59BF8-3B2B-4D3D-9685-4F921DC53465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5C3C1-7B90-4F0A-9489-ADF960561D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86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 a 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5C3C1-7B90-4F0A-9489-ADF960561DF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994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6,32*10-3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5C3C1-7B90-4F0A-9489-ADF960561DF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00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0,013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5C3C1-7B90-4F0A-9489-ADF960561DF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893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25,54 sádrovec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5C3C1-7B90-4F0A-9489-ADF960561DFE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736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5C3C1-7B90-4F0A-9489-ADF960561DFE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65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FF41-DEE8-4C50-B125-9C3E9369D266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91DA-1AE3-4B52-A781-F22D6D43B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57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FF41-DEE8-4C50-B125-9C3E9369D266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91DA-1AE3-4B52-A781-F22D6D43B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58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FF41-DEE8-4C50-B125-9C3E9369D266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91DA-1AE3-4B52-A781-F22D6D43B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05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FF41-DEE8-4C50-B125-9C3E9369D266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91DA-1AE3-4B52-A781-F22D6D43B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25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FF41-DEE8-4C50-B125-9C3E9369D266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91DA-1AE3-4B52-A781-F22D6D43B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74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FF41-DEE8-4C50-B125-9C3E9369D266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91DA-1AE3-4B52-A781-F22D6D43B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55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FF41-DEE8-4C50-B125-9C3E9369D266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91DA-1AE3-4B52-A781-F22D6D43B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80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FF41-DEE8-4C50-B125-9C3E9369D266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91DA-1AE3-4B52-A781-F22D6D43B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60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FF41-DEE8-4C50-B125-9C3E9369D266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91DA-1AE3-4B52-A781-F22D6D43B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45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FF41-DEE8-4C50-B125-9C3E9369D266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91DA-1AE3-4B52-A781-F22D6D43B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63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FF41-DEE8-4C50-B125-9C3E9369D266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91DA-1AE3-4B52-A781-F22D6D43B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06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CFF41-DEE8-4C50-B125-9C3E9369D266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991DA-1AE3-4B52-A781-F22D6D43B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15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errous_sulfide.jpg#/media/File:Ferrous_sulfide.jpg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Geochemie exogenních procesů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6. Základy </a:t>
            </a:r>
            <a:r>
              <a:rPr lang="cs-CZ" dirty="0" err="1"/>
              <a:t>hydrochemie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404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na </a:t>
            </a:r>
            <a:r>
              <a:rPr lang="cs-CZ" dirty="0" err="1"/>
              <a:t>ppm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Jakému parciálnímu tlaku odpovídá obsah 400 </a:t>
            </a:r>
            <a:r>
              <a:rPr lang="cs-CZ" dirty="0" err="1"/>
              <a:t>ppmv</a:t>
            </a:r>
            <a:r>
              <a:rPr lang="cs-CZ" dirty="0"/>
              <a:t> v atmosféře?</a:t>
            </a:r>
          </a:p>
          <a:p>
            <a:r>
              <a:rPr lang="cs-CZ" dirty="0"/>
              <a:t>Kolika mg odpovídá obsah 220 </a:t>
            </a:r>
            <a:r>
              <a:rPr lang="cs-CZ" dirty="0" err="1"/>
              <a:t>ppmw</a:t>
            </a:r>
            <a:r>
              <a:rPr lang="cs-CZ" dirty="0"/>
              <a:t> v jednom kilogramu vzorku?</a:t>
            </a:r>
          </a:p>
          <a:p>
            <a:r>
              <a:rPr lang="cs-CZ" dirty="0"/>
              <a:t>Kolik lidí představuje 350 </a:t>
            </a:r>
            <a:r>
              <a:rPr lang="cs-CZ" dirty="0" err="1"/>
              <a:t>ppm</a:t>
            </a:r>
            <a:r>
              <a:rPr lang="cs-CZ" dirty="0"/>
              <a:t> obyvatel Evropské unie?</a:t>
            </a:r>
          </a:p>
        </p:txBody>
      </p:sp>
    </p:spTree>
    <p:extLst>
      <p:ext uri="{BB962C8B-B14F-4D97-AF65-F5344CB8AC3E}">
        <p14:creationId xmlns:p14="http://schemas.microsoft.com/office/powerpoint/2010/main" val="4275538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Molární koncentrace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Molarita – látkové množství k objemu roztoku (někdy se značí pouze M)</a:t>
            </a:r>
          </a:p>
          <a:p>
            <a:r>
              <a:rPr lang="cs-CZ" dirty="0"/>
              <a:t>Molalita – látkové množství k hmotnosti roztoku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450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na molární koncentrace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Jaká je koncentrace roztoku, pokud bylo rozpuštěno 0.5 molu látky v 1 m</a:t>
            </a:r>
            <a:r>
              <a:rPr lang="cs-CZ" baseline="30000" dirty="0"/>
              <a:t>3 </a:t>
            </a:r>
            <a:r>
              <a:rPr lang="cs-CZ" dirty="0"/>
              <a:t>vody?</a:t>
            </a:r>
          </a:p>
          <a:p>
            <a:r>
              <a:rPr lang="cs-CZ" dirty="0"/>
              <a:t>Jaké je látkové množství vápníku v 1,5 litru vody při koncentraci 3 </a:t>
            </a:r>
            <a:r>
              <a:rPr lang="cs-CZ" dirty="0" err="1"/>
              <a:t>mmol</a:t>
            </a:r>
            <a:r>
              <a:rPr lang="cs-CZ" dirty="0"/>
              <a:t>/L?</a:t>
            </a:r>
          </a:p>
        </p:txBody>
      </p:sp>
    </p:spTree>
    <p:extLst>
      <p:ext uri="{BB962C8B-B14F-4D97-AF65-F5344CB8AC3E}">
        <p14:creationId xmlns:p14="http://schemas.microsoft.com/office/powerpoint/2010/main" val="2888324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Hmotnostní koncentrace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dána podílem hmotnosti látky v soustavě a objemu dané soustavy.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09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na hmotnostní koncentraci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Obsah hořčíku v 520 ml roztoku je 0.02 g. Jaká je koncentrace hořčíku v mg/L?</a:t>
            </a:r>
          </a:p>
          <a:p>
            <a:r>
              <a:rPr lang="cs-CZ" dirty="0"/>
              <a:t>Minerální voda obsahuje 0,17 g/L Mg2+, kolik mg hořčíku bude obsaženo v jedné sklenici vody (ca. 250 ml)?</a:t>
            </a:r>
            <a:endParaRPr lang="cs-CZ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21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315" y="1417638"/>
            <a:ext cx="7943370" cy="501325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761538" y="6556523"/>
            <a:ext cx="11320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Převzato z </a:t>
            </a:r>
            <a:r>
              <a:rPr lang="cs-CZ" sz="800" dirty="0" err="1"/>
              <a:t>Clark</a:t>
            </a:r>
            <a:r>
              <a:rPr lang="cs-CZ" sz="800" dirty="0"/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231028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 – 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30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Spočítejte hodnoty aktivity pro následující podmínky: 20 °C; A = 0,5042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Jak ovlivňuje iontová síla aktivitu?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51162"/>
              </p:ext>
            </p:extLst>
          </p:nvPr>
        </p:nvGraphicFramePr>
        <p:xfrm>
          <a:off x="1524000" y="3863181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445544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10981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38230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Iontová síla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Aktivita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72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Na</a:t>
                      </a:r>
                      <a:r>
                        <a:rPr lang="cs-CZ" baseline="300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  <a:r>
                        <a:rPr lang="cs-CZ" baseline="300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202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Na</a:t>
                      </a:r>
                      <a:r>
                        <a:rPr lang="cs-CZ" baseline="300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  <a:r>
                        <a:rPr lang="cs-CZ" baseline="30000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12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Ca</a:t>
                      </a:r>
                      <a:r>
                        <a:rPr lang="cs-CZ" baseline="30000" dirty="0"/>
                        <a:t>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  <a:r>
                        <a:rPr lang="cs-CZ" baseline="300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Ca</a:t>
                      </a:r>
                      <a:r>
                        <a:rPr lang="cs-CZ" baseline="30000" dirty="0"/>
                        <a:t>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  <a:r>
                        <a:rPr lang="cs-CZ" baseline="30000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684397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2732140"/>
            <a:ext cx="43243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81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Iontová síla – 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Jaká je iontová síla následujících roztoků při koncentraci 1 M?</a:t>
            </a:r>
          </a:p>
          <a:p>
            <a:pPr marL="914400" lvl="1" indent="-514350">
              <a:buFont typeface="+mj-lt"/>
              <a:buAutoNum type="alphaLcPeriod"/>
            </a:pPr>
            <a:r>
              <a:rPr lang="cs-CZ" dirty="0" err="1"/>
              <a:t>NaCl</a:t>
            </a:r>
            <a:endParaRPr lang="cs-CZ" dirty="0"/>
          </a:p>
          <a:p>
            <a:pPr marL="914400" lvl="1" indent="-514350">
              <a:buFont typeface="+mj-lt"/>
              <a:buAutoNum type="alphaLcPeriod"/>
            </a:pPr>
            <a:r>
              <a:rPr lang="cs-CZ" dirty="0"/>
              <a:t>Na2SO4</a:t>
            </a:r>
          </a:p>
        </p:txBody>
      </p:sp>
    </p:spTree>
    <p:extLst>
      <p:ext uri="{BB962C8B-B14F-4D97-AF65-F5344CB8AC3E}">
        <p14:creationId xmlns:p14="http://schemas.microsoft.com/office/powerpoint/2010/main" val="1701617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Iontová síla – 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Jaká je iontová síla této podzemní vody?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16" y="2454154"/>
            <a:ext cx="4137240" cy="38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62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Iontová síla – 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Jaká je iontová síla podzemní vody?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596" y="2596855"/>
            <a:ext cx="68008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Vlastnosti vody</a:t>
            </a:r>
          </a:p>
          <a:p>
            <a:r>
              <a:rPr lang="cs-CZ" dirty="0"/>
              <a:t>Vyjádření obsahů látek</a:t>
            </a:r>
          </a:p>
          <a:p>
            <a:r>
              <a:rPr lang="cs-CZ" dirty="0"/>
              <a:t>Iontová síla a aktivita</a:t>
            </a:r>
          </a:p>
          <a:p>
            <a:r>
              <a:rPr lang="cs-CZ" dirty="0"/>
              <a:t>Plyny rozpuštěné ve vodě</a:t>
            </a:r>
          </a:p>
          <a:p>
            <a:r>
              <a:rPr lang="cs-CZ" dirty="0"/>
              <a:t>Acidobazické reakce</a:t>
            </a:r>
          </a:p>
          <a:p>
            <a:pPr lvl="1"/>
            <a:r>
              <a:rPr lang="cs-CZ" dirty="0"/>
              <a:t>Karbonátový systém</a:t>
            </a:r>
          </a:p>
          <a:p>
            <a:pPr lvl="1"/>
            <a:r>
              <a:rPr lang="cs-CZ" dirty="0"/>
              <a:t>Acidita a alkalita</a:t>
            </a:r>
          </a:p>
          <a:p>
            <a:pPr lvl="1"/>
            <a:r>
              <a:rPr lang="cs-CZ" dirty="0"/>
              <a:t>pH</a:t>
            </a:r>
          </a:p>
          <a:p>
            <a:r>
              <a:rPr lang="cs-CZ" dirty="0"/>
              <a:t>Redoxní reakce</a:t>
            </a:r>
          </a:p>
          <a:p>
            <a:pPr lvl="1"/>
            <a:r>
              <a:rPr lang="cs-CZ" dirty="0"/>
              <a:t>Aktivita elektronů</a:t>
            </a:r>
          </a:p>
          <a:p>
            <a:pPr lvl="1"/>
            <a:r>
              <a:rPr lang="cs-CZ" dirty="0" err="1"/>
              <a:t>Redox</a:t>
            </a:r>
            <a:r>
              <a:rPr lang="cs-CZ" dirty="0"/>
              <a:t> potenciál</a:t>
            </a:r>
          </a:p>
          <a:p>
            <a:r>
              <a:rPr lang="cs-CZ" dirty="0"/>
              <a:t>Stabilní izotopy</a:t>
            </a:r>
          </a:p>
        </p:txBody>
      </p:sp>
    </p:spTree>
    <p:extLst>
      <p:ext uri="{BB962C8B-B14F-4D97-AF65-F5344CB8AC3E}">
        <p14:creationId xmlns:p14="http://schemas.microsoft.com/office/powerpoint/2010/main" val="1535960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Podmínka </a:t>
            </a:r>
            <a:r>
              <a:rPr lang="cs-CZ" dirty="0" err="1"/>
              <a:t>elektroneutrality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Celková suma nábojů kationtů musí být stejná jako celková suma nábojů aniontů.</a:t>
            </a:r>
          </a:p>
        </p:txBody>
      </p:sp>
    </p:spTree>
    <p:extLst>
      <p:ext uri="{BB962C8B-B14F-4D97-AF65-F5344CB8AC3E}">
        <p14:creationId xmlns:p14="http://schemas.microsoft.com/office/powerpoint/2010/main" val="2724504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Hmotnostní bilance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zachování hmoty</a:t>
            </a:r>
          </a:p>
          <a:p>
            <a:r>
              <a:rPr lang="cs-CZ" dirty="0"/>
              <a:t>Koncentrace prvku se v reakci nemění, ale může se měnit poměr jeho </a:t>
            </a:r>
            <a:r>
              <a:rPr lang="cs-CZ" dirty="0" err="1"/>
              <a:t>specií</a:t>
            </a:r>
            <a:endParaRPr lang="cs-CZ" dirty="0"/>
          </a:p>
          <a:p>
            <a:r>
              <a:rPr lang="cs-CZ" dirty="0"/>
              <a:t>Pro Na triviální (jen Na+)</a:t>
            </a:r>
          </a:p>
          <a:p>
            <a:r>
              <a:rPr lang="cs-CZ" dirty="0"/>
              <a:t>Pro S složitější (H</a:t>
            </a:r>
            <a:r>
              <a:rPr lang="cs-CZ" baseline="-25000" dirty="0"/>
              <a:t>2</a:t>
            </a:r>
            <a:r>
              <a:rPr lang="cs-CZ" dirty="0"/>
              <a:t>S, HS</a:t>
            </a:r>
            <a:r>
              <a:rPr lang="cs-CZ" baseline="30000" dirty="0"/>
              <a:t>-</a:t>
            </a:r>
            <a:r>
              <a:rPr lang="cs-CZ" dirty="0"/>
              <a:t>, S</a:t>
            </a:r>
            <a:r>
              <a:rPr lang="cs-CZ" baseline="30000" dirty="0"/>
              <a:t>2-</a:t>
            </a:r>
            <a:r>
              <a:rPr lang="cs-CZ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3373446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Plyny rozpuštěné ve vodě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202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Acidobazické reakce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784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Brønstedova</a:t>
            </a:r>
            <a:r>
              <a:rPr lang="cs-CZ" dirty="0"/>
              <a:t> definice kyselin a zásad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Kyselina 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47826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Látka schopná předávat proton jiné látce.</a:t>
            </a:r>
          </a:p>
          <a:p>
            <a:r>
              <a:rPr lang="cs-CZ" dirty="0"/>
              <a:t>Donor protonu.</a:t>
            </a:r>
            <a:endParaRPr lang="en-US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Zásada</a:t>
            </a:r>
            <a:endParaRPr lang="en-US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47826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Látka schopná přijímat proton od jiné látky.</a:t>
            </a:r>
          </a:p>
          <a:p>
            <a:r>
              <a:rPr lang="cs-CZ" dirty="0"/>
              <a:t>Akceptor protonu.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17928" y="3871895"/>
                <a:ext cx="3416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</a:rPr>
                      <m:t>HCl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  <m:brk m:alnAt="2"/>
                      </m:rPr>
                      <a:rPr lang="cs-CZ" sz="2400">
                        <a:latin typeface="Cambria Math" panose="02040503050406030204" pitchFamily="18" charset="0"/>
                      </a:rPr>
                      <m:t>O</m:t>
                    </m:r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cs-CZ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Cl</m:t>
                        </m:r>
                      </m:e>
                      <m:sup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cs-CZ" sz="2400" dirty="0">
                    <a:latin typeface="Cambria" panose="02040503050406030204" pitchFamily="18" charset="0"/>
                  </a:rPr>
                  <a:t> </a:t>
                </a:r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28" y="3871895"/>
                <a:ext cx="341632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3214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4780632" y="3816906"/>
                <a:ext cx="35528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  <m:brk m:alnAt="2"/>
                      </m:rPr>
                      <a:rPr lang="cs-CZ" sz="2400">
                        <a:latin typeface="Cambria Math" panose="02040503050406030204" pitchFamily="18" charset="0"/>
                      </a:rPr>
                      <m:t>O</m:t>
                    </m:r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cs-CZ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</a:rPr>
                          <m:t>OH</m:t>
                        </m:r>
                      </m:e>
                      <m:sup>
                        <m:r>
                          <a:rPr lang="cs-CZ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cs-CZ" sz="2400" dirty="0">
                    <a:latin typeface="Cambria" panose="02040503050406030204" pitchFamily="18" charset="0"/>
                  </a:rPr>
                  <a:t> </a:t>
                </a:r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632" y="3816906"/>
                <a:ext cx="355283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916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4"/>
          <p:cNvSpPr txBox="1">
            <a:spLocks/>
          </p:cNvSpPr>
          <p:nvPr/>
        </p:nvSpPr>
        <p:spPr>
          <a:xfrm>
            <a:off x="457200" y="5121927"/>
            <a:ext cx="8229600" cy="761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Arrheniovy</a:t>
            </a:r>
            <a:r>
              <a:rPr lang="cs-CZ" dirty="0"/>
              <a:t> kyseliny a zásady jsou zároveň kyselinami a zásadami podle </a:t>
            </a:r>
            <a:r>
              <a:rPr lang="cs-CZ" dirty="0" err="1"/>
              <a:t>Brønstedovy</a:t>
            </a:r>
            <a:r>
              <a:rPr lang="cs-CZ" dirty="0"/>
              <a:t> definice, ale zpětně to neplatí.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56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Disociace kyselin</a:t>
            </a: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Neběží absolutně do 100 % a běží současně i zpětně (jako všechny reakce).</a:t>
            </a:r>
          </a:p>
          <a:p>
            <a:r>
              <a:rPr lang="cs-CZ" dirty="0"/>
              <a:t>Disociace vede k ustavení </a:t>
            </a:r>
            <a:r>
              <a:rPr lang="cs-CZ" dirty="0" err="1"/>
              <a:t>protolytické</a:t>
            </a:r>
            <a:r>
              <a:rPr lang="cs-CZ" dirty="0"/>
              <a:t> rovnováhy.</a:t>
            </a:r>
          </a:p>
          <a:p>
            <a:r>
              <a:rPr lang="cs-CZ" dirty="0"/>
              <a:t>Charakterizována rovnovážnou konstantou.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163280" y="5204821"/>
                <a:ext cx="2817438" cy="92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p>
                                  <m: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Cl</m:t>
                                  </m:r>
                                </m:e>
                                <m:sup>
                                  <m: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 panose="02040503050406030204" pitchFamily="18" charset="0"/>
                                </a:rPr>
                                <m:t>HCl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  <m:brk m:alnAt="2"/>
                                </m:rPr>
                                <a:rPr lang="cs-CZ" sz="28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280" y="5204821"/>
                <a:ext cx="2817438" cy="9213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578152" y="1600200"/>
                <a:ext cx="39876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800" b="0" i="0" smtClean="0">
                        <a:latin typeface="Cambria Math" panose="02040503050406030204" pitchFamily="18" charset="0"/>
                      </a:rPr>
                      <m:t>HCl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  <m:brk m:alnAt="2"/>
                      </m:rPr>
                      <a:rPr lang="cs-CZ" sz="2800">
                        <a:latin typeface="Cambria Math" panose="02040503050406030204" pitchFamily="18" charset="0"/>
                      </a:rPr>
                      <m:t>O</m:t>
                    </m:r>
                    <m:r>
                      <a:rPr lang="cs-CZ" sz="2800" b="0" i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cs-CZ" sz="2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cs-CZ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</a:rPr>
                          <m:t>Cl</m:t>
                        </m:r>
                      </m:e>
                      <m:sup>
                        <m:r>
                          <a:rPr lang="cs-CZ" sz="28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cs-CZ" sz="2800" dirty="0">
                    <a:latin typeface="Cambria" panose="02040503050406030204" pitchFamily="18" charset="0"/>
                  </a:rPr>
                  <a:t> </a:t>
                </a:r>
                <a:endParaRPr lang="en-US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152" y="1600200"/>
                <a:ext cx="3987695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019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Disociační konstanta</a:t>
            </a: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vodném prostředí vodu bereme za konstantu a zahrnujeme ji přímo do konstanty a mluvíme pak o </a:t>
            </a:r>
            <a:r>
              <a:rPr lang="cs-CZ" i="1" dirty="0"/>
              <a:t>disociační konstantě kyseliny </a:t>
            </a:r>
            <a:r>
              <a:rPr lang="cs-CZ" dirty="0"/>
              <a:t>K</a:t>
            </a:r>
            <a:r>
              <a:rPr lang="cs-CZ" baseline="-25000" dirty="0"/>
              <a:t>A</a:t>
            </a:r>
            <a:r>
              <a:rPr lang="cs-CZ" dirty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771800" y="3863181"/>
                <a:ext cx="2817438" cy="92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p>
                                  <m: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Cl</m:t>
                                  </m:r>
                                </m:e>
                                <m:sup>
                                  <m: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 panose="02040503050406030204" pitchFamily="18" charset="0"/>
                                </a:rPr>
                                <m:t>HCl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863181"/>
                <a:ext cx="2817438" cy="9213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708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Disociace zásad</a:t>
            </a: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Zcela analogická k disociaci kyselin ji charakterizuje rovnovážná konstanta K</a:t>
            </a:r>
            <a:r>
              <a:rPr lang="cs-CZ" baseline="-25000" dirty="0"/>
              <a:t>C </a:t>
            </a:r>
            <a:r>
              <a:rPr lang="cs-CZ" dirty="0"/>
              <a:t>nebo disociační konstanta zásady K</a:t>
            </a:r>
            <a:r>
              <a:rPr lang="cs-CZ" baseline="-25000" dirty="0"/>
              <a:t>B</a:t>
            </a:r>
            <a:r>
              <a:rPr lang="cs-CZ" dirty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499413" y="3476029"/>
                <a:ext cx="41451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cs-CZ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  <m:brk m:alnAt="2"/>
                      </m:rPr>
                      <a:rPr lang="cs-CZ" sz="2800">
                        <a:latin typeface="Cambria Math" panose="02040503050406030204" pitchFamily="18" charset="0"/>
                      </a:rPr>
                      <m:t>O</m:t>
                    </m:r>
                    <m:r>
                      <a:rPr lang="cs-CZ" sz="2800" b="0" i="0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</m:e>
                      <m:sub>
                        <m:r>
                          <a:rPr lang="cs-CZ" sz="2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cs-CZ" sz="2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cs-CZ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</a:rPr>
                          <m:t>OH</m:t>
                        </m:r>
                      </m:e>
                      <m:sup>
                        <m:r>
                          <a:rPr lang="cs-CZ" sz="28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cs-CZ" sz="2800" dirty="0">
                    <a:latin typeface="Cambria" panose="02040503050406030204" pitchFamily="18" charset="0"/>
                  </a:rPr>
                  <a:t> </a:t>
                </a:r>
                <a:endParaRPr lang="en-US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413" y="3476029"/>
                <a:ext cx="4145174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827584" y="4546475"/>
                <a:ext cx="2863861" cy="928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NH</m:t>
                                  </m:r>
                                </m:e>
                                <m:sub>
                                  <m: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OH</m:t>
                                  </m:r>
                                </m:e>
                                <m:sup>
                                  <m: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NH</m:t>
                                  </m:r>
                                </m:e>
                                <m:sub>
                                  <m: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  <m:brk m:alnAt="2"/>
                                </m:rPr>
                                <a:rPr lang="cs-CZ" sz="28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546475"/>
                <a:ext cx="2863861" cy="9282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4757192" y="4550532"/>
                <a:ext cx="2962862" cy="930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NH</m:t>
                                  </m:r>
                                </m:e>
                                <m:sub>
                                  <m: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OH</m:t>
                                  </m:r>
                                </m:e>
                                <m:sup>
                                  <m: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NH</m:t>
                                  </m:r>
                                </m:e>
                                <m:sub>
                                  <m: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192" y="4550532"/>
                <a:ext cx="2962862" cy="9304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259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Síla kyselin a zásad</a:t>
            </a: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Disociační konstanty určují sílu kyselin a zásad – intenzitu uvolňování/přijímání protonů.</a:t>
            </a:r>
          </a:p>
          <a:p>
            <a:r>
              <a:rPr lang="cs-CZ" dirty="0"/>
              <a:t>U silné kyseliny se rozloží většina molekul.</a:t>
            </a:r>
          </a:p>
          <a:p>
            <a:r>
              <a:rPr lang="cs-CZ" dirty="0"/>
              <a:t>Je potřeba mít na zřeteli, že síla kyselin odkazuje k disociaci a ne koncentraci kyseliny (např. žaludeční kyselina je málo koncentrovaná silná kyselina </a:t>
            </a:r>
            <a:r>
              <a:rPr lang="cs-CZ" dirty="0" err="1"/>
              <a:t>HCl</a:t>
            </a:r>
            <a:r>
              <a:rPr lang="cs-CZ" dirty="0"/>
              <a:t>).</a:t>
            </a:r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1223628" y="4941168"/>
            <a:ext cx="6696744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3200" dirty="0"/>
              <a:t>Silné 				K</a:t>
            </a:r>
            <a:r>
              <a:rPr lang="cs-CZ" sz="3200" baseline="-25000" dirty="0"/>
              <a:t>A/B </a:t>
            </a:r>
            <a:r>
              <a:rPr lang="cs-CZ" sz="3200" dirty="0"/>
              <a:t>&gt; 10</a:t>
            </a:r>
            <a:r>
              <a:rPr lang="cs-CZ" sz="3200" baseline="30000" dirty="0"/>
              <a:t>-2</a:t>
            </a:r>
          </a:p>
          <a:p>
            <a:r>
              <a:rPr lang="cs-CZ" sz="3200" dirty="0"/>
              <a:t>Středně silné 		K</a:t>
            </a:r>
            <a:r>
              <a:rPr lang="cs-CZ" sz="3200" baseline="-25000" dirty="0"/>
              <a:t>A/B </a:t>
            </a:r>
            <a:r>
              <a:rPr lang="cs-CZ" sz="3200" dirty="0"/>
              <a:t>= 10</a:t>
            </a:r>
            <a:r>
              <a:rPr lang="cs-CZ" sz="3200" baseline="30000" dirty="0"/>
              <a:t>-2</a:t>
            </a:r>
            <a:r>
              <a:rPr lang="cs-CZ" sz="3200" dirty="0"/>
              <a:t>–10</a:t>
            </a:r>
            <a:r>
              <a:rPr lang="cs-CZ" sz="3200" baseline="30000" dirty="0"/>
              <a:t>-4</a:t>
            </a:r>
            <a:endParaRPr lang="cs-CZ" sz="3200" dirty="0"/>
          </a:p>
          <a:p>
            <a:r>
              <a:rPr lang="cs-CZ" sz="3200" dirty="0"/>
              <a:t>Slabé 			K</a:t>
            </a:r>
            <a:r>
              <a:rPr lang="cs-CZ" sz="3200" baseline="-25000" dirty="0"/>
              <a:t>A/B </a:t>
            </a:r>
            <a:r>
              <a:rPr lang="cs-CZ" sz="3200" dirty="0"/>
              <a:t>&lt; 10</a:t>
            </a:r>
            <a:r>
              <a:rPr lang="cs-CZ" sz="3200" baseline="30000" dirty="0"/>
              <a:t>-4</a:t>
            </a:r>
          </a:p>
        </p:txBody>
      </p:sp>
    </p:spTree>
    <p:extLst>
      <p:ext uri="{BB962C8B-B14F-4D97-AF65-F5344CB8AC3E}">
        <p14:creationId xmlns:p14="http://schemas.microsoft.com/office/powerpoint/2010/main" val="1580520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Síla kyselin</a:t>
            </a: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Míra disociace závisí na struktuře molekul kyseliny.</a:t>
            </a:r>
          </a:p>
          <a:p>
            <a:r>
              <a:rPr lang="cs-CZ" dirty="0"/>
              <a:t>Vícesytné kyseliny mají více disociačních konstant.</a:t>
            </a:r>
          </a:p>
          <a:p>
            <a:r>
              <a:rPr lang="cs-CZ" dirty="0"/>
              <a:t>Rozhoduje zejména polarita molekuly a vazeb.</a:t>
            </a:r>
          </a:p>
          <a:p>
            <a:r>
              <a:rPr lang="cs-CZ" dirty="0"/>
              <a:t>Jen málo kyselin disociuje úplně a jsou velmi silnými kyselinami</a:t>
            </a:r>
          </a:p>
          <a:p>
            <a:pPr lvl="1"/>
            <a:r>
              <a:rPr lang="cs-CZ" dirty="0"/>
              <a:t>HNO</a:t>
            </a:r>
            <a:r>
              <a:rPr lang="cs-CZ" baseline="-25000" dirty="0"/>
              <a:t>3</a:t>
            </a:r>
            <a:r>
              <a:rPr lang="cs-CZ" dirty="0"/>
              <a:t>, H</a:t>
            </a:r>
            <a:r>
              <a:rPr lang="cs-CZ" baseline="-25000" dirty="0"/>
              <a:t>2</a:t>
            </a:r>
            <a:r>
              <a:rPr lang="cs-CZ" dirty="0"/>
              <a:t>SO</a:t>
            </a:r>
            <a:r>
              <a:rPr lang="cs-CZ" baseline="-25000" dirty="0"/>
              <a:t>4</a:t>
            </a:r>
            <a:r>
              <a:rPr lang="cs-CZ" dirty="0"/>
              <a:t>, HClO</a:t>
            </a:r>
            <a:r>
              <a:rPr lang="cs-CZ" baseline="-25000" dirty="0"/>
              <a:t>4</a:t>
            </a:r>
            <a:r>
              <a:rPr lang="cs-CZ" dirty="0"/>
              <a:t>, </a:t>
            </a:r>
            <a:r>
              <a:rPr lang="cs-CZ" dirty="0" err="1"/>
              <a:t>HCl</a:t>
            </a:r>
            <a:r>
              <a:rPr lang="cs-CZ" dirty="0"/>
              <a:t>, </a:t>
            </a:r>
            <a:r>
              <a:rPr lang="cs-CZ" dirty="0" err="1"/>
              <a:t>HBr</a:t>
            </a:r>
            <a:r>
              <a:rPr lang="cs-CZ" dirty="0"/>
              <a:t>, HI</a:t>
            </a:r>
          </a:p>
          <a:p>
            <a:r>
              <a:rPr lang="cs-CZ" dirty="0"/>
              <a:t>Slabé kyseliny disociují málo</a:t>
            </a:r>
          </a:p>
          <a:p>
            <a:pPr lvl="1"/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, organické kyseliny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2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Voda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13121"/>
            <a:ext cx="4965296" cy="45259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275" y="3108473"/>
            <a:ext cx="3057525" cy="344805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761538" y="6556523"/>
            <a:ext cx="11320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Převzato z </a:t>
            </a:r>
            <a:r>
              <a:rPr lang="cs-CZ" sz="800" dirty="0" err="1"/>
              <a:t>Clark</a:t>
            </a:r>
            <a:r>
              <a:rPr lang="cs-CZ" sz="800" dirty="0"/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2019066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Disociace vody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Voda může protony jak odevzdávat, tak přijímat.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Koncentraci vody pokládáme za konstantní, celá rovnice se jí násobí a odvozujeme </a:t>
            </a:r>
            <a:r>
              <a:rPr lang="cs-CZ" i="1" dirty="0"/>
              <a:t>iontový součin vody</a:t>
            </a:r>
            <a:r>
              <a:rPr lang="cs-CZ" dirty="0"/>
              <a:t> K</a:t>
            </a:r>
            <a:r>
              <a:rPr lang="cs-CZ" baseline="-25000" dirty="0"/>
              <a:t>V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2426059" y="2693454"/>
                <a:ext cx="42918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cs-CZ" sz="28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  <m:brk m:alnAt="2"/>
                      </m:rPr>
                      <a:rPr lang="cs-CZ" sz="2800">
                        <a:latin typeface="Cambria Math" panose="02040503050406030204" pitchFamily="18" charset="0"/>
                      </a:rPr>
                      <m:t>O</m:t>
                    </m:r>
                    <m:r>
                      <a:rPr lang="cs-CZ" sz="2800" b="0" i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cs-CZ" sz="2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cs-CZ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</a:rPr>
                          <m:t>OH</m:t>
                        </m:r>
                      </m:e>
                      <m:sup>
                        <m:r>
                          <a:rPr lang="cs-CZ" sz="28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cs-CZ" sz="2800" dirty="0">
                    <a:latin typeface="Cambria" panose="02040503050406030204" pitchFamily="18" charset="0"/>
                  </a:rPr>
                  <a:t> </a:t>
                </a:r>
                <a:endParaRPr lang="en-US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059" y="2693454"/>
                <a:ext cx="4291881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771798" y="3306903"/>
                <a:ext cx="3009991" cy="92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p>
                                  <m: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OH</m:t>
                                  </m:r>
                                </m:e>
                                <m:sup>
                                  <m: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280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cs-CZ" sz="2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cs-CZ" sz="280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98" y="3306903"/>
                <a:ext cx="3009991" cy="9213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063957" y="6020423"/>
                <a:ext cx="30160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cs-CZ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 sz="28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cs-CZ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sz="280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a:rPr lang="cs-CZ" sz="28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cs-CZ" sz="2800">
                                <a:latin typeface="Cambria Math" panose="02040503050406030204" pitchFamily="18" charset="0"/>
                              </a:rPr>
                              <m:t>OH</m:t>
                            </m:r>
                          </m:e>
                          <m:sup>
                            <m:r>
                              <a:rPr lang="cs-CZ" sz="280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cs-CZ" sz="2800" dirty="0">
                    <a:latin typeface="Cambria" panose="02040503050406030204" pitchFamily="18" charset="0"/>
                  </a:rPr>
                  <a:t> </a:t>
                </a:r>
                <a:endParaRPr lang="en-US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957" y="6020423"/>
                <a:ext cx="301608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737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pH</a:t>
            </a: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čistou vodu za 25 °C má K</a:t>
            </a:r>
            <a:r>
              <a:rPr lang="cs-CZ" baseline="-25000" dirty="0"/>
              <a:t>V</a:t>
            </a:r>
            <a:r>
              <a:rPr lang="cs-CZ" dirty="0"/>
              <a:t> hodnotu</a:t>
            </a:r>
            <a:br>
              <a:rPr lang="cs-CZ" dirty="0"/>
            </a:br>
            <a:r>
              <a:rPr lang="cs-CZ" dirty="0"/>
              <a:t>1×10</a:t>
            </a:r>
            <a:r>
              <a:rPr lang="cs-CZ" baseline="30000" dirty="0"/>
              <a:t>-14</a:t>
            </a:r>
          </a:p>
          <a:p>
            <a:r>
              <a:rPr lang="cs-CZ" dirty="0"/>
              <a:t>Koncentrace H</a:t>
            </a:r>
            <a:r>
              <a:rPr lang="cs-CZ" baseline="-25000" dirty="0"/>
              <a:t>3</a:t>
            </a:r>
            <a:r>
              <a:rPr lang="cs-CZ" dirty="0"/>
              <a:t>O</a:t>
            </a:r>
            <a:r>
              <a:rPr lang="cs-CZ" baseline="30000" dirty="0"/>
              <a:t>+</a:t>
            </a:r>
            <a:r>
              <a:rPr lang="cs-CZ" dirty="0"/>
              <a:t> i OH</a:t>
            </a:r>
            <a:r>
              <a:rPr lang="cs-CZ" baseline="30000" dirty="0"/>
              <a:t>- </a:t>
            </a:r>
            <a:r>
              <a:rPr lang="cs-CZ" dirty="0"/>
              <a:t>se pohybuje v širokém rozmezí od 10 do 10</a:t>
            </a:r>
            <a:r>
              <a:rPr lang="cs-CZ" baseline="30000" dirty="0"/>
              <a:t>-15</a:t>
            </a:r>
            <a:r>
              <a:rPr lang="cs-CZ" dirty="0"/>
              <a:t> mol L</a:t>
            </a:r>
            <a:r>
              <a:rPr lang="cs-CZ" baseline="30000" dirty="0"/>
              <a:t>-1</a:t>
            </a:r>
          </a:p>
          <a:p>
            <a:r>
              <a:rPr lang="cs-CZ" dirty="0"/>
              <a:t>Z praktických důvodů zavedena logaritmická </a:t>
            </a:r>
            <a:r>
              <a:rPr lang="cs-CZ" i="1" dirty="0"/>
              <a:t>stupnice pH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123879" y="4653136"/>
                <a:ext cx="2896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b="0" i="0" smtClean="0"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cs-CZ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cs-CZ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sz="28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p>
                              <m:r>
                                <a:rPr lang="cs-CZ" sz="2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879" y="4653136"/>
                <a:ext cx="2896242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57939"/>
            <a:ext cx="5760640" cy="17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34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Budu-li mít 0.03 M roztok KOH, jaké bude pH roztoku? Uvažujme absolutní disociaci.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0928"/>
            <a:ext cx="5760640" cy="17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Budu-li mít 0.1 M roztok </a:t>
            </a:r>
            <a:r>
              <a:rPr lang="cs-CZ" dirty="0" err="1"/>
              <a:t>HCl</a:t>
            </a:r>
            <a:r>
              <a:rPr lang="cs-CZ" dirty="0"/>
              <a:t>, jaké bude pH roztoku? Uvažujme absolutní disociaci.</a:t>
            </a:r>
          </a:p>
          <a:p>
            <a:r>
              <a:rPr lang="cs-CZ" dirty="0"/>
              <a:t>Budu-li mít 0.01 M roztok </a:t>
            </a:r>
            <a:r>
              <a:rPr lang="cs-CZ" dirty="0" err="1"/>
              <a:t>NaOH</a:t>
            </a:r>
            <a:r>
              <a:rPr lang="cs-CZ" dirty="0"/>
              <a:t>, jaké bude pH roztoku? Uvažujme absolutní disociaci.</a:t>
            </a:r>
          </a:p>
          <a:p>
            <a:r>
              <a:rPr lang="cs-CZ" dirty="0"/>
              <a:t>Jaké bude pH roztoku s koncentrací [H</a:t>
            </a:r>
            <a:r>
              <a:rPr lang="cs-CZ" baseline="-25000" dirty="0"/>
              <a:t>3</a:t>
            </a:r>
            <a:r>
              <a:rPr lang="cs-CZ" dirty="0"/>
              <a:t>O</a:t>
            </a:r>
            <a:r>
              <a:rPr lang="cs-CZ" baseline="30000" dirty="0"/>
              <a:t>+</a:t>
            </a:r>
            <a:r>
              <a:rPr lang="cs-CZ" dirty="0"/>
              <a:t>] = 6,2 × 10</a:t>
            </a:r>
            <a:r>
              <a:rPr lang="cs-CZ" baseline="30000" dirty="0"/>
              <a:t>-4 </a:t>
            </a:r>
            <a:r>
              <a:rPr lang="cs-CZ" dirty="0"/>
              <a:t>mol L</a:t>
            </a:r>
            <a:r>
              <a:rPr lang="cs-CZ" baseline="30000" dirty="0"/>
              <a:t>-1</a:t>
            </a:r>
            <a:r>
              <a:rPr lang="cs-CZ" dirty="0"/>
              <a:t>?</a:t>
            </a:r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13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Karbonátový systém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135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Karbonátové </a:t>
            </a:r>
            <a:r>
              <a:rPr lang="cs-CZ" dirty="0" err="1"/>
              <a:t>speciace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70453"/>
            <a:ext cx="8229600" cy="378545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761538" y="6556523"/>
            <a:ext cx="11320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Převzato z </a:t>
            </a:r>
            <a:r>
              <a:rPr lang="cs-CZ" sz="800" dirty="0" err="1"/>
              <a:t>Clark</a:t>
            </a:r>
            <a:r>
              <a:rPr lang="cs-CZ" sz="800" dirty="0"/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2892470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bude pH vody v rovnováze s atmosférických CO2 při 25 °C, předpokládaje ideální chování a žádné další rozpuštěné látky?</a:t>
            </a:r>
          </a:p>
          <a:p>
            <a:r>
              <a:rPr lang="cs-CZ" dirty="0"/>
              <a:t>Parciální tlak CO2 je 4 × 10</a:t>
            </a:r>
            <a:r>
              <a:rPr lang="cs-CZ" baseline="30000" dirty="0"/>
              <a:t>-4</a:t>
            </a:r>
          </a:p>
          <a:p>
            <a:r>
              <a:rPr lang="cs-CZ" dirty="0"/>
              <a:t>pK</a:t>
            </a:r>
            <a:r>
              <a:rPr lang="cs-CZ" baseline="-25000" dirty="0"/>
              <a:t>0</a:t>
            </a:r>
            <a:r>
              <a:rPr lang="cs-CZ" dirty="0"/>
              <a:t> = 1,47</a:t>
            </a:r>
          </a:p>
          <a:p>
            <a:r>
              <a:rPr lang="cs-CZ" dirty="0"/>
              <a:t>pK</a:t>
            </a:r>
            <a:r>
              <a:rPr lang="cs-CZ" baseline="-25000" dirty="0"/>
              <a:t>1</a:t>
            </a:r>
            <a:r>
              <a:rPr lang="cs-CZ" dirty="0"/>
              <a:t> = 6,35</a:t>
            </a:r>
          </a:p>
          <a:p>
            <a:r>
              <a:rPr lang="cs-CZ" dirty="0"/>
              <a:t>Vyjdeme z nábojové rovnováhy</a:t>
            </a:r>
          </a:p>
          <a:p>
            <a:pPr marL="0" indent="0" algn="ctr">
              <a:buNone/>
            </a:pPr>
            <a:r>
              <a:rPr lang="cs-CZ" dirty="0"/>
              <a:t>[H</a:t>
            </a:r>
            <a:r>
              <a:rPr lang="cs-CZ" baseline="30000" dirty="0"/>
              <a:t>+</a:t>
            </a:r>
            <a:r>
              <a:rPr lang="cs-CZ" dirty="0"/>
              <a:t>] = [OH</a:t>
            </a:r>
            <a:r>
              <a:rPr lang="cs-CZ" baseline="30000" dirty="0"/>
              <a:t>-</a:t>
            </a:r>
            <a:r>
              <a:rPr lang="cs-CZ" dirty="0"/>
              <a:t>] + [HCO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] + 2[CO</a:t>
            </a:r>
            <a:r>
              <a:rPr lang="cs-CZ" baseline="-25000" dirty="0"/>
              <a:t>3</a:t>
            </a:r>
            <a:r>
              <a:rPr lang="cs-CZ" baseline="30000" dirty="0"/>
              <a:t>2-</a:t>
            </a:r>
            <a:r>
              <a:rPr lang="cs-CZ" dirty="0"/>
              <a:t>]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525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Alkalita a acidita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922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Spočítejte alkalitu 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Voda z pramene má následující složení: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Jaká bude alkalita vody?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703081"/>
            <a:ext cx="50292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89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Nasycení roztoků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Koncentrace a aktivita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374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Určete nasycení ke kalcitu a sádrovci pro vodu při 25 °C. Jaká bude hodnota rovnovážné konstanty pro rozpouštění kalcitu a rozpouštění sádrovce?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964409" y="3863181"/>
            <a:ext cx="52151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err="1"/>
              <a:t>G</a:t>
            </a:r>
            <a:r>
              <a:rPr lang="cs-CZ" sz="2800" baseline="-25000" dirty="0" err="1"/>
              <a:t>f</a:t>
            </a:r>
            <a:r>
              <a:rPr lang="cs-CZ" sz="2800" baseline="30000" dirty="0" err="1"/>
              <a:t>o</a:t>
            </a:r>
            <a:r>
              <a:rPr lang="cs-CZ" sz="2800" dirty="0"/>
              <a:t> (Ca</a:t>
            </a:r>
            <a:r>
              <a:rPr lang="cs-CZ" sz="2800" baseline="30000" dirty="0"/>
              <a:t>2+</a:t>
            </a:r>
            <a:r>
              <a:rPr lang="cs-CZ" sz="2800" dirty="0"/>
              <a:t>) = -553,54 </a:t>
            </a:r>
            <a:r>
              <a:rPr lang="cs-CZ" sz="2800" dirty="0" err="1"/>
              <a:t>kJ</a:t>
            </a:r>
            <a:r>
              <a:rPr lang="cs-CZ" sz="2800" dirty="0"/>
              <a:t>/mol</a:t>
            </a:r>
          </a:p>
          <a:p>
            <a:r>
              <a:rPr lang="cs-CZ" sz="2800" dirty="0" err="1"/>
              <a:t>G</a:t>
            </a:r>
            <a:r>
              <a:rPr lang="cs-CZ" sz="2800" baseline="-25000" dirty="0" err="1"/>
              <a:t>f</a:t>
            </a:r>
            <a:r>
              <a:rPr lang="cs-CZ" sz="2800" baseline="30000" dirty="0" err="1"/>
              <a:t>o</a:t>
            </a:r>
            <a:r>
              <a:rPr lang="cs-CZ" sz="2800" dirty="0"/>
              <a:t> (CO</a:t>
            </a:r>
            <a:r>
              <a:rPr lang="cs-CZ" sz="2800" baseline="-25000" dirty="0"/>
              <a:t>3</a:t>
            </a:r>
            <a:r>
              <a:rPr lang="cs-CZ" sz="2800" baseline="30000" dirty="0"/>
              <a:t>2-</a:t>
            </a:r>
            <a:r>
              <a:rPr lang="cs-CZ" sz="2800" dirty="0"/>
              <a:t>) = -527,89 </a:t>
            </a:r>
            <a:r>
              <a:rPr lang="cs-CZ" sz="2800" dirty="0" err="1"/>
              <a:t>kJ</a:t>
            </a:r>
            <a:r>
              <a:rPr lang="cs-CZ" sz="2800" dirty="0"/>
              <a:t>/mol</a:t>
            </a:r>
          </a:p>
          <a:p>
            <a:r>
              <a:rPr lang="cs-CZ" sz="2800" dirty="0" err="1"/>
              <a:t>G</a:t>
            </a:r>
            <a:r>
              <a:rPr lang="cs-CZ" sz="2800" baseline="-25000" dirty="0" err="1"/>
              <a:t>f</a:t>
            </a:r>
            <a:r>
              <a:rPr lang="cs-CZ" sz="2800" baseline="30000" dirty="0" err="1"/>
              <a:t>o</a:t>
            </a:r>
            <a:r>
              <a:rPr lang="cs-CZ" sz="2800" dirty="0"/>
              <a:t> (kalcit) = -1129,26 </a:t>
            </a:r>
            <a:r>
              <a:rPr lang="cs-CZ" sz="2800" dirty="0" err="1"/>
              <a:t>kJ</a:t>
            </a:r>
            <a:r>
              <a:rPr lang="cs-CZ" sz="2800" dirty="0"/>
              <a:t>/mol</a:t>
            </a:r>
          </a:p>
          <a:p>
            <a:r>
              <a:rPr lang="cs-CZ" sz="2800" dirty="0" err="1"/>
              <a:t>G</a:t>
            </a:r>
            <a:r>
              <a:rPr lang="cs-CZ" sz="2800" baseline="-25000" dirty="0" err="1"/>
              <a:t>f</a:t>
            </a:r>
            <a:r>
              <a:rPr lang="cs-CZ" sz="2800" baseline="30000" dirty="0" err="1"/>
              <a:t>o</a:t>
            </a:r>
            <a:r>
              <a:rPr lang="cs-CZ" sz="2800" dirty="0"/>
              <a:t> (SO</a:t>
            </a:r>
            <a:r>
              <a:rPr lang="cs-CZ" sz="2800" baseline="-25000" dirty="0"/>
              <a:t>4</a:t>
            </a:r>
            <a:r>
              <a:rPr lang="cs-CZ" sz="2800" baseline="30000" dirty="0"/>
              <a:t>2-</a:t>
            </a:r>
            <a:r>
              <a:rPr lang="cs-CZ" sz="2800" dirty="0"/>
              <a:t>) = -744,0 </a:t>
            </a:r>
            <a:r>
              <a:rPr lang="cs-CZ" sz="2800" dirty="0" err="1"/>
              <a:t>kJ</a:t>
            </a:r>
            <a:r>
              <a:rPr lang="cs-CZ" sz="2800" dirty="0"/>
              <a:t>/mol</a:t>
            </a:r>
          </a:p>
          <a:p>
            <a:r>
              <a:rPr lang="cs-CZ" sz="2800" dirty="0" err="1"/>
              <a:t>G</a:t>
            </a:r>
            <a:r>
              <a:rPr lang="cs-CZ" sz="2800" baseline="-25000" dirty="0" err="1"/>
              <a:t>f</a:t>
            </a:r>
            <a:r>
              <a:rPr lang="cs-CZ" sz="2800" baseline="30000" dirty="0" err="1"/>
              <a:t>o</a:t>
            </a:r>
            <a:r>
              <a:rPr lang="cs-CZ" sz="2800" dirty="0"/>
              <a:t> (sádrovec) = -1797,36 </a:t>
            </a:r>
            <a:r>
              <a:rPr lang="cs-CZ" sz="2800" dirty="0" err="1"/>
              <a:t>kJ</a:t>
            </a:r>
            <a:r>
              <a:rPr lang="cs-CZ" sz="2800" dirty="0"/>
              <a:t>/mol</a:t>
            </a:r>
          </a:p>
          <a:p>
            <a:r>
              <a:rPr lang="cs-CZ" sz="2800" dirty="0" err="1"/>
              <a:t>G</a:t>
            </a:r>
            <a:r>
              <a:rPr lang="cs-CZ" sz="2800" baseline="-25000" dirty="0" err="1"/>
              <a:t>f</a:t>
            </a:r>
            <a:r>
              <a:rPr lang="cs-CZ" sz="2800" baseline="30000" dirty="0" err="1"/>
              <a:t>o</a:t>
            </a:r>
            <a:r>
              <a:rPr lang="cs-CZ" sz="2800" dirty="0"/>
              <a:t> (H2O) = -237,14 </a:t>
            </a:r>
            <a:r>
              <a:rPr lang="cs-CZ" sz="2800" dirty="0" err="1"/>
              <a:t>kJ</a:t>
            </a:r>
            <a:r>
              <a:rPr lang="cs-CZ" sz="2800" dirty="0"/>
              <a:t>/mol</a:t>
            </a:r>
          </a:p>
        </p:txBody>
      </p:sp>
    </p:spTree>
    <p:extLst>
      <p:ext uri="{BB962C8B-B14F-4D97-AF65-F5344CB8AC3E}">
        <p14:creationId xmlns:p14="http://schemas.microsoft.com/office/powerpoint/2010/main" val="13312182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Jaká bude iontová síla ve vodě?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Koncentrace v </a:t>
            </a:r>
            <a:r>
              <a:rPr lang="cs-CZ" dirty="0" err="1"/>
              <a:t>ppm</a:t>
            </a:r>
            <a:r>
              <a:rPr lang="cs-CZ" dirty="0"/>
              <a:t> odpovídá mg/L, pomocí atomové hmotnosti ji můžeme přepočíst na molární koncentrace.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716" y="2477080"/>
            <a:ext cx="8094568" cy="138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56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budou aktivity jednotlivých </a:t>
            </a:r>
            <a:r>
              <a:rPr lang="cs-CZ" dirty="0" err="1"/>
              <a:t>specií</a:t>
            </a:r>
            <a:r>
              <a:rPr lang="cs-CZ" dirty="0"/>
              <a:t> ve vodě? Použijeme </a:t>
            </a:r>
            <a:r>
              <a:rPr lang="cs-CZ" dirty="0" err="1"/>
              <a:t>Debye</a:t>
            </a:r>
            <a:r>
              <a:rPr lang="cs-CZ" dirty="0"/>
              <a:t>–</a:t>
            </a:r>
            <a:r>
              <a:rPr lang="cs-CZ" dirty="0" err="1"/>
              <a:t>Hückelovu</a:t>
            </a:r>
            <a:r>
              <a:rPr lang="cs-CZ" dirty="0"/>
              <a:t> rovnici.</a:t>
            </a:r>
          </a:p>
        </p:txBody>
      </p:sp>
    </p:spTree>
    <p:extLst>
      <p:ext uri="{BB962C8B-B14F-4D97-AF65-F5344CB8AC3E}">
        <p14:creationId xmlns:p14="http://schemas.microsoft.com/office/powerpoint/2010/main" val="1302378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budou hodnoty indexu nasycení pro kalcit a sádrovec? Co nám říkají?</a:t>
            </a:r>
          </a:p>
        </p:txBody>
      </p:sp>
    </p:spTree>
    <p:extLst>
      <p:ext uri="{BB962C8B-B14F-4D97-AF65-F5344CB8AC3E}">
        <p14:creationId xmlns:p14="http://schemas.microsoft.com/office/powerpoint/2010/main" val="5979184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Redox</a:t>
            </a:r>
            <a:r>
              <a:rPr lang="cs-CZ" dirty="0"/>
              <a:t> procesy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9954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/>
          <a:lstStyle/>
          <a:p>
            <a:r>
              <a:rPr lang="cs-CZ" dirty="0"/>
              <a:t>Jsou následující tvrzení pravdivá?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104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Rezavění železa na vzduchu je oxidační proces, který popisuje následující rovnice:</a:t>
            </a:r>
          </a:p>
          <a:p>
            <a:pPr marL="0" indent="0" algn="ctr">
              <a:buNone/>
            </a:pPr>
            <a:r>
              <a:rPr lang="cs-CZ" dirty="0"/>
              <a:t>4Fe + 3O</a:t>
            </a:r>
            <a:r>
              <a:rPr lang="cs-CZ" baseline="-25000" dirty="0"/>
              <a:t>2</a:t>
            </a:r>
            <a:r>
              <a:rPr lang="cs-CZ" dirty="0"/>
              <a:t> → 2Fe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3</a:t>
            </a:r>
            <a:endParaRPr lang="en-US" baseline="-25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24" y="3429000"/>
            <a:ext cx="4139952" cy="310496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 rot="16200000">
            <a:off x="5319103" y="4689094"/>
            <a:ext cx="3104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By </a:t>
            </a:r>
            <a:r>
              <a:rPr lang="cs-CZ" sz="800" dirty="0" err="1"/>
              <a:t>Marlith</a:t>
            </a:r>
            <a:r>
              <a:rPr lang="cs-CZ" sz="800" dirty="0"/>
              <a:t> - </a:t>
            </a:r>
            <a:r>
              <a:rPr lang="cs-CZ" sz="800" dirty="0" err="1"/>
              <a:t>This</a:t>
            </a:r>
            <a:r>
              <a:rPr lang="cs-CZ" sz="800" dirty="0"/>
              <a:t> </a:t>
            </a:r>
            <a:r>
              <a:rPr lang="cs-CZ" sz="800" dirty="0" err="1"/>
              <a:t>file</a:t>
            </a:r>
            <a:r>
              <a:rPr lang="cs-CZ" sz="800" dirty="0"/>
              <a:t> </a:t>
            </a:r>
            <a:r>
              <a:rPr lang="cs-CZ" sz="800" dirty="0" err="1"/>
              <a:t>was</a:t>
            </a:r>
            <a:r>
              <a:rPr lang="cs-CZ" sz="800" dirty="0"/>
              <a:t> </a:t>
            </a:r>
            <a:r>
              <a:rPr lang="cs-CZ" sz="800" dirty="0" err="1"/>
              <a:t>derived</a:t>
            </a:r>
            <a:r>
              <a:rPr lang="cs-CZ" sz="800" dirty="0"/>
              <a:t> </a:t>
            </a:r>
            <a:r>
              <a:rPr lang="cs-CZ" sz="800" dirty="0" err="1"/>
              <a:t>from:RustChain.JPGTransferred</a:t>
            </a:r>
            <a:r>
              <a:rPr lang="cs-CZ" sz="800" dirty="0"/>
              <a:t> </a:t>
            </a:r>
            <a:r>
              <a:rPr lang="cs-CZ" sz="800" dirty="0" err="1"/>
              <a:t>from</a:t>
            </a:r>
            <a:r>
              <a:rPr lang="cs-CZ" sz="800" dirty="0"/>
              <a:t> </a:t>
            </a:r>
            <a:r>
              <a:rPr lang="cs-CZ" sz="800" dirty="0" err="1"/>
              <a:t>en.wikipedia</a:t>
            </a:r>
            <a:r>
              <a:rPr lang="cs-CZ" sz="800" dirty="0"/>
              <a:t> to </a:t>
            </a:r>
            <a:r>
              <a:rPr lang="cs-CZ" sz="800" dirty="0" err="1"/>
              <a:t>Commons</a:t>
            </a:r>
            <a:r>
              <a:rPr lang="cs-CZ" sz="800" dirty="0"/>
              <a:t> by </a:t>
            </a:r>
            <a:r>
              <a:rPr lang="cs-CZ" sz="800" dirty="0" err="1"/>
              <a:t>Common</a:t>
            </a:r>
            <a:r>
              <a:rPr lang="cs-CZ" sz="800" dirty="0"/>
              <a:t> </a:t>
            </a:r>
            <a:r>
              <a:rPr lang="cs-CZ" sz="800" dirty="0" err="1"/>
              <a:t>Good</a:t>
            </a:r>
            <a:r>
              <a:rPr lang="cs-CZ" sz="800" dirty="0"/>
              <a:t> </a:t>
            </a:r>
            <a:r>
              <a:rPr lang="cs-CZ" sz="800" dirty="0" err="1"/>
              <a:t>using</a:t>
            </a:r>
            <a:r>
              <a:rPr lang="cs-CZ" sz="800" dirty="0"/>
              <a:t> </a:t>
            </a:r>
            <a:r>
              <a:rPr lang="cs-CZ" sz="800" dirty="0" err="1"/>
              <a:t>CommonsHelper</a:t>
            </a:r>
            <a:r>
              <a:rPr lang="cs-CZ" sz="800" dirty="0"/>
              <a:t>., CC BY-SA 3.0, https://commons.wikimedia.org/w/index.php?curid=16791774</a:t>
            </a:r>
          </a:p>
        </p:txBody>
      </p:sp>
    </p:spTree>
    <p:extLst>
      <p:ext uri="{BB962C8B-B14F-4D97-AF65-F5344CB8AC3E}">
        <p14:creationId xmlns:p14="http://schemas.microsoft.com/office/powerpoint/2010/main" val="26986667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Reakce čistého železa se sírou je redukční proces.</a:t>
            </a:r>
          </a:p>
          <a:p>
            <a:pPr marL="0" indent="0" algn="ctr">
              <a:buNone/>
            </a:pPr>
            <a:r>
              <a:rPr lang="cs-CZ" dirty="0" err="1"/>
              <a:t>Fe</a:t>
            </a:r>
            <a:r>
              <a:rPr lang="cs-CZ" dirty="0"/>
              <a:t> + S -&gt; </a:t>
            </a:r>
            <a:r>
              <a:rPr lang="cs-CZ" dirty="0" err="1"/>
              <a:t>FeS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29000"/>
            <a:ext cx="2246591" cy="299695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 rot="16200000">
            <a:off x="4449922" y="4573533"/>
            <a:ext cx="2996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"Ferrous sulfide" by W. </a:t>
            </a:r>
            <a:r>
              <a:rPr lang="en-US" sz="800" dirty="0" err="1"/>
              <a:t>Oelen</a:t>
            </a:r>
            <a:r>
              <a:rPr lang="en-US" sz="800" dirty="0"/>
              <a:t> - http://woelen.homescience.net/science/index.html. Licensed under CC BY-SA 3.0 via Commons - </a:t>
            </a:r>
            <a:r>
              <a:rPr lang="en-US" sz="800" dirty="0">
                <a:hlinkClick r:id="rId3"/>
              </a:rPr>
              <a:t>https://commons.wikimedia.org/wiki/File:Ferrous_sulfide.jpg#/media/File:Ferrous_sulfide.jpg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1542561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Reakce čistého železa s chlorem je oxidační proces.</a:t>
            </a:r>
          </a:p>
          <a:p>
            <a:pPr marL="0" indent="0" algn="ctr">
              <a:buNone/>
            </a:pPr>
            <a:r>
              <a:rPr lang="cs-CZ" dirty="0" err="1"/>
              <a:t>Fe</a:t>
            </a:r>
            <a:r>
              <a:rPr lang="cs-CZ" dirty="0"/>
              <a:t> + Cl</a:t>
            </a:r>
            <a:r>
              <a:rPr lang="cs-CZ" baseline="-25000" dirty="0"/>
              <a:t>2</a:t>
            </a:r>
            <a:r>
              <a:rPr lang="cs-CZ" dirty="0"/>
              <a:t> -&gt; FeCl</a:t>
            </a:r>
            <a:r>
              <a:rPr lang="cs-CZ" baseline="-25000" dirty="0"/>
              <a:t>2</a:t>
            </a:r>
            <a:endParaRPr lang="en-US" baseline="-25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7968" y="683212"/>
            <a:ext cx="808062" cy="759578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74107" y="4898420"/>
            <a:ext cx="7595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"FeCl2" by Puppy8800 and </a:t>
            </a:r>
            <a:r>
              <a:rPr lang="en-US" sz="800" dirty="0" err="1"/>
              <a:t>KonradR</a:t>
            </a:r>
            <a:r>
              <a:rPr lang="en-US" sz="800" dirty="0"/>
              <a:t> (minor edits) - File:Coloured chemicals.jpg. Licensed under CC BY-SA 3.0 via Commons - https://commons.wikimedia.org/wiki/File:FeCl2.png#/media/File:FeCl2.png</a:t>
            </a:r>
          </a:p>
        </p:txBody>
      </p:sp>
    </p:spTree>
    <p:extLst>
      <p:ext uri="{BB962C8B-B14F-4D97-AF65-F5344CB8AC3E}">
        <p14:creationId xmlns:p14="http://schemas.microsoft.com/office/powerpoint/2010/main" val="33526607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Oxidace a redukce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Historicky je oxidace reakce látky s kyslíkem.</a:t>
            </a:r>
          </a:p>
          <a:p>
            <a:r>
              <a:rPr lang="cs-CZ" dirty="0"/>
              <a:t>Dnes širší definice oxidace:</a:t>
            </a:r>
          </a:p>
          <a:p>
            <a:pPr marL="0" indent="0" algn="ctr">
              <a:buNone/>
            </a:pPr>
            <a:r>
              <a:rPr lang="cs-CZ" i="1" dirty="0"/>
              <a:t>„Proces, při kterém látka v chemické reakci ztrácí elektrony.“</a:t>
            </a:r>
          </a:p>
          <a:p>
            <a:r>
              <a:rPr lang="cs-CZ" dirty="0"/>
              <a:t>Opačným procesem je redukce:</a:t>
            </a:r>
          </a:p>
          <a:p>
            <a:pPr marL="0" indent="0" algn="ctr">
              <a:buNone/>
            </a:pPr>
            <a:r>
              <a:rPr lang="cs-CZ" i="1" dirty="0"/>
              <a:t>„Proces, při kterém látka v chemické reakci získává elektrony.“</a:t>
            </a:r>
          </a:p>
          <a:p>
            <a:r>
              <a:rPr lang="cs-CZ" dirty="0"/>
              <a:t>Procesy oxidace a redukce probíhají vždy zároveň, a proto se dnes spojují do jednoho procesu.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64151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Koncentrace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Vyjadřuje obsah látky v roztoku</a:t>
            </a:r>
          </a:p>
          <a:p>
            <a:r>
              <a:rPr lang="cs-CZ" dirty="0"/>
              <a:t>Množství rozpuštěné látky v daném množství roztoku</a:t>
            </a:r>
          </a:p>
          <a:p>
            <a:r>
              <a:rPr lang="cs-CZ" dirty="0"/>
              <a:t>Může být vyjádřena v procentech, </a:t>
            </a:r>
            <a:r>
              <a:rPr lang="cs-CZ" dirty="0" err="1"/>
              <a:t>ppm</a:t>
            </a:r>
            <a:r>
              <a:rPr lang="cs-CZ" dirty="0"/>
              <a:t>/</a:t>
            </a:r>
            <a:r>
              <a:rPr lang="cs-CZ" dirty="0" err="1"/>
              <a:t>ppb</a:t>
            </a:r>
            <a:r>
              <a:rPr lang="cs-CZ" dirty="0"/>
              <a:t>, molárních koncentracích nebo látkových koncentracích</a:t>
            </a:r>
          </a:p>
        </p:txBody>
      </p:sp>
    </p:spTree>
    <p:extLst>
      <p:ext uri="{BB962C8B-B14F-4D97-AF65-F5344CB8AC3E}">
        <p14:creationId xmlns:p14="http://schemas.microsoft.com/office/powerpoint/2010/main" val="35437429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Oxidačně redukční reakce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Jakákoli reakce, při které dochází k přenosů elektronů mezi reaktanty.</a:t>
            </a:r>
          </a:p>
          <a:p>
            <a:r>
              <a:rPr lang="cs-CZ" dirty="0"/>
              <a:t>Redoxní reakce jsou reakce, kdy dochází k přenosu elektronů.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dirty="0"/>
              <a:t>4Fe</a:t>
            </a:r>
            <a:r>
              <a:rPr lang="cs-CZ" baseline="30000" dirty="0"/>
              <a:t>0</a:t>
            </a:r>
            <a:r>
              <a:rPr lang="cs-CZ" dirty="0"/>
              <a:t> + 3O</a:t>
            </a:r>
            <a:r>
              <a:rPr lang="cs-CZ" baseline="30000" dirty="0"/>
              <a:t>0</a:t>
            </a:r>
            <a:r>
              <a:rPr lang="cs-CZ" baseline="-25000" dirty="0"/>
              <a:t>2</a:t>
            </a:r>
            <a:r>
              <a:rPr lang="cs-CZ" dirty="0"/>
              <a:t> → 2Fe</a:t>
            </a:r>
            <a:r>
              <a:rPr lang="cs-CZ" baseline="30000" dirty="0"/>
              <a:t>II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30000" dirty="0"/>
              <a:t>-II</a:t>
            </a:r>
            <a:r>
              <a:rPr lang="cs-CZ" baseline="-25000" dirty="0"/>
              <a:t>3</a:t>
            </a:r>
          </a:p>
          <a:p>
            <a:pPr marL="0" indent="0" algn="ctr">
              <a:buNone/>
            </a:pPr>
            <a:endParaRPr lang="cs-CZ" baseline="-25000" dirty="0"/>
          </a:p>
          <a:p>
            <a:pPr marL="0" indent="0" algn="ctr">
              <a:buNone/>
            </a:pPr>
            <a:r>
              <a:rPr lang="cs-CZ" dirty="0"/>
              <a:t>Fe</a:t>
            </a:r>
            <a:r>
              <a:rPr lang="cs-CZ" baseline="30000" dirty="0"/>
              <a:t>0</a:t>
            </a:r>
            <a:r>
              <a:rPr lang="cs-CZ" dirty="0"/>
              <a:t> + S</a:t>
            </a:r>
            <a:r>
              <a:rPr lang="cs-CZ" baseline="30000" dirty="0"/>
              <a:t>0</a:t>
            </a:r>
            <a:r>
              <a:rPr lang="cs-CZ" dirty="0"/>
              <a:t> -&gt; </a:t>
            </a:r>
            <a:r>
              <a:rPr lang="cs-CZ" dirty="0" err="1"/>
              <a:t>Fe</a:t>
            </a:r>
            <a:r>
              <a:rPr lang="cs-CZ" baseline="30000" dirty="0" err="1"/>
              <a:t>II</a:t>
            </a:r>
            <a:r>
              <a:rPr lang="cs-CZ" dirty="0" err="1"/>
              <a:t>S</a:t>
            </a:r>
            <a:r>
              <a:rPr lang="cs-CZ" baseline="30000" dirty="0"/>
              <a:t>-II</a:t>
            </a:r>
            <a:endParaRPr lang="en-US" baseline="30000" dirty="0"/>
          </a:p>
          <a:p>
            <a:pPr marL="0" indent="0" algn="ctr">
              <a:buNone/>
            </a:pPr>
            <a:endParaRPr lang="en-US" baseline="-25000" dirty="0"/>
          </a:p>
          <a:p>
            <a:pPr marL="0" indent="0" algn="ctr">
              <a:buNone/>
            </a:pPr>
            <a:r>
              <a:rPr lang="cs-CZ" dirty="0"/>
              <a:t>Fe</a:t>
            </a:r>
            <a:r>
              <a:rPr lang="cs-CZ" baseline="30000" dirty="0"/>
              <a:t>0</a:t>
            </a:r>
            <a:r>
              <a:rPr lang="cs-CZ" dirty="0"/>
              <a:t> + Cl</a:t>
            </a:r>
            <a:r>
              <a:rPr lang="cs-CZ" baseline="30000" dirty="0"/>
              <a:t>0</a:t>
            </a:r>
            <a:r>
              <a:rPr lang="cs-CZ" baseline="-25000" dirty="0"/>
              <a:t>2</a:t>
            </a:r>
            <a:r>
              <a:rPr lang="cs-CZ" dirty="0"/>
              <a:t> -&gt; Fe</a:t>
            </a:r>
            <a:r>
              <a:rPr lang="cs-CZ" baseline="30000" dirty="0"/>
              <a:t>II</a:t>
            </a:r>
            <a:r>
              <a:rPr lang="cs-CZ" dirty="0"/>
              <a:t>Cl</a:t>
            </a:r>
            <a:r>
              <a:rPr lang="cs-CZ" baseline="30000" dirty="0"/>
              <a:t>-I</a:t>
            </a:r>
            <a:r>
              <a:rPr lang="cs-CZ" baseline="-25000" dirty="0"/>
              <a:t>2</a:t>
            </a:r>
            <a:endParaRPr lang="en-US" baseline="-25000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Levá jednoduchá závorka 3"/>
          <p:cNvSpPr/>
          <p:nvPr/>
        </p:nvSpPr>
        <p:spPr>
          <a:xfrm rot="5400000">
            <a:off x="4224992" y="2874640"/>
            <a:ext cx="45943" cy="2376264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vá jednoduchá závorka 4"/>
          <p:cNvSpPr/>
          <p:nvPr/>
        </p:nvSpPr>
        <p:spPr>
          <a:xfrm rot="16200000" flipV="1">
            <a:off x="5026490" y="3606916"/>
            <a:ext cx="72008" cy="1944216"/>
          </a:xfrm>
          <a:prstGeom prst="leftBracke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4004146" y="3692533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</a:t>
            </a:r>
            <a:r>
              <a:rPr lang="cs-CZ" dirty="0">
                <a:solidFill>
                  <a:schemeClr val="accent1"/>
                </a:solidFill>
              </a:rPr>
              <a:t>2e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96235" y="457902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+2e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Levá jednoduchá závorka 7"/>
          <p:cNvSpPr/>
          <p:nvPr/>
        </p:nvSpPr>
        <p:spPr>
          <a:xfrm rot="5400000">
            <a:off x="4297112" y="4126140"/>
            <a:ext cx="45719" cy="180020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vá jednoduchá závorka 8"/>
          <p:cNvSpPr/>
          <p:nvPr/>
        </p:nvSpPr>
        <p:spPr>
          <a:xfrm rot="16200000" flipV="1">
            <a:off x="4872197" y="4811030"/>
            <a:ext cx="81493" cy="1334336"/>
          </a:xfrm>
          <a:prstGeom prst="leftBracke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/>
          <p:cNvSpPr txBox="1"/>
          <p:nvPr/>
        </p:nvSpPr>
        <p:spPr>
          <a:xfrm>
            <a:off x="4076154" y="467680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-2e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87554" y="547819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+2e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Levá jednoduchá závorka 11"/>
          <p:cNvSpPr/>
          <p:nvPr/>
        </p:nvSpPr>
        <p:spPr>
          <a:xfrm rot="5400000">
            <a:off x="4235229" y="4924385"/>
            <a:ext cx="45719" cy="1923966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vá jednoduchá závorka 12"/>
          <p:cNvSpPr/>
          <p:nvPr/>
        </p:nvSpPr>
        <p:spPr>
          <a:xfrm rot="16200000" flipV="1">
            <a:off x="4901412" y="5568872"/>
            <a:ext cx="45719" cy="1602118"/>
          </a:xfrm>
          <a:prstGeom prst="leftBracke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ovéPole 13"/>
          <p:cNvSpPr txBox="1"/>
          <p:nvPr/>
        </p:nvSpPr>
        <p:spPr>
          <a:xfrm>
            <a:off x="4027223" y="5574152"/>
            <a:ext cx="58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-2e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634119" y="6347863"/>
            <a:ext cx="63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+2e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919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Redox</a:t>
            </a:r>
            <a:r>
              <a:rPr lang="cs-CZ" dirty="0"/>
              <a:t> činidla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2"/>
                </a:solidFill>
              </a:rPr>
              <a:t>Oxidační činidlo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7210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Způsobuje oxidaci tím, že přijímá elektrony druhého reaktantu.</a:t>
            </a:r>
          </a:p>
          <a:p>
            <a:r>
              <a:rPr lang="cs-CZ" dirty="0"/>
              <a:t>Samo se </a:t>
            </a:r>
            <a:r>
              <a:rPr lang="cs-CZ" b="1" dirty="0"/>
              <a:t>redukuje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Redukční činidlo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7210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Způsobuje redukci tím, že odevzdává elektrony druhému reaktantu.</a:t>
            </a:r>
          </a:p>
          <a:p>
            <a:r>
              <a:rPr lang="cs-CZ" dirty="0"/>
              <a:t>Samo se </a:t>
            </a:r>
            <a:r>
              <a:rPr lang="cs-CZ" b="1" dirty="0"/>
              <a:t>oxiduje</a:t>
            </a:r>
            <a:r>
              <a:rPr lang="cs-CZ" dirty="0"/>
              <a:t>.</a:t>
            </a:r>
            <a:endParaRPr lang="en-US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578209" y="4221088"/>
            <a:ext cx="4133632" cy="1255823"/>
            <a:chOff x="2489787" y="4171400"/>
            <a:chExt cx="4133632" cy="1255823"/>
          </a:xfrm>
        </p:grpSpPr>
        <p:sp>
          <p:nvSpPr>
            <p:cNvPr id="8" name="Obdélník 7"/>
            <p:cNvSpPr/>
            <p:nvPr/>
          </p:nvSpPr>
          <p:spPr>
            <a:xfrm>
              <a:off x="2489787" y="4509120"/>
              <a:ext cx="413363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3200" dirty="0"/>
                <a:t>4Fe</a:t>
              </a:r>
              <a:r>
                <a:rPr lang="cs-CZ" sz="3200" baseline="30000" dirty="0"/>
                <a:t>0</a:t>
              </a:r>
              <a:r>
                <a:rPr lang="cs-CZ" sz="3200" dirty="0"/>
                <a:t> + 3O</a:t>
              </a:r>
              <a:r>
                <a:rPr lang="cs-CZ" sz="3200" baseline="30000" dirty="0"/>
                <a:t>0</a:t>
              </a:r>
              <a:r>
                <a:rPr lang="cs-CZ" sz="3200" baseline="-25000" dirty="0"/>
                <a:t>2</a:t>
              </a:r>
              <a:r>
                <a:rPr lang="cs-CZ" sz="3200" dirty="0"/>
                <a:t> → 2Fe</a:t>
              </a:r>
              <a:r>
                <a:rPr lang="cs-CZ" sz="3200" baseline="30000" dirty="0"/>
                <a:t>II</a:t>
              </a:r>
              <a:r>
                <a:rPr lang="cs-CZ" sz="3200" baseline="-25000" dirty="0"/>
                <a:t>2</a:t>
              </a:r>
              <a:r>
                <a:rPr lang="cs-CZ" sz="3200" dirty="0"/>
                <a:t>O</a:t>
              </a:r>
              <a:r>
                <a:rPr lang="cs-CZ" sz="3200" baseline="30000" dirty="0"/>
                <a:t>-II</a:t>
              </a:r>
              <a:r>
                <a:rPr lang="cs-CZ" sz="3200" baseline="-25000" dirty="0"/>
                <a:t>3</a:t>
              </a:r>
            </a:p>
          </p:txBody>
        </p:sp>
        <p:sp>
          <p:nvSpPr>
            <p:cNvPr id="9" name="Levá jednoduchá závorka 8"/>
            <p:cNvSpPr/>
            <p:nvPr/>
          </p:nvSpPr>
          <p:spPr>
            <a:xfrm rot="5400000">
              <a:off x="4233363" y="3353507"/>
              <a:ext cx="45943" cy="2376264"/>
            </a:xfrm>
            <a:prstGeom prst="lef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vá jednoduchá závorka 9"/>
            <p:cNvSpPr/>
            <p:nvPr/>
          </p:nvSpPr>
          <p:spPr>
            <a:xfrm rot="16200000" flipV="1">
              <a:off x="5034861" y="4085783"/>
              <a:ext cx="72008" cy="1944216"/>
            </a:xfrm>
            <a:prstGeom prst="leftBracket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012517" y="4171400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-</a:t>
              </a:r>
              <a:r>
                <a:rPr lang="cs-CZ" dirty="0">
                  <a:solidFill>
                    <a:schemeClr val="accent1"/>
                  </a:solidFill>
                </a:rPr>
                <a:t>2e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804606" y="5057891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accent2"/>
                  </a:solidFill>
                </a:rPr>
                <a:t>+2e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4" name="Zástupný symbol pro obsah 4"/>
          <p:cNvSpPr txBox="1">
            <a:spLocks/>
          </p:cNvSpPr>
          <p:nvPr/>
        </p:nvSpPr>
        <p:spPr>
          <a:xfrm>
            <a:off x="457200" y="5661248"/>
            <a:ext cx="8229600" cy="761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Tatáž látka může být v jedné reakci oxidační činidlo a v jiné reakci redukční činidlo.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196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 elektronů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r="54927"/>
          <a:stretch/>
        </p:blipFill>
        <p:spPr>
          <a:xfrm>
            <a:off x="3305175" y="1600200"/>
            <a:ext cx="2352675" cy="35242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2" y="5426075"/>
            <a:ext cx="2619375" cy="88582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321417" y="5124450"/>
            <a:ext cx="232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Vztaženo na 1 elektron</a:t>
            </a:r>
          </a:p>
        </p:txBody>
      </p:sp>
    </p:spTree>
    <p:extLst>
      <p:ext uri="{BB962C8B-B14F-4D97-AF65-F5344CB8AC3E}">
        <p14:creationId xmlns:p14="http://schemas.microsoft.com/office/powerpoint/2010/main" val="29866192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262" y="1417638"/>
            <a:ext cx="7229475" cy="51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30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Redoxní potenciál</a:t>
            </a:r>
            <a:endParaRPr lang="en-US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Vyjadřuje schopnost systému převést jednoho z reakčních partnerů do oxidovaného stavu.</a:t>
            </a:r>
          </a:p>
          <a:p>
            <a:r>
              <a:rPr lang="cs-CZ" dirty="0"/>
              <a:t>Čím vyšší, tím větší tendence pohlcovat elektrony a oxidovat se.</a:t>
            </a:r>
          </a:p>
          <a:p>
            <a:r>
              <a:rPr lang="cs-CZ" dirty="0"/>
              <a:t>Značí se </a:t>
            </a:r>
            <a:r>
              <a:rPr lang="cs-CZ" b="1" dirty="0"/>
              <a:t> </a:t>
            </a:r>
            <a:r>
              <a:rPr lang="cs-CZ" b="1" dirty="0" err="1"/>
              <a:t>Eh</a:t>
            </a:r>
            <a:r>
              <a:rPr lang="cs-CZ" b="1" dirty="0"/>
              <a:t> </a:t>
            </a:r>
            <a:r>
              <a:rPr lang="cs-CZ" dirty="0"/>
              <a:t>a</a:t>
            </a:r>
            <a:r>
              <a:rPr lang="cs-CZ" b="1" dirty="0"/>
              <a:t> </a:t>
            </a:r>
            <a:r>
              <a:rPr lang="cs-CZ" dirty="0"/>
              <a:t>vyjadřuje se v milivoltech.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4629150"/>
            <a:ext cx="36766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359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7959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Obrázky pochází z následujících knih:</a:t>
            </a:r>
          </a:p>
          <a:p>
            <a:pPr marL="600075" lvl="3" indent="-257175"/>
            <a:r>
              <a:rPr lang="en-US" sz="2100" dirty="0"/>
              <a:t>Ryan, P</a:t>
            </a:r>
            <a:r>
              <a:rPr lang="cs-CZ" sz="2100" dirty="0"/>
              <a:t>.</a:t>
            </a:r>
            <a:r>
              <a:rPr lang="en-US" sz="2100" dirty="0"/>
              <a:t> </a:t>
            </a:r>
            <a:r>
              <a:rPr lang="cs-CZ" sz="2100" dirty="0"/>
              <a:t>(2014). </a:t>
            </a:r>
            <a:r>
              <a:rPr lang="en-US" sz="2100" dirty="0"/>
              <a:t>Environmental and low temperature geochemistry</a:t>
            </a:r>
            <a:r>
              <a:rPr lang="cs-CZ" sz="2100" dirty="0"/>
              <a:t>. John </a:t>
            </a:r>
            <a:r>
              <a:rPr lang="cs-CZ" sz="2100" dirty="0" err="1"/>
              <a:t>Wiley</a:t>
            </a:r>
            <a:r>
              <a:rPr lang="cs-CZ" sz="2100" dirty="0"/>
              <a:t> and </a:t>
            </a:r>
            <a:r>
              <a:rPr lang="cs-CZ" sz="2100" dirty="0" err="1"/>
              <a:t>Sons</a:t>
            </a:r>
            <a:r>
              <a:rPr lang="cs-CZ" sz="2100" dirty="0"/>
              <a:t>. 402p. </a:t>
            </a:r>
            <a:r>
              <a:rPr lang="en-US" sz="2100" dirty="0"/>
              <a:t>ISBN 978-1-4051-8612-4 (</a:t>
            </a:r>
            <a:r>
              <a:rPr lang="en-US" sz="2100" dirty="0" err="1"/>
              <a:t>pbk</a:t>
            </a:r>
            <a:r>
              <a:rPr lang="en-US" sz="2100" dirty="0"/>
              <a:t>.)</a:t>
            </a:r>
            <a:endParaRPr lang="cs-CZ" sz="2100" dirty="0"/>
          </a:p>
          <a:p>
            <a:pPr marL="600075" lvl="3" indent="-257175"/>
            <a:r>
              <a:rPr lang="cs-CZ" sz="2100" dirty="0" err="1"/>
              <a:t>Clark</a:t>
            </a:r>
            <a:r>
              <a:rPr lang="cs-CZ" sz="2100" dirty="0"/>
              <a:t>, I. (2015). </a:t>
            </a:r>
            <a:r>
              <a:rPr lang="cs-CZ" sz="2100" dirty="0" err="1"/>
              <a:t>Groundwater</a:t>
            </a:r>
            <a:r>
              <a:rPr lang="cs-CZ" sz="2100" dirty="0"/>
              <a:t> </a:t>
            </a:r>
            <a:r>
              <a:rPr lang="cs-CZ" sz="2100" dirty="0" err="1"/>
              <a:t>Geochemistry</a:t>
            </a:r>
            <a:r>
              <a:rPr lang="cs-CZ" sz="2100" dirty="0"/>
              <a:t> and </a:t>
            </a:r>
            <a:r>
              <a:rPr lang="cs-CZ" sz="2100" dirty="0" err="1"/>
              <a:t>Isotopes</a:t>
            </a:r>
            <a:r>
              <a:rPr lang="cs-CZ" sz="2100" dirty="0"/>
              <a:t>. CRC </a:t>
            </a:r>
            <a:r>
              <a:rPr lang="cs-CZ" sz="2100" dirty="0" err="1"/>
              <a:t>Press</a:t>
            </a:r>
            <a:r>
              <a:rPr lang="cs-CZ" sz="2100" dirty="0"/>
              <a:t>. 442p. ISBN 978-1-4665-9174-5 (</a:t>
            </a:r>
            <a:r>
              <a:rPr lang="cs-CZ" sz="2100" dirty="0" err="1"/>
              <a:t>eBook</a:t>
            </a:r>
            <a:r>
              <a:rPr lang="cs-CZ" sz="2100" dirty="0"/>
              <a:t> - PDF)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01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 latiny – „per </a:t>
            </a:r>
            <a:r>
              <a:rPr lang="cs-CZ" dirty="0" err="1"/>
              <a:t>centum</a:t>
            </a:r>
            <a:r>
              <a:rPr lang="cs-CZ" dirty="0"/>
              <a:t>“ = na sto</a:t>
            </a:r>
          </a:p>
          <a:p>
            <a:r>
              <a:rPr lang="cs-CZ" dirty="0"/>
              <a:t>Podíl ze sta dílů, značí se symbolem </a:t>
            </a:r>
            <a:r>
              <a:rPr lang="cs-CZ" b="1" dirty="0"/>
              <a:t>%</a:t>
            </a:r>
            <a:r>
              <a:rPr lang="cs-CZ" dirty="0"/>
              <a:t>.</a:t>
            </a:r>
          </a:p>
          <a:p>
            <a:pPr algn="ctr">
              <a:buNone/>
            </a:pPr>
            <a:r>
              <a:rPr lang="cs-CZ" dirty="0"/>
              <a:t>45 % = </a:t>
            </a:r>
            <a:r>
              <a:rPr lang="cs-CZ" dirty="0" err="1"/>
              <a:t>45</a:t>
            </a:r>
            <a:r>
              <a:rPr lang="cs-CZ" dirty="0"/>
              <a:t>/100</a:t>
            </a:r>
          </a:p>
          <a:p>
            <a:r>
              <a:rPr lang="cs-CZ" b="1" dirty="0"/>
              <a:t>Př.</a:t>
            </a:r>
            <a:r>
              <a:rPr lang="cs-CZ" dirty="0"/>
              <a:t>: Kolik je 23 % ze dvou metrů?</a:t>
            </a:r>
          </a:p>
          <a:p>
            <a:pPr algn="ctr">
              <a:buNone/>
            </a:pPr>
            <a:r>
              <a:rPr lang="cs-CZ" dirty="0"/>
              <a:t>2 m × 23/100 = 0,46 m</a:t>
            </a:r>
          </a:p>
          <a:p>
            <a:r>
              <a:rPr lang="cs-CZ" dirty="0"/>
              <a:t>Při přepočtu procenty se zachovávají jednotky.</a:t>
            </a:r>
          </a:p>
          <a:p>
            <a:r>
              <a:rPr lang="cs-CZ" dirty="0"/>
              <a:t>Analogicky funguje promile.</a:t>
            </a:r>
          </a:p>
          <a:p>
            <a:r>
              <a:rPr lang="cs-CZ" b="1" dirty="0"/>
              <a:t>Pozn.</a:t>
            </a:r>
            <a:r>
              <a:rPr lang="cs-CZ" dirty="0"/>
              <a:t>: Mezi číslem a symbolem % je v češtině vždy mezera, nejlépe pevná. </a:t>
            </a:r>
          </a:p>
        </p:txBody>
      </p:sp>
    </p:spTree>
    <p:extLst>
      <p:ext uri="{BB962C8B-B14F-4D97-AF65-F5344CB8AC3E}">
        <p14:creationId xmlns:p14="http://schemas.microsoft.com/office/powerpoint/2010/main" val="201977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Vyjadřování koncentrací v %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Procenta se mohou vztahovat k: </a:t>
            </a:r>
          </a:p>
          <a:p>
            <a:r>
              <a:rPr lang="cs-CZ" dirty="0"/>
              <a:t> Hmotnosti – hmotnostní zlomek (</a:t>
            </a:r>
            <a:r>
              <a:rPr lang="cs-CZ" dirty="0" err="1"/>
              <a:t>wt</a:t>
            </a:r>
            <a:r>
              <a:rPr lang="cs-CZ" dirty="0"/>
              <a:t>. %)</a:t>
            </a:r>
          </a:p>
          <a:p>
            <a:pPr marL="0" indent="0" algn="ctr">
              <a:buNone/>
            </a:pPr>
            <a:r>
              <a:rPr lang="cs-CZ" dirty="0" err="1"/>
              <a:t>m</a:t>
            </a:r>
            <a:r>
              <a:rPr lang="cs-CZ" baseline="-25000" dirty="0" err="1"/>
              <a:t>solute</a:t>
            </a:r>
            <a:r>
              <a:rPr lang="cs-CZ" dirty="0"/>
              <a:t>/</a:t>
            </a:r>
            <a:r>
              <a:rPr lang="cs-CZ" dirty="0" err="1"/>
              <a:t>m</a:t>
            </a:r>
            <a:r>
              <a:rPr lang="cs-CZ" baseline="-25000" dirty="0" err="1"/>
              <a:t>solution</a:t>
            </a:r>
            <a:endParaRPr lang="cs-CZ" baseline="-25000" dirty="0"/>
          </a:p>
          <a:p>
            <a:r>
              <a:rPr lang="cs-CZ" dirty="0"/>
              <a:t>Objemu – objemový zlomek</a:t>
            </a:r>
          </a:p>
          <a:p>
            <a:pPr marL="0" indent="0" algn="ctr">
              <a:buNone/>
            </a:pPr>
            <a:r>
              <a:rPr lang="cs-CZ" dirty="0" err="1"/>
              <a:t>V</a:t>
            </a:r>
            <a:r>
              <a:rPr lang="cs-CZ" baseline="-25000" dirty="0" err="1"/>
              <a:t>solute</a:t>
            </a:r>
            <a:r>
              <a:rPr lang="cs-CZ" dirty="0"/>
              <a:t>/</a:t>
            </a:r>
            <a:r>
              <a:rPr lang="cs-CZ" dirty="0" err="1"/>
              <a:t>V</a:t>
            </a:r>
            <a:r>
              <a:rPr lang="cs-CZ" baseline="-25000" dirty="0" err="1"/>
              <a:t>solution</a:t>
            </a:r>
            <a:endParaRPr lang="cs-CZ" baseline="-25000" dirty="0"/>
          </a:p>
          <a:p>
            <a:r>
              <a:rPr lang="cs-CZ" dirty="0"/>
              <a:t>Hmotnosti a objemu</a:t>
            </a:r>
          </a:p>
          <a:p>
            <a:pPr marL="0" indent="0" algn="ctr">
              <a:buNone/>
            </a:pPr>
            <a:r>
              <a:rPr lang="cs-CZ" dirty="0" err="1"/>
              <a:t>m</a:t>
            </a:r>
            <a:r>
              <a:rPr lang="cs-CZ" baseline="-25000" dirty="0" err="1"/>
              <a:t>solute</a:t>
            </a:r>
            <a:r>
              <a:rPr lang="cs-CZ" baseline="-25000" dirty="0"/>
              <a:t> </a:t>
            </a:r>
            <a:r>
              <a:rPr lang="cs-CZ" dirty="0"/>
              <a:t>(g)/</a:t>
            </a:r>
            <a:r>
              <a:rPr lang="cs-CZ" dirty="0" err="1"/>
              <a:t>V</a:t>
            </a:r>
            <a:r>
              <a:rPr lang="cs-CZ" baseline="-25000" dirty="0" err="1"/>
              <a:t>solution</a:t>
            </a:r>
            <a:r>
              <a:rPr lang="cs-CZ" baseline="-25000" dirty="0"/>
              <a:t> </a:t>
            </a:r>
            <a:r>
              <a:rPr lang="cs-CZ" dirty="0"/>
              <a:t>(</a:t>
            </a:r>
            <a:r>
              <a:rPr lang="cs-CZ" dirty="0" err="1"/>
              <a:t>mL</a:t>
            </a:r>
            <a:r>
              <a:rPr lang="cs-CZ" dirty="0"/>
              <a:t>)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361366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na procenta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Kolik procent z 1 g je 234 mg?</a:t>
            </a:r>
          </a:p>
          <a:p>
            <a:r>
              <a:rPr lang="cs-CZ" dirty="0"/>
              <a:t>Kolik procent z 960 g je 0,72 mg?</a:t>
            </a:r>
          </a:p>
          <a:p>
            <a:r>
              <a:rPr lang="cs-CZ" dirty="0"/>
              <a:t>Kolik procent z 2,5 kg je 1,89 g?</a:t>
            </a:r>
          </a:p>
          <a:p>
            <a:r>
              <a:rPr lang="cs-CZ" dirty="0"/>
              <a:t>Jakému parciálnímu tlaku odpovídá 0.004 % CO</a:t>
            </a:r>
            <a:r>
              <a:rPr lang="cs-CZ" baseline="-25000" dirty="0"/>
              <a:t>2</a:t>
            </a:r>
            <a:r>
              <a:rPr lang="cs-CZ" dirty="0"/>
              <a:t> v atmosféře?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1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ppm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Parts</a:t>
            </a:r>
            <a:r>
              <a:rPr lang="cs-CZ" dirty="0"/>
              <a:t> per </a:t>
            </a:r>
            <a:r>
              <a:rPr lang="cs-CZ" dirty="0" err="1"/>
              <a:t>million</a:t>
            </a:r>
            <a:r>
              <a:rPr lang="cs-CZ" dirty="0"/>
              <a:t>“ – dílů/částic na milion</a:t>
            </a:r>
          </a:p>
          <a:p>
            <a:r>
              <a:rPr lang="cs-CZ" dirty="0"/>
              <a:t>Podobně jako procenta se využívá ke znázornění vztahu části k celku.</a:t>
            </a:r>
          </a:p>
          <a:p>
            <a:r>
              <a:rPr lang="cs-CZ" dirty="0"/>
              <a:t>Principiálně je bezrozměrné!</a:t>
            </a:r>
          </a:p>
          <a:p>
            <a:r>
              <a:rPr lang="cs-CZ" dirty="0"/>
              <a:t>1 </a:t>
            </a:r>
            <a:r>
              <a:rPr lang="cs-CZ" dirty="0" err="1"/>
              <a:t>ppm</a:t>
            </a:r>
            <a:r>
              <a:rPr lang="cs-CZ" dirty="0"/>
              <a:t> je jedna sekunda z 277 hodin, 46 minut a 40 s</a:t>
            </a:r>
          </a:p>
          <a:p>
            <a:r>
              <a:rPr lang="cs-CZ" dirty="0"/>
              <a:t>1 </a:t>
            </a:r>
            <a:r>
              <a:rPr lang="cs-CZ" dirty="0" err="1"/>
              <a:t>ppmw</a:t>
            </a:r>
            <a:r>
              <a:rPr lang="cs-CZ" dirty="0"/>
              <a:t> (hmotnostní) je 1 g v tuně</a:t>
            </a:r>
          </a:p>
          <a:p>
            <a:r>
              <a:rPr lang="cs-CZ" dirty="0"/>
              <a:t>1 </a:t>
            </a:r>
            <a:r>
              <a:rPr lang="cs-CZ" dirty="0" err="1"/>
              <a:t>ppmv</a:t>
            </a:r>
            <a:r>
              <a:rPr lang="cs-CZ" dirty="0"/>
              <a:t> (objemový), 1 </a:t>
            </a:r>
            <a:r>
              <a:rPr lang="cs-CZ" dirty="0" err="1"/>
              <a:t>ppma</a:t>
            </a:r>
            <a:r>
              <a:rPr lang="cs-CZ" dirty="0"/>
              <a:t> (atomový)</a:t>
            </a:r>
          </a:p>
        </p:txBody>
      </p:sp>
    </p:spTree>
    <p:extLst>
      <p:ext uri="{BB962C8B-B14F-4D97-AF65-F5344CB8AC3E}">
        <p14:creationId xmlns:p14="http://schemas.microsoft.com/office/powerpoint/2010/main" val="16329718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3-4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3-4" id="{D94A6B00-76AA-4E9B-B6BF-CBAC299D0681}" vid="{10741EE3-0E3D-40D6-BE46-D27A3EB0D0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simple3-4</Template>
  <TotalTime>5465</TotalTime>
  <Words>1526</Words>
  <Application>Microsoft Office PowerPoint</Application>
  <PresentationFormat>Předvádění na obrazovce (4:3)</PresentationFormat>
  <Paragraphs>271</Paragraphs>
  <Slides>56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1" baseType="lpstr">
      <vt:lpstr>Arial</vt:lpstr>
      <vt:lpstr>Calibri</vt:lpstr>
      <vt:lpstr>Cambria</vt:lpstr>
      <vt:lpstr>Cambria Math</vt:lpstr>
      <vt:lpstr>simple3-4</vt:lpstr>
      <vt:lpstr>Geochemie exogenních procesů</vt:lpstr>
      <vt:lpstr>Osnova</vt:lpstr>
      <vt:lpstr>Voda</vt:lpstr>
      <vt:lpstr>Koncentrace a aktivita</vt:lpstr>
      <vt:lpstr>Koncentrace</vt:lpstr>
      <vt:lpstr>Procenta</vt:lpstr>
      <vt:lpstr>Vyjadřování koncentrací v %</vt:lpstr>
      <vt:lpstr>Příklady na procenta</vt:lpstr>
      <vt:lpstr>ppm</vt:lpstr>
      <vt:lpstr>Příklady na ppm</vt:lpstr>
      <vt:lpstr>Molární koncentrace</vt:lpstr>
      <vt:lpstr>Příklady na molární koncentrace</vt:lpstr>
      <vt:lpstr>Hmotnostní koncentrace</vt:lpstr>
      <vt:lpstr>Příklady na hmotnostní koncentraci</vt:lpstr>
      <vt:lpstr>Aktivita</vt:lpstr>
      <vt:lpstr>Aktivita – Příklad</vt:lpstr>
      <vt:lpstr>Iontová síla – Příklad</vt:lpstr>
      <vt:lpstr>Iontová síla – Příklad</vt:lpstr>
      <vt:lpstr>Iontová síla – Příklad</vt:lpstr>
      <vt:lpstr>Podmínka elektroneutrality</vt:lpstr>
      <vt:lpstr>Hmotnostní bilance</vt:lpstr>
      <vt:lpstr>Plyny rozpuštěné ve vodě</vt:lpstr>
      <vt:lpstr>Acidobazické reakce</vt:lpstr>
      <vt:lpstr>Brønstedova definice kyselin a zásad</vt:lpstr>
      <vt:lpstr>Disociace kyselin</vt:lpstr>
      <vt:lpstr>Disociační konstanta</vt:lpstr>
      <vt:lpstr>Disociace zásad</vt:lpstr>
      <vt:lpstr>Síla kyselin a zásad</vt:lpstr>
      <vt:lpstr>Síla kyselin</vt:lpstr>
      <vt:lpstr>Disociace vody</vt:lpstr>
      <vt:lpstr>pH</vt:lpstr>
      <vt:lpstr>pH</vt:lpstr>
      <vt:lpstr>Příklady</vt:lpstr>
      <vt:lpstr>Karbonátový systém</vt:lpstr>
      <vt:lpstr>Karbonátové speciace</vt:lpstr>
      <vt:lpstr>Příklad</vt:lpstr>
      <vt:lpstr>Alkalita a acidita</vt:lpstr>
      <vt:lpstr>Spočítejte alkalitu vody</vt:lpstr>
      <vt:lpstr>Nasycení roztoků</vt:lpstr>
      <vt:lpstr>Příklad</vt:lpstr>
      <vt:lpstr>Příklad 2</vt:lpstr>
      <vt:lpstr>Příklad 3</vt:lpstr>
      <vt:lpstr>Příklad 4</vt:lpstr>
      <vt:lpstr>Redox procesy</vt:lpstr>
      <vt:lpstr>Jsou následující tvrzení pravdivá?</vt:lpstr>
      <vt:lpstr>I.</vt:lpstr>
      <vt:lpstr>II.</vt:lpstr>
      <vt:lpstr>III.</vt:lpstr>
      <vt:lpstr>Oxidace a redukce</vt:lpstr>
      <vt:lpstr>Oxidačně redukční reakce</vt:lpstr>
      <vt:lpstr>Redox činidla</vt:lpstr>
      <vt:lpstr>Aktivita elektronů</vt:lpstr>
      <vt:lpstr>Příklad</vt:lpstr>
      <vt:lpstr>Redoxní potenciál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Geochemie exogenních procesů</dc:title>
  <dc:creator>Pavel Pracný</dc:creator>
  <cp:lastModifiedBy>Pavel Pracný</cp:lastModifiedBy>
  <cp:revision>30</cp:revision>
  <dcterms:created xsi:type="dcterms:W3CDTF">2016-10-21T13:25:30Z</dcterms:created>
  <dcterms:modified xsi:type="dcterms:W3CDTF">2016-10-26T11:31:54Z</dcterms:modified>
</cp:coreProperties>
</file>