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28" r:id="rId3"/>
    <p:sldId id="331" r:id="rId4"/>
    <p:sldId id="330" r:id="rId5"/>
    <p:sldId id="329" r:id="rId6"/>
    <p:sldId id="332" r:id="rId7"/>
    <p:sldId id="257" r:id="rId8"/>
    <p:sldId id="259" r:id="rId9"/>
    <p:sldId id="258" r:id="rId10"/>
    <p:sldId id="260" r:id="rId11"/>
    <p:sldId id="262" r:id="rId12"/>
    <p:sldId id="311" r:id="rId13"/>
    <p:sldId id="264" r:id="rId14"/>
    <p:sldId id="265" r:id="rId15"/>
    <p:sldId id="320" r:id="rId16"/>
    <p:sldId id="321" r:id="rId17"/>
    <p:sldId id="266" r:id="rId18"/>
    <p:sldId id="269" r:id="rId19"/>
    <p:sldId id="310" r:id="rId20"/>
    <p:sldId id="309" r:id="rId21"/>
    <p:sldId id="267" r:id="rId22"/>
    <p:sldId id="268" r:id="rId23"/>
    <p:sldId id="270" r:id="rId24"/>
    <p:sldId id="272" r:id="rId25"/>
    <p:sldId id="323" r:id="rId26"/>
    <p:sldId id="318" r:id="rId27"/>
    <p:sldId id="319" r:id="rId28"/>
    <p:sldId id="322" r:id="rId29"/>
    <p:sldId id="324" r:id="rId30"/>
    <p:sldId id="273" r:id="rId31"/>
    <p:sldId id="308" r:id="rId32"/>
    <p:sldId id="325" r:id="rId33"/>
    <p:sldId id="327" r:id="rId34"/>
    <p:sldId id="302" r:id="rId35"/>
    <p:sldId id="303" r:id="rId36"/>
    <p:sldId id="304" r:id="rId37"/>
    <p:sldId id="30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84" d="100"/>
          <a:sy n="84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F7D533-AFC9-4966-A862-1CACA374D18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185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32D6F-71A4-4AE6-B209-396490D149BB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12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5364" name="Rectangle 2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3726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7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7BB0-1274-4F08-A2C8-2545AE90DD7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0881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8C8F-366B-4112-81BB-917CEF36ECD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460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E206-232E-4024-BD5A-A5369170AB1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401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8731F-1652-44AE-AAC6-23BB3248387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3209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5DC7-D85A-4386-A7BD-0E03F0CF926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9856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38C7-6B95-4669-A4C6-996284A6A04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8372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74DD-EF8C-4E33-9B0B-E65BBF9E22D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36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BE37-165D-43CA-81DE-6C0D9F66D40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6679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EA078-590E-45CF-AA87-6CDA2B32B78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9353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EC23-6D02-40CA-A1A4-E76BDB4FAB6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942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CEEE-E5E7-451A-9B6C-6D651BD1B87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423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F2D85D-142A-480E-B1F8-BC3AF2704A4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moscientificbio.com/molecular-label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courses/biological-engineering/20-109-laboratory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65944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ENZYMES USED IM MOLECULAR BIOLOGY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3850" y="6237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286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1343F5-F07A-461C-9F70-4F45492F966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cs-CZ" sz="1400" smtClean="0"/>
          </a:p>
        </p:txBody>
      </p:sp>
      <p:sp>
        <p:nvSpPr>
          <p:cNvPr id="12291" name="Line 45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2" name="Text Box 47"/>
          <p:cNvSpPr txBox="1">
            <a:spLocks noChangeArrowheads="1"/>
          </p:cNvSpPr>
          <p:nvPr/>
        </p:nvSpPr>
        <p:spPr bwMode="auto">
          <a:xfrm>
            <a:off x="592138" y="1504950"/>
            <a:ext cx="2495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blunt end formation</a:t>
            </a:r>
            <a:endParaRPr lang="en-US" altLang="cs-CZ" sz="1800" b="1"/>
          </a:p>
        </p:txBody>
      </p:sp>
      <p:sp>
        <p:nvSpPr>
          <p:cNvPr id="12293" name="Text Box 48"/>
          <p:cNvSpPr txBox="1">
            <a:spLocks noChangeArrowheads="1"/>
          </p:cNvSpPr>
          <p:nvPr/>
        </p:nvSpPr>
        <p:spPr bwMode="auto">
          <a:xfrm>
            <a:off x="1547813" y="2060575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Hae</a:t>
            </a:r>
            <a:r>
              <a:rPr lang="cs-CZ" altLang="cs-CZ" sz="1800"/>
              <a:t>III (GGCC):</a:t>
            </a:r>
            <a:endParaRPr lang="en-US" altLang="cs-CZ" sz="1800"/>
          </a:p>
        </p:txBody>
      </p:sp>
      <p:sp>
        <p:nvSpPr>
          <p:cNvPr id="12294" name="Text Box 49"/>
          <p:cNvSpPr txBox="1">
            <a:spLocks noChangeArrowheads="1"/>
          </p:cNvSpPr>
          <p:nvPr/>
        </p:nvSpPr>
        <p:spPr bwMode="auto">
          <a:xfrm>
            <a:off x="1619250" y="2708275"/>
            <a:ext cx="226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NNNNNGGCCNNNNNNN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NNNNNCCGGNNNNNNN</a:t>
            </a:r>
            <a:endParaRPr lang="en-US" altLang="cs-CZ" sz="1400" b="1"/>
          </a:p>
        </p:txBody>
      </p:sp>
      <p:sp>
        <p:nvSpPr>
          <p:cNvPr id="12295" name="Text Box 50"/>
          <p:cNvSpPr txBox="1">
            <a:spLocks noChangeArrowheads="1"/>
          </p:cNvSpPr>
          <p:nvPr/>
        </p:nvSpPr>
        <p:spPr bwMode="auto">
          <a:xfrm>
            <a:off x="1619250" y="3716338"/>
            <a:ext cx="226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NNNNNGGCCNNNNNNN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NNNNNCCGGNNNNNNN</a:t>
            </a:r>
            <a:endParaRPr lang="en-US" altLang="cs-CZ" sz="1400" b="1"/>
          </a:p>
        </p:txBody>
      </p:sp>
      <p:sp>
        <p:nvSpPr>
          <p:cNvPr id="12296" name="Text Box 51"/>
          <p:cNvSpPr txBox="1">
            <a:spLocks noChangeArrowheads="1"/>
          </p:cNvSpPr>
          <p:nvPr/>
        </p:nvSpPr>
        <p:spPr bwMode="auto">
          <a:xfrm>
            <a:off x="1547813" y="5013325"/>
            <a:ext cx="2506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NNNNNGG    CCNNNNNNN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NNNNNCC     GGNNNNNNN</a:t>
            </a:r>
            <a:endParaRPr lang="en-US" altLang="cs-CZ" sz="1400" b="1"/>
          </a:p>
        </p:txBody>
      </p:sp>
      <p:sp>
        <p:nvSpPr>
          <p:cNvPr id="12297" name="Line 52"/>
          <p:cNvSpPr>
            <a:spLocks noChangeShapeType="1"/>
          </p:cNvSpPr>
          <p:nvPr/>
        </p:nvSpPr>
        <p:spPr bwMode="auto">
          <a:xfrm>
            <a:off x="2700338" y="32131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Line 54"/>
          <p:cNvSpPr>
            <a:spLocks noChangeShapeType="1"/>
          </p:cNvSpPr>
          <p:nvPr/>
        </p:nvSpPr>
        <p:spPr bwMode="auto">
          <a:xfrm>
            <a:off x="2700338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9" name="Line 55"/>
          <p:cNvSpPr>
            <a:spLocks noChangeShapeType="1"/>
          </p:cNvSpPr>
          <p:nvPr/>
        </p:nvSpPr>
        <p:spPr bwMode="auto">
          <a:xfrm>
            <a:off x="2627313" y="3573463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56"/>
          <p:cNvSpPr>
            <a:spLocks noChangeShapeType="1"/>
          </p:cNvSpPr>
          <p:nvPr/>
        </p:nvSpPr>
        <p:spPr bwMode="auto">
          <a:xfrm flipV="1">
            <a:off x="2627313" y="4149725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Text Box 5"/>
          <p:cNvSpPr txBox="1">
            <a:spLocks noChangeArrowheads="1"/>
          </p:cNvSpPr>
          <p:nvPr/>
        </p:nvSpPr>
        <p:spPr bwMode="auto">
          <a:xfrm>
            <a:off x="2700338" y="260350"/>
            <a:ext cx="3843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RESTRICTION ENZYMES</a:t>
            </a:r>
            <a:endParaRPr lang="en-US" altLang="cs-CZ" sz="2400" b="1"/>
          </a:p>
        </p:txBody>
      </p:sp>
      <p:sp>
        <p:nvSpPr>
          <p:cNvPr id="12302" name="TextBox 1"/>
          <p:cNvSpPr txBox="1">
            <a:spLocks noChangeArrowheads="1"/>
          </p:cNvSpPr>
          <p:nvPr/>
        </p:nvSpPr>
        <p:spPr bwMode="auto">
          <a:xfrm>
            <a:off x="4716463" y="1052513"/>
            <a:ext cx="417671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</a:rPr>
              <a:t>Isoschisomers</a:t>
            </a:r>
            <a:r>
              <a:rPr lang="cs-CZ" altLang="cs-CZ" sz="1800">
                <a:solidFill>
                  <a:srgbClr val="3333FF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33FF"/>
                </a:solidFill>
              </a:rPr>
              <a:t>-recognize+cleave the same sequence X not necessarily in the same way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33FF"/>
                </a:solidFill>
              </a:rPr>
              <a:t>-may differ in sensitivity to methylation (Msp I x Hpa II, Bstn I x EcoR II)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</a:rPr>
              <a:t>Linear difussion mechanism:</a:t>
            </a:r>
            <a:endParaRPr lang="cs-CZ" altLang="cs-CZ" sz="180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33FF"/>
                </a:solidFill>
              </a:rPr>
              <a:t>-efficient searching for binding sites by sliding along DNA; balanced non-specifc binding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33FF"/>
                </a:solidFill>
              </a:rPr>
              <a:t>Star activity: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33FF"/>
                </a:solidFill>
              </a:rPr>
              <a:t>-less specific cleavage under improper conditions (reduced water activity) </a:t>
            </a:r>
            <a:endParaRPr lang="cs-CZ" altLang="cs-CZ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55E33-4610-46F8-A88D-9DBEE458F10C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560888" y="225425"/>
            <a:ext cx="1651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200" b="1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73063" y="1679575"/>
            <a:ext cx="7107237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Methylation systems in v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 E. coli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 dam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cs-CZ" altLang="cs-CZ" sz="18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N methylation of adenine G</a:t>
            </a:r>
            <a:r>
              <a:rPr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TC</a:t>
            </a:r>
            <a:endParaRPr lang="cs-CZ" altLang="cs-CZ" sz="16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600">
                <a:ea typeface="Arial Unicode MS" panose="020B0604020202020204" pitchFamily="34" charset="-128"/>
                <a:cs typeface="Arial Unicode MS" panose="020B0604020202020204" pitchFamily="34" charset="-128"/>
              </a:rPr>
              <a:t>	roles in mismatch repair, DNA replication, gene expression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Bam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HI – GGATCC  +       (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Bacillus amyloli)</a:t>
            </a: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Bcl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I – TGATCA         -       (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Bacillus caldolyticus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	MboI </a:t>
            </a:r>
            <a:r>
              <a:rPr lang="cs-CZ" altLang="cs-CZ" sz="1800"/>
              <a:t>– GATC           -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/>
              <a:t>	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Sau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3AI </a:t>
            </a:r>
            <a:r>
              <a:rPr lang="cs-CZ" altLang="cs-CZ" sz="1800"/>
              <a:t>– GATC       +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dcm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– inner cytosine methylation (</a:t>
            </a:r>
            <a:r>
              <a:rPr lang="cs-CZ" altLang="cs-CZ" sz="18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C) in C</a:t>
            </a:r>
            <a:r>
              <a:rPr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AGG, C</a:t>
            </a:r>
            <a:r>
              <a:rPr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TGG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Eco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RII                      -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Bst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NI                        +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Eco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KI – </a:t>
            </a:r>
            <a:r>
              <a:rPr lang="cs-CZ" altLang="cs-CZ" sz="18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N methylation of adenine A</a:t>
            </a:r>
            <a:r>
              <a:rPr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C(N)</a:t>
            </a:r>
            <a:r>
              <a:rPr lang="cs-CZ" altLang="cs-CZ" sz="1800" baseline="-2500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GTGC, GC</a:t>
            </a:r>
            <a:r>
              <a:rPr lang="cs-CZ" altLang="cs-CZ" sz="18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C(N)</a:t>
            </a:r>
            <a:r>
              <a:rPr lang="cs-CZ" altLang="cs-CZ" sz="1800" baseline="-2500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GTT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cs-CZ" altLang="cs-CZ" sz="18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827088" y="5732463"/>
            <a:ext cx="71755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For example, plasmid DNA cloned in 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E. coli 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dam</a:t>
            </a:r>
            <a:r>
              <a:rPr lang="cs-CZ" altLang="cs-CZ" sz="18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is resistant to </a:t>
            </a:r>
            <a:r>
              <a:rPr lang="cs-CZ" altLang="cs-CZ" sz="18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Mbo</a:t>
            </a:r>
            <a:r>
              <a:rPr lang="cs-CZ" altLang="cs-CZ" sz="1800"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endParaRPr lang="cs-CZ" altLang="cs-CZ" sz="1800" i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92275" y="260350"/>
            <a:ext cx="6126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METHYLATION-RESTRICTION SYSTEMS</a:t>
            </a:r>
            <a:endParaRPr lang="en-US" altLang="cs-CZ" sz="2400" b="1"/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19113" y="928688"/>
            <a:ext cx="83010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Bacterial defence against viral (phage) infection: methylated DNA is not cleaved by the restrictases, unmodified phage DNA is</a:t>
            </a:r>
            <a:endParaRPr lang="en-US" altLang="cs-CZ" sz="1800" b="1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755650" y="5661025"/>
            <a:ext cx="7200900" cy="576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95288" y="1989138"/>
            <a:ext cx="8497887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Post-replication maintenance DNA methylation in symmetrical sequences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…….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 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CG….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 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CNG…..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 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CG….         …….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 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CG….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 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CNG…..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 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CG………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..........G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C…  GN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C….G</a:t>
            </a:r>
            <a:r>
              <a:rPr lang="cs-CZ" altLang="cs-CZ" sz="1600" b="1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16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C…        </a:t>
            </a:r>
            <a:r>
              <a:rPr lang="cs-CZ" altLang="cs-CZ" sz="1600" b="1">
                <a:solidFill>
                  <a:srgbClr val="FF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….......GC…...GNC……GC……..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-bacterial DNA: hemimethylated after replication, methylation follows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-phage DNA: non-methylated, cleaved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-ca 0.2 % frequency of de-novo methylation: phage „learns“ how to survive and replicate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22288" y="3068638"/>
            <a:ext cx="7575550" cy="1223962"/>
          </a:xfrm>
          <a:prstGeom prst="rect">
            <a:avLst/>
          </a:prstGeom>
          <a:noFill/>
          <a:ln w="2556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3779838" y="3573463"/>
            <a:ext cx="458787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 rot="-5400000">
            <a:off x="2952750" y="3535363"/>
            <a:ext cx="12144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2452" rIns="81638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defRPr/>
            </a:pPr>
            <a:r>
              <a:rPr lang="cs-CZ" altLang="cs-CZ" sz="127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REPLICATION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750888"/>
            <a:ext cx="91440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4442CC-D825-4E42-BC3F-FE1B2A07442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cs-CZ" sz="1400" smtClean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124075" y="260350"/>
            <a:ext cx="4337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METHYLATION-SENSITIVE RE</a:t>
            </a:r>
            <a:endParaRPr lang="en-US" altLang="cs-CZ" sz="2000" b="1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27013" y="1443038"/>
            <a:ext cx="621665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marL="503238" indent="-503238" defTabSz="1008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8063" indent="-504825" defTabSz="1008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11300" indent="-503238" defTabSz="1008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6125" indent="-504825" defTabSz="1008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9363" indent="-503238" defTabSz="1008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6563" indent="-503238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3763" indent="-503238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90963" indent="-503238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8163" indent="-503238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CG: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Hpa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II   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CGG </a:t>
            </a:r>
            <a:r>
              <a:rPr lang="cs-CZ" altLang="cs-CZ" sz="2000">
                <a:ea typeface="Arial Unicode MS" panose="020B0604020202020204" pitchFamily="34" charset="-128"/>
                <a:cs typeface="Arial Unicode MS" panose="020B0604020202020204" pitchFamily="34" charset="-128"/>
              </a:rPr>
              <a:t>(either of the </a:t>
            </a:r>
            <a:r>
              <a:rPr lang="cs-CZ" altLang="cs-CZ" sz="20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000">
                <a:ea typeface="Arial Unicode MS" panose="020B0604020202020204" pitchFamily="34" charset="-128"/>
                <a:cs typeface="Arial Unicode MS" panose="020B0604020202020204" pitchFamily="34" charset="-128"/>
              </a:rPr>
              <a:t>Cs)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Cfo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I     G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CGC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Sma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I    CC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Tai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I      A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	 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Cla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I      AT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CGAT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CNG: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Msp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I   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CCGG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CHH: </a:t>
            </a:r>
            <a:r>
              <a:rPr lang="cs-CZ" altLang="cs-CZ" sz="2400" i="1">
                <a:ea typeface="Arial Unicode MS" panose="020B0604020202020204" pitchFamily="34" charset="-128"/>
                <a:cs typeface="Arial Unicode MS" panose="020B0604020202020204" pitchFamily="34" charset="-128"/>
              </a:rPr>
              <a:t>Sau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96I   GG(A/T)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cs-CZ" altLang="cs-CZ" sz="2400" baseline="30000"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endParaRPr lang="en-US" altLang="cs-CZ" sz="2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7451725" y="1125538"/>
          <a:ext cx="1579563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Image" r:id="rId3" imgW="2080800" imgH="4348800" progId="Photoshop.Image.7">
                  <p:embed/>
                </p:oleObj>
              </mc:Choice>
              <mc:Fallback>
                <p:oleObj name="Image" r:id="rId3" imgW="2080800" imgH="4348800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125538"/>
                        <a:ext cx="1579563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5795963" y="1916113"/>
          <a:ext cx="15906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Image" r:id="rId5" imgW="840965" imgH="1398916" progId="Photoshop.Image.7">
                  <p:embed/>
                </p:oleObj>
              </mc:Choice>
              <mc:Fallback>
                <p:oleObj name="Image" r:id="rId5" imgW="840965" imgH="1398916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916113"/>
                        <a:ext cx="1590675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4B563-C83D-45DE-B680-368EF153337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cs-CZ" sz="1400" smtClean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257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DNA POLYMERASES</a:t>
            </a:r>
            <a:endParaRPr lang="en-US" altLang="cs-CZ" sz="2400" b="1"/>
          </a:p>
        </p:txBody>
      </p:sp>
      <p:pic>
        <p:nvPicPr>
          <p:cNvPr id="17413" name="Picture 12" descr="http://38.media.tumblr.com/c99435b8a277a5b815101853bf7a9d3d/tumblr_inline_n8t2khifnq1qg4nw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5671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56324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5580063" y="4292600"/>
            <a:ext cx="3386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Polymerization ALWAYS 5‘→3‘!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447675" y="1289050"/>
            <a:ext cx="43275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FF0000"/>
                </a:solidFill>
              </a:rPr>
              <a:t>E. coli </a:t>
            </a:r>
            <a:r>
              <a:rPr lang="cs-CZ" altLang="cs-CZ" sz="1800" b="1">
                <a:solidFill>
                  <a:srgbClr val="FF0000"/>
                </a:solidFill>
              </a:rPr>
              <a:t>DNA polymerase 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5‘→3´ polymerase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5´→3´ exonuclease (degradation ahead)</a:t>
            </a:r>
            <a:endParaRPr lang="cs-CZ" altLang="cs-CZ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3´→5´ exonuclease (proofreading)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img.sparknotes.com/figures/A/a0d1b3a1aaed46e29034f996722dd1a1/exonucle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26654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292600"/>
            <a:ext cx="63738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257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DNA POLYMERASES</a:t>
            </a:r>
            <a:endParaRPr lang="en-US" altLang="cs-CZ" sz="2400" b="1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55650" y="1916113"/>
            <a:ext cx="38004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Proofreading exonuclease activity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(removal of misincorporated bases)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-labeling of 3‘-ends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slideplayer.com/2/684881/slides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61690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257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DNA POLYMERASES</a:t>
            </a:r>
            <a:endParaRPr lang="en-US" altLang="cs-CZ" sz="2400" b="1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5288" y="1196975"/>
            <a:ext cx="303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5‘ → 3 ‘exonuclease activity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F0B7B-CFFA-43EF-A81A-5B730BC2169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cs-CZ" sz="1400" smtClean="0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47675" y="1289050"/>
            <a:ext cx="3519488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Klenow fragment: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5 ´         3´ polymerase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3´          5´ exonuklease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 5‘→ 3‘ exonuclease!!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(small fragment)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„random priming“ DNA labeling</a:t>
            </a:r>
            <a:endParaRPr lang="en-US" altLang="cs-CZ" sz="180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79513"/>
            <a:ext cx="297815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643438" y="6211888"/>
            <a:ext cx="379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hlinkClick r:id="rId3"/>
              </a:rPr>
              <a:t>http://www.thermoscientificbio.com/molecular-labeling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-and-detection/biotin-decalabel-dna-labeling-kit/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1763713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1763713" y="2276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257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DNA POLYMERASES</a:t>
            </a:r>
            <a:endParaRPr lang="en-US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C1F69-AD59-40B2-A91A-75ACC2C27257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cs-CZ" sz="1400" smtClean="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599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Terminal (deoxy)nucleotidyl transferase</a:t>
            </a:r>
            <a:endParaRPr lang="en-US" altLang="cs-CZ" sz="2400" b="1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3586163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132138" y="5891213"/>
            <a:ext cx="47355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/>
              <a:t>http://bioweb.wku.edu/courses/biol350/RestrictionEnz3/Review.html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592138" y="1216025"/>
            <a:ext cx="566102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statistical RNA/DNA polymarization without template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transfers nucleotides from dNTP to free 3´-OH end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selectivity control by metal ions:	purine – Mg</a:t>
            </a:r>
            <a:r>
              <a:rPr lang="cs-CZ" altLang="cs-CZ" sz="1800" baseline="30000"/>
              <a:t>2+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aseline="30000"/>
              <a:t>				</a:t>
            </a:r>
            <a:r>
              <a:rPr lang="cs-CZ" altLang="cs-CZ" sz="1800"/>
              <a:t>pyrimidine – Co</a:t>
            </a:r>
            <a:r>
              <a:rPr lang="cs-CZ" altLang="cs-CZ" sz="1800" baseline="30000"/>
              <a:t>2+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- 3‘-OH overhangs (or ss NA) are prefered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labeling of 3´-ends</a:t>
            </a:r>
            <a:endParaRPr lang="en-US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89935-8183-40B3-A758-5A6463C4265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cs-CZ" sz="1400" smtClean="0"/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447675" y="568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250825" y="549275"/>
            <a:ext cx="7635875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T4 polynucleotidyl kinase: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	 </a:t>
            </a:r>
            <a:r>
              <a:rPr lang="cs-CZ" altLang="cs-CZ" sz="1800"/>
              <a:t>- transfer of </a:t>
            </a:r>
            <a:r>
              <a:rPr lang="cs-CZ" altLang="cs-CZ" sz="1800">
                <a:latin typeface="Symbol" panose="05050102010706020507" pitchFamily="18" charset="2"/>
              </a:rPr>
              <a:t>g</a:t>
            </a:r>
            <a:r>
              <a:rPr lang="cs-CZ" altLang="cs-CZ" sz="1800"/>
              <a:t>-phosphate from ATP to 5‘-OH end of DNA/RNA  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- 5‘-end labelling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Alkaline phosphatase (AP):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	</a:t>
            </a:r>
            <a:r>
              <a:rPr lang="cs-CZ" altLang="cs-CZ" sz="2000"/>
              <a:t>5‘-</a:t>
            </a:r>
            <a:r>
              <a:rPr lang="cs-CZ" altLang="cs-CZ" sz="1800"/>
              <a:t>phosphate removal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(restrictases and other DNases produce 5‘-phosphate)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</a:t>
            </a:r>
            <a:r>
              <a:rPr lang="cs-CZ" altLang="cs-CZ" sz="1800"/>
              <a:t>- prevention of vector/insert self-ligation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	</a:t>
            </a:r>
            <a:r>
              <a:rPr lang="cs-CZ" altLang="cs-CZ" sz="1800"/>
              <a:t>- bacterial alkaline phosphatase (BAP)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 calf intestinal phosphatase (CIF)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</a:t>
            </a:r>
            <a:endParaRPr lang="en-US" altLang="cs-CZ" sz="1800"/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5003800" y="1484313"/>
            <a:ext cx="3302000" cy="3384550"/>
            <a:chOff x="3024" y="689"/>
            <a:chExt cx="2579" cy="2393"/>
          </a:xfrm>
        </p:grpSpPr>
        <p:pic>
          <p:nvPicPr>
            <p:cNvPr id="22538" name="Picture 11" descr="T4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89"/>
              <a:ext cx="2579" cy="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3061" y="2659"/>
              <a:ext cx="681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pic>
        <p:nvPicPr>
          <p:cNvPr id="22534" name="Picture 3" descr="C:\Documents and Settings\Biofyzikalni ustav\Plocha\AT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3714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ovéPole 4"/>
          <p:cNvSpPr txBox="1">
            <a:spLocks noChangeArrowheads="1"/>
          </p:cNvSpPr>
          <p:nvPr/>
        </p:nvSpPr>
        <p:spPr bwMode="auto">
          <a:xfrm>
            <a:off x="2568575" y="2833688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36" name="TextovéPole 5"/>
          <p:cNvSpPr txBox="1">
            <a:spLocks noChangeArrowheads="1"/>
          </p:cNvSpPr>
          <p:nvPr/>
        </p:nvSpPr>
        <p:spPr bwMode="auto">
          <a:xfrm>
            <a:off x="1898650" y="2846388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2537" name="TextovéPole 6"/>
          <p:cNvSpPr txBox="1">
            <a:spLocks noChangeArrowheads="1"/>
          </p:cNvSpPr>
          <p:nvPr/>
        </p:nvSpPr>
        <p:spPr bwMode="auto">
          <a:xfrm>
            <a:off x="1255713" y="2846388"/>
            <a:ext cx="27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07412" cy="1143000"/>
          </a:xfrm>
        </p:spPr>
        <p:txBody>
          <a:bodyPr/>
          <a:lstStyle/>
          <a:p>
            <a:r>
              <a:rPr lang="cs-CZ" altLang="cs-CZ" smtClean="0"/>
              <a:t>Nucleic acid processing enzymes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nucleases</a:t>
            </a:r>
          </a:p>
          <a:p>
            <a:r>
              <a:rPr lang="cs-CZ" altLang="cs-CZ" sz="2800" smtClean="0"/>
              <a:t>polymerases</a:t>
            </a:r>
          </a:p>
          <a:p>
            <a:r>
              <a:rPr lang="cs-CZ" altLang="cs-CZ" sz="2800" smtClean="0"/>
              <a:t>phosphatases</a:t>
            </a:r>
          </a:p>
          <a:p>
            <a:r>
              <a:rPr lang="cs-CZ" altLang="cs-CZ" sz="2800" smtClean="0"/>
              <a:t>methylases</a:t>
            </a:r>
          </a:p>
          <a:p>
            <a:r>
              <a:rPr lang="cs-CZ" altLang="cs-CZ" sz="2800" smtClean="0"/>
              <a:t>kinases</a:t>
            </a:r>
          </a:p>
          <a:p>
            <a:r>
              <a:rPr lang="cs-CZ" altLang="cs-CZ" sz="2800" smtClean="0"/>
              <a:t>ligases</a:t>
            </a:r>
          </a:p>
          <a:p>
            <a:r>
              <a:rPr lang="cs-CZ" altLang="cs-CZ" sz="2800" smtClean="0"/>
              <a:t>polynucleotidyl phosphorylase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9CBAA-301E-4BB5-8179-F532E19660F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4000" y="607377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FCC57-6903-4F08-9CA0-3E63F5502DC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cs-CZ" sz="140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288" y="823913"/>
            <a:ext cx="8342312" cy="6034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sz="2000" b="1" kern="0" dirty="0" smtClean="0"/>
              <a:t>5‘-labeling: polynucleotidyl kinase + ATP</a:t>
            </a:r>
            <a:r>
              <a:rPr lang="cs-CZ" altLang="cs-CZ" sz="2000" kern="0" dirty="0" smtClean="0"/>
              <a:t> (</a:t>
            </a:r>
            <a:r>
              <a:rPr lang="cs-CZ" altLang="cs-CZ" sz="2000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cs-CZ" altLang="cs-CZ" sz="2000" kern="0" dirty="0" smtClean="0">
                <a:solidFill>
                  <a:srgbClr val="FF0000"/>
                </a:solidFill>
              </a:rPr>
              <a:t>-phosphate</a:t>
            </a:r>
            <a:r>
              <a:rPr lang="cs-CZ" altLang="cs-CZ" sz="2000" kern="0" dirty="0" smtClean="0"/>
              <a:t> is used) </a:t>
            </a:r>
          </a:p>
          <a:p>
            <a:pPr eaLnBrk="1" hangingPunct="1">
              <a:defRPr/>
            </a:pPr>
            <a:r>
              <a:rPr lang="cs-CZ" altLang="cs-CZ" sz="2000" kern="0" baseline="30000" dirty="0" smtClean="0"/>
              <a:t>32</a:t>
            </a:r>
            <a:r>
              <a:rPr lang="cs-CZ" altLang="cs-CZ" sz="2000" kern="0" dirty="0" smtClean="0"/>
              <a:t>P, </a:t>
            </a:r>
            <a:r>
              <a:rPr lang="cs-CZ" altLang="cs-CZ" sz="2000" kern="0" baseline="30000" dirty="0" smtClean="0"/>
              <a:t>33</a:t>
            </a:r>
            <a:r>
              <a:rPr lang="cs-CZ" altLang="cs-CZ" sz="2000" kern="0" dirty="0" smtClean="0"/>
              <a:t>P, </a:t>
            </a:r>
            <a:r>
              <a:rPr lang="cs-CZ" altLang="cs-CZ" sz="2000" kern="0" baseline="30000" dirty="0" smtClean="0"/>
              <a:t>35</a:t>
            </a:r>
            <a:r>
              <a:rPr lang="cs-CZ" altLang="cs-CZ" sz="2000" kern="0" dirty="0" smtClean="0"/>
              <a:t>S (as thiophosphate); thiol-reactive labels</a:t>
            </a:r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endParaRPr lang="cs-CZ" altLang="cs-CZ" sz="2000" kern="0" dirty="0" smtClean="0"/>
          </a:p>
          <a:p>
            <a:pPr eaLnBrk="1" hangingPunct="1">
              <a:defRPr/>
            </a:pPr>
            <a:r>
              <a:rPr lang="cs-CZ" altLang="cs-CZ" sz="2000" b="1" kern="0" dirty="0" smtClean="0"/>
              <a:t>3‘-end labeling: DNA-polymerases</a:t>
            </a:r>
            <a:r>
              <a:rPr lang="cs-CZ" altLang="cs-CZ" sz="2000" kern="0" dirty="0" smtClean="0"/>
              <a:t> or </a:t>
            </a:r>
            <a:r>
              <a:rPr lang="cs-CZ" altLang="cs-CZ" sz="2000" b="1" kern="0" dirty="0" smtClean="0"/>
              <a:t>terminal transferase(TnT, TdT) </a:t>
            </a:r>
            <a:r>
              <a:rPr lang="cs-CZ" altLang="cs-CZ" sz="2000" kern="0" dirty="0" smtClean="0"/>
              <a:t>(nucleotide including </a:t>
            </a:r>
            <a:r>
              <a:rPr lang="cs-CZ" altLang="cs-CZ" sz="2000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2000" kern="0" dirty="0" smtClean="0">
                <a:solidFill>
                  <a:srgbClr val="FF0000"/>
                </a:solidFill>
              </a:rPr>
              <a:t>-phosphate</a:t>
            </a:r>
            <a:r>
              <a:rPr lang="cs-CZ" altLang="cs-CZ" sz="2000" kern="0" dirty="0" smtClean="0"/>
              <a:t> is used)</a:t>
            </a:r>
          </a:p>
          <a:p>
            <a:pPr eaLnBrk="1" hangingPunct="1">
              <a:defRPr/>
            </a:pPr>
            <a:r>
              <a:rPr lang="cs-CZ" altLang="cs-CZ" sz="2000" kern="0" dirty="0" smtClean="0"/>
              <a:t>any labels attached to sugar or base</a:t>
            </a:r>
          </a:p>
          <a:p>
            <a:pPr eaLnBrk="1" hangingPunct="1">
              <a:defRPr/>
            </a:pPr>
            <a:r>
              <a:rPr lang="cs-CZ" altLang="cs-CZ" sz="2000" kern="0" dirty="0" smtClean="0"/>
              <a:t>nick translation, random priming, PCR</a:t>
            </a:r>
            <a:endParaRPr lang="cs-CZ" altLang="cs-CZ" sz="2000" kern="0" dirty="0" smtClean="0">
              <a:latin typeface="Symbol" panose="05050102010706020507" pitchFamily="18" charset="2"/>
            </a:endParaRPr>
          </a:p>
        </p:txBody>
      </p:sp>
      <p:pic>
        <p:nvPicPr>
          <p:cNvPr id="23556" name="Picture 3" descr="C:\Documents and Settings\Biofyzikalni ustav\Plocha\AT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65300"/>
            <a:ext cx="3714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ovéPole 4"/>
          <p:cNvSpPr txBox="1">
            <a:spLocks noChangeArrowheads="1"/>
          </p:cNvSpPr>
          <p:nvPr/>
        </p:nvSpPr>
        <p:spPr bwMode="auto">
          <a:xfrm>
            <a:off x="3916363" y="260985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3246438" y="262255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3559" name="TextovéPole 6"/>
          <p:cNvSpPr txBox="1">
            <a:spLocks noChangeArrowheads="1"/>
          </p:cNvSpPr>
          <p:nvPr/>
        </p:nvSpPr>
        <p:spPr bwMode="auto">
          <a:xfrm>
            <a:off x="2603500" y="2622550"/>
            <a:ext cx="27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1403350" y="188913"/>
            <a:ext cx="6308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SUMMARY REMARKS TO DNA LABELING</a:t>
            </a:r>
            <a:endParaRPr lang="en-US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CD2D49-9AB7-4B5B-BE6B-4F30D78EF8D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cs-CZ" sz="1400" smtClean="0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539750" y="1268413"/>
            <a:ext cx="66230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Thermostable DNA polymerases: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Taq DNA polymerase (</a:t>
            </a:r>
            <a:r>
              <a:rPr lang="cs-CZ" altLang="cs-CZ" sz="1800" i="1"/>
              <a:t>Thermus aquaticus</a:t>
            </a:r>
            <a:r>
              <a:rPr lang="cs-CZ" altLang="cs-CZ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temperature optimum 72 – 80 </a:t>
            </a:r>
            <a:r>
              <a:rPr lang="en-US" altLang="cs-CZ" sz="1800">
                <a:cs typeface="Arial" panose="020B0604020202020204" pitchFamily="34" charset="0"/>
              </a:rPr>
              <a:t>°</a:t>
            </a:r>
            <a:r>
              <a:rPr lang="cs-CZ" altLang="cs-CZ" sz="1800">
                <a:cs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	DyNAzyme, Vent, KOD... exo+/-....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	fidelity </a:t>
            </a:r>
            <a:r>
              <a:rPr lang="cs-CZ" altLang="cs-CZ" sz="1800" i="1">
                <a:cs typeface="Arial" panose="020B0604020202020204" pitchFamily="34" charset="0"/>
              </a:rPr>
              <a:t>versus</a:t>
            </a:r>
            <a:r>
              <a:rPr lang="cs-CZ" altLang="cs-CZ" sz="1800">
                <a:cs typeface="Arial" panose="020B0604020202020204" pitchFamily="34" charset="0"/>
              </a:rPr>
              <a:t> speed </a:t>
            </a:r>
            <a:r>
              <a:rPr lang="cs-CZ" altLang="cs-CZ" sz="1800" i="1">
                <a:cs typeface="Arial" panose="020B0604020202020204" pitchFamily="34" charset="0"/>
              </a:rPr>
              <a:t>versus</a:t>
            </a:r>
            <a:r>
              <a:rPr lang="cs-CZ" altLang="cs-CZ" sz="1800">
                <a:cs typeface="Arial" panose="020B0604020202020204" pitchFamily="34" charset="0"/>
              </a:rPr>
              <a:t> tolerance to modifications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pic>
        <p:nvPicPr>
          <p:cNvPr id="24581" name="Picture 7" descr="https://upload.wikimedia.org/wikipedia/commons/thumb/9/96/Polymerase_chain_reaction.svg/2000px-Polymerase_chain_reac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06750"/>
            <a:ext cx="70088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257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DNA POLYMERASES</a:t>
            </a:r>
            <a:endParaRPr lang="en-US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75B6A3-30CE-4F96-86F0-482E6DEA956C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cs-CZ" sz="1400" smtClean="0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405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Reverse transcriptase</a:t>
            </a:r>
            <a:endParaRPr lang="en-US" altLang="cs-CZ" sz="2400" b="1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47675" y="1073150"/>
            <a:ext cx="75057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RNA-dependent DNA polymerase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MuLV (Moloney murine leukemia virus)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AMV (avian myeloblastosis virus)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„SuperScript“: higher temperatures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         no RNaseH activity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          </a:t>
            </a:r>
            <a:r>
              <a:rPr lang="cs-CZ" altLang="cs-CZ" sz="1400"/>
              <a:t>(RNaseH: exonucleolytic degradation of RNA strand in DNA/RNA hybrid)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RT-(q)PCR analysis of gene expression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5606" name="AutoShape 7"/>
          <p:cNvSpPr>
            <a:spLocks/>
          </p:cNvSpPr>
          <p:nvPr/>
        </p:nvSpPr>
        <p:spPr bwMode="auto">
          <a:xfrm>
            <a:off x="5508625" y="1412875"/>
            <a:ext cx="71438" cy="503238"/>
          </a:xfrm>
          <a:prstGeom prst="rightBrace">
            <a:avLst>
              <a:gd name="adj1" fmla="val 5870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848350" y="1431925"/>
            <a:ext cx="1277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37 – 42 </a:t>
            </a:r>
            <a:r>
              <a:rPr lang="en-US" altLang="cs-CZ" sz="1800">
                <a:cs typeface="Arial" panose="020B0604020202020204" pitchFamily="34" charset="0"/>
              </a:rPr>
              <a:t>°</a:t>
            </a:r>
            <a:r>
              <a:rPr lang="cs-CZ" altLang="cs-CZ" sz="1800">
                <a:cs typeface="Arial" panose="020B0604020202020204" pitchFamily="34" charset="0"/>
              </a:rPr>
              <a:t>C</a:t>
            </a:r>
            <a:endParaRPr lang="en-US" altLang="cs-CZ" sz="1800">
              <a:cs typeface="Arial" panose="020B0604020202020204" pitchFamily="34" charset="0"/>
            </a:endParaRPr>
          </a:p>
        </p:txBody>
      </p:sp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59113"/>
            <a:ext cx="2957513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418E21-448B-408C-A101-DAE8D990053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cs-CZ" sz="1400" smtClean="0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563938" y="188913"/>
            <a:ext cx="19700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DNA ligases</a:t>
            </a:r>
            <a:endParaRPr lang="en-US" altLang="cs-CZ" sz="2400" b="1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76238" y="1216025"/>
            <a:ext cx="61087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Bacteriophage T4 DNA ligase: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joining of sticky as well as blunt end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cofactor = ATP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E. coli DNA ligase: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joins sticky 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bacterial ligases usually use NAD as the cofactor</a:t>
            </a:r>
            <a:endParaRPr lang="en-US" altLang="cs-CZ" sz="1800"/>
          </a:p>
        </p:txBody>
      </p:sp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76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539750" y="6446838"/>
            <a:ext cx="394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00">
                <a:hlinkClick r:id="rId3"/>
              </a:rPr>
              <a:t>http://ocw.mit.edu/courses/biological-engineering/20-109-laboratory</a:t>
            </a:r>
            <a:endParaRPr lang="cs-CZ" altLang="cs-CZ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00"/>
              <a:t>-fundamentals-in-biological-engineering-fall-2007/labs/mod1_3/</a:t>
            </a:r>
          </a:p>
        </p:txBody>
      </p:sp>
      <p:pic>
        <p:nvPicPr>
          <p:cNvPr id="26632" name="Picture 2" descr="C:\Documents and Settings\Biofyzikalni ustav\Plocha\liga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43275"/>
            <a:ext cx="27146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838200"/>
            <a:ext cx="1617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449388"/>
            <a:ext cx="10858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3"/>
          <p:cNvSpPr>
            <a:spLocks noChangeArrowheads="1"/>
          </p:cNvSpPr>
          <p:nvPr/>
        </p:nvSpPr>
        <p:spPr bwMode="auto">
          <a:xfrm>
            <a:off x="5815013" y="5856288"/>
            <a:ext cx="287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1. step: transfer of APM to </a:t>
            </a:r>
            <a:r>
              <a:rPr lang="cs-CZ" altLang="cs-CZ" sz="1200" b="1">
                <a:solidFill>
                  <a:srgbClr val="FF0000"/>
                </a:solidFill>
              </a:rPr>
              <a:t>5‘-phospho </a:t>
            </a:r>
            <a:r>
              <a:rPr lang="cs-CZ" altLang="cs-CZ" sz="1200"/>
              <a:t>DNA end (the intermediate involves a diphosphate macroergic bond)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6EBA5-46D8-4109-9F31-BCDFDCEE8B9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cs-CZ" sz="1400" smtClean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477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SINGLE STRAND SELECTIVE NUCLEASES</a:t>
            </a:r>
            <a:endParaRPr lang="en-US" altLang="cs-CZ" sz="2400" b="1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92138" y="1144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79388" y="908050"/>
            <a:ext cx="5761037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 general: cleavage of both DNA and 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Nuclease S1</a:t>
            </a:r>
            <a:r>
              <a:rPr lang="cs-CZ" altLang="cs-CZ" sz="1800"/>
              <a:t>: endo- and exonuclease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acidic pH optimum (4.5), Zn</a:t>
            </a:r>
            <a:r>
              <a:rPr lang="cs-CZ" altLang="cs-CZ" sz="1800" baseline="30000"/>
              <a:t>2+</a:t>
            </a:r>
            <a:r>
              <a:rPr lang="cs-CZ" altLang="cs-CZ" sz="1800"/>
              <a:t> 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-removal of ss overhangs, opening of hairpin 	 loops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-open local structures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Mung Bean Nuclease: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-similar to S1, milder conditions (less acidic)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Nuclease P1: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-neutral pH optimum, Zn</a:t>
            </a:r>
            <a:r>
              <a:rPr lang="cs-CZ" altLang="cs-CZ" sz="1800" baseline="30000"/>
              <a:t>2+</a:t>
            </a:r>
            <a:r>
              <a:rPr lang="cs-CZ" altLang="cs-CZ" sz="1800"/>
              <a:t> 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-ss-selective endonuclease + 3‘phosphatase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</a:t>
            </a:r>
            <a:r>
              <a:rPr lang="cs-CZ" altLang="cs-CZ" sz="1800" baseline="30000"/>
              <a:t>32</a:t>
            </a:r>
            <a:r>
              <a:rPr lang="cs-CZ" altLang="cs-CZ" sz="1800"/>
              <a:t>P postlabeling analysis of DNA adducts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Micrococal nuclease (MNase)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</a:t>
            </a:r>
            <a:r>
              <a:rPr lang="cs-CZ" altLang="cs-CZ" sz="1800"/>
              <a:t>-selective cleavage of untwisted DNA; AT-rich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</a:t>
            </a:r>
            <a:r>
              <a:rPr lang="cs-CZ" altLang="cs-CZ" sz="1800"/>
              <a:t>-chromatin digestion to (oligo)nucleosomes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8" descr="http://www.nwfsc.noaa.gov/publications/scipubs/techmemos/tm14/images/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9321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58FAA4-C570-43F3-BE06-BF43C3C0BFD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cs-CZ" sz="1400" smtClean="0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477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SINGLE STRAND SELECTIVE NUCLEASES</a:t>
            </a:r>
            <a:endParaRPr lang="en-US" altLang="cs-CZ" sz="2400" b="1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92138" y="1144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79388" y="908050"/>
            <a:ext cx="5761037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 general: cleavage of both DNA and 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Nuclease S1</a:t>
            </a:r>
            <a:r>
              <a:rPr lang="cs-CZ" altLang="cs-CZ" sz="1800"/>
              <a:t>: endo- and exonuclease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acidic pH optimum (4.5), Zn</a:t>
            </a:r>
            <a:r>
              <a:rPr lang="cs-CZ" altLang="cs-CZ" sz="1800" baseline="30000"/>
              <a:t>2+</a:t>
            </a:r>
            <a:r>
              <a:rPr lang="cs-CZ" altLang="cs-CZ" sz="1800"/>
              <a:t> 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-removal of ss overhangs, opening of hairpin 	 loops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-open local structures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Mung Bean Nuclease: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-similar to S1, milder conditions (less acidic)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Nuclease P1: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-neutral pH optimum, Zn</a:t>
            </a:r>
            <a:r>
              <a:rPr lang="cs-CZ" altLang="cs-CZ" sz="1800" baseline="30000"/>
              <a:t>2+</a:t>
            </a:r>
            <a:r>
              <a:rPr lang="cs-CZ" altLang="cs-CZ" sz="1800"/>
              <a:t> 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-ss-selective endonuclease + 3‘phosphatase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</a:t>
            </a:r>
            <a:r>
              <a:rPr lang="cs-CZ" altLang="cs-CZ" sz="1800" baseline="30000"/>
              <a:t>32</a:t>
            </a:r>
            <a:r>
              <a:rPr lang="cs-CZ" altLang="cs-CZ" sz="1800"/>
              <a:t>P postlabeling analysis of DNA adducts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Micrococal nuclease (MNase)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</a:t>
            </a:r>
            <a:r>
              <a:rPr lang="cs-CZ" altLang="cs-CZ" sz="1800"/>
              <a:t>-selective cleavage of untwisted DNA; AT-rich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</a:t>
            </a:r>
            <a:r>
              <a:rPr lang="cs-CZ" altLang="cs-CZ" sz="1800"/>
              <a:t>-chromatin digestion to (oligo)nucleosomes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8679" name="Picture 2" descr="http://mmbr.asm.org/content/75/2/301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8"/>
          <a:stretch>
            <a:fillRect/>
          </a:stretch>
        </p:blipFill>
        <p:spPr bwMode="auto">
          <a:xfrm>
            <a:off x="5867400" y="981075"/>
            <a:ext cx="306705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http://www.biomedcentral.com/content/figures/1471-2199-7-37-5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7"/>
          <a:stretch>
            <a:fillRect/>
          </a:stretch>
        </p:blipFill>
        <p:spPr bwMode="auto">
          <a:xfrm>
            <a:off x="6227763" y="3644900"/>
            <a:ext cx="20478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Single-strand selective enzymes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52450" y="2020888"/>
            <a:ext cx="7886700" cy="3263900"/>
          </a:xfrm>
        </p:spPr>
        <p:txBody>
          <a:bodyPr/>
          <a:lstStyle/>
          <a:p>
            <a:r>
              <a:rPr lang="cs-CZ" altLang="cs-CZ" sz="1800" smtClean="0"/>
              <a:t>only detection of a open structure, not identification at the sequence level</a:t>
            </a:r>
          </a:p>
          <a:p>
            <a:r>
              <a:rPr lang="cs-CZ" altLang="cs-CZ" sz="1800" smtClean="0"/>
              <a:t>often sufficient: evidence of formation of a expected structure</a:t>
            </a:r>
          </a:p>
          <a:p>
            <a:r>
              <a:rPr lang="cs-CZ" altLang="cs-CZ" sz="1800" smtClean="0"/>
              <a:t>nucleases S1, P1, mung bean... cleave ss DNA (or RNA)</a:t>
            </a:r>
          </a:p>
          <a:p>
            <a:r>
              <a:rPr lang="cs-CZ" altLang="cs-CZ" sz="1800" smtClean="0"/>
              <a:t>scDNA cleaved by S1, then restriction cleavage to map S1 celavage site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1"/>
          <a:stretch>
            <a:fillRect/>
          </a:stretch>
        </p:blipFill>
        <p:spPr bwMode="auto">
          <a:xfrm>
            <a:off x="876300" y="3854450"/>
            <a:ext cx="407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2270125" y="4456113"/>
            <a:ext cx="2316163" cy="38100"/>
            <a:chOff x="3108960" y="4358640"/>
            <a:chExt cx="3088640" cy="50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108960" y="4358640"/>
              <a:ext cx="307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19545" y="4409440"/>
              <a:ext cx="307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rot="10800000">
            <a:off x="1042988" y="5038725"/>
            <a:ext cx="146050" cy="2524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62088" y="4483100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1573213" y="4213225"/>
            <a:ext cx="350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33688" y="4441825"/>
            <a:ext cx="274637" cy="68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974725" y="5272088"/>
            <a:ext cx="350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S1</a:t>
            </a:r>
          </a:p>
        </p:txBody>
      </p:sp>
      <p:sp>
        <p:nvSpPr>
          <p:cNvPr id="16" name="Rectangle 15"/>
          <p:cNvSpPr/>
          <p:nvPr/>
        </p:nvSpPr>
        <p:spPr>
          <a:xfrm rot="17921112">
            <a:off x="888206" y="4675982"/>
            <a:ext cx="206375" cy="555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95250" y="4481513"/>
            <a:ext cx="1016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restriction site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45050" y="4481513"/>
            <a:ext cx="5572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0" name="TextBox 18"/>
          <p:cNvSpPr txBox="1">
            <a:spLocks noChangeArrowheads="1"/>
          </p:cNvSpPr>
          <p:nvPr/>
        </p:nvSpPr>
        <p:spPr bwMode="auto">
          <a:xfrm>
            <a:off x="4686300" y="4181475"/>
            <a:ext cx="1125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restrictase</a:t>
            </a:r>
          </a:p>
        </p:txBody>
      </p:sp>
      <p:grpSp>
        <p:nvGrpSpPr>
          <p:cNvPr id="29711" name="Group 19"/>
          <p:cNvGrpSpPr>
            <a:grpSpLocks/>
          </p:cNvGrpSpPr>
          <p:nvPr/>
        </p:nvGrpSpPr>
        <p:grpSpPr bwMode="auto">
          <a:xfrm>
            <a:off x="5981700" y="4606925"/>
            <a:ext cx="541338" cy="36513"/>
            <a:chOff x="3108960" y="4358640"/>
            <a:chExt cx="3088640" cy="50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108960" y="4358640"/>
              <a:ext cx="30795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18020" y="4409440"/>
              <a:ext cx="30795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2" name="Group 22"/>
          <p:cNvGrpSpPr>
            <a:grpSpLocks/>
          </p:cNvGrpSpPr>
          <p:nvPr/>
        </p:nvGrpSpPr>
        <p:grpSpPr bwMode="auto">
          <a:xfrm>
            <a:off x="5711825" y="4195763"/>
            <a:ext cx="1196975" cy="36512"/>
            <a:chOff x="3108960" y="4358640"/>
            <a:chExt cx="3088640" cy="50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108960" y="4358640"/>
              <a:ext cx="30804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17153" y="4409440"/>
              <a:ext cx="30804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own Arrow 25"/>
          <p:cNvSpPr/>
          <p:nvPr/>
        </p:nvSpPr>
        <p:spPr>
          <a:xfrm>
            <a:off x="2886075" y="4151313"/>
            <a:ext cx="146050" cy="2524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714" name="TextBox 26"/>
          <p:cNvSpPr txBox="1">
            <a:spLocks noChangeArrowheads="1"/>
          </p:cNvSpPr>
          <p:nvPr/>
        </p:nvSpPr>
        <p:spPr bwMode="auto">
          <a:xfrm>
            <a:off x="2509838" y="3857625"/>
            <a:ext cx="1125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restrictase</a:t>
            </a:r>
          </a:p>
        </p:txBody>
      </p:sp>
      <p:pic>
        <p:nvPicPr>
          <p:cNvPr id="29715" name="Picture 2" descr="http://www.nature.com/onc/journal/v23/n12/images/1207324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68233" r="68501" b="10107"/>
          <a:stretch>
            <a:fillRect/>
          </a:stretch>
        </p:blipFill>
        <p:spPr bwMode="auto">
          <a:xfrm>
            <a:off x="7886700" y="3695700"/>
            <a:ext cx="8747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7134225" y="4427538"/>
            <a:ext cx="555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7" name="TextBox 29"/>
          <p:cNvSpPr txBox="1">
            <a:spLocks noChangeArrowheads="1"/>
          </p:cNvSpPr>
          <p:nvPr/>
        </p:nvSpPr>
        <p:spPr bwMode="auto">
          <a:xfrm>
            <a:off x="7010400" y="4178300"/>
            <a:ext cx="881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agarose elfo</a:t>
            </a:r>
          </a:p>
        </p:txBody>
      </p:sp>
      <p:sp>
        <p:nvSpPr>
          <p:cNvPr id="29718" name="TextBox 30"/>
          <p:cNvSpPr txBox="1">
            <a:spLocks noChangeArrowheads="1"/>
          </p:cNvSpPr>
          <p:nvPr/>
        </p:nvSpPr>
        <p:spPr bwMode="auto">
          <a:xfrm>
            <a:off x="7123113" y="5200650"/>
            <a:ext cx="2020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/>
              <a:t>distinct</a:t>
            </a:r>
            <a:r>
              <a:rPr lang="cs-CZ" altLang="cs-CZ" sz="1800"/>
              <a:t> bands indicate site-specific cleavage by S1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43713" y="4184650"/>
            <a:ext cx="103187" cy="555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5942013" y="4598988"/>
            <a:ext cx="104775" cy="53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Combination of chemical probes with S1 nuclease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6575" y="1868488"/>
            <a:ext cx="7886700" cy="3263900"/>
          </a:xfrm>
        </p:spPr>
        <p:txBody>
          <a:bodyPr/>
          <a:lstStyle/>
          <a:p>
            <a:r>
              <a:rPr lang="cs-CZ" altLang="cs-CZ" sz="1800" smtClean="0"/>
              <a:t>chemical probes work within wider range of conditions than enzymes</a:t>
            </a:r>
          </a:p>
          <a:p>
            <a:r>
              <a:rPr lang="cs-CZ" altLang="cs-CZ" sz="1800" smtClean="0"/>
              <a:t>modification of scDNA</a:t>
            </a:r>
          </a:p>
          <a:p>
            <a:r>
              <a:rPr lang="cs-CZ" altLang="cs-CZ" sz="1800" smtClean="0"/>
              <a:t>then restrictase cleavage</a:t>
            </a:r>
          </a:p>
          <a:p>
            <a:r>
              <a:rPr lang="cs-CZ" altLang="cs-CZ" sz="1800" smtClean="0"/>
              <a:t>chemical modification of bases in structure that existed in scDNA prevent formation of B-DNA</a:t>
            </a:r>
          </a:p>
          <a:p>
            <a:r>
              <a:rPr lang="cs-CZ" altLang="cs-CZ" sz="1800" smtClean="0"/>
              <a:t>then S1 cleavage in the modified site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1"/>
          <a:stretch>
            <a:fillRect/>
          </a:stretch>
        </p:blipFill>
        <p:spPr bwMode="auto">
          <a:xfrm>
            <a:off x="876300" y="4067175"/>
            <a:ext cx="407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270125" y="4676775"/>
            <a:ext cx="2316163" cy="38100"/>
            <a:chOff x="3108960" y="4358640"/>
            <a:chExt cx="3088640" cy="50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108960" y="4358640"/>
              <a:ext cx="307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19545" y="4409440"/>
              <a:ext cx="307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rot="10800000">
            <a:off x="1042988" y="5253038"/>
            <a:ext cx="146050" cy="250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62088" y="4695825"/>
            <a:ext cx="5572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4956175" y="4448175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S1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54063" y="5516563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chemical modification</a:t>
            </a:r>
          </a:p>
        </p:txBody>
      </p:sp>
      <p:sp>
        <p:nvSpPr>
          <p:cNvPr id="16" name="Rectangle 15"/>
          <p:cNvSpPr/>
          <p:nvPr/>
        </p:nvSpPr>
        <p:spPr>
          <a:xfrm rot="17921112">
            <a:off x="888206" y="4890295"/>
            <a:ext cx="206375" cy="555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95250" y="4695825"/>
            <a:ext cx="1016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restriction site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45050" y="4694238"/>
            <a:ext cx="5572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8"/>
          <p:cNvSpPr txBox="1">
            <a:spLocks noChangeArrowheads="1"/>
          </p:cNvSpPr>
          <p:nvPr/>
        </p:nvSpPr>
        <p:spPr bwMode="auto">
          <a:xfrm>
            <a:off x="1355725" y="4448175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restrictase</a:t>
            </a:r>
          </a:p>
        </p:txBody>
      </p:sp>
      <p:grpSp>
        <p:nvGrpSpPr>
          <p:cNvPr id="30734" name="Group 19"/>
          <p:cNvGrpSpPr>
            <a:grpSpLocks/>
          </p:cNvGrpSpPr>
          <p:nvPr/>
        </p:nvGrpSpPr>
        <p:grpSpPr bwMode="auto">
          <a:xfrm>
            <a:off x="5981700" y="4821238"/>
            <a:ext cx="541338" cy="36512"/>
            <a:chOff x="3108960" y="4358640"/>
            <a:chExt cx="3088640" cy="50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108960" y="4358640"/>
              <a:ext cx="30795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18020" y="4409440"/>
              <a:ext cx="30795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5" name="Group 22"/>
          <p:cNvGrpSpPr>
            <a:grpSpLocks/>
          </p:cNvGrpSpPr>
          <p:nvPr/>
        </p:nvGrpSpPr>
        <p:grpSpPr bwMode="auto">
          <a:xfrm>
            <a:off x="5711825" y="4410075"/>
            <a:ext cx="1196975" cy="34925"/>
            <a:chOff x="3108960" y="4358640"/>
            <a:chExt cx="3088640" cy="50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108960" y="4358640"/>
              <a:ext cx="30804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17153" y="4409440"/>
              <a:ext cx="30804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own Arrow 25"/>
          <p:cNvSpPr/>
          <p:nvPr/>
        </p:nvSpPr>
        <p:spPr>
          <a:xfrm>
            <a:off x="2886075" y="4365625"/>
            <a:ext cx="146050" cy="250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37" name="TextBox 26"/>
          <p:cNvSpPr txBox="1">
            <a:spLocks noChangeArrowheads="1"/>
          </p:cNvSpPr>
          <p:nvPr/>
        </p:nvSpPr>
        <p:spPr bwMode="auto">
          <a:xfrm>
            <a:off x="2798763" y="3987800"/>
            <a:ext cx="881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S1</a:t>
            </a:r>
          </a:p>
        </p:txBody>
      </p:sp>
      <p:pic>
        <p:nvPicPr>
          <p:cNvPr id="30738" name="Picture 2" descr="http://www.nature.com/onc/journal/v23/n12/images/1207324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68233" r="68501" b="10107"/>
          <a:stretch>
            <a:fillRect/>
          </a:stretch>
        </p:blipFill>
        <p:spPr bwMode="auto">
          <a:xfrm>
            <a:off x="7886700" y="3908425"/>
            <a:ext cx="8747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7134225" y="4640263"/>
            <a:ext cx="555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0" name="TextBox 29"/>
          <p:cNvSpPr txBox="1">
            <a:spLocks noChangeArrowheads="1"/>
          </p:cNvSpPr>
          <p:nvPr/>
        </p:nvSpPr>
        <p:spPr bwMode="auto">
          <a:xfrm>
            <a:off x="7010400" y="4392613"/>
            <a:ext cx="881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agarose elfo</a:t>
            </a:r>
          </a:p>
        </p:txBody>
      </p:sp>
      <p:sp>
        <p:nvSpPr>
          <p:cNvPr id="30741" name="TextBox 30"/>
          <p:cNvSpPr txBox="1">
            <a:spLocks noChangeArrowheads="1"/>
          </p:cNvSpPr>
          <p:nvPr/>
        </p:nvSpPr>
        <p:spPr bwMode="auto">
          <a:xfrm>
            <a:off x="7123113" y="5413375"/>
            <a:ext cx="20208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distinct bands indicate site-specific modification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7863" y="4673600"/>
            <a:ext cx="104775" cy="53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2270125" y="4681538"/>
            <a:ext cx="103188" cy="555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5-Point Star 3"/>
          <p:cNvSpPr/>
          <p:nvPr/>
        </p:nvSpPr>
        <p:spPr>
          <a:xfrm>
            <a:off x="1020763" y="5116513"/>
            <a:ext cx="144462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5-Point Star 33"/>
          <p:cNvSpPr/>
          <p:nvPr/>
        </p:nvSpPr>
        <p:spPr>
          <a:xfrm>
            <a:off x="1012825" y="5048250"/>
            <a:ext cx="146050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5-Point Star 34"/>
          <p:cNvSpPr/>
          <p:nvPr/>
        </p:nvSpPr>
        <p:spPr>
          <a:xfrm>
            <a:off x="1006475" y="4949825"/>
            <a:ext cx="144463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5-Point Star 35"/>
          <p:cNvSpPr/>
          <p:nvPr/>
        </p:nvSpPr>
        <p:spPr>
          <a:xfrm>
            <a:off x="1082675" y="5002213"/>
            <a:ext cx="144463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5-Point Star 36"/>
          <p:cNvSpPr/>
          <p:nvPr/>
        </p:nvSpPr>
        <p:spPr>
          <a:xfrm>
            <a:off x="2835275" y="4606925"/>
            <a:ext cx="144463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5-Point Star 37"/>
          <p:cNvSpPr/>
          <p:nvPr/>
        </p:nvSpPr>
        <p:spPr>
          <a:xfrm>
            <a:off x="2911475" y="4598988"/>
            <a:ext cx="144463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5-Point Star 38"/>
          <p:cNvSpPr/>
          <p:nvPr/>
        </p:nvSpPr>
        <p:spPr>
          <a:xfrm>
            <a:off x="2971800" y="4575175"/>
            <a:ext cx="144463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5-Point Star 39"/>
          <p:cNvSpPr/>
          <p:nvPr/>
        </p:nvSpPr>
        <p:spPr>
          <a:xfrm flipH="1">
            <a:off x="2955925" y="4552950"/>
            <a:ext cx="76200" cy="2127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Rectangle 40"/>
          <p:cNvSpPr/>
          <p:nvPr/>
        </p:nvSpPr>
        <p:spPr>
          <a:xfrm>
            <a:off x="6843713" y="4391025"/>
            <a:ext cx="103187" cy="555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Rectangle 41"/>
          <p:cNvSpPr/>
          <p:nvPr/>
        </p:nvSpPr>
        <p:spPr>
          <a:xfrm>
            <a:off x="5895975" y="4819650"/>
            <a:ext cx="104775" cy="53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5-Point Star 42"/>
          <p:cNvSpPr/>
          <p:nvPr/>
        </p:nvSpPr>
        <p:spPr>
          <a:xfrm>
            <a:off x="5661025" y="4354513"/>
            <a:ext cx="146050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5-Point Star 43"/>
          <p:cNvSpPr/>
          <p:nvPr/>
        </p:nvSpPr>
        <p:spPr>
          <a:xfrm>
            <a:off x="5699125" y="4384675"/>
            <a:ext cx="146050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5-Point Star 44"/>
          <p:cNvSpPr/>
          <p:nvPr/>
        </p:nvSpPr>
        <p:spPr>
          <a:xfrm>
            <a:off x="6430963" y="4735513"/>
            <a:ext cx="144462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5-Point Star 45"/>
          <p:cNvSpPr/>
          <p:nvPr/>
        </p:nvSpPr>
        <p:spPr>
          <a:xfrm>
            <a:off x="6446838" y="4773613"/>
            <a:ext cx="144462" cy="1143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1A319-DCD9-4ABF-8CF7-F6287A8D779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cs-CZ" sz="1400" smtClean="0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59039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NUCLEASES PROCESSING DNA ENDS</a:t>
            </a:r>
            <a:endParaRPr lang="en-US" altLang="cs-CZ" sz="2400" b="1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92138" y="1144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468313" y="765175"/>
            <a:ext cx="856773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Bal31 nuclease: </a:t>
            </a:r>
            <a:r>
              <a:rPr lang="cs-CZ" altLang="cs-CZ" sz="1800"/>
              <a:t>cleaves both 3´ and 5´ ends in dsDNA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-removal of ss ovehangs, cleavage in nicks and gaps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</a:t>
            </a:r>
            <a:r>
              <a:rPr lang="cs-CZ" altLang="cs-CZ" sz="1800">
                <a:solidFill>
                  <a:srgbClr val="FF0000"/>
                </a:solidFill>
              </a:rPr>
              <a:t>-shortens blunt-ended dsDNA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-identification of terminal DNA sequences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Exonuclease III</a:t>
            </a:r>
            <a:r>
              <a:rPr lang="cs-CZ" altLang="cs-CZ" sz="1800" b="1"/>
              <a:t>: </a:t>
            </a:r>
            <a:r>
              <a:rPr lang="cs-CZ" altLang="cs-CZ" sz="1800"/>
              <a:t>degrades one strand in dsDNA (RNA strand in RN/DNA hybrid) 		from its 3‘-terminus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</a:t>
            </a:r>
            <a:r>
              <a:rPr lang="cs-CZ" altLang="cs-CZ" sz="1800">
                <a:solidFill>
                  <a:srgbClr val="FF0000"/>
                </a:solidFill>
              </a:rPr>
              <a:t>-creates 5‘-overhangs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Lambda exonuclease</a:t>
            </a:r>
            <a:r>
              <a:rPr lang="cs-CZ" altLang="cs-CZ" sz="1800" b="1"/>
              <a:t>: </a:t>
            </a:r>
            <a:r>
              <a:rPr lang="cs-CZ" altLang="cs-CZ" sz="1800"/>
              <a:t>degrades one strand in dsDNA from its 5‘-terminus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		</a:t>
            </a:r>
            <a:r>
              <a:rPr lang="cs-CZ" altLang="cs-CZ" sz="1800">
                <a:solidFill>
                  <a:srgbClr val="FF0000"/>
                </a:solidFill>
              </a:rPr>
              <a:t>-creates 3‘-overhangs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	</a:t>
            </a:r>
            <a:endParaRPr lang="en-US" altLang="cs-CZ" sz="2000" b="1"/>
          </a:p>
        </p:txBody>
      </p:sp>
      <p:pic>
        <p:nvPicPr>
          <p:cNvPr id="31751" name="Picture 2" descr="http://cfile6.uf.tistory.com/image/2546B035552B5D86246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51847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64050"/>
            <a:ext cx="23764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6227763" y="4103688"/>
            <a:ext cx="1736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100"/>
              <a:t>(c) Lambda-exonuclease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5A884-D3BF-4E2E-A112-4F4ABD85688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cs-CZ" sz="1400" smtClean="0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700213" y="341313"/>
            <a:ext cx="3895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PHOSPHODIESTERASES</a:t>
            </a:r>
            <a:endParaRPr lang="en-US" altLang="cs-CZ" sz="2400" b="1"/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176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424973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684213" y="1125538"/>
            <a:ext cx="3017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DNA/RNA exonucleases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Phosphodiesterase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from snake venom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cleaves 3‘→5‘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requires 3‘-OH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produces 5‘-dNMP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Phosphodiesterase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from spleen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cleaves 5‘→3‘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requires 5‘-OH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	produces 3‘-dNMP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Nucleases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hydrolases cleaving phosphodiester bonds</a:t>
            </a:r>
          </a:p>
          <a:p>
            <a:r>
              <a:rPr lang="cs-CZ" altLang="cs-CZ" sz="2800" smtClean="0"/>
              <a:t>DNases, RNases, „non-specific“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9068DA-7BC9-401E-B165-9A724F31503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cs-CZ" sz="1400" smtClean="0"/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3676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3695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C18A92-7E8F-4D6F-B6A1-B1C183BB3E3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cs-CZ" sz="1400" smtClean="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79388" y="476250"/>
            <a:ext cx="8785225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RNase A: 	</a:t>
            </a:r>
            <a:r>
              <a:rPr lang="cs-CZ" altLang="cs-CZ" sz="1800"/>
              <a:t>endoribonuclease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cleaves preferentially ssRNA „after“ Py, produce 3‘-phospho 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extremely stable, no cofactors, difficult to inactivate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DNA purification (RNA removal)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SNP mapping in DNA (RNase protection assay)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</a:t>
            </a:r>
            <a:r>
              <a:rPr lang="cs-CZ" altLang="cs-CZ" sz="2000" b="1"/>
              <a:t>	</a:t>
            </a:r>
            <a:endParaRPr lang="en-US" altLang="cs-CZ" sz="2000" b="1"/>
          </a:p>
        </p:txBody>
      </p:sp>
      <p:pic>
        <p:nvPicPr>
          <p:cNvPr id="33796" name="Picture 7" descr="http://www.gene-quantification.de/mrna-fig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1718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4067175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http://www.gene-quantification.de/mrna.html</a:t>
            </a:r>
          </a:p>
        </p:txBody>
      </p:sp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3876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59503-A0C8-4B48-8FA4-0CCD8C7B9B7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cs-CZ" sz="1400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50825" y="908050"/>
            <a:ext cx="87137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DNase I</a:t>
            </a:r>
            <a:r>
              <a:rPr lang="cs-CZ" altLang="cs-CZ" sz="1800"/>
              <a:t>: DNA endonuclease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cleavage of dsDNA or ssDNA to </a:t>
            </a:r>
            <a:r>
              <a:rPr lang="en-US" altLang="cs-CZ" sz="1800"/>
              <a:t>~tetranucleotides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	requires Mg</a:t>
            </a:r>
            <a:r>
              <a:rPr lang="en-US" altLang="cs-CZ" sz="1800" baseline="30000"/>
              <a:t>2+ </a:t>
            </a:r>
            <a:r>
              <a:rPr lang="cs-CZ" altLang="cs-CZ" sz="1800"/>
              <a:t>(inhibition by EDTA), neutral pH optimum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aseline="30000"/>
              <a:t>	</a:t>
            </a:r>
            <a:r>
              <a:rPr lang="cs-CZ" altLang="cs-CZ" sz="1800"/>
              <a:t>reductive inactivation (-S-S- bond stabilize structure), Ca2+ protection</a:t>
            </a:r>
            <a:endParaRPr lang="en-US" altLang="cs-CZ" sz="1800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in dsDNA creates single-strand breaks, 5‘-phospho 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RNA purification (RNase-free!!), protein-DNA footprinting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DNase II</a:t>
            </a:r>
            <a:r>
              <a:rPr lang="cs-CZ" altLang="cs-CZ" sz="1800"/>
              <a:t>: double strand breaks, 3‘-phospho ends, no cofactors, acidic pH optimum</a:t>
            </a:r>
            <a:endParaRPr lang="cs-CZ" altLang="cs-CZ" sz="1800" b="1"/>
          </a:p>
        </p:txBody>
      </p:sp>
      <p:pic>
        <p:nvPicPr>
          <p:cNvPr id="34820" name="Picture 4" descr="DNase I Footprinting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39846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DF4D17-9A12-47C0-AF8C-5E0122B6B41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cs-CZ" sz="1400" smtClean="0"/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43529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156325" y="4868863"/>
            <a:ext cx="233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chemical energy preserved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23850" y="765175"/>
            <a:ext cx="38877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Polynucleotide phosphorylase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-random polymerization of ribonucleotides from NDPs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-RNA degradation by inorganic phosphate (not hydrolysis) into NDP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-reversible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-polyribonucleotide biosynthesis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-used during genetic code solution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Phosphorylase does not phosphorylate!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Engineered nucleases for genome editing</a:t>
            </a: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00788" y="63087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B7B36-0683-49BF-AD3F-BD5F08E0E24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cs-CZ" sz="1400" smtClean="0"/>
          </a:p>
        </p:txBody>
      </p:sp>
      <p:pic>
        <p:nvPicPr>
          <p:cNvPr id="37891" name="Picture 2" descr="http://aws.labome.com/figure/te-164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7048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484438" y="64531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http://www.labome.com/method/Genomic-Engineering.html</a:t>
            </a:r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-476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775075" y="133350"/>
            <a:ext cx="1920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ZNF, TALEN</a:t>
            </a:r>
            <a:endParaRPr lang="en-US" altLang="cs-CZ" sz="2400" b="1"/>
          </a:p>
        </p:txBody>
      </p:sp>
      <p:pic>
        <p:nvPicPr>
          <p:cNvPr id="378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46463"/>
            <a:ext cx="8890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63725"/>
            <a:ext cx="11525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59350"/>
            <a:ext cx="20732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-4763" y="777875"/>
            <a:ext cx="88201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/>
              <a:t>-constructs of a nuclease (fok I) with DNA binding domains (addressing cleavage to a specific sequence)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56325" y="5157788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33FF"/>
                </a:solidFill>
              </a:rPr>
              <a:t>-analogous construct with DNA methylases, histone (de)acetylase: epigenetic modifications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FFEC1-BB09-4BC9-85EB-4B3CE1DD5EC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cs-CZ" sz="1400" smtClean="0"/>
          </a:p>
        </p:txBody>
      </p:sp>
      <p:pic>
        <p:nvPicPr>
          <p:cNvPr id="38915" name="Picture 2" descr="Genomic Engineering 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5256213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23850" y="643413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http://www.labome.com/method/Genomic-Engineering.html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79838" y="192088"/>
            <a:ext cx="13303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CRISPP</a:t>
            </a:r>
            <a:endParaRPr lang="en-US" altLang="cs-CZ" sz="2400" b="1"/>
          </a:p>
        </p:txBody>
      </p:sp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6372225" y="2924175"/>
            <a:ext cx="2198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clustered regularly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interspaced short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palindromic repeats</a:t>
            </a:r>
          </a:p>
        </p:txBody>
      </p:sp>
      <p:sp>
        <p:nvSpPr>
          <p:cNvPr id="38920" name="TextBox 6"/>
          <p:cNvSpPr txBox="1">
            <a:spLocks noChangeArrowheads="1"/>
          </p:cNvSpPr>
          <p:nvPr/>
        </p:nvSpPr>
        <p:spPr bwMode="auto">
          <a:xfrm>
            <a:off x="6732588" y="4724400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RNA-directed DNA celavage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D0FDB-8A00-4BA0-97E5-1D823B96675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cs-CZ" sz="1400" smtClean="0"/>
          </a:p>
        </p:txBody>
      </p:sp>
      <p:pic>
        <p:nvPicPr>
          <p:cNvPr id="39939" name="Picture 2" descr="http://download.cell.com/images/journalimages/0167-7799/PIIS0167779913000875.gr2.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8743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0" y="750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684463" y="166688"/>
            <a:ext cx="39766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Modifications of genomes</a:t>
            </a:r>
            <a:endParaRPr lang="en-US" altLang="cs-CZ" sz="2400" b="1"/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6011863" y="5732463"/>
            <a:ext cx="245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Gaj et al. Trends Biotechnol 2013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250825" y="836613"/>
            <a:ext cx="88217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Repair of the (ZNF, TALEN, CRISPP-induced) double strand breaks via NHJ of HR: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-insertions, deletions – gene inactivation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-inversions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-transgene insertions, modifications of genes (precise by 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FFB6D-C5B7-462C-A8E1-3E170F356E4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cs-CZ" sz="1400" smtClean="0"/>
          </a:p>
        </p:txBody>
      </p:sp>
      <p:sp>
        <p:nvSpPr>
          <p:cNvPr id="40963" name="AutoShape 2" descr="data:image/jpeg;base64,/9j/4AAQSkZJRgABAQAAAQABAAD/2wCEAAkGBxMTEhMTExQWFhUXGBwaFhcYGR0gIBgbIB8bICAgHCIYHCghHhsnHx8iITEhJSkrLjAuHB8zODYsNyguLisBCgoKBQUFDgUFDisZExkrKysrKysrKysrKysrKysrKysrKysrKysrKysrKysrKysrKysrKysrKysrKysrKysrK//AABEIALsBDQMBIgACEQEDEQH/xAAcAAACAwEBAQEAAAAAAAAAAAAABQMEBgIHAQj/xABAEAACAgEDAgUCBAMECQMFAAABAgMRBAASIQUxBhMiQVFhcRQjMoFCUpFicoLBBxUzNENTobHwJIOSFpOi4fH/xAAUAQEAAAAAAAAAAAAAAAAAAAAA/8QAFBEBAAAAAAAAAAAAAAAAAAAAAP/aAAwDAQACEQMRAD8A9x0aNGgNGjRoDRo0aA0aNGgNGjSdOt+c23FXzBXMxsRDnsrAfmN9F445I0DjRrMqerFx/uQT1WD5m7g+nsaFjn3r66ljGVksY5kONGnEhjkszn4jYAMkddzQa+BVWQ0OjWebwhCpJgebG3H1rDIQr/4WsKT/ADKA3110/hDGobfORx2kWeUPfyTv9X2ax9NA/wBGs70TqMsc5wspt8m0vBNVefGCAQwHAmQkbgOCCGAHIGi0Bo0aNAaNGosnIWNGd2CqoJYnsANBLpF1XrbeYcbECS5NAsCw2wqTW+Tmz70g5New5F/CaSQb3GxSDtj9ypqi/Fhu/pB4vmzqtlZGNiGBdioZZBFHsUd255rsCQLPyR86Ct/9OSkFjnZJl7hwVCqfpGF2FfowP31Di+IpIm/D5aXk/wDC8pTtyV/mQE+hh/ErGl4NkG9abS8YWPLMJ9iPNFcYkq2T5UH27/8AXQQnEnmH5rmJT/wojz/ikoN/8NtfJ1Lj9BxkBAhQ33LDczf3me2Y/Uk6lzupRxAl27bLA5IDtsUkDkLfv9D8asyzKoLMwUKLJJoAfJvsNAjl8IYtl4VbGkJvfjsUs/LKPQ/+JTqHpHScxlYZuSzMGpTBUautCmIVd4a7sbiPjjWl1Un6lEkiRNIokk/QpPJ7n/I/00CyTok6c4+ZKpH8EwEqMfruqQf4XH+WvnTvFUJQfiGTHmBKyROwG1gSOCa3KasH3BHbtp/oOgjgnV1DIysp7FSCD+41JpPleHIGYyRgwTH/AIsJ2kn+0B6ZO/Zww0dL6k4lONkbRMF3I68LOg4LKD+lgSAyWasHsdA40aNGgNGjRoDRo0aA0aNGgNGjVLrOf5ELyVuYCkUd3ckBVH3YgfvoKGdH+MZ4LIx0O2YgkGVqsxgqQQo43Ed/0/zacRbR6F2jaB6RXpHtwOw44+2lPT+iMMNseeVnaQOZHT0ENISzbNvIALHaSSe3J1SxE2RyZxJ89YGimA/TI0JaiRV2Durns/20Gn0a83Trs0ksmW6urYHlx5ES3t9W78QVs06geXIpq6j4/VR9HRgQCDYPIPzoIsjKRCgdgpkbYgJ/U1FqHyaUn9jqbWP8WRZUs9Y7Qn8PGk/ltGWdn3sQEbzAFLeWVsg9z88afp2ak0SSxm1dQwsUefYg8gjsQex0CvxjgNJB5sQufHbzoK7llBtPs6lkP976Xpn0rPTIhinjNpKiup+jAEfvq1rO+BLGPItUFyclU/uCeQLV+1aDRaNGjQGkjMMnKaM8xYxUsPZ5iAwB+QilWrtbqe66d6SeDWLYqswIdpJWkBFHf5j7hz7A8D6AaB3rBda6LkSHKylmnIjJMUDohDiMq5CWoZd0iUpvsAeQRrQ+LM944qicrJ+o7VVmWNTbtT+kAD3Pc8dzq7D1SLcYzIN6j1EggE0CaJ9NiwSoNixegQYniKdZJGnC+QGkRNqMGDKpmUmzyDEdpFcNGf5uOvA/V0mkzl3xl/OElRkkbHijAIJ7i1YXVEjT7D6vjyq7xyoyoac2KX737Ecg9iO2kA8Sz/i5YRhOFSMMX3RHgu6pIalvyiFJqt3B40DabFDZT749yPAoNi1O12NH2v1XWkHSujTGWBpUYiaOV8ovzyHDRRmz/CHYAfCa0f8ArqFFj8+aFHMYkanG2qFspavRfYnuNUOoeJBQ8kqylsYhwdysk03lNVe4APPyfpoL/hyGWPHjimHqjHl3d71XhWv5K0SD73rIdSwsuTIk2QziU5COJCY/w5iiZWQH1bwSoIsLYZm7jW4k6hGGjQuN0tmOudwUWSK9q99QdZ6wmPH5jK7rRJ2AGgBZJJIUcc97PtZ40DHRrG/jsyTIgEckRQTT7lbcNyrYUWlggKwIBHcA6nwPGHnRLKkRCysggZw6q28MbYso/Sq7iVscgA6DVMwAsmhpH4wGyEZI/VisJgf7A4kH7xlv+nxpDneIVycTJx2dBkFSI9oILMSdhCbmdTwDz7ertda3PRZsaQHlJImB+oZT/kdBdU2L190u8OTF8TGcmy0MbE/JKKdMdAaNGjQGjRo0Bo0aNAaW9R2mfGVv5nZQexZVNfuASR9r9tMtJfFNpGmQBZx5FkPzs5WSvtGzGvehoHWkWb0qUrmKjoPP2tEDfpk2hWuv4TtU8C7LadowIBBBB5BHuNZvrWdFDlB8iORwsanHKwvJT22/bsU7ZCNv1I7e+g0ShWBqiDYbtz7EH/tpN0TqWKhOLFNu8uwqm/SF4ZVYin2HgiyR2OqEOVlxSy+Rgl4pXWUMZFjK7kUOCrc7wykkdvUNcJ0nKHkQ+VHshlZ1n8yiylZALXbYcl6bmiLN81oHA6lC6JkY5jk85o0EgPDLuPcjn021D5J+uq/g/r5zI3ciEbWqopvMK/SQbF2P/Z576odO8HmKXHeOTZEu1p4ByrTLGUDoeKJu249W1TwQb66Z4Yyo18o5tQg7gIoVR73hv1WbB5DWOQToGvizqLY+JPMn6lXhiLCXxvYXyq3uI+AdXel4ixQxxoSVVQAT3b6k+5Pcn3JOlnjKVTjNjnlso/h1HufM9LED32puc/RTp3EgUBR2AAH7aDrRo0aA0i6A6STZb0N0c5jr3WkSz9C/6r9xt+NPdZ3w/CsmVmZXIbzPIocDbGBywHDNuLUx5C0PuC/x705pykWOWXKkU+reVj8qNlY+cADvS2C7as7mFgXqnieFvxEUwdVZMqORxMJHGxpV5Hlm1ZlLELJQOyh35Oj8U9Nxnj87I3gQqxuN2RihrchKMNyNQtTwaGpPx8kSJugFswWOKJgSFCk87gqghVPANcUCdAh8TeGpWVHiAbbHCsiRkK7+U4YbGf0cc0rij2sWdWcHpk8TwSQxXG8KQzRzuBJGquxDWgdWNO1rYH6aoXq7F18zJNJAq+TGrDzWbkuEDelaNqLoliOQeONZvo/i6aQQPEHmacsWTyydix7IyvdRESW8ws19wKNjQXx0LMxoxFjiOVTHFGXLBHjWP0+gMjKT5fa+A9nkHisPDuaEUARHlnp3JO5chJ4g7KgFn8xWIHuvfT7DnmnnmqbylglCGIICXG1W3Mzc0wbjbVD6g1B1vr00Eju0E5iQUnliMiVivFktvHq9ICrxRJ47BTk8PQw5OLGm472kJjdtwSHy5AyIPaPfIOD8qOwADLqXhaN1iSPZHHGjxiPy1ZQj1e1TwriqDc8FhRvWSzMyZychMjbJNCPKcMgQurE7IiI3ZkBYAqAS5U9hV3MfqvUC6Zc6TLjq0bCCOMlvLlRgwkQAu7xuEJrtubvXAPk8MJStFkTKyyb0dSh2nyxEy8oQykLZBv1ciqAHfTuk4rmZUDkLKA6Mz7FkXa9ohO1L3WdgANnWZ6R1WfdEvnRYyHcx81PLMznIkDlVIUE7QvB5/NDd++g6dlNDlZqGKVg88LIUQkVJGq7ie21WjbcR2sX30Eh8JoFhCTzKYd4jYlGKo4ClBvQ8AAAMbYc8kE6tdXYYuDIFtvLh2Ju7s1bUBquSaHt303J0k/3uRGH+7RNuB/50g/SV+Y1PN/xMBXC8gz6ZiiKGKIdo0VB/hAH+WrOjRoDRo0aA0aNGgNGjRoDXwi+Dr7o0GaignwfRDGcjEH6I1IEsA/lQMQskY9hYKjj1Cqsx+KI24WHLLfynFmX543OgQdvdq/qNPNGgV9A6i86yOyeWBI6KhrcAh2kvRIssCQB7VrrJ61GmRFj8mSS+w4WlZvUewJCmh3NE9gdU5fD7iWR4MqWBZTukRVRhvoAsnmKdhIAscixdWSTz1jw/ePtxztmjcTRO5LFpV/nZrJ3C0J/lbjsNBSyPEGYJ5jDjLl4qnaGhYLIsg4dakbbJR4JBFGx3B1OvVc+Yfk4Ygv8AjypF9P1CQli32LL99LfC3WwJwOUhymfbG1BsfLWzNCf73Mg+SHPYjW40CbpHQvLczzSNPkFSvmMAAikglYkHCLYHyxoWTQ050aNAaNGjQGsX0+R8Pqs0MjXBnfm45P8ADMqgSR38sKcfY/Gtpqh1vpEeVEYpLAsMrKaZHHKsh9mB5B0FnMxUljeORQyOpVlPYgiiP6aUt4YjK08uQ5FbXMrBkrcBsK1XDFSe7A8k6rx9QzMb05ELZKAcTwAbiB/zIiQQ31TcD8DtqRPGWIf4pVP8rY86n+jR3oJ4vC2IpJWKrTYQHcKRt2H0htu4rxuq+O+qeR4YxDkEh3jkkUFUjkKEFAFMilKbcVKo3NEKlixerR6+z/7DGyJL7Fk8pf3M21q+yn6XqtP4abIbzsiRknAAiaBq/DjmwhYestfq3CmpfSK0DkvDCLZ1Wgql3YWRe1dzMbPJoX7k/OppsdH27lDbTa2AaNEWPg0SP3OvO+oYSrmvjTFp/NbCt5qYuu7ItSAAoX8tm2gAcnWri6PkxeiHLqL+FZYvMZB8Bg6kqP7W4/XQRyyPhYccaIJ5kXbHGON+0EmvghB+5oe+nHTM+OeJJomDI4sEf9j8EdiPY6g6d0oRsZHdpZiKMj1wLvagUAIt+w70LJIvS3M8Jr5jTYs0mJKzbpPLopIfcvG4Kkn+YU310GheMGrANdrHbVDq/V0gAFGSVuI4V/VIfp8KPdjwBydUB0TKevOz5K91hjjj3fckOw/wsumHTOiwQFjFGAzfrcks7f3nYlm/c6Clj9LnmUfjXQiuYIgRGf75b1OK4rhe9g+zxVAAAFAcAD2190aA0aNGgNGjRoDRo0aA0aNGgNGjRoDRo0aA0aNGg87/ANJ+N+FR86MEA7TLV8Sx+qCWh77gIWI/hkF8Lr0KNrAPyL0r8W4Pn4OXCKuSCRRfsSpo/saOuvC+cJ8PGmAoSQxtXxajj9tA00aNGgNGjRoDRo0aA0aNGgNGjXMjhQWJoAWT8AaDzyCQZHiCVQLGNGjOSOxCMqfufOf+h16LrJ/6PMbdHPmkHdmzNML9ov0xDt28sA/4tazQGjRo0Bo0aNAaNGjQGjRo0Bo1Xy86KIXJIiA9tzAX9r76h/1mpXcFkK972EcfPqo1oLrMALPA1xDOj2UZWrg7SDX9NZ2XxRhSTLG2RFtYKEUuKldyRt21yVocXXrFjtowZo06nkxLtQHHgYrwAW3zgV8naAD9Aug02jRo0Bo0aNAaNGjQGo5plUWzBR9SB/31R8RZU8WO740PnzV6E3BRfySxHA+O51gOs5kRxGmhhWbNVgmQMpFaaHg7iYzYofwhfRRsWO4bnrfX44LBSSUgAuI1vYG4XdZFBjwP3PYEiDo3TpooQiLHjhQVihQ71QHszEqGZgTe0ED2v31k/wDQtKxjyAC7R7r3Eejd2qNqtgFABHZaAHfjUSeJmkeWLFx3leKQK5JCptoElXPBNHaF/m70OdAZUuZjSBrGRAzxKQRUqF32MV2KFKCw1HkDdz21fHiLFonz46UlWs1RBo3ft/a7fXUMk2bItxxxQ+r9MrbmKjaa9Fqpble7VYPPbSDqGFkumYsGx8lyqvIkwXyq9Yh/TuVQrfq7kyFqFgANdh9Thl/2Usb/AN1wf+x1b1mPCPhNcX82XZJksKMgB9C8ehCxJr5Y8seT8DT6A0aNGgNGjRoDSDxiGliXESw2UTEzD+CKj5r/AH2+kf2nXU+f4nxIZPLlmVT7k/pU8cM3ZTz2J1y3UonZZIE86QjYjreza3JO+tuy1FkXyAOTQ0DXEgEaIg7KoUfYCvbUukg6lkq7RNjlmseXIhqMqR/GSdylTYIANjaR3ofZeqzQuFnhLRkX50IJVKqxIpO4d7td3F3VaB1o18BvX3QGjUOZJtjdu1KT89hrKHJgxZ4JBkM6uJEyGLl9zBFkUlQSFYKCQFA9LfFaDY6NJk695oBxoZJQRYcjy0r29UgBI+qq2uVzs33xoU+pySQP6Q3oHejWfzWzFG85WHGvuHhcj6+ozr/Wv21TwetzSAmPM6dMAaJQsKPwalb/AC0DrNxoYy2Qy9hztTcSTQsBVLFq449tU5OvS8eVgZLgjgnyowPuJJA4/wDjp9o0GL61LkZZx8c4TxHz4pXd3iKokbhz+hy1nbtHpqz7ajzPKHUMppMJ8n0wAMsSPs4f+cggfYHT57/1inHH4V7P/uR1/nqPpH+/Z/8A7Ff/AAOgj6d0/Fk5jingIP6fzoefsCFI4+o02kyI4FAZj7kWSzHtfyT3Grmsvk5XldSp1RvMxy0Ls1FPLI3Iu4VbFg1g3Sm+ALBnJ1gg7fIm8w/oUhfUPc7gxVQPeyDyKB0qzlzpWUSQx7edsaTPsLd90ziMEKBQCqDbE3wOLfg/IWeEZO8vJIB5gLGo290VbpQt1x+rgkm70/0GKgj6g0ixqjQRoQZPzAykmq8p3Qs6Abt0bKvIADVxqHqnXHxuZs5EZATlARhlU91WOwFRiOQrszEdgx51oup5zPOuJC+xyhklkFExpYAoNY3sexIIAVjzwNS4XQokhWFh5oD+YWkAJeTdu3tQA3bueBQ4A4GgU9G8TS+WhyoJUUk1klUWMoT6GYeYXjJUi7UAG+w1SXo8XUspcuSGCTGVZYkLL62YMo3kkdrV1A9hz/FwwIly8s0yLBiTgFNpJlbyrsndQVWkUgV3ju+1aHHxUj3bFC72LNXuxqz9zWgz/jXPGB06VoVCbVEcQUABC5CKa44BN19NeZ+CY+oyRypiZFSNW4yHkAIQNrMrUd2yxX6Qa16R/pD6PJkwxKitIqS7pY0YK7LscWhf071YhgG4415dBhZmJI+05qIxPmFIWDNHfsOfUAACyE1d8DQey42HJNiCHJb8xowszRErT7QGKHuPVyD9tZzpAyE6kFypFVvL2xFUYDLQD9Ttu2+ap5KVY5KmidZTwF1/LmmGLJMZcedXQNvO+Lhj6ZBz5gUVXe+bG06bdUgTHyYcbLz5GSNGyMR5GHmLMpKBWIFyja9has092ONB6do0mmilmxI2dpoJdiO4gK7wwFsg8xSp5sURrOSy5QrbL1MCv1Nj4zf1VQG/6aDVvlySSSRw7V8sgO7gt6iA20KGH8JBJJ9x35rnoGY8iSCQgvFK8ZYCg1Gwas0dpFj5vWRxcqVcnDkkmnJvIMwki8n8mOLksg4apDHT/wBojtrjwT1OdkjuZYnnlaUwzY0oJWQlyquWUMwHAYAigODoPQya5OlT9aBAMcM0qsOGRQAR7EF2Xg+xH30t8W5cheLHGPPLEw3zGNAQ4B9MW5mVRuP6txraCP4uFU3VYhO82NjOM4qFlhlYqyIKAbyw9SL7b47HHfQZbP8ADMqZAZcKd4aHlrLLCGjprK2rsXibcbP6hbfq41oen78WaPHTJeXJZ/xLYyn8sQsZd0URYCq3llDEFvKX9I7KfEnj+wEtFfjc6DcFX1WQtn6c9x/Q6xuR4wmaVWx3YCIWJj3cgEDh1ttqsRzwLatB7/0XqQyIhKEZASwAfbfpYrfpYjmr76q+IOqSQqSicAW0jC1XvwACCTxfJUAe/tpd/o6M34WpSpAkcR8EOBuaxJ7br5sVwRx7l71HpyzAbmdSLoo5Wr+gNH7MCNBjT4teJgRMJVIDOkypGB8hJE9IPwGBB/mGtUmccjF82ITRl0tQUCyA/G2XgN7c8e/bWe8VeH448WbIlnkaSBfMgkkKARMpDAKEVV9RAUkiyGIujrY40u9FbjkA8EEfsRwfvoM/H0qSRQJYUqjZnkMrWR7qKSvs39NZbwbhf+phmVFWHIlkyYFA21H+HSO9oJC2WHpvs37D0qZiFYgWQDQ+T8azvh3o8ka9PYgIIcQxPGf1KzCHsRxxsIP7aC5leHY3ZmMuSNxukyJVA+wVhQ+g18/+lMM8tAjn5ktz/VyTq9k9UgjDF5UUKaa2HBPYV33H2Hc6+dL6rDkKzQuG2sVccgqw9mVgCp96I9xoIcTw7iRndHjwqw7EItj7GuNS5fRsaU7pIIXaqt41Y19yNXtGgNGjRoCtIMJ9vUslP5seBx9aaZTX29N/cfOn+kUUcWTkxZePMjiESwybCGDBth22poEMqnQPdZ/q6NlTfhl2iOIxvOWFlwWsRr8AhTuJvggVyabN1CMSmEt6xH5jfCpdWx7CzdX32t8HSfOYx58TQ27TR1NHdL5SMKkB7B1MlV/ECf5RoNCFA7a+6NGgU9K6R5WRlzHYfPdGU16wBGibSfdbWwB2s6baNQTZSqyqe5//AJoEPRIweodQdCyqpiSRL9Ly+WjGT6flmNeK5DWDwdaXWd8Lpunz5xwsmQFA9iYkWMt9yV2n29A97vRaA1y4NGu/t99dap9S6isPllgxDyLHuFUpbhS1m6LUvF8sPayAxEXho5eOrpJslLXkqCUByow0bODFRUk2pI7rtI5HN7w74GSLKGXJHCJFj2rsaVyW93LSn44AA4s2TxTbwr+vP+Pxj1/9uK6/e/3vT/QGvjMACTwB3OvuqPXWrGyD3qKTj/CdBk5ZjJ0VyZNzskkCTMbJDSmJTus3Y2m7541uFQAAAcDsPjWI6d0iY9GwMcRkSKcQupI9ISWKR75/lU8C++tzoDXmfiPw9JnZjHJgyvy2ZMeSFo1SOMhSHDbwzSEg2CKF9vc+maNB411rwY0dlkyI1koFz/6j1+5lWJCyA8EbCV7g7eNJMLpERmSAlJGJ5ADIrqDz/tY1ANL6lN1uHe+f0BrN+KOmpNNjIWdGkLo7I5UtEBvZLB/iKqPmt1V30HfgjLEsDSbGV3ctJcRjBJAAKEqPMTYFAcXYA51odQYOMIo0jUkhFCgsbJAFCz7n66n0HxlBFEWPg6ynQ+hOrTQ/ipjDG52qu1KZyZGG5FDbRvAABFc3ftrNQYeIsYKoOCzMbNksxJJJP1OgQN0vNA/LymMiONnmBSjxFuQ+1dzSKl0ePUF9r1NkQzecsDTu0UqltwCq6lCu5NyAUjBu4G4UeeRWg0aBUnQolnjnREXZG0YAQdiVNg+xFH77tUupeFfMyjkx5M+OWQJIsJQCQqTtZt6NZAJHbtX76LRoMlg9clfz4pJI4/wrFJ5vSdwoMrBbpLUrdg+reAOAdNvCvUDPjiQuH9TqGqiVV2C71/hfaBYoc+w7aj6tiKk+NMigOZDHIQP1o6tYau9MqtZ7bfrr54asPnBlKn8Ux+hBjioivpVj5v76B5o0aNAo8YS7cDMa6qCWj8HY1fvrOeFZVxVgJj8uKTFj3jaRtmjQMRRF2UJHNG4ve9OZsxJM5sc2yeXtljYAruO10YX3BXePuv00k6hlCfKVQT5iyOY1N0tflElbpqWuG4Hng0a0HedkxQZGVLkowjklhTaBu3rSqJJeaWEMWAB70eDQ1L4gz2TO8yELeNilptwNPG7r6QR2ZRGXuj3A/iOq3VvDlZPT3lk3hsktNufhm8tigCkgMAwHNE/pAAXgMOhzmSfKmVRIvkoOCOZCZHMfx6UaNSfk/TQawG+RoOsz4IniXCR72Mx/NjZj+VKTRhUOfSFb0KooUBXfWWwOu9SyZ8lmUxRw7XEIFFGR1IjLGgzSJvB7jkVwASHprnggGjX9P66orDbDzGG4G1I9wOO3YfHH10px/FWMzSGRnjZCfypEYPQ5BVQtsCOeLIPBoig1kyFyIG8h13SRFozfI3KdrGuRzoEvgjO2omMV/wCc6TAgrMBKdzCvUCS4JsCyTV9zrNZTwoPPTDnQGPyI5MaSNh/EpRW2leDteKrHBF/GtXoDWV8byCaNsRf9qRG6n1UpD3bbf0gBS3qNGj3rWq1jvFMUfmw48LJFM8nm2KDeYyyKrkngkKHO3kt5YFbbIBh4NwfLXIKrshlnaSFKqkZUs13UM4dwp5AYduw0Okv+uT+MXHG3Z5bbmPdpOCFUD2ChyT8gD5pzeg+65dwASSAALJPsNdazXXZDkyrhrezcpyD7bQA5Qn6jaCPfzB8EaDRQyhlDKbVgCD8g9tRx5amR4xe5ArMKPZt1Uex/Se3xqpl9exYmRJJ4lZ2CIpdbZj2AF3ekkHUT/rFX4EUyPCny5h9fmcdo7aRLNCwvfeug1ul/W+sRYsfmSk1YCqoLM7HsqgcknV8HWZhhGVnmRlBjxRtQ/Mjcn6cLTf4l+NBosWRmRWZSjEAlSQSp+CRxY+mkfjWINFESthZkbcDtMZF7SrDlCzVGWHYO2r8HW4XyHxkJaRF3PSnanNAFu24m/SLPB7aj8USkY0qKu6SVTHGnHrdgQBzwB7kngAE6BnDu2rurdQ3V2v3q+avSzE6p5mTNGGRRCQjIeXZmVXDDn0rRocGyG7VriDqEcOPGVikRR6BGwplI9iWNHt+qyD7E6XLnAdRUlJFaWBVA2WGUFm3MQDt2livevVz3XQarVdc1DK0O78wKGKkEek8WL7i+DXb31Y1mAkh6qAzBkSBnThbjLlFK+nnY22xu5tW9gNBp9GjVXO6jFCAZZEQMaG4gWfpffQWtGqXR8/z4hLt2qxJTm9yX6W+m4U1e16u6DK+NsM7sWZHkWQZEUe1GoOrttaxR5CMzWORR+ONHh4iRLtQULJPJJJPcknkk/J0n8Sgifp7qfV+IKEH+JHil3AfUbQ196U/J0/0Bql1qZkglZDtfaQhoGmPC9+O5HfV3UOXAHUqfkH9wQR/1Ggy+bcedEzNdGBZGqrLLlRg0O1uVGlksn6poSQ4hmkB4oBfPIbn3LSp3/l+mtlDiOMmWUldjRxqo53WpkJJ9q9Qr7HWdx8NGl6rDDtBMaoFqgrur2D9yQ376C30PKXIVshhvZdyi+48ltpHHa5FZv2HxxV8KTfhunSTMFsh8lttUxlXzqX6BmKD+6NaPp+FsCkimMaIw9htvt+7HnWOx5iuJjK3EJCpL34jR2A7DttAT2/UDegS+KumGXGiyp1RctS2NkOgrduVvLcc8MH8tlPcbjpr4YylOPFLlLLNPFAZZd8hba6OVG1CdgZijMG4qu+mPTs7GzZMmLb5kb+VNtZSKZfST9SpjRuP5hpJ4X6FHD5iRb2TKkQDexYrGFMj2TR27CF/vSHQTeJMySLF/HYhlWOaRZZYmIAjlFAbqBYK0iBHVWAsk+7Wy/wBHXXcebCiygqRyZMpWRVUC5bIobR+kKLHwvJ5s6uRxJMudjSELHLGJgf5UlUhjyfZ1Zv8AENIugdJhxJsYIrUC0gvuvmBlVm5qyiyEirAVByVJINfCnXI4XXps5CZQaUqo5WVdzvuUrYB2myrUbvv31pesZDRwSum3eFOzd2L9lB+hahrFT40QhmSGQR5yCXJjkAUkbGljWwwIZdtqQR/ET3N6UeHPEChsg5RmyJknHlMSWCKQSm5FIj3BlY0q7qF1VaDa9V6/EyZGOsqxZC+jbIdp9QFMODcZB/VVcHsRwh6s0MHkKsobySrTzsWcmSOJioNk8Ku+Yop/hA/4nOd8QwJldLxVuYSLHFI8qA+uOaQpKpK/W2KkUK1bmLTJgY8q7E/EwxBUoAeSpMsnA7Ss6pV/pIP3DWeFMNhKZJAVby72MQSnmN6VYj/iBUtiD+qV/nT2GavPkLBl3EKBXG0BSOP4iwP9QNZ7reS0cEwVvzsiRjH9BuSOMi+Bz5aj23PdHnUU0L48UmLERtjihVDR3NkyO43MT3ttjn7m9A88PZUrYglnYbyZG3VQC7229q4CVz7jWUmVSGfKyGsoXdAC5UbC43RsxiB2LYURmiO55J1GTApjTDj4QFY3r2jRQWFfUUn+LSfrvTS2ZtKgpkEBbPBYY+Qrg16h6dugbJ0nEw43lSIK23lwLkYngAE87iTQUcWQBrnwx02NFN7TMqrFIoIbyVCgrF9grAk/xE37gCLxnhQT4hJ2tv2xRuOdplZY9y+1jdwdMPDi/lu5FGSaVu98b2Vf/wAFXQU+iTrjxyY5sCB2RCbrZt8xB9gjbf8AB86TYksjxx4sBCyTAzTN/wAtJDYB20eFIXuCaUX+oibxNCHkzkLlIzjQmVgCdh8x+eCK9AN/QA+2pehQsDiysakyHklYdqTY3lpX9hSo+9n30Gh6P0qPGjEcY+rMe7H5P/YAUAAAAAK0dXigeJvPK+WDZYtt2lTdhgQVYEdwQRpDO7y5eRGjt6lWGtx2ogAaWTb23nzFQH5HwDpXJ5GRMYdirg4bpjg0CGlJVTGt8AUyqzd6LKP1Gga9O6yUEQDrJFPMRjzu7Heh3PtACliVVWALHaQA243Wp+l5yvnO4cGOfHieCxW8KX3bbo0Aymv7d6R+PuqszwxYsLTSwM8npB2hvJnRUFd2JP2G0jvxrSY3T4pMWCEsA0IQKyEXHJGAOLsWOxBHIJB76B5rOwvFk5iywhD+H3JLKCNxZlryiBzQsOd1chaB5pF4Gzp85ZFmldokI3fpBkYs9glQKj2hTQo+qrrTfr0nTUlU5O0NwhNPsoWVWUp6KFmlk+eNA8xeqQSeZ5cqN5Z2uQwO01dH40l8WdETJeL80RyKG4Iv0cbiPgjj1fYa78UdLgkxXkWCGQrH6CVU/l8Fghqgdl7fa60n6WcbIjBx8Is/aOST1oB2BaRmO4KR+jkgrwPfQPPAU5fp+KxYN+WArD3UWFJ9t20C64u60/15940x48KBWjeRXL+axV2CAqQzyeWrqvqcraAUd7Gr006Z4iy8tVEeMcZnVXDyguEQi91KArE8AKHvuW21RC1iPLL1GZZVUR48aGDa12ZN4Z24FNS7QOaBPzrR6pdOwBCrksXdzvkdu7NQH2AAAAA4AH76T9J6yu6QuZC8u2YIATshbcsX0BIjLEfJOg0ujRrmVNwIsixVg0R9iOx0CXrXVJop4FjRWjJHnXe4BnRE21xdsWN+ynXPU5Y3zcaBmUFA0+0mizAFEoXzQLt9Nq6sL0tk3uJ3MjFNzuqn8tDewBQALBb1VdtfsAMzg+Hzlo/UA3l5UkolxnZb8qNLWNCODtdCS63/AMQ/AOg3M0qqpZiFUckk0APqTrD9RETYyw45jmCIXM7mo442JYEsoNkjsARwNxI4uh1fpWXltLJMHPkeZ5alNsIZAadImJaZ7/QW9P8AF8IGMXQfMxPxEVyGWHHlEcgNvJGlW24i2ZCB6uzKDfHAZ7wpHMuXA6AspfbI8av5YUq3JLBQysQKIsAka9UbFUuJK9QUqDZ4BIJ47dwOfprNpDLkCSaCXy9kZhxpHBIPKmSUi6YEqFU/2SRYbUngvKZvOUqWVWWpxK8iTGudhl5sEc7fTyKPcAIM6E/jcWBI3aMRNHMzA7fL9DKbqmJZNhXj9Z131HpExmklNHzJ4whUElYREyeocdpHdvs39NMrELbDkXwvP2rjvWucX9II3er1eu7F81R5FfHtoPNcHqcf4jFIXdLPDJGEIJBLpDIA1WKAaz9Nx1f65hxYe6TFiR5YkjSVS1GXzHoBq/SaL01cb+OONPerwIczCcR7vLkdWKrfls8XpZq9to239RqSLo3m/ilmBXfkq6spFsiCIpzz6bUij9fvoEHTMKUZ9xOWx8nFDkXRQswtyBwzFTViubJskk1PF0ZvEDL5chklZF/ivz4Aij5bZXA+Navpfh/ypcd1lLLBA8FEcsCyFbINekLXb300l6dG0yTstyIrKhs0AxUnjtdqOe45+dBSn6CryFmYgBomjC8FfLYvRPNhmPP041UxcJnzMgs1Kk0Uir/N+SV5+BZv7rrQ7+a/8H31WGOiSvMWouqIQSKtS1f4jur9hoPkWGkbM90PUeT2LNbGz88CvatLvFw2xJKoBlRwIP1f7SS4x+k9vXZsEUD9w3ypFUDcSNxCgj5Jodhxpd1aFnyMT03GjPI7EgBSEKoPkklyR/dP0BCv12MIuFEvCfiI1IochQzD7Uyg/trjrnSzHgrBjmRRHsVQhJdlBAC7rsXxbE+3PF6udbxvMfFCyojpL5gVufMVVZWAFg2A/f241Jgrk7j5jRlfNk7XflV6AKobge93oMvj9LqDLihSYLIgiJZW3FidpZSVBKAMTY+pHfTvqMyJlRFqCQY00jH+UXGB/wBFb+mm+Hi7PM9bNvcv6je2wPSPhRXA+uoZ+mQyOZGXcSoRuTRCtuAIuiQ3/c/Ogx2RA8PTJvMJXJzS4FMSwMu5qWhY8uMs1C62nVVsUY2BgQNdohyJD7lwtj2NuJJA4B7lBr0CaJXZNyWyMWjJF7WAK7gR2JViPmidKMyC86MOoZJMd15W13LIjUfgkG/rt+mgVq74mPkKaV/LjdmFkq8hdTye6oqiuLO0k8k6pwM2PhPDjxnzVVokO4Ucho99An5dyLPuvJGmni2eJXK7m86dIYxGOA6GdUsGvYy0eeA4saZS4/lszmO/ziy177kAvjt6uOf89Ar6F0kYeFFiwgrLIqg7WFhwih2JINBQAL57ivbU2d0eBIkXJQTbnWOONRSgsf4QW792Z2JYgNzzWmuBjKHkmIA7qn9lQbY/dnsk+4C/GqeRukzcUMjARxPKeCVEjUgG4cWFL/10GW6hBHj4ssGGJnx54mmCK3EKULSIn1r5ha+eEG4+njTroOUuKThjYChjRCbXzZ3V5JOwPG0Ai/r9NUendPmWKaB19YPkoSKBjeUqDYsGoUU/sb76j6p010y4y4rzs/8AKYNzs/BNGT8hgFavrR0FXxdiyZ2QsexZII1XzWBIsGT1KnDbtxRRZFEROPfjX5XiOGKRYT5js24LsSwXUX5YI431zXtRsjXeP011hlWPbDI7GjV7FFItAHuIwK9r/fViHp0UcisAbVAijkhQTZI+Cxrc3vtF6BD1XqeS+RHiNGqJNG0kjqxJjiUgOrHbW4hgAVJo399ZHxZ40ysRMfIxRC65geS2VjSLtESjaw7IRY/mLa9VfEQsXIslNh5P6buq7f8Ag1k/F3g0Tx4sUIVEgUoq/C0gUC/gLoNno0aNBFkuwUlV3NxQuvev6DvrtnAFkgD/AMGl3Qsp5MaJ3Ns3c0OfUR7fTUnWJ2REKmiZYlP2aRQRz8g6C1JIQygISDdsCKWh72bN9uAdSMoIII4PBGuZogylW5BFH7ftqh01y7SFjZSV1X2paXjjv9zoJc3FhGO0boPIVKKBTWwewVR2oVQ+2p429JCrW3hQRQ7Aivp7dvY6m0aCt+btUHaWJpypraDfK2DdcDmr78dtcB9qy+WfNkX9SlxZfYtA+yEijVAeq651c1FjY6xqFQBQPYaCDpWP5cYFubLOfMNsC7M5B5PA3bQBwAANdwzCQho5AUUurAUbYGiCfYqQRWrOvgUDtoF/TsNhtdiUY7jJGuzazMRy1LZIAABBF+96vQsSoLDafcXdfvrvUbJ6geeAfc17e3Y6D5Gx3OClAVTcerj6c8duddSRKwpgCLBoi+QbB59wedd6NAajyIFdSrqGU9wRYPv/AN9SaNBwFBokcjtY5Go0Qrwo472WJNliT3+/HP01LIgYFTyCKP2OohCAyVfpUgCzVenuLonjuee/ydB8IC0m57cmj3I7nvVAUPfXYiCg7AFsk8DuT3JA7k6l0aCpkl3jDREhq3KrCtx2mlcEWBZBPY8a+iJvMBLGvLopXpLWOb737V8HVrRoEvW+lXDCkCL+VLAVANVGksbMAfjavb3oDThwa4/8/wD3rrRoIcSDy0VNzNtFbnNsfufc6lU8a+6NBFIBvUkm6IAs0bomwOL44J+tdzr5JGxJPpNAbAV/S3Nkm+xsdgK573xNo0HwrevujRoDRo0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0964" name="AutoShape 4" descr="data:image/jpeg;base64,/9j/4AAQSkZJRgABAQAAAQABAAD/2wCEAAkGBxMTEhMTExQWFhUXGBwaFhcYGR0gIBgbIB8bICAgHCIYHCghHhsnHx8iITEhJSkrLjAuHB8zODYsNyguLisBCgoKBQUFDgUFDisZExkrKysrKysrKysrKysrKysrKysrKysrKysrKysrKysrKysrKysrKysrKysrKysrKysrK//AABEIALsBDQMBIgACEQEDEQH/xAAcAAACAwEBAQEAAAAAAAAAAAAABQMEBgIHAQj/xABAEAACAgEDAgUCBAMECQMFAAABAgMRBAASIQUxBhMiQVFhcRQjMoFCUpFicoLBBxUzNENTobHwJIOSFpOi4fH/xAAUAQEAAAAAAAAAAAAAAAAAAAAA/8QAFBEBAAAAAAAAAAAAAAAAAAAAAP/aAAwDAQACEQMRAD8A9x0aNGgNGjRoDRo0aA0aNGgNGjSdOt+c23FXzBXMxsRDnsrAfmN9F445I0DjRrMqerFx/uQT1WD5m7g+nsaFjn3r66ljGVksY5kONGnEhjkszn4jYAMkddzQa+BVWQ0OjWebwhCpJgebG3H1rDIQr/4WsKT/ADKA3110/hDGobfORx2kWeUPfyTv9X2ax9NA/wBGs70TqMsc5wspt8m0vBNVefGCAQwHAmQkbgOCCGAHIGi0Bo0aNAaNGosnIWNGd2CqoJYnsANBLpF1XrbeYcbECS5NAsCw2wqTW+Tmz70g5New5F/CaSQb3GxSDtj9ypqi/Fhu/pB4vmzqtlZGNiGBdioZZBFHsUd255rsCQLPyR86Ct/9OSkFjnZJl7hwVCqfpGF2FfowP31Di+IpIm/D5aXk/wDC8pTtyV/mQE+hh/ErGl4NkG9abS8YWPLMJ9iPNFcYkq2T5UH27/8AXQQnEnmH5rmJT/wojz/ikoN/8NtfJ1Lj9BxkBAhQ33LDczf3me2Y/Uk6lzupRxAl27bLA5IDtsUkDkLfv9D8asyzKoLMwUKLJJoAfJvsNAjl8IYtl4VbGkJvfjsUs/LKPQ/+JTqHpHScxlYZuSzMGpTBUautCmIVd4a7sbiPjjWl1Un6lEkiRNIokk/QpPJ7n/I/00CyTok6c4+ZKpH8EwEqMfruqQf4XH+WvnTvFUJQfiGTHmBKyROwG1gSOCa3KasH3BHbtp/oOgjgnV1DIysp7FSCD+41JpPleHIGYyRgwTH/AIsJ2kn+0B6ZO/Zww0dL6k4lONkbRMF3I68LOg4LKD+lgSAyWasHsdA40aNGgNGjRoDRo0aA0aNGgNGjVLrOf5ELyVuYCkUd3ckBVH3YgfvoKGdH+MZ4LIx0O2YgkGVqsxgqQQo43Ed/0/zacRbR6F2jaB6RXpHtwOw44+2lPT+iMMNseeVnaQOZHT0ENISzbNvIALHaSSe3J1SxE2RyZxJ89YGimA/TI0JaiRV2Durns/20Gn0a83Trs0ksmW6urYHlx5ES3t9W78QVs06geXIpq6j4/VR9HRgQCDYPIPzoIsjKRCgdgpkbYgJ/U1FqHyaUn9jqbWP8WRZUs9Y7Qn8PGk/ltGWdn3sQEbzAFLeWVsg9z88afp2ak0SSxm1dQwsUefYg8gjsQex0CvxjgNJB5sQufHbzoK7llBtPs6lkP976Xpn0rPTIhinjNpKiup+jAEfvq1rO+BLGPItUFyclU/uCeQLV+1aDRaNGjQGkjMMnKaM8xYxUsPZ5iAwB+QilWrtbqe66d6SeDWLYqswIdpJWkBFHf5j7hz7A8D6AaB3rBda6LkSHKylmnIjJMUDohDiMq5CWoZd0iUpvsAeQRrQ+LM944qicrJ+o7VVmWNTbtT+kAD3Pc8dzq7D1SLcYzIN6j1EggE0CaJ9NiwSoNixegQYniKdZJGnC+QGkRNqMGDKpmUmzyDEdpFcNGf5uOvA/V0mkzl3xl/OElRkkbHijAIJ7i1YXVEjT7D6vjyq7xyoyoac2KX737Ecg9iO2kA8Sz/i5YRhOFSMMX3RHgu6pIalvyiFJqt3B40DabFDZT749yPAoNi1O12NH2v1XWkHSujTGWBpUYiaOV8ovzyHDRRmz/CHYAfCa0f8ArqFFj8+aFHMYkanG2qFspavRfYnuNUOoeJBQ8kqylsYhwdysk03lNVe4APPyfpoL/hyGWPHjimHqjHl3d71XhWv5K0SD73rIdSwsuTIk2QziU5COJCY/w5iiZWQH1bwSoIsLYZm7jW4k6hGGjQuN0tmOudwUWSK9q99QdZ6wmPH5jK7rRJ2AGgBZJJIUcc97PtZ40DHRrG/jsyTIgEckRQTT7lbcNyrYUWlggKwIBHcA6nwPGHnRLKkRCysggZw6q28MbYso/Sq7iVscgA6DVMwAsmhpH4wGyEZI/VisJgf7A4kH7xlv+nxpDneIVycTJx2dBkFSI9oILMSdhCbmdTwDz7ertda3PRZsaQHlJImB+oZT/kdBdU2L190u8OTF8TGcmy0MbE/JKKdMdAaNGjQGjRo0Bo0aNAaW9R2mfGVv5nZQexZVNfuASR9r9tMtJfFNpGmQBZx5FkPzs5WSvtGzGvehoHWkWb0qUrmKjoPP2tEDfpk2hWuv4TtU8C7LadowIBBBB5BHuNZvrWdFDlB8iORwsanHKwvJT22/bsU7ZCNv1I7e+g0ShWBqiDYbtz7EH/tpN0TqWKhOLFNu8uwqm/SF4ZVYin2HgiyR2OqEOVlxSy+Rgl4pXWUMZFjK7kUOCrc7wykkdvUNcJ0nKHkQ+VHshlZ1n8yiylZALXbYcl6bmiLN81oHA6lC6JkY5jk85o0EgPDLuPcjn021D5J+uq/g/r5zI3ciEbWqopvMK/SQbF2P/Z576odO8HmKXHeOTZEu1p4ByrTLGUDoeKJu249W1TwQb66Z4Yyo18o5tQg7gIoVR73hv1WbB5DWOQToGvizqLY+JPMn6lXhiLCXxvYXyq3uI+AdXel4ixQxxoSVVQAT3b6k+5Pcn3JOlnjKVTjNjnlso/h1HufM9LED32puc/RTp3EgUBR2AAH7aDrRo0aA0i6A6STZb0N0c5jr3WkSz9C/6r9xt+NPdZ3w/CsmVmZXIbzPIocDbGBywHDNuLUx5C0PuC/x705pykWOWXKkU+reVj8qNlY+cADvS2C7as7mFgXqnieFvxEUwdVZMqORxMJHGxpV5Hlm1ZlLELJQOyh35Oj8U9Nxnj87I3gQqxuN2RihrchKMNyNQtTwaGpPx8kSJugFswWOKJgSFCk87gqghVPANcUCdAh8TeGpWVHiAbbHCsiRkK7+U4YbGf0cc0rij2sWdWcHpk8TwSQxXG8KQzRzuBJGquxDWgdWNO1rYH6aoXq7F18zJNJAq+TGrDzWbkuEDelaNqLoliOQeONZvo/i6aQQPEHmacsWTyydix7IyvdRESW8ws19wKNjQXx0LMxoxFjiOVTHFGXLBHjWP0+gMjKT5fa+A9nkHisPDuaEUARHlnp3JO5chJ4g7KgFn8xWIHuvfT7DnmnnmqbylglCGIICXG1W3Mzc0wbjbVD6g1B1vr00Eju0E5iQUnliMiVivFktvHq9ICrxRJ47BTk8PQw5OLGm472kJjdtwSHy5AyIPaPfIOD8qOwADLqXhaN1iSPZHHGjxiPy1ZQj1e1TwriqDc8FhRvWSzMyZychMjbJNCPKcMgQurE7IiI3ZkBYAqAS5U9hV3MfqvUC6Zc6TLjq0bCCOMlvLlRgwkQAu7xuEJrtubvXAPk8MJStFkTKyyb0dSh2nyxEy8oQykLZBv1ciqAHfTuk4rmZUDkLKA6Mz7FkXa9ohO1L3WdgANnWZ6R1WfdEvnRYyHcx81PLMznIkDlVIUE7QvB5/NDd++g6dlNDlZqGKVg88LIUQkVJGq7ie21WjbcR2sX30Eh8JoFhCTzKYd4jYlGKo4ClBvQ8AAAMbYc8kE6tdXYYuDIFtvLh2Ju7s1bUBquSaHt303J0k/3uRGH+7RNuB/50g/SV+Y1PN/xMBXC8gz6ZiiKGKIdo0VB/hAH+WrOjRoDRo0aA0aNGgNGjRoDXwi+Dr7o0GaignwfRDGcjEH6I1IEsA/lQMQskY9hYKjj1Cqsx+KI24WHLLfynFmX543OgQdvdq/qNPNGgV9A6i86yOyeWBI6KhrcAh2kvRIssCQB7VrrJ61GmRFj8mSS+w4WlZvUewJCmh3NE9gdU5fD7iWR4MqWBZTukRVRhvoAsnmKdhIAscixdWSTz1jw/ePtxztmjcTRO5LFpV/nZrJ3C0J/lbjsNBSyPEGYJ5jDjLl4qnaGhYLIsg4dakbbJR4JBFGx3B1OvVc+Yfk4Ygv8AjypF9P1CQli32LL99LfC3WwJwOUhymfbG1BsfLWzNCf73Mg+SHPYjW40CbpHQvLczzSNPkFSvmMAAikglYkHCLYHyxoWTQ050aNAaNGjQGsX0+R8Pqs0MjXBnfm45P8ADMqgSR38sKcfY/Gtpqh1vpEeVEYpLAsMrKaZHHKsh9mB5B0FnMxUljeORQyOpVlPYgiiP6aUt4YjK08uQ5FbXMrBkrcBsK1XDFSe7A8k6rx9QzMb05ELZKAcTwAbiB/zIiQQ31TcD8DtqRPGWIf4pVP8rY86n+jR3oJ4vC2IpJWKrTYQHcKRt2H0htu4rxuq+O+qeR4YxDkEh3jkkUFUjkKEFAFMilKbcVKo3NEKlixerR6+z/7DGyJL7Fk8pf3M21q+yn6XqtP4abIbzsiRknAAiaBq/DjmwhYestfq3CmpfSK0DkvDCLZ1Wgql3YWRe1dzMbPJoX7k/OppsdH27lDbTa2AaNEWPg0SP3OvO+oYSrmvjTFp/NbCt5qYuu7ItSAAoX8tm2gAcnWri6PkxeiHLqL+FZYvMZB8Bg6kqP7W4/XQRyyPhYccaIJ5kXbHGON+0EmvghB+5oe+nHTM+OeJJomDI4sEf9j8EdiPY6g6d0oRsZHdpZiKMj1wLvagUAIt+w70LJIvS3M8Jr5jTYs0mJKzbpPLopIfcvG4Kkn+YU310GheMGrANdrHbVDq/V0gAFGSVuI4V/VIfp8KPdjwBydUB0TKevOz5K91hjjj3fckOw/wsumHTOiwQFjFGAzfrcks7f3nYlm/c6Clj9LnmUfjXQiuYIgRGf75b1OK4rhe9g+zxVAAAFAcAD2190aA0aNGgNGjRoDRo0aA0aNGgNGjRoDRo0aA0aNGg87/ANJ+N+FR86MEA7TLV8Sx+qCWh77gIWI/hkF8Lr0KNrAPyL0r8W4Pn4OXCKuSCRRfsSpo/saOuvC+cJ8PGmAoSQxtXxajj9tA00aNGgNGjRoDRo0aA0aNGgNGjXMjhQWJoAWT8AaDzyCQZHiCVQLGNGjOSOxCMqfufOf+h16LrJ/6PMbdHPmkHdmzNML9ov0xDt28sA/4tazQGjRo0Bo0aNAaNGjQGjRo0Bo1Xy86KIXJIiA9tzAX9r76h/1mpXcFkK972EcfPqo1oLrMALPA1xDOj2UZWrg7SDX9NZ2XxRhSTLG2RFtYKEUuKldyRt21yVocXXrFjtowZo06nkxLtQHHgYrwAW3zgV8naAD9Aug02jRo0Bo0aNAaNGjQGo5plUWzBR9SB/31R8RZU8WO740PnzV6E3BRfySxHA+O51gOs5kRxGmhhWbNVgmQMpFaaHg7iYzYofwhfRRsWO4bnrfX44LBSSUgAuI1vYG4XdZFBjwP3PYEiDo3TpooQiLHjhQVihQ71QHszEqGZgTe0ED2v31k/wDQtKxjyAC7R7r3Eejd2qNqtgFABHZaAHfjUSeJmkeWLFx3leKQK5JCptoElXPBNHaF/m70OdAZUuZjSBrGRAzxKQRUqF32MV2KFKCw1HkDdz21fHiLFonz46UlWs1RBo3ft/a7fXUMk2bItxxxQ+r9MrbmKjaa9Fqpble7VYPPbSDqGFkumYsGx8lyqvIkwXyq9Yh/TuVQrfq7kyFqFgANdh9Thl/2Usb/AN1wf+x1b1mPCPhNcX82XZJksKMgB9C8ehCxJr5Y8seT8DT6A0aNGgNGjRoDSDxiGliXESw2UTEzD+CKj5r/AH2+kf2nXU+f4nxIZPLlmVT7k/pU8cM3ZTz2J1y3UonZZIE86QjYjreza3JO+tuy1FkXyAOTQ0DXEgEaIg7KoUfYCvbUukg6lkq7RNjlmseXIhqMqR/GSdylTYIANjaR3ofZeqzQuFnhLRkX50IJVKqxIpO4d7td3F3VaB1o18BvX3QGjUOZJtjdu1KT89hrKHJgxZ4JBkM6uJEyGLl9zBFkUlQSFYKCQFA9LfFaDY6NJk695oBxoZJQRYcjy0r29UgBI+qq2uVzs33xoU+pySQP6Q3oHejWfzWzFG85WHGvuHhcj6+ozr/Wv21TwetzSAmPM6dMAaJQsKPwalb/AC0DrNxoYy2Qy9hztTcSTQsBVLFq449tU5OvS8eVgZLgjgnyowPuJJA4/wDjp9o0GL61LkZZx8c4TxHz4pXd3iKokbhz+hy1nbtHpqz7ajzPKHUMppMJ8n0wAMsSPs4f+cggfYHT57/1inHH4V7P/uR1/nqPpH+/Z/8A7Ff/AAOgj6d0/Fk5jingIP6fzoefsCFI4+o02kyI4FAZj7kWSzHtfyT3Grmsvk5XldSp1RvMxy0Ls1FPLI3Iu4VbFg1g3Sm+ALBnJ1gg7fIm8w/oUhfUPc7gxVQPeyDyKB0qzlzpWUSQx7edsaTPsLd90ziMEKBQCqDbE3wOLfg/IWeEZO8vJIB5gLGo290VbpQt1x+rgkm70/0GKgj6g0ixqjQRoQZPzAykmq8p3Qs6Abt0bKvIADVxqHqnXHxuZs5EZATlARhlU91WOwFRiOQrszEdgx51oup5zPOuJC+xyhklkFExpYAoNY3sexIIAVjzwNS4XQokhWFh5oD+YWkAJeTdu3tQA3bueBQ4A4GgU9G8TS+WhyoJUUk1klUWMoT6GYeYXjJUi7UAG+w1SXo8XUspcuSGCTGVZYkLL62YMo3kkdrV1A9hz/FwwIly8s0yLBiTgFNpJlbyrsndQVWkUgV3ju+1aHHxUj3bFC72LNXuxqz9zWgz/jXPGB06VoVCbVEcQUABC5CKa44BN19NeZ+CY+oyRypiZFSNW4yHkAIQNrMrUd2yxX6Qa16R/pD6PJkwxKitIqS7pY0YK7LscWhf071YhgG4415dBhZmJI+05qIxPmFIWDNHfsOfUAACyE1d8DQey42HJNiCHJb8xowszRErT7QGKHuPVyD9tZzpAyE6kFypFVvL2xFUYDLQD9Ttu2+ap5KVY5KmidZTwF1/LmmGLJMZcedXQNvO+Lhj6ZBz5gUVXe+bG06bdUgTHyYcbLz5GSNGyMR5GHmLMpKBWIFyja9has092ONB6do0mmilmxI2dpoJdiO4gK7wwFsg8xSp5sURrOSy5QrbL1MCv1Nj4zf1VQG/6aDVvlySSSRw7V8sgO7gt6iA20KGH8JBJJ9x35rnoGY8iSCQgvFK8ZYCg1Gwas0dpFj5vWRxcqVcnDkkmnJvIMwki8n8mOLksg4apDHT/wBojtrjwT1OdkjuZYnnlaUwzY0oJWQlyquWUMwHAYAigODoPQya5OlT9aBAMcM0qsOGRQAR7EF2Xg+xH30t8W5cheLHGPPLEw3zGNAQ4B9MW5mVRuP6txraCP4uFU3VYhO82NjOM4qFlhlYqyIKAbyw9SL7b47HHfQZbP8ADMqZAZcKd4aHlrLLCGjprK2rsXibcbP6hbfq41oen78WaPHTJeXJZ/xLYyn8sQsZd0URYCq3llDEFvKX9I7KfEnj+wEtFfjc6DcFX1WQtn6c9x/Q6xuR4wmaVWx3YCIWJj3cgEDh1ttqsRzwLatB7/0XqQyIhKEZASwAfbfpYrfpYjmr76q+IOqSQqSicAW0jC1XvwACCTxfJUAe/tpd/o6M34WpSpAkcR8EOBuaxJ7br5sVwRx7l71HpyzAbmdSLoo5Wr+gNH7MCNBjT4teJgRMJVIDOkypGB8hJE9IPwGBB/mGtUmccjF82ITRl0tQUCyA/G2XgN7c8e/bWe8VeH448WbIlnkaSBfMgkkKARMpDAKEVV9RAUkiyGIujrY40u9FbjkA8EEfsRwfvoM/H0qSRQJYUqjZnkMrWR7qKSvs39NZbwbhf+phmVFWHIlkyYFA21H+HSO9oJC2WHpvs37D0qZiFYgWQDQ+T8azvh3o8ka9PYgIIcQxPGf1KzCHsRxxsIP7aC5leHY3ZmMuSNxukyJVA+wVhQ+g18/+lMM8tAjn5ktz/VyTq9k9UgjDF5UUKaa2HBPYV33H2Hc6+dL6rDkKzQuG2sVccgqw9mVgCp96I9xoIcTw7iRndHjwqw7EItj7GuNS5fRsaU7pIIXaqt41Y19yNXtGgNGjRoCtIMJ9vUslP5seBx9aaZTX29N/cfOn+kUUcWTkxZePMjiESwybCGDBth22poEMqnQPdZ/q6NlTfhl2iOIxvOWFlwWsRr8AhTuJvggVyabN1CMSmEt6xH5jfCpdWx7CzdX32t8HSfOYx58TQ27TR1NHdL5SMKkB7B1MlV/ECf5RoNCFA7a+6NGgU9K6R5WRlzHYfPdGU16wBGibSfdbWwB2s6baNQTZSqyqe5//AJoEPRIweodQdCyqpiSRL9Ly+WjGT6flmNeK5DWDwdaXWd8Lpunz5xwsmQFA9iYkWMt9yV2n29A97vRaA1y4NGu/t99dap9S6isPllgxDyLHuFUpbhS1m6LUvF8sPayAxEXho5eOrpJslLXkqCUByow0bODFRUk2pI7rtI5HN7w74GSLKGXJHCJFj2rsaVyW93LSn44AA4s2TxTbwr+vP+Pxj1/9uK6/e/3vT/QGvjMACTwB3OvuqPXWrGyD3qKTj/CdBk5ZjJ0VyZNzskkCTMbJDSmJTus3Y2m7541uFQAAAcDsPjWI6d0iY9GwMcRkSKcQupI9ISWKR75/lU8C++tzoDXmfiPw9JnZjHJgyvy2ZMeSFo1SOMhSHDbwzSEg2CKF9vc+maNB411rwY0dlkyI1koFz/6j1+5lWJCyA8EbCV7g7eNJMLpERmSAlJGJ5ADIrqDz/tY1ANL6lN1uHe+f0BrN+KOmpNNjIWdGkLo7I5UtEBvZLB/iKqPmt1V30HfgjLEsDSbGV3ctJcRjBJAAKEqPMTYFAcXYA51odQYOMIo0jUkhFCgsbJAFCz7n66n0HxlBFEWPg6ynQ+hOrTQ/ipjDG52qu1KZyZGG5FDbRvAABFc3ftrNQYeIsYKoOCzMbNksxJJJP1OgQN0vNA/LymMiONnmBSjxFuQ+1dzSKl0ePUF9r1NkQzecsDTu0UqltwCq6lCu5NyAUjBu4G4UeeRWg0aBUnQolnjnREXZG0YAQdiVNg+xFH77tUupeFfMyjkx5M+OWQJIsJQCQqTtZt6NZAJHbtX76LRoMlg9clfz4pJI4/wrFJ5vSdwoMrBbpLUrdg+reAOAdNvCvUDPjiQuH9TqGqiVV2C71/hfaBYoc+w7aj6tiKk+NMigOZDHIQP1o6tYau9MqtZ7bfrr54asPnBlKn8Ux+hBjioivpVj5v76B5o0aNAo8YS7cDMa6qCWj8HY1fvrOeFZVxVgJj8uKTFj3jaRtmjQMRRF2UJHNG4ve9OZsxJM5sc2yeXtljYAruO10YX3BXePuv00k6hlCfKVQT5iyOY1N0tflElbpqWuG4Hng0a0HedkxQZGVLkowjklhTaBu3rSqJJeaWEMWAB70eDQ1L4gz2TO8yELeNilptwNPG7r6QR2ZRGXuj3A/iOq3VvDlZPT3lk3hsktNufhm8tigCkgMAwHNE/pAAXgMOhzmSfKmVRIvkoOCOZCZHMfx6UaNSfk/TQawG+RoOsz4IniXCR72Mx/NjZj+VKTRhUOfSFb0KooUBXfWWwOu9SyZ8lmUxRw7XEIFFGR1IjLGgzSJvB7jkVwASHprnggGjX9P66orDbDzGG4G1I9wOO3YfHH10px/FWMzSGRnjZCfypEYPQ5BVQtsCOeLIPBoig1kyFyIG8h13SRFozfI3KdrGuRzoEvgjO2omMV/wCc6TAgrMBKdzCvUCS4JsCyTV9zrNZTwoPPTDnQGPyI5MaSNh/EpRW2leDteKrHBF/GtXoDWV8byCaNsRf9qRG6n1UpD3bbf0gBS3qNGj3rWq1jvFMUfmw48LJFM8nm2KDeYyyKrkngkKHO3kt5YFbbIBh4NwfLXIKrshlnaSFKqkZUs13UM4dwp5AYduw0Okv+uT+MXHG3Z5bbmPdpOCFUD2ChyT8gD5pzeg+65dwASSAALJPsNdazXXZDkyrhrezcpyD7bQA5Qn6jaCPfzB8EaDRQyhlDKbVgCD8g9tRx5amR4xe5ArMKPZt1Uex/Se3xqpl9exYmRJJ4lZ2CIpdbZj2AF3ekkHUT/rFX4EUyPCny5h9fmcdo7aRLNCwvfeug1ul/W+sRYsfmSk1YCqoLM7HsqgcknV8HWZhhGVnmRlBjxRtQ/Mjcn6cLTf4l+NBosWRmRWZSjEAlSQSp+CRxY+mkfjWINFESthZkbcDtMZF7SrDlCzVGWHYO2r8HW4XyHxkJaRF3PSnanNAFu24m/SLPB7aj8USkY0qKu6SVTHGnHrdgQBzwB7kngAE6BnDu2rurdQ3V2v3q+avSzE6p5mTNGGRRCQjIeXZmVXDDn0rRocGyG7VriDqEcOPGVikRR6BGwplI9iWNHt+qyD7E6XLnAdRUlJFaWBVA2WGUFm3MQDt2livevVz3XQarVdc1DK0O78wKGKkEek8WL7i+DXb31Y1mAkh6qAzBkSBnThbjLlFK+nnY22xu5tW9gNBp9GjVXO6jFCAZZEQMaG4gWfpffQWtGqXR8/z4hLt2qxJTm9yX6W+m4U1e16u6DK+NsM7sWZHkWQZEUe1GoOrttaxR5CMzWORR+ONHh4iRLtQULJPJJJPcknkk/J0n8Sgifp7qfV+IKEH+JHil3AfUbQ196U/J0/0Bql1qZkglZDtfaQhoGmPC9+O5HfV3UOXAHUqfkH9wQR/1Ggy+bcedEzNdGBZGqrLLlRg0O1uVGlksn6poSQ4hmkB4oBfPIbn3LSp3/l+mtlDiOMmWUldjRxqo53WpkJJ9q9Qr7HWdx8NGl6rDDtBMaoFqgrur2D9yQ376C30PKXIVshhvZdyi+48ltpHHa5FZv2HxxV8KTfhunSTMFsh8lttUxlXzqX6BmKD+6NaPp+FsCkimMaIw9htvt+7HnWOx5iuJjK3EJCpL34jR2A7DttAT2/UDegS+KumGXGiyp1RctS2NkOgrduVvLcc8MH8tlPcbjpr4YylOPFLlLLNPFAZZd8hba6OVG1CdgZijMG4qu+mPTs7GzZMmLb5kb+VNtZSKZfST9SpjRuP5hpJ4X6FHD5iRb2TKkQDexYrGFMj2TR27CF/vSHQTeJMySLF/HYhlWOaRZZYmIAjlFAbqBYK0iBHVWAsk+7Wy/wBHXXcebCiygqRyZMpWRVUC5bIobR+kKLHwvJ5s6uRxJMudjSELHLGJgf5UlUhjyfZ1Zv8AENIugdJhxJsYIrUC0gvuvmBlVm5qyiyEirAVByVJINfCnXI4XXps5CZQaUqo5WVdzvuUrYB2myrUbvv31pesZDRwSum3eFOzd2L9lB+hahrFT40QhmSGQR5yCXJjkAUkbGljWwwIZdtqQR/ET3N6UeHPEChsg5RmyJknHlMSWCKQSm5FIj3BlY0q7qF1VaDa9V6/EyZGOsqxZC+jbIdp9QFMODcZB/VVcHsRwh6s0MHkKsobySrTzsWcmSOJioNk8Ku+Yop/hA/4nOd8QwJldLxVuYSLHFI8qA+uOaQpKpK/W2KkUK1bmLTJgY8q7E/EwxBUoAeSpMsnA7Ss6pV/pIP3DWeFMNhKZJAVby72MQSnmN6VYj/iBUtiD+qV/nT2GavPkLBl3EKBXG0BSOP4iwP9QNZ7reS0cEwVvzsiRjH9BuSOMi+Bz5aj23PdHnUU0L48UmLERtjihVDR3NkyO43MT3ttjn7m9A88PZUrYglnYbyZG3VQC7229q4CVz7jWUmVSGfKyGsoXdAC5UbC43RsxiB2LYURmiO55J1GTApjTDj4QFY3r2jRQWFfUUn+LSfrvTS2ZtKgpkEBbPBYY+Qrg16h6dugbJ0nEw43lSIK23lwLkYngAE87iTQUcWQBrnwx02NFN7TMqrFIoIbyVCgrF9grAk/xE37gCLxnhQT4hJ2tv2xRuOdplZY9y+1jdwdMPDi/lu5FGSaVu98b2Vf/wAFXQU+iTrjxyY5sCB2RCbrZt8xB9gjbf8AB86TYksjxx4sBCyTAzTN/wAtJDYB20eFIXuCaUX+oibxNCHkzkLlIzjQmVgCdh8x+eCK9AN/QA+2pehQsDiysakyHklYdqTY3lpX9hSo+9n30Gh6P0qPGjEcY+rMe7H5P/YAUAAAAAK0dXigeJvPK+WDZYtt2lTdhgQVYEdwQRpDO7y5eRGjt6lWGtx2ogAaWTb23nzFQH5HwDpXJ5GRMYdirg4bpjg0CGlJVTGt8AUyqzd6LKP1Gga9O6yUEQDrJFPMRjzu7Heh3PtACliVVWALHaQA243Wp+l5yvnO4cGOfHieCxW8KX3bbo0Aymv7d6R+PuqszwxYsLTSwM8npB2hvJnRUFd2JP2G0jvxrSY3T4pMWCEsA0IQKyEXHJGAOLsWOxBHIJB76B5rOwvFk5iywhD+H3JLKCNxZlryiBzQsOd1chaB5pF4Gzp85ZFmldokI3fpBkYs9glQKj2hTQo+qrrTfr0nTUlU5O0NwhNPsoWVWUp6KFmlk+eNA8xeqQSeZ5cqN5Z2uQwO01dH40l8WdETJeL80RyKG4Iv0cbiPgjj1fYa78UdLgkxXkWCGQrH6CVU/l8Fghqgdl7fa60n6WcbIjBx8Is/aOST1oB2BaRmO4KR+jkgrwPfQPPAU5fp+KxYN+WArD3UWFJ9t20C64u60/15940x48KBWjeRXL+axV2CAqQzyeWrqvqcraAUd7Gr006Z4iy8tVEeMcZnVXDyguEQi91KArE8AKHvuW21RC1iPLL1GZZVUR48aGDa12ZN4Z24FNS7QOaBPzrR6pdOwBCrksXdzvkdu7NQH2AAAAA4AH76T9J6yu6QuZC8u2YIATshbcsX0BIjLEfJOg0ujRrmVNwIsixVg0R9iOx0CXrXVJop4FjRWjJHnXe4BnRE21xdsWN+ynXPU5Y3zcaBmUFA0+0mizAFEoXzQLt9Nq6sL0tk3uJ3MjFNzuqn8tDewBQALBb1VdtfsAMzg+Hzlo/UA3l5UkolxnZb8qNLWNCODtdCS63/AMQ/AOg3M0qqpZiFUckk0APqTrD9RETYyw45jmCIXM7mo442JYEsoNkjsARwNxI4uh1fpWXltLJMHPkeZ5alNsIZAadImJaZ7/QW9P8AF8IGMXQfMxPxEVyGWHHlEcgNvJGlW24i2ZCB6uzKDfHAZ7wpHMuXA6AspfbI8av5YUq3JLBQysQKIsAka9UbFUuJK9QUqDZ4BIJ47dwOfprNpDLkCSaCXy9kZhxpHBIPKmSUi6YEqFU/2SRYbUngvKZvOUqWVWWpxK8iTGudhl5sEc7fTyKPcAIM6E/jcWBI3aMRNHMzA7fL9DKbqmJZNhXj9Z131HpExmklNHzJ4whUElYREyeocdpHdvs39NMrELbDkXwvP2rjvWucX9II3er1eu7F81R5FfHtoPNcHqcf4jFIXdLPDJGEIJBLpDIA1WKAaz9Nx1f65hxYe6TFiR5YkjSVS1GXzHoBq/SaL01cb+OONPerwIczCcR7vLkdWKrfls8XpZq9to239RqSLo3m/ilmBXfkq6spFsiCIpzz6bUij9fvoEHTMKUZ9xOWx8nFDkXRQswtyBwzFTViubJskk1PF0ZvEDL5chklZF/ivz4Aij5bZXA+Navpfh/ypcd1lLLBA8FEcsCyFbINekLXb300l6dG0yTstyIrKhs0AxUnjtdqOe45+dBSn6CryFmYgBomjC8FfLYvRPNhmPP041UxcJnzMgs1Kk0Uir/N+SV5+BZv7rrQ7+a/8H31WGOiSvMWouqIQSKtS1f4jur9hoPkWGkbM90PUeT2LNbGz88CvatLvFw2xJKoBlRwIP1f7SS4x+k9vXZsEUD9w3ypFUDcSNxCgj5Jodhxpd1aFnyMT03GjPI7EgBSEKoPkklyR/dP0BCv12MIuFEvCfiI1IochQzD7Uyg/trjrnSzHgrBjmRRHsVQhJdlBAC7rsXxbE+3PF6udbxvMfFCyojpL5gVufMVVZWAFg2A/f241Jgrk7j5jRlfNk7XflV6AKobge93oMvj9LqDLihSYLIgiJZW3FidpZSVBKAMTY+pHfTvqMyJlRFqCQY00jH+UXGB/wBFb+mm+Hi7PM9bNvcv6je2wPSPhRXA+uoZ+mQyOZGXcSoRuTRCtuAIuiQ3/c/Ogx2RA8PTJvMJXJzS4FMSwMu5qWhY8uMs1C62nVVsUY2BgQNdohyJD7lwtj2NuJJA4B7lBr0CaJXZNyWyMWjJF7WAK7gR2JViPmidKMyC86MOoZJMd15W13LIjUfgkG/rt+mgVq74mPkKaV/LjdmFkq8hdTye6oqiuLO0k8k6pwM2PhPDjxnzVVokO4Ucho99An5dyLPuvJGmni2eJXK7m86dIYxGOA6GdUsGvYy0eeA4saZS4/lszmO/ziy177kAvjt6uOf89Ar6F0kYeFFiwgrLIqg7WFhwih2JINBQAL57ivbU2d0eBIkXJQTbnWOONRSgsf4QW792Z2JYgNzzWmuBjKHkmIA7qn9lQbY/dnsk+4C/GqeRukzcUMjARxPKeCVEjUgG4cWFL/10GW6hBHj4ssGGJnx54mmCK3EKULSIn1r5ha+eEG4+njTroOUuKThjYChjRCbXzZ3V5JOwPG0Ai/r9NUendPmWKaB19YPkoSKBjeUqDYsGoUU/sb76j6p010y4y4rzs/8AKYNzs/BNGT8hgFavrR0FXxdiyZ2QsexZII1XzWBIsGT1KnDbtxRRZFEROPfjX5XiOGKRYT5js24LsSwXUX5YI431zXtRsjXeP011hlWPbDI7GjV7FFItAHuIwK9r/fViHp0UcisAbVAijkhQTZI+Cxrc3vtF6BD1XqeS+RHiNGqJNG0kjqxJjiUgOrHbW4hgAVJo399ZHxZ40ysRMfIxRC65geS2VjSLtESjaw7IRY/mLa9VfEQsXIslNh5P6buq7f8Ag1k/F3g0Tx4sUIVEgUoq/C0gUC/gLoNno0aNBFkuwUlV3NxQuvev6DvrtnAFkgD/AMGl3Qsp5MaJ3Ns3c0OfUR7fTUnWJ2REKmiZYlP2aRQRz8g6C1JIQygISDdsCKWh72bN9uAdSMoIII4PBGuZogylW5BFH7ftqh01y7SFjZSV1X2paXjjv9zoJc3FhGO0boPIVKKBTWwewVR2oVQ+2p429JCrW3hQRQ7Aivp7dvY6m0aCt+btUHaWJpypraDfK2DdcDmr78dtcB9qy+WfNkX9SlxZfYtA+yEijVAeq651c1FjY6xqFQBQPYaCDpWP5cYFubLOfMNsC7M5B5PA3bQBwAANdwzCQho5AUUurAUbYGiCfYqQRWrOvgUDtoF/TsNhtdiUY7jJGuzazMRy1LZIAABBF+96vQsSoLDafcXdfvrvUbJ6geeAfc17e3Y6D5Gx3OClAVTcerj6c8duddSRKwpgCLBoi+QbB59wedd6NAajyIFdSrqGU9wRYPv/AN9SaNBwFBokcjtY5Go0Qrwo472WJNliT3+/HP01LIgYFTyCKP2OohCAyVfpUgCzVenuLonjuee/ydB8IC0m57cmj3I7nvVAUPfXYiCg7AFsk8DuT3JA7k6l0aCpkl3jDREhq3KrCtx2mlcEWBZBPY8a+iJvMBLGvLopXpLWOb737V8HVrRoEvW+lXDCkCL+VLAVANVGksbMAfjavb3oDThwa4/8/wD3rrRoIcSDy0VNzNtFbnNsfufc6lU8a+6NBFIBvUkm6IAs0bomwOL44J+tdzr5JGxJPpNAbAV/S3Nkm+xsdgK573xNo0HwrevujRoDRo0aD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0965" name="Picture 6" descr="http://1.bp.blogspot.com/-5OsCXQgsOS8/Tje3gxHodQI/AAAAAAAAAHU/qwzkPrcYI6I/s640/Cloning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979613" y="5589588"/>
            <a:ext cx="6007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http://worldofbiochemistry.blogspot.cz/2011/08/cartoon-about-cloning-2.html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Nucleases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76263"/>
          </a:xfrm>
        </p:spPr>
        <p:txBody>
          <a:bodyPr/>
          <a:lstStyle/>
          <a:p>
            <a:r>
              <a:rPr lang="cs-CZ" altLang="cs-CZ" sz="2800" smtClean="0"/>
              <a:t>which phosphoester bond is hydrolyzed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5DB54B-5564-44D0-B850-B78EC10679A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 smtClean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3524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547813" y="3357563"/>
            <a:ext cx="226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3‘-OH, 5‘-phospho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5724525" y="4941888"/>
            <a:ext cx="226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5‘-OH, 3‘-phospho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1476375" y="4365625"/>
            <a:ext cx="226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DNase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repair nucleases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phosphodiesterase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S1, P1 nucleases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227763" y="3644900"/>
            <a:ext cx="232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DNase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phosphodiesterase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RNase 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MNase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Nucleases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endonuclease or exonucleases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exonucleases:</a:t>
            </a:r>
          </a:p>
          <a:p>
            <a:pPr lvl="1">
              <a:defRPr/>
            </a:pPr>
            <a:r>
              <a:rPr lang="cs-CZ" sz="2000" dirty="0" smtClean="0">
                <a:solidFill>
                  <a:srgbClr val="3333FF"/>
                </a:solidFill>
              </a:rPr>
              <a:t>processive</a:t>
            </a:r>
            <a:r>
              <a:rPr lang="cs-CZ" sz="2000" dirty="0" smtClean="0"/>
              <a:t> or </a:t>
            </a:r>
            <a:r>
              <a:rPr lang="cs-CZ" sz="2000" dirty="0" smtClean="0">
                <a:solidFill>
                  <a:srgbClr val="00B050"/>
                </a:solidFill>
              </a:rPr>
              <a:t>distributive</a:t>
            </a:r>
          </a:p>
          <a:p>
            <a:pPr lvl="1">
              <a:defRPr/>
            </a:pPr>
            <a:endParaRPr lang="cs-CZ" sz="2000" dirty="0"/>
          </a:p>
          <a:p>
            <a:pPr lvl="1">
              <a:defRPr/>
            </a:pPr>
            <a:endParaRPr lang="cs-CZ" sz="2000" dirty="0" smtClean="0"/>
          </a:p>
          <a:p>
            <a:pPr marL="457200" lvl="1" indent="0">
              <a:buFontTx/>
              <a:buNone/>
              <a:defRPr/>
            </a:pPr>
            <a:endParaRPr lang="cs-CZ" sz="1600" dirty="0"/>
          </a:p>
          <a:p>
            <a:pPr lvl="1">
              <a:defRPr/>
            </a:pPr>
            <a:endParaRPr lang="cs-CZ" sz="2000" dirty="0" smtClean="0"/>
          </a:p>
          <a:p>
            <a:pPr lvl="1">
              <a:defRPr/>
            </a:pPr>
            <a:r>
              <a:rPr lang="cs-CZ" sz="2000" dirty="0" smtClean="0"/>
              <a:t>direction of cleavage (5‘→3‘, 3‘→5‘)</a:t>
            </a:r>
            <a:endParaRPr lang="cs-CZ" sz="20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1CC12-C04E-492D-9311-40FDD142435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 smtClean="0"/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29527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3024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38163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3671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39750" y="5157788"/>
            <a:ext cx="3887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3333FF"/>
                </a:solidFill>
              </a:rPr>
              <a:t>association-(cleavage-translocation-cleavage)</a:t>
            </a:r>
            <a:r>
              <a:rPr lang="cs-CZ" altLang="cs-CZ" sz="1400" baseline="-25000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5292725" y="5157788"/>
            <a:ext cx="316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B050"/>
                </a:solidFill>
              </a:rPr>
              <a:t>(association-cleavage-dissociation)</a:t>
            </a:r>
            <a:r>
              <a:rPr lang="cs-CZ" altLang="cs-CZ" sz="1400" baseline="-25000">
                <a:solidFill>
                  <a:srgbClr val="00B05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Nucleases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/>
              <a:t>other criteria (levels of selectivity/specificity):</a:t>
            </a:r>
          </a:p>
          <a:p>
            <a:pPr lvl="1"/>
            <a:endParaRPr lang="cs-CZ" altLang="cs-CZ" sz="2000" smtClean="0"/>
          </a:p>
          <a:p>
            <a:pPr lvl="1"/>
            <a:r>
              <a:rPr lang="cs-CZ" altLang="cs-CZ" sz="2000" smtClean="0"/>
              <a:t>secondary structure of substrates (ss, ds, untwisted)</a:t>
            </a:r>
          </a:p>
          <a:p>
            <a:pPr lvl="1"/>
            <a:endParaRPr lang="cs-CZ" altLang="cs-CZ" sz="2000" smtClean="0"/>
          </a:p>
          <a:p>
            <a:pPr lvl="1"/>
            <a:r>
              <a:rPr lang="cs-CZ" altLang="cs-CZ" sz="2000" smtClean="0"/>
              <a:t>preference for certain nucleotide (Pu vs Py or particular base) – RNases (A, U1, U2, T1, T2, PhyI, PhyII)</a:t>
            </a:r>
          </a:p>
          <a:p>
            <a:pPr lvl="1"/>
            <a:endParaRPr lang="cs-CZ" altLang="cs-CZ" sz="2000" smtClean="0"/>
          </a:p>
          <a:p>
            <a:pPr lvl="1"/>
            <a:r>
              <a:rPr lang="cs-CZ" altLang="cs-CZ" sz="2000" smtClean="0"/>
              <a:t>sequence specificity (restriction endonucleases)</a:t>
            </a:r>
          </a:p>
          <a:p>
            <a:pPr lvl="1"/>
            <a:endParaRPr lang="cs-CZ" altLang="cs-CZ" sz="2000" smtClean="0"/>
          </a:p>
          <a:p>
            <a:pPr lvl="1"/>
            <a:r>
              <a:rPr lang="cs-CZ" altLang="cs-CZ" sz="2000" smtClean="0"/>
              <a:t>modification specificity (methylation-sensitice restrictases)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A1915E-002C-4938-827D-45EFE813D480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2585A-2DE9-4DAE-A6B7-8972F0022E3F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 smtClean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555875" y="260350"/>
            <a:ext cx="3843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RESTRICTION ENZYMES</a:t>
            </a:r>
            <a:endParaRPr lang="en-US" altLang="cs-CZ" sz="2400" b="1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0391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FF0000"/>
                </a:solidFill>
              </a:rPr>
              <a:t>Sequence-specific DNA binding + cleavage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Type I RE: 	3 different subunits (specificity, methylation, nuclease)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cleave outside binding sequence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Type II RE:</a:t>
            </a:r>
            <a:r>
              <a:rPr lang="cs-CZ" altLang="cs-CZ" sz="1800"/>
              <a:t>	2 identical subunits, both share spocific binding + nuclease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cleave within the binding sequence (4-6 bp, palindromes)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complementary methylases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Type III RE: 	2 different subunits, „something between“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672D1A-618E-4DEB-97DA-31CBC5709E4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 smtClean="0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700338" y="260350"/>
            <a:ext cx="3843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RESTRICTION ENZYMES</a:t>
            </a:r>
            <a:endParaRPr lang="en-US" altLang="cs-CZ" sz="2400" b="1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35013" y="1431925"/>
            <a:ext cx="168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Nomenclature: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graphicFrame>
        <p:nvGraphicFramePr>
          <p:cNvPr id="32846" name="Group 78"/>
          <p:cNvGraphicFramePr>
            <a:graphicFrameLocks noGrp="1"/>
          </p:cNvGraphicFramePr>
          <p:nvPr/>
        </p:nvGraphicFramePr>
        <p:xfrm>
          <a:off x="1476375" y="2133600"/>
          <a:ext cx="6096000" cy="40640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36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Escherichia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Genus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en-US" alt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RY13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Strain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en-US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první 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Order of discovery</a:t>
                      </a: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2" name="Text Box 79"/>
          <p:cNvSpPr txBox="1">
            <a:spLocks noChangeArrowheads="1"/>
          </p:cNvSpPr>
          <p:nvPr/>
        </p:nvSpPr>
        <p:spPr bwMode="auto">
          <a:xfrm>
            <a:off x="4140200" y="1458913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FF0000"/>
                </a:solidFill>
              </a:rPr>
              <a:t>Eco</a:t>
            </a:r>
            <a:r>
              <a:rPr lang="cs-CZ" altLang="cs-CZ" sz="2000" b="1">
                <a:solidFill>
                  <a:srgbClr val="FF0000"/>
                </a:solidFill>
              </a:rPr>
              <a:t>RI</a:t>
            </a:r>
            <a:endParaRPr lang="en-US" altLang="cs-CZ" sz="2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D5BE60-8839-44A1-A914-F7F1F5720E7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 smtClean="0"/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92138" y="1504950"/>
            <a:ext cx="2586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sticky end formation</a:t>
            </a:r>
            <a:endParaRPr lang="en-US" altLang="cs-CZ" sz="1800" b="1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3322637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68313" y="2205038"/>
            <a:ext cx="35655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Eco</a:t>
            </a:r>
            <a:r>
              <a:rPr lang="cs-CZ" altLang="cs-CZ" sz="1800"/>
              <a:t>RI (GAATTC) – 5´-overhangs</a:t>
            </a:r>
            <a:endParaRPr lang="en-US" altLang="cs-CZ" sz="1800" i="1"/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611188" y="2984500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348038" y="327183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11188" y="39338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348038" y="42084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684213" y="50847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2054225" y="50133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3494088" y="537368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2124075" y="54324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614363" y="327183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3349625" y="292417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611188" y="42084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2" name="Text Box 21"/>
          <p:cNvSpPr txBox="1">
            <a:spLocks noChangeArrowheads="1"/>
          </p:cNvSpPr>
          <p:nvPr/>
        </p:nvSpPr>
        <p:spPr bwMode="auto">
          <a:xfrm>
            <a:off x="3348038" y="39211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3" name="Text Box 22"/>
          <p:cNvSpPr txBox="1">
            <a:spLocks noChangeArrowheads="1"/>
          </p:cNvSpPr>
          <p:nvPr/>
        </p:nvSpPr>
        <p:spPr bwMode="auto">
          <a:xfrm>
            <a:off x="684213" y="537368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1835150" y="50133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5" name="Text Box 24"/>
          <p:cNvSpPr txBox="1">
            <a:spLocks noChangeArrowheads="1"/>
          </p:cNvSpPr>
          <p:nvPr/>
        </p:nvSpPr>
        <p:spPr bwMode="auto">
          <a:xfrm>
            <a:off x="2339975" y="54451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6" name="Text Box 25"/>
          <p:cNvSpPr txBox="1">
            <a:spLocks noChangeArrowheads="1"/>
          </p:cNvSpPr>
          <p:nvPr/>
        </p:nvSpPr>
        <p:spPr bwMode="auto">
          <a:xfrm>
            <a:off x="3492500" y="50847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4643438" y="2205038"/>
            <a:ext cx="3378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Pst</a:t>
            </a:r>
            <a:r>
              <a:rPr lang="cs-CZ" altLang="cs-CZ" sz="1800"/>
              <a:t>I (CTGCAG) – 3‘-overhangs</a:t>
            </a:r>
            <a:endParaRPr lang="en-US" altLang="cs-CZ" sz="1800" i="1"/>
          </a:p>
        </p:txBody>
      </p:sp>
      <p:sp>
        <p:nvSpPr>
          <p:cNvPr id="11288" name="Text Box 27"/>
          <p:cNvSpPr txBox="1">
            <a:spLocks noChangeArrowheads="1"/>
          </p:cNvSpPr>
          <p:nvPr/>
        </p:nvSpPr>
        <p:spPr bwMode="auto">
          <a:xfrm>
            <a:off x="5003800" y="2852738"/>
            <a:ext cx="2497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NNNNNCTGCAGNNNNNNN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NNNNNGACGTCNNNNNNN</a:t>
            </a:r>
            <a:endParaRPr lang="en-US" altLang="cs-CZ" sz="1400" b="1"/>
          </a:p>
        </p:txBody>
      </p:sp>
      <p:sp>
        <p:nvSpPr>
          <p:cNvPr id="11289" name="Text Box 28"/>
          <p:cNvSpPr txBox="1">
            <a:spLocks noChangeArrowheads="1"/>
          </p:cNvSpPr>
          <p:nvPr/>
        </p:nvSpPr>
        <p:spPr bwMode="auto">
          <a:xfrm>
            <a:off x="5003800" y="3860800"/>
            <a:ext cx="2497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NNNNNCTGCAGNNNNNNN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NNNNNGACGTCNNNNNNN</a:t>
            </a:r>
            <a:endParaRPr lang="en-US" altLang="cs-CZ" sz="1400" b="1"/>
          </a:p>
        </p:txBody>
      </p:sp>
      <p:sp>
        <p:nvSpPr>
          <p:cNvPr id="11290" name="Text Box 29"/>
          <p:cNvSpPr txBox="1">
            <a:spLocks noChangeArrowheads="1"/>
          </p:cNvSpPr>
          <p:nvPr/>
        </p:nvSpPr>
        <p:spPr bwMode="auto">
          <a:xfrm>
            <a:off x="5003800" y="5013325"/>
            <a:ext cx="2998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NNNNNCTGCA        pGNNNNNNN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NNNNNGp        ACGTCNNNNNNN</a:t>
            </a:r>
            <a:endParaRPr lang="en-US" altLang="cs-CZ" sz="1400" b="1"/>
          </a:p>
        </p:txBody>
      </p:sp>
      <p:sp>
        <p:nvSpPr>
          <p:cNvPr id="11291" name="Line 30"/>
          <p:cNvSpPr>
            <a:spLocks noChangeShapeType="1"/>
          </p:cNvSpPr>
          <p:nvPr/>
        </p:nvSpPr>
        <p:spPr bwMode="auto">
          <a:xfrm>
            <a:off x="6156325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2" name="Line 31"/>
          <p:cNvSpPr>
            <a:spLocks noChangeShapeType="1"/>
          </p:cNvSpPr>
          <p:nvPr/>
        </p:nvSpPr>
        <p:spPr bwMode="auto">
          <a:xfrm>
            <a:off x="6156325" y="4508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3" name="Line 32"/>
          <p:cNvSpPr>
            <a:spLocks noChangeShapeType="1"/>
          </p:cNvSpPr>
          <p:nvPr/>
        </p:nvSpPr>
        <p:spPr bwMode="auto">
          <a:xfrm>
            <a:off x="6372225" y="3716338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4" name="Line 34"/>
          <p:cNvSpPr>
            <a:spLocks noChangeShapeType="1"/>
          </p:cNvSpPr>
          <p:nvPr/>
        </p:nvSpPr>
        <p:spPr bwMode="auto">
          <a:xfrm flipV="1">
            <a:off x="5867400" y="4292600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5" name="Text Box 35"/>
          <p:cNvSpPr txBox="1">
            <a:spLocks noChangeArrowheads="1"/>
          </p:cNvSpPr>
          <p:nvPr/>
        </p:nvSpPr>
        <p:spPr bwMode="auto">
          <a:xfrm>
            <a:off x="4859338" y="284003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96" name="Text Box 36"/>
          <p:cNvSpPr txBox="1">
            <a:spLocks noChangeArrowheads="1"/>
          </p:cNvSpPr>
          <p:nvPr/>
        </p:nvSpPr>
        <p:spPr bwMode="auto">
          <a:xfrm>
            <a:off x="7381875" y="31416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97" name="Text Box 37"/>
          <p:cNvSpPr txBox="1">
            <a:spLocks noChangeArrowheads="1"/>
          </p:cNvSpPr>
          <p:nvPr/>
        </p:nvSpPr>
        <p:spPr bwMode="auto">
          <a:xfrm>
            <a:off x="4859338" y="3860800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98" name="Text Box 38"/>
          <p:cNvSpPr txBox="1">
            <a:spLocks noChangeArrowheads="1"/>
          </p:cNvSpPr>
          <p:nvPr/>
        </p:nvSpPr>
        <p:spPr bwMode="auto">
          <a:xfrm>
            <a:off x="7381875" y="41497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299" name="Text Box 39"/>
          <p:cNvSpPr txBox="1">
            <a:spLocks noChangeArrowheads="1"/>
          </p:cNvSpPr>
          <p:nvPr/>
        </p:nvSpPr>
        <p:spPr bwMode="auto">
          <a:xfrm>
            <a:off x="4859338" y="50133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300" name="Text Box 40"/>
          <p:cNvSpPr txBox="1">
            <a:spLocks noChangeArrowheads="1"/>
          </p:cNvSpPr>
          <p:nvPr/>
        </p:nvSpPr>
        <p:spPr bwMode="auto">
          <a:xfrm>
            <a:off x="6516688" y="50006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301" name="Text Box 41"/>
          <p:cNvSpPr txBox="1">
            <a:spLocks noChangeArrowheads="1"/>
          </p:cNvSpPr>
          <p:nvPr/>
        </p:nvSpPr>
        <p:spPr bwMode="auto">
          <a:xfrm>
            <a:off x="5942013" y="537368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302" name="Text Box 42"/>
          <p:cNvSpPr txBox="1">
            <a:spLocks noChangeArrowheads="1"/>
          </p:cNvSpPr>
          <p:nvPr/>
        </p:nvSpPr>
        <p:spPr bwMode="auto">
          <a:xfrm>
            <a:off x="7885113" y="53006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5´</a:t>
            </a:r>
            <a:endParaRPr lang="en-US" altLang="cs-CZ" sz="900" b="1"/>
          </a:p>
        </p:txBody>
      </p:sp>
      <p:sp>
        <p:nvSpPr>
          <p:cNvPr id="11303" name="Text Box 43"/>
          <p:cNvSpPr txBox="1">
            <a:spLocks noChangeArrowheads="1"/>
          </p:cNvSpPr>
          <p:nvPr/>
        </p:nvSpPr>
        <p:spPr bwMode="auto">
          <a:xfrm>
            <a:off x="4859338" y="31416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04" name="Text Box 44"/>
          <p:cNvSpPr txBox="1">
            <a:spLocks noChangeArrowheads="1"/>
          </p:cNvSpPr>
          <p:nvPr/>
        </p:nvSpPr>
        <p:spPr bwMode="auto">
          <a:xfrm>
            <a:off x="7380288" y="285273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05" name="Text Box 45"/>
          <p:cNvSpPr txBox="1">
            <a:spLocks noChangeArrowheads="1"/>
          </p:cNvSpPr>
          <p:nvPr/>
        </p:nvSpPr>
        <p:spPr bwMode="auto">
          <a:xfrm>
            <a:off x="4862513" y="41497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06" name="Text Box 46"/>
          <p:cNvSpPr txBox="1">
            <a:spLocks noChangeArrowheads="1"/>
          </p:cNvSpPr>
          <p:nvPr/>
        </p:nvSpPr>
        <p:spPr bwMode="auto">
          <a:xfrm>
            <a:off x="7381875" y="3848100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07" name="Text Box 47"/>
          <p:cNvSpPr txBox="1">
            <a:spLocks noChangeArrowheads="1"/>
          </p:cNvSpPr>
          <p:nvPr/>
        </p:nvSpPr>
        <p:spPr bwMode="auto">
          <a:xfrm>
            <a:off x="4859338" y="5300663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08" name="Text Box 48"/>
          <p:cNvSpPr txBox="1">
            <a:spLocks noChangeArrowheads="1"/>
          </p:cNvSpPr>
          <p:nvPr/>
        </p:nvSpPr>
        <p:spPr bwMode="auto">
          <a:xfrm>
            <a:off x="6302375" y="50006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09" name="Text Box 49"/>
          <p:cNvSpPr txBox="1">
            <a:spLocks noChangeArrowheads="1"/>
          </p:cNvSpPr>
          <p:nvPr/>
        </p:nvSpPr>
        <p:spPr bwMode="auto">
          <a:xfrm>
            <a:off x="7886700" y="5000625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10" name="Text Box 50"/>
          <p:cNvSpPr txBox="1">
            <a:spLocks noChangeArrowheads="1"/>
          </p:cNvSpPr>
          <p:nvPr/>
        </p:nvSpPr>
        <p:spPr bwMode="auto">
          <a:xfrm>
            <a:off x="6157913" y="5360988"/>
            <a:ext cx="285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1"/>
              <a:t>3´</a:t>
            </a:r>
            <a:endParaRPr lang="en-US" altLang="cs-CZ" sz="900" b="1"/>
          </a:p>
        </p:txBody>
      </p:sp>
      <p:sp>
        <p:nvSpPr>
          <p:cNvPr id="11311" name="Text Box 5"/>
          <p:cNvSpPr txBox="1">
            <a:spLocks noChangeArrowheads="1"/>
          </p:cNvSpPr>
          <p:nvPr/>
        </p:nvSpPr>
        <p:spPr bwMode="auto">
          <a:xfrm>
            <a:off x="2700338" y="260350"/>
            <a:ext cx="3843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RESTRICTION ENZYMES</a:t>
            </a:r>
            <a:endParaRPr lang="en-US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1127</Words>
  <Application>Microsoft Office PowerPoint</Application>
  <PresentationFormat>On-screen Show (4:3)</PresentationFormat>
  <Paragraphs>485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Comic Sans MS</vt:lpstr>
      <vt:lpstr>Arial Unicode MS</vt:lpstr>
      <vt:lpstr>Times New Roman</vt:lpstr>
      <vt:lpstr>Symbol</vt:lpstr>
      <vt:lpstr>Výchozí návrh</vt:lpstr>
      <vt:lpstr>Adobe Photoshop Image</vt:lpstr>
      <vt:lpstr>PowerPoint Presentation</vt:lpstr>
      <vt:lpstr>Nucleic acid processing enzymes</vt:lpstr>
      <vt:lpstr>Nucleases</vt:lpstr>
      <vt:lpstr>Nucleases</vt:lpstr>
      <vt:lpstr>Nucleases</vt:lpstr>
      <vt:lpstr>Nucleases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Single-strand selective enzymes</vt:lpstr>
      <vt:lpstr>Combination of chemical probes with S1 nuclease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Engineered nucleases for genome editing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</dc:creator>
  <cp:lastModifiedBy>MF</cp:lastModifiedBy>
  <cp:revision>143</cp:revision>
  <dcterms:created xsi:type="dcterms:W3CDTF">2013-01-09T10:56:06Z</dcterms:created>
  <dcterms:modified xsi:type="dcterms:W3CDTF">2015-11-25T11:35:58Z</dcterms:modified>
</cp:coreProperties>
</file>