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8" r:id="rId2"/>
    <p:sldId id="293" r:id="rId3"/>
    <p:sldId id="291" r:id="rId4"/>
    <p:sldId id="271" r:id="rId5"/>
    <p:sldId id="267" r:id="rId6"/>
    <p:sldId id="279" r:id="rId7"/>
    <p:sldId id="278" r:id="rId8"/>
    <p:sldId id="272" r:id="rId9"/>
    <p:sldId id="273" r:id="rId10"/>
    <p:sldId id="292" r:id="rId11"/>
    <p:sldId id="274" r:id="rId12"/>
    <p:sldId id="280" r:id="rId13"/>
    <p:sldId id="283" r:id="rId14"/>
    <p:sldId id="284" r:id="rId15"/>
    <p:sldId id="281" r:id="rId16"/>
    <p:sldId id="285" r:id="rId17"/>
    <p:sldId id="287" r:id="rId18"/>
    <p:sldId id="286" r:id="rId19"/>
    <p:sldId id="288" r:id="rId20"/>
    <p:sldId id="290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71186" autoAdjust="0"/>
  </p:normalViewPr>
  <p:slideViewPr>
    <p:cSldViewPr>
      <p:cViewPr>
        <p:scale>
          <a:sx n="87" d="100"/>
          <a:sy n="87" d="100"/>
        </p:scale>
        <p:origin x="12" y="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DD5CA-1786-40E5-99CF-13816A17826C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62984B7-CFB2-44FA-85C7-6259E8DC5DE0}">
      <dgm:prSet phldrT="[Text]" custT="1"/>
      <dgm:spPr/>
      <dgm:t>
        <a:bodyPr/>
        <a:lstStyle/>
        <a:p>
          <a:r>
            <a:rPr lang="cs-CZ" sz="3000" dirty="0" smtClean="0">
              <a:solidFill>
                <a:schemeClr val="tx1">
                  <a:lumMod val="50000"/>
                  <a:lumOff val="50000"/>
                </a:schemeClr>
              </a:solidFill>
            </a:rPr>
            <a:t>normativní dimenze</a:t>
          </a:r>
        </a:p>
        <a:p>
          <a:r>
            <a:rPr lang="cs-CZ" sz="2400" dirty="0" smtClean="0">
              <a:solidFill>
                <a:schemeClr val="tx1">
                  <a:lumMod val="50000"/>
                  <a:lumOff val="50000"/>
                </a:schemeClr>
              </a:solidFill>
            </a:rPr>
            <a:t>(jaká by edukace měla být?) </a:t>
          </a:r>
          <a:endParaRPr lang="cs-CZ" sz="2400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69A747F9-620A-40E2-BDF2-816C56F2B827}" type="parTrans" cxnId="{E7CB103E-DD26-41D8-8BC9-C6658AD6478C}">
      <dgm:prSet/>
      <dgm:spPr/>
      <dgm:t>
        <a:bodyPr/>
        <a:lstStyle/>
        <a:p>
          <a:endParaRPr lang="cs-CZ"/>
        </a:p>
      </dgm:t>
    </dgm:pt>
    <dgm:pt modelId="{66B055F1-92B9-4411-991A-A9C04768983A}" type="sibTrans" cxnId="{E7CB103E-DD26-41D8-8BC9-C6658AD6478C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cs-CZ"/>
        </a:p>
      </dgm:t>
    </dgm:pt>
    <dgm:pt modelId="{6B226912-6A79-4CAB-A956-B5E15BE04A37}">
      <dgm:prSet phldrT="[Text]" custT="1"/>
      <dgm:spPr/>
      <dgm:t>
        <a:bodyPr/>
        <a:lstStyle/>
        <a:p>
          <a:r>
            <a:rPr lang="cs-CZ" sz="3000" dirty="0" smtClean="0">
              <a:solidFill>
                <a:schemeClr val="tx1">
                  <a:lumMod val="50000"/>
                  <a:lumOff val="50000"/>
                </a:schemeClr>
              </a:solidFill>
            </a:rPr>
            <a:t>explanační dimenze </a:t>
          </a:r>
        </a:p>
        <a:p>
          <a:r>
            <a:rPr lang="cs-CZ" sz="2400" dirty="0" smtClean="0">
              <a:solidFill>
                <a:schemeClr val="tx1">
                  <a:lumMod val="50000"/>
                  <a:lumOff val="50000"/>
                </a:schemeClr>
              </a:solidFill>
            </a:rPr>
            <a:t>(co je edukace?)</a:t>
          </a:r>
          <a:endParaRPr lang="cs-CZ" sz="2400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4B772B0C-6395-4715-AD74-7322187E3088}" type="parTrans" cxnId="{81535A00-EFD3-4C48-82DB-D00EA3FAB0CB}">
      <dgm:prSet/>
      <dgm:spPr/>
      <dgm:t>
        <a:bodyPr/>
        <a:lstStyle/>
        <a:p>
          <a:endParaRPr lang="cs-CZ"/>
        </a:p>
      </dgm:t>
    </dgm:pt>
    <dgm:pt modelId="{5522D606-B52E-4FA8-9A2C-074A5BEB5760}" type="sibTrans" cxnId="{81535A00-EFD3-4C48-82DB-D00EA3FAB0CB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cs-CZ"/>
        </a:p>
      </dgm:t>
    </dgm:pt>
    <dgm:pt modelId="{CC71D611-DD82-4854-AB5E-1256AC5D3CC0}" type="pres">
      <dgm:prSet presAssocID="{4CBDD5CA-1786-40E5-99CF-13816A17826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1398811-8801-4E8F-A198-C67FF56B0724}" type="pres">
      <dgm:prSet presAssocID="{962984B7-CFB2-44FA-85C7-6259E8DC5DE0}" presName="dummy" presStyleCnt="0"/>
      <dgm:spPr/>
    </dgm:pt>
    <dgm:pt modelId="{14744970-C312-4464-A422-C464FB274262}" type="pres">
      <dgm:prSet presAssocID="{962984B7-CFB2-44FA-85C7-6259E8DC5DE0}" presName="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82E26D-142F-4250-99D7-D4F6483A552E}" type="pres">
      <dgm:prSet presAssocID="{66B055F1-92B9-4411-991A-A9C04768983A}" presName="sibTrans" presStyleLbl="node1" presStyleIdx="0" presStyleCnt="2"/>
      <dgm:spPr/>
      <dgm:t>
        <a:bodyPr/>
        <a:lstStyle/>
        <a:p>
          <a:endParaRPr lang="cs-CZ"/>
        </a:p>
      </dgm:t>
    </dgm:pt>
    <dgm:pt modelId="{C2779C65-84A0-4FA9-8326-8EE945786340}" type="pres">
      <dgm:prSet presAssocID="{6B226912-6A79-4CAB-A956-B5E15BE04A37}" presName="dummy" presStyleCnt="0"/>
      <dgm:spPr/>
    </dgm:pt>
    <dgm:pt modelId="{7C527160-754F-4AF7-B603-5B90557BA940}" type="pres">
      <dgm:prSet presAssocID="{6B226912-6A79-4CAB-A956-B5E15BE04A37}" presName="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549F76-6E82-4ADB-A12A-6DB237069501}" type="pres">
      <dgm:prSet presAssocID="{5522D606-B52E-4FA8-9A2C-074A5BEB5760}" presName="sibTrans" presStyleLbl="node1" presStyleIdx="1" presStyleCnt="2"/>
      <dgm:spPr/>
      <dgm:t>
        <a:bodyPr/>
        <a:lstStyle/>
        <a:p>
          <a:endParaRPr lang="cs-CZ"/>
        </a:p>
      </dgm:t>
    </dgm:pt>
  </dgm:ptLst>
  <dgm:cxnLst>
    <dgm:cxn modelId="{81535A00-EFD3-4C48-82DB-D00EA3FAB0CB}" srcId="{4CBDD5CA-1786-40E5-99CF-13816A17826C}" destId="{6B226912-6A79-4CAB-A956-B5E15BE04A37}" srcOrd="1" destOrd="0" parTransId="{4B772B0C-6395-4715-AD74-7322187E3088}" sibTransId="{5522D606-B52E-4FA8-9A2C-074A5BEB5760}"/>
    <dgm:cxn modelId="{5BD4CB2F-3BEB-470E-8524-72EA90A7C8E8}" type="presOf" srcId="{962984B7-CFB2-44FA-85C7-6259E8DC5DE0}" destId="{14744970-C312-4464-A422-C464FB274262}" srcOrd="0" destOrd="0" presId="urn:microsoft.com/office/officeart/2005/8/layout/cycle1"/>
    <dgm:cxn modelId="{6DC32D70-B53F-4AC6-9DDB-953B96413714}" type="presOf" srcId="{5522D606-B52E-4FA8-9A2C-074A5BEB5760}" destId="{4D549F76-6E82-4ADB-A12A-6DB237069501}" srcOrd="0" destOrd="0" presId="urn:microsoft.com/office/officeart/2005/8/layout/cycle1"/>
    <dgm:cxn modelId="{30DB8B4B-F596-41B6-A3B3-AF127A785187}" type="presOf" srcId="{4CBDD5CA-1786-40E5-99CF-13816A17826C}" destId="{CC71D611-DD82-4854-AB5E-1256AC5D3CC0}" srcOrd="0" destOrd="0" presId="urn:microsoft.com/office/officeart/2005/8/layout/cycle1"/>
    <dgm:cxn modelId="{E7CB103E-DD26-41D8-8BC9-C6658AD6478C}" srcId="{4CBDD5CA-1786-40E5-99CF-13816A17826C}" destId="{962984B7-CFB2-44FA-85C7-6259E8DC5DE0}" srcOrd="0" destOrd="0" parTransId="{69A747F9-620A-40E2-BDF2-816C56F2B827}" sibTransId="{66B055F1-92B9-4411-991A-A9C04768983A}"/>
    <dgm:cxn modelId="{992CF857-2B6C-4546-8231-B699FB2ED574}" type="presOf" srcId="{6B226912-6A79-4CAB-A956-B5E15BE04A37}" destId="{7C527160-754F-4AF7-B603-5B90557BA940}" srcOrd="0" destOrd="0" presId="urn:microsoft.com/office/officeart/2005/8/layout/cycle1"/>
    <dgm:cxn modelId="{9B6CA2FA-AEE8-4DAD-84A1-D235B1EAFAB5}" type="presOf" srcId="{66B055F1-92B9-4411-991A-A9C04768983A}" destId="{C982E26D-142F-4250-99D7-D4F6483A552E}" srcOrd="0" destOrd="0" presId="urn:microsoft.com/office/officeart/2005/8/layout/cycle1"/>
    <dgm:cxn modelId="{55B4E9D0-2C9E-48DE-BDC1-F37C04BFD8F8}" type="presParOf" srcId="{CC71D611-DD82-4854-AB5E-1256AC5D3CC0}" destId="{C1398811-8801-4E8F-A198-C67FF56B0724}" srcOrd="0" destOrd="0" presId="urn:microsoft.com/office/officeart/2005/8/layout/cycle1"/>
    <dgm:cxn modelId="{F23A0F1E-DD79-4682-923F-CFEC0D0A45B0}" type="presParOf" srcId="{CC71D611-DD82-4854-AB5E-1256AC5D3CC0}" destId="{14744970-C312-4464-A422-C464FB274262}" srcOrd="1" destOrd="0" presId="urn:microsoft.com/office/officeart/2005/8/layout/cycle1"/>
    <dgm:cxn modelId="{D1403B6B-3523-4F98-8215-63D353625029}" type="presParOf" srcId="{CC71D611-DD82-4854-AB5E-1256AC5D3CC0}" destId="{C982E26D-142F-4250-99D7-D4F6483A552E}" srcOrd="2" destOrd="0" presId="urn:microsoft.com/office/officeart/2005/8/layout/cycle1"/>
    <dgm:cxn modelId="{34CD96FE-AA8B-4DFE-8A3D-BC330CD82EB3}" type="presParOf" srcId="{CC71D611-DD82-4854-AB5E-1256AC5D3CC0}" destId="{C2779C65-84A0-4FA9-8326-8EE945786340}" srcOrd="3" destOrd="0" presId="urn:microsoft.com/office/officeart/2005/8/layout/cycle1"/>
    <dgm:cxn modelId="{3ED7F084-8489-498C-BCAF-8A2C0145F21E}" type="presParOf" srcId="{CC71D611-DD82-4854-AB5E-1256AC5D3CC0}" destId="{7C527160-754F-4AF7-B603-5B90557BA940}" srcOrd="4" destOrd="0" presId="urn:microsoft.com/office/officeart/2005/8/layout/cycle1"/>
    <dgm:cxn modelId="{C77177ED-5329-47F9-A66A-70B25900BCF7}" type="presParOf" srcId="{CC71D611-DD82-4854-AB5E-1256AC5D3CC0}" destId="{4D549F76-6E82-4ADB-A12A-6DB237069501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ACA401-232D-47C7-84ED-F25297D88C2D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6798DF13-33C8-4D14-8797-C13FF4A4E54E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Explanační </a:t>
          </a:r>
          <a:endParaRPr lang="cs-CZ" dirty="0"/>
        </a:p>
      </dgm:t>
    </dgm:pt>
    <dgm:pt modelId="{151F391D-E1E8-4A17-AA4B-2F3C80725889}" type="parTrans" cxnId="{616304AD-96A2-49B1-8699-717DAA0D13D3}">
      <dgm:prSet/>
      <dgm:spPr/>
      <dgm:t>
        <a:bodyPr/>
        <a:lstStyle/>
        <a:p>
          <a:endParaRPr lang="cs-CZ"/>
        </a:p>
      </dgm:t>
    </dgm:pt>
    <dgm:pt modelId="{EA390D51-93B6-467E-876F-B7C6D4FCD1A2}" type="sibTrans" cxnId="{616304AD-96A2-49B1-8699-717DAA0D13D3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cs-CZ"/>
        </a:p>
      </dgm:t>
    </dgm:pt>
    <dgm:pt modelId="{BA5D0246-E31B-4447-8282-E49C8D59899B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Normativní</a:t>
          </a:r>
          <a:endParaRPr lang="cs-CZ" dirty="0"/>
        </a:p>
      </dgm:t>
    </dgm:pt>
    <dgm:pt modelId="{A5BFBF54-D5B5-48EC-9297-9202B2AD02EB}" type="parTrans" cxnId="{85924D1D-9FD4-46B7-B03B-CC272E8D71E8}">
      <dgm:prSet/>
      <dgm:spPr/>
      <dgm:t>
        <a:bodyPr/>
        <a:lstStyle/>
        <a:p>
          <a:endParaRPr lang="cs-CZ"/>
        </a:p>
      </dgm:t>
    </dgm:pt>
    <dgm:pt modelId="{B1FC1AE0-5682-4BFF-BD42-CDACABDD1AF3}" type="sibTrans" cxnId="{85924D1D-9FD4-46B7-B03B-CC272E8D71E8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cs-CZ"/>
        </a:p>
      </dgm:t>
    </dgm:pt>
    <dgm:pt modelId="{0B3C77B2-DFC9-438B-9491-D909D2A403D7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Praxe</a:t>
          </a:r>
          <a:endParaRPr lang="cs-CZ" dirty="0"/>
        </a:p>
      </dgm:t>
    </dgm:pt>
    <dgm:pt modelId="{9CCEE03B-6989-4BBD-AA0B-B3003DF4BB2E}" type="parTrans" cxnId="{204F1C9C-96E2-465C-8067-17C73EAEFDA3}">
      <dgm:prSet/>
      <dgm:spPr/>
      <dgm:t>
        <a:bodyPr/>
        <a:lstStyle/>
        <a:p>
          <a:endParaRPr lang="cs-CZ"/>
        </a:p>
      </dgm:t>
    </dgm:pt>
    <dgm:pt modelId="{099BFC92-79EF-49E2-A348-41F5ACD229AF}" type="sibTrans" cxnId="{204F1C9C-96E2-465C-8067-17C73EAEFDA3}">
      <dgm:prSet/>
      <dgm:spPr/>
      <dgm:t>
        <a:bodyPr/>
        <a:lstStyle/>
        <a:p>
          <a:endParaRPr lang="cs-CZ"/>
        </a:p>
      </dgm:t>
    </dgm:pt>
    <dgm:pt modelId="{8DDD0DB1-8933-4742-8AEB-7EE5AE33DE0E}" type="pres">
      <dgm:prSet presAssocID="{00ACA401-232D-47C7-84ED-F25297D88C2D}" presName="Name0" presStyleCnt="0">
        <dgm:presLayoutVars>
          <dgm:dir/>
          <dgm:resizeHandles val="exact"/>
        </dgm:presLayoutVars>
      </dgm:prSet>
      <dgm:spPr/>
    </dgm:pt>
    <dgm:pt modelId="{FDE5F5BF-3BEE-4312-B8CF-1052DC01C988}" type="pres">
      <dgm:prSet presAssocID="{00ACA401-232D-47C7-84ED-F25297D88C2D}" presName="vNodes" presStyleCnt="0"/>
      <dgm:spPr/>
    </dgm:pt>
    <dgm:pt modelId="{314F9655-2462-4F05-A3A6-E3D8F38EFEC1}" type="pres">
      <dgm:prSet presAssocID="{6798DF13-33C8-4D14-8797-C13FF4A4E54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C4952F-2577-43A9-969F-93994BBDB41E}" type="pres">
      <dgm:prSet presAssocID="{EA390D51-93B6-467E-876F-B7C6D4FCD1A2}" presName="spacerT" presStyleCnt="0"/>
      <dgm:spPr/>
    </dgm:pt>
    <dgm:pt modelId="{B910E84A-D80C-44DF-93C7-775652429832}" type="pres">
      <dgm:prSet presAssocID="{EA390D51-93B6-467E-876F-B7C6D4FCD1A2}" presName="sibTrans" presStyleLbl="sibTrans2D1" presStyleIdx="0" presStyleCnt="2"/>
      <dgm:spPr/>
      <dgm:t>
        <a:bodyPr/>
        <a:lstStyle/>
        <a:p>
          <a:endParaRPr lang="cs-CZ"/>
        </a:p>
      </dgm:t>
    </dgm:pt>
    <dgm:pt modelId="{D41867EA-2DF4-45EC-BC49-F16BF081A433}" type="pres">
      <dgm:prSet presAssocID="{EA390D51-93B6-467E-876F-B7C6D4FCD1A2}" presName="spacerB" presStyleCnt="0"/>
      <dgm:spPr/>
    </dgm:pt>
    <dgm:pt modelId="{50167CAC-49AC-49E1-BF9B-36C4BA8A41F9}" type="pres">
      <dgm:prSet presAssocID="{BA5D0246-E31B-4447-8282-E49C8D59899B}" presName="node" presStyleLbl="node1" presStyleIdx="1" presStyleCnt="3" custLinFactNeighborX="-1516" custLinFactNeighborY="-5106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6318D6-252A-40C8-96FC-704190435B6E}" type="pres">
      <dgm:prSet presAssocID="{00ACA401-232D-47C7-84ED-F25297D88C2D}" presName="sibTransLast" presStyleLbl="sibTrans2D1" presStyleIdx="1" presStyleCnt="2" custFlipVert="1" custScaleX="37951" custScaleY="24724"/>
      <dgm:spPr/>
      <dgm:t>
        <a:bodyPr/>
        <a:lstStyle/>
        <a:p>
          <a:endParaRPr lang="cs-CZ"/>
        </a:p>
      </dgm:t>
    </dgm:pt>
    <dgm:pt modelId="{9A91C50A-9022-4E0B-8C16-5A6DAD0AF5E5}" type="pres">
      <dgm:prSet presAssocID="{00ACA401-232D-47C7-84ED-F25297D88C2D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BC1463D0-CD0F-4D3D-AEFD-67FE836A4C78}" type="pres">
      <dgm:prSet presAssocID="{00ACA401-232D-47C7-84ED-F25297D88C2D}" presName="lastNode" presStyleLbl="node1" presStyleIdx="2" presStyleCnt="3" custLinFactNeighborX="17791" custLinFactNeighborY="-53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9066691-9A86-4924-908A-4C003EFB5144}" type="presOf" srcId="{6798DF13-33C8-4D14-8797-C13FF4A4E54E}" destId="{314F9655-2462-4F05-A3A6-E3D8F38EFEC1}" srcOrd="0" destOrd="0" presId="urn:microsoft.com/office/officeart/2005/8/layout/equation2"/>
    <dgm:cxn modelId="{85924D1D-9FD4-46B7-B03B-CC272E8D71E8}" srcId="{00ACA401-232D-47C7-84ED-F25297D88C2D}" destId="{BA5D0246-E31B-4447-8282-E49C8D59899B}" srcOrd="1" destOrd="0" parTransId="{A5BFBF54-D5B5-48EC-9297-9202B2AD02EB}" sibTransId="{B1FC1AE0-5682-4BFF-BD42-CDACABDD1AF3}"/>
    <dgm:cxn modelId="{97919435-7544-45FB-80CA-AD59313810C3}" type="presOf" srcId="{BA5D0246-E31B-4447-8282-E49C8D59899B}" destId="{50167CAC-49AC-49E1-BF9B-36C4BA8A41F9}" srcOrd="0" destOrd="0" presId="urn:microsoft.com/office/officeart/2005/8/layout/equation2"/>
    <dgm:cxn modelId="{C18E7520-E89B-472B-831E-3D6C7F51E665}" type="presOf" srcId="{0B3C77B2-DFC9-438B-9491-D909D2A403D7}" destId="{BC1463D0-CD0F-4D3D-AEFD-67FE836A4C78}" srcOrd="0" destOrd="0" presId="urn:microsoft.com/office/officeart/2005/8/layout/equation2"/>
    <dgm:cxn modelId="{0D8855C9-0919-4119-8280-4872971F76B8}" type="presOf" srcId="{00ACA401-232D-47C7-84ED-F25297D88C2D}" destId="{8DDD0DB1-8933-4742-8AEB-7EE5AE33DE0E}" srcOrd="0" destOrd="0" presId="urn:microsoft.com/office/officeart/2005/8/layout/equation2"/>
    <dgm:cxn modelId="{616304AD-96A2-49B1-8699-717DAA0D13D3}" srcId="{00ACA401-232D-47C7-84ED-F25297D88C2D}" destId="{6798DF13-33C8-4D14-8797-C13FF4A4E54E}" srcOrd="0" destOrd="0" parTransId="{151F391D-E1E8-4A17-AA4B-2F3C80725889}" sibTransId="{EA390D51-93B6-467E-876F-B7C6D4FCD1A2}"/>
    <dgm:cxn modelId="{9229A882-FAE4-43E0-ACBA-10986F1A59A2}" type="presOf" srcId="{B1FC1AE0-5682-4BFF-BD42-CDACABDD1AF3}" destId="{9A91C50A-9022-4E0B-8C16-5A6DAD0AF5E5}" srcOrd="1" destOrd="0" presId="urn:microsoft.com/office/officeart/2005/8/layout/equation2"/>
    <dgm:cxn modelId="{124734C8-E07B-4D1F-91FE-E8ADAAC53A34}" type="presOf" srcId="{B1FC1AE0-5682-4BFF-BD42-CDACABDD1AF3}" destId="{366318D6-252A-40C8-96FC-704190435B6E}" srcOrd="0" destOrd="0" presId="urn:microsoft.com/office/officeart/2005/8/layout/equation2"/>
    <dgm:cxn modelId="{204F1C9C-96E2-465C-8067-17C73EAEFDA3}" srcId="{00ACA401-232D-47C7-84ED-F25297D88C2D}" destId="{0B3C77B2-DFC9-438B-9491-D909D2A403D7}" srcOrd="2" destOrd="0" parTransId="{9CCEE03B-6989-4BBD-AA0B-B3003DF4BB2E}" sibTransId="{099BFC92-79EF-49E2-A348-41F5ACD229AF}"/>
    <dgm:cxn modelId="{6F70947D-557B-42AD-8874-0FDCE7A1173C}" type="presOf" srcId="{EA390D51-93B6-467E-876F-B7C6D4FCD1A2}" destId="{B910E84A-D80C-44DF-93C7-775652429832}" srcOrd="0" destOrd="0" presId="urn:microsoft.com/office/officeart/2005/8/layout/equation2"/>
    <dgm:cxn modelId="{456AEA51-A60D-4F73-A06A-CBA09155AC5C}" type="presParOf" srcId="{8DDD0DB1-8933-4742-8AEB-7EE5AE33DE0E}" destId="{FDE5F5BF-3BEE-4312-B8CF-1052DC01C988}" srcOrd="0" destOrd="0" presId="urn:microsoft.com/office/officeart/2005/8/layout/equation2"/>
    <dgm:cxn modelId="{3B756BD0-367C-4AE6-BF86-7131F24F22D6}" type="presParOf" srcId="{FDE5F5BF-3BEE-4312-B8CF-1052DC01C988}" destId="{314F9655-2462-4F05-A3A6-E3D8F38EFEC1}" srcOrd="0" destOrd="0" presId="urn:microsoft.com/office/officeart/2005/8/layout/equation2"/>
    <dgm:cxn modelId="{35A81AF5-8415-47C3-8E16-0FED727AE940}" type="presParOf" srcId="{FDE5F5BF-3BEE-4312-B8CF-1052DC01C988}" destId="{71C4952F-2577-43A9-969F-93994BBDB41E}" srcOrd="1" destOrd="0" presId="urn:microsoft.com/office/officeart/2005/8/layout/equation2"/>
    <dgm:cxn modelId="{D53C95F2-2E16-46D9-9294-931E743A9394}" type="presParOf" srcId="{FDE5F5BF-3BEE-4312-B8CF-1052DC01C988}" destId="{B910E84A-D80C-44DF-93C7-775652429832}" srcOrd="2" destOrd="0" presId="urn:microsoft.com/office/officeart/2005/8/layout/equation2"/>
    <dgm:cxn modelId="{AC19BB14-F15C-475C-86DA-C74098EBAAF7}" type="presParOf" srcId="{FDE5F5BF-3BEE-4312-B8CF-1052DC01C988}" destId="{D41867EA-2DF4-45EC-BC49-F16BF081A433}" srcOrd="3" destOrd="0" presId="urn:microsoft.com/office/officeart/2005/8/layout/equation2"/>
    <dgm:cxn modelId="{18F2CB66-42C1-40E5-BA4B-A46A6E3631F1}" type="presParOf" srcId="{FDE5F5BF-3BEE-4312-B8CF-1052DC01C988}" destId="{50167CAC-49AC-49E1-BF9B-36C4BA8A41F9}" srcOrd="4" destOrd="0" presId="urn:microsoft.com/office/officeart/2005/8/layout/equation2"/>
    <dgm:cxn modelId="{2350911C-9ABA-4D67-BE73-5CF639FD0DEB}" type="presParOf" srcId="{8DDD0DB1-8933-4742-8AEB-7EE5AE33DE0E}" destId="{366318D6-252A-40C8-96FC-704190435B6E}" srcOrd="1" destOrd="0" presId="urn:microsoft.com/office/officeart/2005/8/layout/equation2"/>
    <dgm:cxn modelId="{36870471-C5E7-4D85-9814-667FD1473D8C}" type="presParOf" srcId="{366318D6-252A-40C8-96FC-704190435B6E}" destId="{9A91C50A-9022-4E0B-8C16-5A6DAD0AF5E5}" srcOrd="0" destOrd="0" presId="urn:microsoft.com/office/officeart/2005/8/layout/equation2"/>
    <dgm:cxn modelId="{3EB273F8-27DB-4B38-8895-3AF963802B79}" type="presParOf" srcId="{8DDD0DB1-8933-4742-8AEB-7EE5AE33DE0E}" destId="{BC1463D0-CD0F-4D3D-AEFD-67FE836A4C7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744970-C312-4464-A422-C464FB274262}">
      <dsp:nvSpPr>
        <dsp:cNvPr id="0" name=""/>
        <dsp:cNvSpPr/>
      </dsp:nvSpPr>
      <dsp:spPr>
        <a:xfrm>
          <a:off x="4739095" y="1237532"/>
          <a:ext cx="2349471" cy="2349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normativní dimenze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(jaká by edukace měla být?) </a:t>
          </a:r>
          <a:endParaRPr lang="cs-CZ" sz="24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4739095" y="1237532"/>
        <a:ext cx="2349471" cy="2349471"/>
      </dsp:txXfrm>
    </dsp:sp>
    <dsp:sp modelId="{C982E26D-142F-4250-99D7-D4F6483A552E}">
      <dsp:nvSpPr>
        <dsp:cNvPr id="0" name=""/>
        <dsp:cNvSpPr/>
      </dsp:nvSpPr>
      <dsp:spPr>
        <a:xfrm>
          <a:off x="1582731" y="-1444"/>
          <a:ext cx="4827425" cy="4827425"/>
        </a:xfrm>
        <a:prstGeom prst="circularArrow">
          <a:avLst>
            <a:gd name="adj1" fmla="val 9491"/>
            <a:gd name="adj2" fmla="val 685658"/>
            <a:gd name="adj3" fmla="val 7847349"/>
            <a:gd name="adj4" fmla="val 2266993"/>
            <a:gd name="adj5" fmla="val 11072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</dsp:sp>
    <dsp:sp modelId="{7C527160-754F-4AF7-B603-5B90557BA940}">
      <dsp:nvSpPr>
        <dsp:cNvPr id="0" name=""/>
        <dsp:cNvSpPr/>
      </dsp:nvSpPr>
      <dsp:spPr>
        <a:xfrm>
          <a:off x="904321" y="1237532"/>
          <a:ext cx="2349471" cy="2349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explanační dimenze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(co je edukace?)</a:t>
          </a:r>
          <a:endParaRPr lang="cs-CZ" sz="24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904321" y="1237532"/>
        <a:ext cx="2349471" cy="2349471"/>
      </dsp:txXfrm>
    </dsp:sp>
    <dsp:sp modelId="{4D549F76-6E82-4ADB-A12A-6DB237069501}">
      <dsp:nvSpPr>
        <dsp:cNvPr id="0" name=""/>
        <dsp:cNvSpPr/>
      </dsp:nvSpPr>
      <dsp:spPr>
        <a:xfrm>
          <a:off x="1582731" y="-1444"/>
          <a:ext cx="4827425" cy="4827425"/>
        </a:xfrm>
        <a:prstGeom prst="circularArrow">
          <a:avLst>
            <a:gd name="adj1" fmla="val 9491"/>
            <a:gd name="adj2" fmla="val 685658"/>
            <a:gd name="adj3" fmla="val 18647349"/>
            <a:gd name="adj4" fmla="val 13066993"/>
            <a:gd name="adj5" fmla="val 11072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F9655-2462-4F05-A3A6-E3D8F38EFEC1}">
      <dsp:nvSpPr>
        <dsp:cNvPr id="0" name=""/>
        <dsp:cNvSpPr/>
      </dsp:nvSpPr>
      <dsp:spPr>
        <a:xfrm>
          <a:off x="382488" y="1472"/>
          <a:ext cx="1480839" cy="1480839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Explanační </a:t>
          </a:r>
          <a:endParaRPr lang="cs-CZ" sz="1700" kern="1200" dirty="0"/>
        </a:p>
      </dsp:txBody>
      <dsp:txXfrm>
        <a:off x="599352" y="218336"/>
        <a:ext cx="1047111" cy="1047111"/>
      </dsp:txXfrm>
    </dsp:sp>
    <dsp:sp modelId="{B910E84A-D80C-44DF-93C7-775652429832}">
      <dsp:nvSpPr>
        <dsp:cNvPr id="0" name=""/>
        <dsp:cNvSpPr/>
      </dsp:nvSpPr>
      <dsp:spPr>
        <a:xfrm>
          <a:off x="693464" y="1602556"/>
          <a:ext cx="858887" cy="858887"/>
        </a:xfrm>
        <a:prstGeom prst="mathPlus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807309" y="1930994"/>
        <a:ext cx="631197" cy="202011"/>
      </dsp:txXfrm>
    </dsp:sp>
    <dsp:sp modelId="{50167CAC-49AC-49E1-BF9B-36C4BA8A41F9}">
      <dsp:nvSpPr>
        <dsp:cNvPr id="0" name=""/>
        <dsp:cNvSpPr/>
      </dsp:nvSpPr>
      <dsp:spPr>
        <a:xfrm>
          <a:off x="360038" y="2520280"/>
          <a:ext cx="1480839" cy="1480839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Normativní</a:t>
          </a:r>
          <a:endParaRPr lang="cs-CZ" sz="1700" kern="1200" dirty="0"/>
        </a:p>
      </dsp:txBody>
      <dsp:txXfrm>
        <a:off x="576902" y="2737144"/>
        <a:ext cx="1047111" cy="1047111"/>
      </dsp:txXfrm>
    </dsp:sp>
    <dsp:sp modelId="{366318D6-252A-40C8-96FC-704190435B6E}">
      <dsp:nvSpPr>
        <dsp:cNvPr id="0" name=""/>
        <dsp:cNvSpPr/>
      </dsp:nvSpPr>
      <dsp:spPr>
        <a:xfrm rot="21585362" flipV="1">
          <a:off x="2390069" y="1939185"/>
          <a:ext cx="255652" cy="13619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-10800000">
        <a:off x="2390069" y="1966511"/>
        <a:ext cx="214793" cy="81719"/>
      </dsp:txXfrm>
    </dsp:sp>
    <dsp:sp modelId="{BC1463D0-CD0F-4D3D-AEFD-67FE836A4C78}">
      <dsp:nvSpPr>
        <dsp:cNvPr id="0" name=""/>
        <dsp:cNvSpPr/>
      </dsp:nvSpPr>
      <dsp:spPr>
        <a:xfrm>
          <a:off x="3134320" y="535374"/>
          <a:ext cx="2961679" cy="2961679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Praxe</a:t>
          </a:r>
          <a:endParaRPr lang="cs-CZ" sz="6500" kern="1200" dirty="0"/>
        </a:p>
      </dsp:txBody>
      <dsp:txXfrm>
        <a:off x="3568048" y="969102"/>
        <a:ext cx="2094223" cy="20942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4E90C-29B2-4570-9F94-39DD8EBB246C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9A469-4667-4B43-BC3E-8D3A27EC64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982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Získávání vs. Vytváření</a:t>
            </a:r>
            <a:r>
              <a:rPr lang="cs-CZ" baseline="0" dirty="0" smtClean="0"/>
              <a:t> (zprostředkovatel vs. Průvodce, procesor vs. Objevitel)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9A469-4667-4B43-BC3E-8D3A27EC647F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199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Vzdělání: Uspořádaná soustava zkušeností, poznatků a duchovních hodnot nashromážděných lidskou společností za dobu její existence, osvojovaná subjektem v procesu vzdělávání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Vzdělanost: Celkový stav vzdělání v sociální skupině, státu, národě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Vzdělavatelnost: Souhrn předpokladů s nimiž člověk vstupuje do procesu vzdělávání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9A469-4667-4B43-BC3E-8D3A27EC647F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230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25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69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81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162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228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21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956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53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8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05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1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D21F9-040D-4E71-84AE-69FD7304E296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13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28498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Co je pedagogika?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9672" y="4653136"/>
            <a:ext cx="6440760" cy="177775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Zuzana Šalamounová</a:t>
            </a:r>
          </a:p>
          <a:p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PS 2016</a:t>
            </a:r>
          </a:p>
        </p:txBody>
      </p:sp>
    </p:spTree>
    <p:extLst>
      <p:ext uri="{BB962C8B-B14F-4D97-AF65-F5344CB8AC3E}">
        <p14:creationId xmlns:p14="http://schemas.microsoft.com/office/powerpoint/2010/main" val="99257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Základní pedagogické disciplíny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40760" cy="1777752"/>
          </a:xfrm>
        </p:spPr>
        <p:txBody>
          <a:bodyPr>
            <a:normAutofit/>
          </a:bodyPr>
          <a:lstStyle/>
          <a:p>
            <a:endParaRPr lang="cs-CZ" dirty="0" smtClean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074757"/>
              </p:ext>
            </p:extLst>
          </p:nvPr>
        </p:nvGraphicFramePr>
        <p:xfrm>
          <a:off x="467544" y="1988840"/>
          <a:ext cx="8136903" cy="4720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7197"/>
                <a:gridCol w="5019706"/>
              </a:tblGrid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3"/>
                          </a:solidFill>
                          <a:effectLst/>
                        </a:rPr>
                        <a:t>Obecná pedagogika</a:t>
                      </a:r>
                      <a:endParaRPr lang="cs-CZ" sz="2000" b="1" dirty="0">
                        <a:solidFill>
                          <a:schemeClr val="accent3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2"/>
                          </a:solidFill>
                          <a:effectLst/>
                        </a:rPr>
                        <a:t>Vědecká disciplína zabývající se srovnáváním pedagogických jevů ve dvou nebo více geografických </a:t>
                      </a:r>
                      <a:r>
                        <a:rPr lang="cs-CZ" sz="2000" b="1" dirty="0" smtClean="0">
                          <a:solidFill>
                            <a:schemeClr val="accent2"/>
                          </a:solidFill>
                          <a:effectLst/>
                        </a:rPr>
                        <a:t>oblastech.</a:t>
                      </a:r>
                      <a:endParaRPr lang="cs-CZ" sz="2000" b="1" dirty="0">
                        <a:solidFill>
                          <a:schemeClr val="accent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4"/>
                          </a:solidFill>
                          <a:effectLst/>
                        </a:rPr>
                        <a:t>Obecná didaktika</a:t>
                      </a:r>
                      <a:endParaRPr lang="cs-CZ" sz="2000" b="1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5"/>
                          </a:solidFill>
                          <a:effectLst/>
                        </a:rPr>
                        <a:t>Disciplína rozvíjející systém teoretických principů, metod a způsobů popisu, analýzy a objasňování pedagogických jevů</a:t>
                      </a:r>
                      <a:r>
                        <a:rPr lang="cs-CZ" sz="2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.                  </a:t>
                      </a:r>
                      <a:r>
                        <a:rPr lang="cs-CZ" sz="2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      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1063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6"/>
                          </a:solidFill>
                          <a:effectLst/>
                        </a:rPr>
                        <a:t>Dějiny výchovy a vzdělávání</a:t>
                      </a:r>
                      <a:endParaRPr lang="cs-CZ" sz="2000" b="1" dirty="0">
                        <a:solidFill>
                          <a:schemeClr val="accent6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Disciplína pedagogické vědy zabývající se    </a:t>
                      </a:r>
                      <a:r>
                        <a:rPr lang="cs-CZ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       formulací </a:t>
                      </a:r>
                      <a:r>
                        <a:rPr lang="cs-CZ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a výkladem základních pojmů a teoretických konstruktů vzdělávání a výchovy</a:t>
                      </a:r>
                      <a:r>
                        <a:rPr lang="cs-CZ" sz="2000" b="1" dirty="0">
                          <a:solidFill>
                            <a:schemeClr val="accent3"/>
                          </a:solidFill>
                          <a:effectLst/>
                        </a:rPr>
                        <a:t>.</a:t>
                      </a:r>
                      <a:r>
                        <a:rPr lang="cs-CZ" sz="2000" b="1" dirty="0">
                          <a:effectLst/>
                        </a:rPr>
                        <a:t>     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2"/>
                          </a:solidFill>
                          <a:effectLst/>
                        </a:rPr>
                        <a:t>Srovnávací pedagogika</a:t>
                      </a:r>
                      <a:endParaRPr lang="cs-CZ" sz="2000" b="1" dirty="0">
                        <a:solidFill>
                          <a:schemeClr val="accent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Pedagogická disciplína zkoumající historický vývoj pedagogických teorií a výchovně-vzdělávací praxe.                                            </a:t>
                      </a:r>
                      <a:r>
                        <a:rPr lang="cs-CZ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</a:t>
                      </a:r>
                      <a:endParaRPr lang="cs-CZ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5"/>
                          </a:solidFill>
                          <a:effectLst/>
                        </a:rPr>
                        <a:t>Pedagogická metodologie</a:t>
                      </a:r>
                      <a:endParaRPr lang="cs-CZ" sz="2000" b="1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4"/>
                          </a:solidFill>
                          <a:effectLst/>
                        </a:rPr>
                        <a:t>Teorie vzdělávání a vyučování. Jejím předmětem jsou cíle, obsah, metody a organizační formy vyučování.                        </a:t>
                      </a:r>
                      <a:r>
                        <a:rPr lang="cs-CZ" sz="2000" b="1" dirty="0" smtClean="0">
                          <a:solidFill>
                            <a:schemeClr val="accent4"/>
                          </a:solidFill>
                          <a:effectLst/>
                        </a:rPr>
                        <a:t>                                         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3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Aplikované pedagogické disciplíny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6440760" cy="3816424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-dle věku</a:t>
            </a:r>
          </a:p>
          <a:p>
            <a:pPr algn="l"/>
            <a:r>
              <a:rPr lang="cs-CZ" dirty="0" smtClean="0"/>
              <a:t>-dle instituce</a:t>
            </a:r>
          </a:p>
          <a:p>
            <a:pPr algn="l"/>
            <a:r>
              <a:rPr lang="cs-CZ" dirty="0" smtClean="0"/>
              <a:t>-dle specifických potřeb cílové skupiny…</a:t>
            </a:r>
          </a:p>
        </p:txBody>
      </p:sp>
      <p:sp>
        <p:nvSpPr>
          <p:cNvPr id="5" name="Ovál 4"/>
          <p:cNvSpPr/>
          <p:nvPr/>
        </p:nvSpPr>
        <p:spPr>
          <a:xfrm>
            <a:off x="5436096" y="4384540"/>
            <a:ext cx="2520280" cy="223224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>
            <a:stCxn id="5" idx="7"/>
          </p:cNvCxnSpPr>
          <p:nvPr/>
        </p:nvCxnSpPr>
        <p:spPr>
          <a:xfrm flipV="1">
            <a:off x="7587290" y="4096508"/>
            <a:ext cx="585110" cy="614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4427984" y="5500664"/>
            <a:ext cx="1296144" cy="304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7308304" y="5652964"/>
            <a:ext cx="1152128" cy="5123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6084168" y="4221088"/>
            <a:ext cx="28803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878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Hraniční pedagogické disciplíny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132856"/>
            <a:ext cx="7776864" cy="3960440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2555776" y="3068134"/>
            <a:ext cx="2376264" cy="208823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4139952" y="2636912"/>
            <a:ext cx="1224136" cy="11521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4103948" y="4364278"/>
            <a:ext cx="1656184" cy="1584176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267744" y="2276872"/>
            <a:ext cx="1728192" cy="1584176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5004048" y="5013176"/>
            <a:ext cx="1944216" cy="17281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373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Hraniční pedagogické disciplíny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2204864"/>
            <a:ext cx="7488832" cy="4032448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 smtClean="0"/>
              <a:t>-pedagogická psychologie</a:t>
            </a:r>
          </a:p>
          <a:p>
            <a:pPr algn="l"/>
            <a:r>
              <a:rPr lang="cs-CZ" dirty="0" smtClean="0"/>
              <a:t>-filozofie výchovy</a:t>
            </a:r>
          </a:p>
          <a:p>
            <a:pPr algn="l"/>
            <a:r>
              <a:rPr lang="cs-CZ" dirty="0" smtClean="0"/>
              <a:t>-sociologie vzdělání a výchovy</a:t>
            </a:r>
          </a:p>
          <a:p>
            <a:pPr algn="l"/>
            <a:r>
              <a:rPr lang="cs-CZ" dirty="0" smtClean="0"/>
              <a:t>-vzdělávací politika</a:t>
            </a:r>
          </a:p>
          <a:p>
            <a:pPr algn="l"/>
            <a:r>
              <a:rPr lang="cs-CZ" dirty="0" smtClean="0"/>
              <a:t>-ekonomie vzdělávání</a:t>
            </a:r>
          </a:p>
          <a:p>
            <a:pPr algn="l"/>
            <a:r>
              <a:rPr lang="cs-CZ" dirty="0" smtClean="0"/>
              <a:t>-školský management</a:t>
            </a:r>
          </a:p>
          <a:p>
            <a:pPr algn="l"/>
            <a:r>
              <a:rPr lang="cs-CZ" dirty="0" smtClean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2808435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Co je výchova?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40760" cy="1777752"/>
          </a:xfrm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</a:p>
        </p:txBody>
      </p:sp>
      <p:pic>
        <p:nvPicPr>
          <p:cNvPr id="3074" name="Picture 2" descr="http://bestpage.sk/gif/rostliny-stromy/gif-bestpage-sk-60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2857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scmlondon.org/wp-content/uploads/2012/07/ID-10078316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492896"/>
            <a:ext cx="25717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642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Dualistické pojetí výchovy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988840"/>
            <a:ext cx="8712968" cy="453650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cs-CZ" sz="3800" dirty="0" smtClean="0"/>
              <a:t>A) Rozvoj přirozených vloh (Rousseau, subjektivismus) </a:t>
            </a:r>
          </a:p>
          <a:p>
            <a:pPr algn="l"/>
            <a:r>
              <a:rPr lang="cs-CZ" sz="3800" dirty="0" smtClean="0"/>
              <a:t>-výchova rozvíjí potence jedince</a:t>
            </a:r>
          </a:p>
          <a:p>
            <a:pPr algn="l"/>
            <a:r>
              <a:rPr lang="cs-CZ" sz="3800" dirty="0"/>
              <a:t>-</a:t>
            </a:r>
            <a:r>
              <a:rPr lang="cs-CZ" sz="3800" dirty="0" smtClean="0"/>
              <a:t>svobodný rozvoj dětské přirozenosti bez společenských zásahů a nátlaku </a:t>
            </a:r>
          </a:p>
          <a:p>
            <a:pPr algn="l"/>
            <a:r>
              <a:rPr lang="cs-CZ" sz="3800" dirty="0"/>
              <a:t>-</a:t>
            </a:r>
            <a:r>
              <a:rPr lang="cs-CZ" sz="3800" dirty="0" smtClean="0"/>
              <a:t>„Vše vychází dobré z rukou stvořitelových, vše se kazí v rukou člověka.“ (Emil I)</a:t>
            </a:r>
          </a:p>
          <a:p>
            <a:pPr algn="l"/>
            <a:endParaRPr lang="cs-CZ" sz="3800" dirty="0" smtClean="0"/>
          </a:p>
          <a:p>
            <a:pPr algn="l"/>
            <a:endParaRPr lang="cs-CZ" sz="3800" dirty="0"/>
          </a:p>
          <a:p>
            <a:pPr algn="l"/>
            <a:r>
              <a:rPr lang="cs-CZ" sz="3800" dirty="0" smtClean="0"/>
              <a:t>B) Překonávání přirozených sklonů a jejich nahrazování návyky </a:t>
            </a:r>
          </a:p>
          <a:p>
            <a:pPr algn="l"/>
            <a:r>
              <a:rPr lang="cs-CZ" sz="3800" dirty="0" smtClean="0"/>
              <a:t>-výchova je formativní činnost </a:t>
            </a:r>
          </a:p>
          <a:p>
            <a:pPr algn="l"/>
            <a:r>
              <a:rPr lang="cs-CZ" sz="3800" dirty="0" smtClean="0"/>
              <a:t>-výchova je konverze lidské přirozenosti (dětská nehotovost)</a:t>
            </a:r>
          </a:p>
          <a:p>
            <a:pPr algn="l"/>
            <a:r>
              <a:rPr lang="cs-CZ" sz="3800" dirty="0" err="1" smtClean="0"/>
              <a:t>Durkheim</a:t>
            </a:r>
            <a:r>
              <a:rPr lang="cs-CZ" sz="3800" dirty="0" smtClean="0"/>
              <a:t>: vše, co člověka dělá člověkem, je společenského původu </a:t>
            </a:r>
          </a:p>
          <a:p>
            <a:pPr algn="l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8304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Co je vzdělávání?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40760" cy="1777752"/>
          </a:xfrm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</a:p>
        </p:txBody>
      </p:sp>
      <p:pic>
        <p:nvPicPr>
          <p:cNvPr id="4098" name="Picture 2" descr="https://cdn.myshoptet.com/usr/www.galleriabuvoli.cz/user/shop/big/7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89413"/>
            <a:ext cx="4228728" cy="3171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zarovky24.cz/wp-content/uploads/2012/02/zarovk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852936"/>
            <a:ext cx="1931981" cy="257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365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Výchova a vzdělávání 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636912"/>
            <a:ext cx="8352928" cy="3888432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 smtClean="0"/>
              <a:t>-záměrné, soustavné, organizované, realizované na základě cílů, prostřednictvím vzájemného působení</a:t>
            </a:r>
          </a:p>
          <a:p>
            <a:pPr algn="l"/>
            <a:endParaRPr lang="cs-CZ" dirty="0"/>
          </a:p>
          <a:p>
            <a:pPr algn="l"/>
            <a:r>
              <a:rPr lang="cs-CZ" dirty="0" smtClean="0"/>
              <a:t>= edukace (educational science/s) (Průcha)</a:t>
            </a:r>
          </a:p>
          <a:p>
            <a:pPr algn="l"/>
            <a:r>
              <a:rPr lang="cs-CZ" dirty="0" smtClean="0"/>
              <a:t>			</a:t>
            </a:r>
            <a:endParaRPr lang="cs-CZ" dirty="0"/>
          </a:p>
          <a:p>
            <a:pPr algn="l"/>
            <a:r>
              <a:rPr lang="cs-CZ" dirty="0" smtClean="0"/>
              <a:t>		edukační procesy, prostředí, realita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899592" y="594928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34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Výchova a vzdělávání 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636912"/>
            <a:ext cx="8352928" cy="3888432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Výchova: rozvíjení a formování postojů jedince, vztahů k hodnotám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Vzdělávání: osvojování poznatků, dovedností</a:t>
            </a:r>
          </a:p>
        </p:txBody>
      </p:sp>
    </p:spTree>
    <p:extLst>
      <p:ext uri="{BB962C8B-B14F-4D97-AF65-F5344CB8AC3E}">
        <p14:creationId xmlns:p14="http://schemas.microsoft.com/office/powerpoint/2010/main" val="1729830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Vzdělání, vzdělanost, vzdělavatelnost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352928" cy="3888432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 </a:t>
            </a:r>
          </a:p>
        </p:txBody>
      </p:sp>
      <p:pic>
        <p:nvPicPr>
          <p:cNvPr id="8194" name="Picture 2" descr="http://img.geocaching.com/cache/99d03c2d-0e82-48bd-bc17-ae1484dd63e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7" y="1916832"/>
            <a:ext cx="3240360" cy="2000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chcipracovat.info/wp-content/uploads/2014/03/Vzdelani-v-C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356992"/>
            <a:ext cx="5948958" cy="327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557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Vymezení pedagogiky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2348880"/>
            <a:ext cx="6656784" cy="2929880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Míchání různých typů výroků:</a:t>
            </a:r>
          </a:p>
          <a:p>
            <a:pPr algn="l"/>
            <a:r>
              <a:rPr lang="cs-CZ" dirty="0" smtClean="0"/>
              <a:t> </a:t>
            </a:r>
          </a:p>
          <a:p>
            <a:pPr algn="l"/>
            <a:r>
              <a:rPr lang="cs-CZ" dirty="0" smtClean="0"/>
              <a:t>-</a:t>
            </a:r>
            <a:r>
              <a:rPr lang="cs-CZ" dirty="0"/>
              <a:t>d</a:t>
            </a:r>
            <a:r>
              <a:rPr lang="cs-CZ" dirty="0" smtClean="0"/>
              <a:t>eskriptivní výrok </a:t>
            </a:r>
          </a:p>
          <a:p>
            <a:pPr algn="l"/>
            <a:r>
              <a:rPr lang="cs-CZ" dirty="0" smtClean="0"/>
              <a:t>-hodnotový výrok </a:t>
            </a:r>
          </a:p>
          <a:p>
            <a:pPr algn="l"/>
            <a:r>
              <a:rPr lang="cs-CZ" dirty="0" smtClean="0"/>
              <a:t>-normativní výrok</a:t>
            </a:r>
          </a:p>
        </p:txBody>
      </p:sp>
    </p:spTree>
    <p:extLst>
      <p:ext uri="{BB962C8B-B14F-4D97-AF65-F5344CB8AC3E}">
        <p14:creationId xmlns:p14="http://schemas.microsoft.com/office/powerpoint/2010/main" val="3434876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Vyučování a učení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496944" cy="3888432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Vyučování = jednání vedoucí k vytváření učebních situací za účelem komunikace poznatků, stimulování procesů myšlení a podněcování osobnostního vývoje</a:t>
            </a:r>
          </a:p>
          <a:p>
            <a:pPr algn="l"/>
            <a:endParaRPr lang="cs-CZ" dirty="0"/>
          </a:p>
          <a:p>
            <a:pPr algn="l"/>
            <a:r>
              <a:rPr lang="cs-CZ" dirty="0" smtClean="0"/>
              <a:t>Učení = proces osvojování vědomostí, schopností, dovedností, postojů, návyků</a:t>
            </a:r>
          </a:p>
        </p:txBody>
      </p:sp>
    </p:spTree>
    <p:extLst>
      <p:ext uri="{BB962C8B-B14F-4D97-AF65-F5344CB8AC3E}">
        <p14:creationId xmlns:p14="http://schemas.microsoft.com/office/powerpoint/2010/main" val="1520210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rot="21039083">
            <a:off x="150343" y="370164"/>
            <a:ext cx="7736904" cy="223224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cs-CZ" dirty="0" smtClean="0"/>
              <a:t>Lehce </a:t>
            </a:r>
            <a:r>
              <a:rPr lang="cs-CZ" dirty="0"/>
              <a:t>nevrle reagoval na debatu o epizeuxi Jiří Kostečka z Asociace středoškolských češtinářů s tím, že test musí obsahovat i složitější úlohy pro gymnazisty. Jenže posun od dovedností k jalovým znalostem neprospěje ani gymnazistům. </a:t>
            </a: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 rot="745420">
            <a:off x="2878395" y="2954432"/>
            <a:ext cx="65098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chemeClr val="accent2"/>
                </a:solidFill>
                <a:latin typeface="PT Sans"/>
              </a:rPr>
              <a:t>Kromě úloh zaměřených na přesné čtení a </a:t>
            </a:r>
            <a:r>
              <a:rPr lang="cs-CZ" sz="2400" dirty="0" smtClean="0">
                <a:solidFill>
                  <a:schemeClr val="accent2"/>
                </a:solidFill>
                <a:latin typeface="PT Sans"/>
              </a:rPr>
              <a:t>pravopis přibývá </a:t>
            </a:r>
            <a:r>
              <a:rPr lang="cs-CZ" sz="2400" dirty="0">
                <a:solidFill>
                  <a:schemeClr val="accent2"/>
                </a:solidFill>
                <a:latin typeface="PT Sans"/>
              </a:rPr>
              <a:t>úloh, které se ptají právě na lingvistické termíny, představitele literárních </a:t>
            </a:r>
            <a:r>
              <a:rPr lang="cs-CZ" sz="2400" dirty="0" smtClean="0">
                <a:solidFill>
                  <a:schemeClr val="accent2"/>
                </a:solidFill>
                <a:latin typeface="PT Sans"/>
              </a:rPr>
              <a:t>směrů či </a:t>
            </a:r>
            <a:r>
              <a:rPr lang="cs-CZ" sz="2400" dirty="0">
                <a:solidFill>
                  <a:schemeClr val="accent2"/>
                </a:solidFill>
                <a:latin typeface="PT Sans"/>
              </a:rPr>
              <a:t>názvy funkčních </a:t>
            </a:r>
            <a:r>
              <a:rPr lang="cs-CZ" sz="2400" dirty="0" smtClean="0">
                <a:solidFill>
                  <a:schemeClr val="accent2"/>
                </a:solidFill>
                <a:latin typeface="PT Sans"/>
              </a:rPr>
              <a:t>stylů, úlohy znalostní.</a:t>
            </a:r>
            <a:endParaRPr lang="cs-CZ" sz="2400" dirty="0">
              <a:solidFill>
                <a:schemeClr val="accent2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 rot="21342083">
            <a:off x="544543" y="4388019"/>
            <a:ext cx="512194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chemeClr val="accent5"/>
                </a:solidFill>
              </a:rPr>
              <a:t>Škola by měla navrhnout a v ŠVP popsat vlastní postupy, které budou všichni učitelé využívat k cílenému </a:t>
            </a:r>
            <a:r>
              <a:rPr lang="cs-CZ" sz="2800" dirty="0" smtClean="0">
                <a:solidFill>
                  <a:schemeClr val="accent5"/>
                </a:solidFill>
              </a:rPr>
              <a:t>vyšších kognitivních operací žáků v literární výchově.</a:t>
            </a:r>
            <a:endParaRPr lang="cs-CZ" sz="28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803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Vymezení pedagogiky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2348880"/>
            <a:ext cx="7088832" cy="3456384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-laické pojetí: pedagogika jako receptář</a:t>
            </a:r>
          </a:p>
        </p:txBody>
      </p:sp>
      <p:pic>
        <p:nvPicPr>
          <p:cNvPr id="2050" name="Picture 2" descr="http://img.reflex.cz/img/3/full/2206778-img-rx022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56992"/>
            <a:ext cx="3962021" cy="267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890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Vymezení pedagogiky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2420888"/>
            <a:ext cx="6944816" cy="3672408"/>
          </a:xfrm>
        </p:spPr>
        <p:txBody>
          <a:bodyPr>
            <a:normAutofit/>
          </a:bodyPr>
          <a:lstStyle/>
          <a:p>
            <a:pPr algn="l"/>
            <a:endParaRPr lang="cs-CZ" dirty="0" smtClean="0"/>
          </a:p>
          <a:p>
            <a:pPr algn="l"/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46639095"/>
              </p:ext>
            </p:extLst>
          </p:nvPr>
        </p:nvGraphicFramePr>
        <p:xfrm>
          <a:off x="611560" y="1844824"/>
          <a:ext cx="799288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6104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720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Vymezení pedagogiky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2420888"/>
            <a:ext cx="6944816" cy="3672408"/>
          </a:xfrm>
        </p:spPr>
        <p:txBody>
          <a:bodyPr>
            <a:normAutofit/>
          </a:bodyPr>
          <a:lstStyle/>
          <a:p>
            <a:pPr algn="l"/>
            <a:endParaRPr lang="cs-CZ" dirty="0" smtClean="0"/>
          </a:p>
          <a:p>
            <a:pPr algn="l"/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08164866"/>
              </p:ext>
            </p:extLst>
          </p:nvPr>
        </p:nvGraphicFramePr>
        <p:xfrm>
          <a:off x="1619672" y="23488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ousměrná vodorovná šipka 5"/>
          <p:cNvSpPr/>
          <p:nvPr/>
        </p:nvSpPr>
        <p:spPr>
          <a:xfrm>
            <a:off x="3707904" y="4086784"/>
            <a:ext cx="864096" cy="556640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40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Vymezení pedagogiky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348880"/>
            <a:ext cx="7776864" cy="403244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dirty="0" smtClean="0"/>
              <a:t>Pedagogika jako věda o výchovné a vzdělávací (edukační) realitě a jejích souvislostech.</a:t>
            </a:r>
          </a:p>
          <a:p>
            <a:pPr algn="l"/>
            <a:endParaRPr lang="cs-CZ" dirty="0" smtClean="0"/>
          </a:p>
          <a:p>
            <a:pPr algn="l"/>
            <a:r>
              <a:rPr lang="cs-CZ" sz="3000" dirty="0" smtClean="0"/>
              <a:t>-Předmět</a:t>
            </a:r>
          </a:p>
          <a:p>
            <a:pPr algn="l"/>
            <a:r>
              <a:rPr lang="cs-CZ" sz="3000" dirty="0" smtClean="0"/>
              <a:t>-Metodologie</a:t>
            </a:r>
            <a:endParaRPr lang="cs-CZ" sz="3000" dirty="0"/>
          </a:p>
          <a:p>
            <a:pPr algn="l"/>
            <a:r>
              <a:rPr lang="cs-CZ" sz="3000" dirty="0" smtClean="0"/>
              <a:t>-Infrastruktura oboru</a:t>
            </a:r>
          </a:p>
          <a:p>
            <a:pPr algn="l"/>
            <a:r>
              <a:rPr lang="cs-CZ" sz="3000" dirty="0" smtClean="0"/>
              <a:t>-Terminologie (RVP, kurikulum, kompetence, SES …)</a:t>
            </a:r>
          </a:p>
          <a:p>
            <a:pPr algn="l"/>
            <a:r>
              <a:rPr lang="cs-CZ" sz="3000" dirty="0" smtClean="0"/>
              <a:t>-</a:t>
            </a:r>
            <a:r>
              <a:rPr lang="cs-CZ" sz="3000" dirty="0"/>
              <a:t>Struktura disciplín</a:t>
            </a:r>
          </a:p>
          <a:p>
            <a:pPr algn="l"/>
            <a:endParaRPr lang="cs-CZ" sz="3000" dirty="0" smtClean="0"/>
          </a:p>
          <a:p>
            <a:pPr algn="l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36340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Struktura pedagogických disciplín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2348880"/>
            <a:ext cx="6872808" cy="2857872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-základní</a:t>
            </a:r>
          </a:p>
          <a:p>
            <a:pPr algn="l"/>
            <a:r>
              <a:rPr lang="cs-CZ" dirty="0" smtClean="0"/>
              <a:t>-aplikované </a:t>
            </a:r>
          </a:p>
          <a:p>
            <a:pPr algn="l"/>
            <a:r>
              <a:rPr lang="cs-CZ" dirty="0" smtClean="0"/>
              <a:t>-hraniční</a:t>
            </a:r>
          </a:p>
          <a:p>
            <a:pPr algn="l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351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Základní pedagogické disciplíny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40760" cy="1777752"/>
          </a:xfrm>
        </p:spPr>
        <p:txBody>
          <a:bodyPr>
            <a:normAutofit/>
          </a:bodyPr>
          <a:lstStyle/>
          <a:p>
            <a:endParaRPr lang="cs-CZ" dirty="0" smtClean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7791379"/>
              </p:ext>
            </p:extLst>
          </p:nvPr>
        </p:nvGraphicFramePr>
        <p:xfrm>
          <a:off x="467544" y="1988840"/>
          <a:ext cx="8136903" cy="4720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7197"/>
                <a:gridCol w="5019706"/>
              </a:tblGrid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Obecná pedagogika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Vědecká disciplína zabývající se srovnáváním pedagogických jevů ve dvou nebo více geografických </a:t>
                      </a:r>
                      <a:r>
                        <a:rPr lang="cs-CZ" sz="2000" b="1" dirty="0" smtClean="0">
                          <a:solidFill>
                            <a:schemeClr val="accent1"/>
                          </a:solidFill>
                          <a:effectLst/>
                        </a:rPr>
                        <a:t>oblastech.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Obecná didaktika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Disciplína rozvíjející systém teoretických principů, metod a způsobů popisu, analýzy a objasňování pedagogických jevů.                  </a:t>
                      </a:r>
                      <a:r>
                        <a:rPr lang="cs-CZ" sz="2000" b="1" dirty="0" smtClean="0">
                          <a:solidFill>
                            <a:schemeClr val="accent1"/>
                          </a:solidFill>
                          <a:effectLst/>
                        </a:rPr>
                        <a:t>       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1063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Dějiny výchovy a vzdělávání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Disciplína pedagogické vědy zabývající se    </a:t>
                      </a:r>
                      <a:r>
                        <a:rPr lang="cs-CZ" sz="2000" b="1" dirty="0" smtClean="0">
                          <a:solidFill>
                            <a:schemeClr val="accent1"/>
                          </a:solidFill>
                          <a:effectLst/>
                        </a:rPr>
                        <a:t>       formulací </a:t>
                      </a: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a výkladem základních pojmů a teoretických konstruktů vzdělávání a výchovy.     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Srovnávací pedagogika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Pedagogická disciplína zkoumající historický vývoj pedagogických teorií a výchovně-vzdělávací praxe.                                            </a:t>
                      </a:r>
                      <a:r>
                        <a:rPr lang="cs-CZ" sz="2000" b="1" dirty="0" smtClean="0">
                          <a:solidFill>
                            <a:schemeClr val="accent1"/>
                          </a:solidFill>
                          <a:effectLst/>
                        </a:rPr>
                        <a:t>          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Pedagogická metodologie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Teorie vzdělávání a vyučování. Jejím předmětem jsou cíle, obsah, metody a organizační formy vyučování.                        </a:t>
                      </a:r>
                      <a:r>
                        <a:rPr lang="cs-CZ" sz="2000" b="1" dirty="0" smtClean="0">
                          <a:solidFill>
                            <a:schemeClr val="accent1"/>
                          </a:solidFill>
                          <a:effectLst/>
                        </a:rPr>
                        <a:t>                                         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15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594</Words>
  <Application>Microsoft Office PowerPoint</Application>
  <PresentationFormat>Předvádění na obrazovce (4:3)</PresentationFormat>
  <Paragraphs>109</Paragraphs>
  <Slides>20</Slides>
  <Notes>2</Notes>
  <HiddenSlides>2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Co je pedagogika?</vt:lpstr>
      <vt:lpstr>Vymezení pedagogiky</vt:lpstr>
      <vt:lpstr> </vt:lpstr>
      <vt:lpstr>Vymezení pedagogiky</vt:lpstr>
      <vt:lpstr>Vymezení pedagogiky</vt:lpstr>
      <vt:lpstr>Vymezení pedagogiky</vt:lpstr>
      <vt:lpstr>Vymezení pedagogiky</vt:lpstr>
      <vt:lpstr>Struktura pedagogických disciplín</vt:lpstr>
      <vt:lpstr>Základní pedagogické disciplíny</vt:lpstr>
      <vt:lpstr>Základní pedagogické disciplíny</vt:lpstr>
      <vt:lpstr>Aplikované pedagogické disciplíny</vt:lpstr>
      <vt:lpstr>Hraniční pedagogické disciplíny</vt:lpstr>
      <vt:lpstr>Hraniční pedagogické disciplíny</vt:lpstr>
      <vt:lpstr>Co je výchova?</vt:lpstr>
      <vt:lpstr>Dualistické pojetí výchovy</vt:lpstr>
      <vt:lpstr>Co je vzdělávání?</vt:lpstr>
      <vt:lpstr>Výchova a vzdělávání </vt:lpstr>
      <vt:lpstr>Výchova a vzdělávání </vt:lpstr>
      <vt:lpstr>Vzdělání, vzdělanost, vzdělavatelnost</vt:lpstr>
      <vt:lpstr>Vyučování a učení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pedagogika?</dc:title>
  <dc:creator>Zuzana Šalamounová</dc:creator>
  <cp:lastModifiedBy>ucitel</cp:lastModifiedBy>
  <cp:revision>21</cp:revision>
  <dcterms:created xsi:type="dcterms:W3CDTF">2015-09-22T08:40:33Z</dcterms:created>
  <dcterms:modified xsi:type="dcterms:W3CDTF">2016-10-03T07:19:14Z</dcterms:modified>
</cp:coreProperties>
</file>