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8" r:id="rId6"/>
    <p:sldId id="273" r:id="rId7"/>
    <p:sldId id="260" r:id="rId8"/>
    <p:sldId id="261" r:id="rId9"/>
    <p:sldId id="263" r:id="rId10"/>
    <p:sldId id="266" r:id="rId11"/>
    <p:sldId id="265" r:id="rId12"/>
    <p:sldId id="264" r:id="rId13"/>
    <p:sldId id="267" r:id="rId14"/>
    <p:sldId id="270" r:id="rId15"/>
    <p:sldId id="269" r:id="rId16"/>
    <p:sldId id="271" r:id="rId17"/>
    <p:sldId id="274" r:id="rId18"/>
    <p:sldId id="275" r:id="rId19"/>
    <p:sldId id="276" r:id="rId20"/>
    <p:sldId id="272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9A67072-EF37-4D5E-9FEC-A5E2F984CE19}">
          <p14:sldIdLst>
            <p14:sldId id="256"/>
            <p14:sldId id="257"/>
            <p14:sldId id="259"/>
            <p14:sldId id="262"/>
            <p14:sldId id="268"/>
            <p14:sldId id="273"/>
          </p14:sldIdLst>
        </p14:section>
        <p14:section name="Oddíl bez názvu" id="{D894713C-5065-4BD8-9E8C-B38B04943E1C}">
          <p14:sldIdLst>
            <p14:sldId id="260"/>
            <p14:sldId id="261"/>
            <p14:sldId id="263"/>
            <p14:sldId id="266"/>
            <p14:sldId id="265"/>
            <p14:sldId id="264"/>
            <p14:sldId id="267"/>
            <p14:sldId id="270"/>
            <p14:sldId id="269"/>
            <p14:sldId id="271"/>
            <p14:sldId id="274"/>
            <p14:sldId id="275"/>
            <p14:sldId id="276"/>
            <p14:sldId id="272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CXtCajTGEk&amp;list=PLIk8ZdXH1pjwP4DKQM0osTu66KlsVOKW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CU4J19bK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Alternativní školy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Jana Navrátilová, </a:t>
            </a:r>
            <a:r>
              <a:rPr lang="cs-CZ" dirty="0" err="1"/>
              <a:t>DiS</a:t>
            </a:r>
            <a:r>
              <a:rPr lang="cs-CZ" dirty="0"/>
              <a:t>.</a:t>
            </a:r>
          </a:p>
          <a:p>
            <a:r>
              <a:rPr lang="cs-CZ" dirty="0"/>
              <a:t>navratilova@mail.muni.cz</a:t>
            </a:r>
          </a:p>
        </p:txBody>
      </p:sp>
    </p:spTree>
    <p:extLst>
      <p:ext uri="{BB962C8B-B14F-4D97-AF65-F5344CB8AC3E}">
        <p14:creationId xmlns:p14="http://schemas.microsoft.com/office/powerpoint/2010/main" val="292986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>
              <a:hlinkClick r:id="rId2"/>
            </a:endParaRPr>
          </a:p>
          <a:p>
            <a:endParaRPr lang="cs-CZ" u="sng" dirty="0">
              <a:hlinkClick r:id="rId2"/>
            </a:endParaRPr>
          </a:p>
          <a:p>
            <a:r>
              <a:rPr lang="cs-CZ" u="sng" dirty="0">
                <a:hlinkClick r:id="rId2"/>
              </a:rPr>
              <a:t>https://www.youtube.com/watch?v=zCXtCajTGEk&amp;list=PLIk8ZdXH1pjwP4DKQM0osTu66KlsVOKWr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54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</a:t>
            </a:r>
            <a:r>
              <a:rPr lang="cs-CZ" dirty="0" err="1"/>
              <a:t>Montessori</a:t>
            </a:r>
            <a:r>
              <a:rPr lang="cs-CZ" dirty="0"/>
              <a:t> škol v Brně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Mateřské školy</a:t>
            </a:r>
          </a:p>
          <a:p>
            <a:pPr lvl="1"/>
            <a:r>
              <a:rPr lang="cs-CZ" dirty="0"/>
              <a:t>Mezinárodní </a:t>
            </a:r>
            <a:r>
              <a:rPr lang="cs-CZ" dirty="0" err="1"/>
              <a:t>Montessori</a:t>
            </a:r>
            <a:r>
              <a:rPr lang="cs-CZ" dirty="0"/>
              <a:t> MŠ Perlička</a:t>
            </a:r>
          </a:p>
          <a:p>
            <a:pPr lvl="1"/>
            <a:r>
              <a:rPr lang="cs-CZ" dirty="0"/>
              <a:t>MŠ a ZŠ Sluníčko – </a:t>
            </a:r>
            <a:r>
              <a:rPr lang="cs-CZ" dirty="0" err="1"/>
              <a:t>Montessori</a:t>
            </a:r>
            <a:endParaRPr lang="cs-CZ" dirty="0"/>
          </a:p>
          <a:p>
            <a:r>
              <a:rPr lang="cs-CZ" dirty="0"/>
              <a:t>Základní školy</a:t>
            </a:r>
          </a:p>
          <a:p>
            <a:pPr lvl="1"/>
            <a:r>
              <a:rPr lang="cs-CZ" dirty="0"/>
              <a:t>MŠ a ZŠ Sluníčko – </a:t>
            </a:r>
            <a:r>
              <a:rPr lang="cs-CZ" dirty="0" err="1"/>
              <a:t>Montessori</a:t>
            </a:r>
            <a:endParaRPr lang="cs-CZ" dirty="0"/>
          </a:p>
          <a:p>
            <a:pPr lvl="1"/>
            <a:r>
              <a:rPr lang="cs-CZ" dirty="0"/>
              <a:t>ZŠ Gajdošova (státní škola, implementuje </a:t>
            </a:r>
            <a:r>
              <a:rPr lang="cs-CZ" dirty="0" err="1"/>
              <a:t>Montessori</a:t>
            </a:r>
            <a:r>
              <a:rPr lang="cs-CZ" dirty="0"/>
              <a:t> také na II. Stupeň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49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Daltonské</a:t>
            </a:r>
            <a:r>
              <a:rPr lang="cs-CZ" dirty="0"/>
              <a:t> školy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90655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Zástupný symbol obrázku 18"/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0205" r="-5" b="11700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Helen </a:t>
            </a:r>
            <a:r>
              <a:rPr lang="en-US" sz="4400" dirty="0" err="1"/>
              <a:t>Parhurstová</a:t>
            </a:r>
            <a:br>
              <a:rPr lang="en-US" sz="4400" dirty="0"/>
            </a:br>
            <a:r>
              <a:rPr lang="en-US" sz="4400" dirty="0"/>
              <a:t>(1887 – 1959)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Americká učitelka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Spolupracovala s M. </a:t>
            </a:r>
            <a:r>
              <a:rPr lang="cs-CZ" dirty="0" err="1"/>
              <a:t>Montessori</a:t>
            </a:r>
            <a:r>
              <a:rPr lang="cs-CZ" dirty="0"/>
              <a:t> (obdobné principy)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1919 založila experimentální školu v Daltonu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1" dirty="0" err="1"/>
              <a:t>Daltonský</a:t>
            </a:r>
            <a:r>
              <a:rPr lang="cs-CZ" b="1" dirty="0"/>
              <a:t> plán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err="1"/>
              <a:t>Education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Dalton </a:t>
            </a:r>
            <a:r>
              <a:rPr lang="cs-CZ" dirty="0" err="1"/>
              <a:t>Plan</a:t>
            </a: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Daltonský</a:t>
            </a:r>
            <a:r>
              <a:rPr lang="cs-CZ" dirty="0"/>
              <a:t>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Ruší rozdělení žáků do tříd podle věku</a:t>
            </a:r>
          </a:p>
          <a:p>
            <a:r>
              <a:rPr lang="cs-CZ" dirty="0"/>
              <a:t>Ruší tradiční systém vyučovacích hodin</a:t>
            </a:r>
          </a:p>
          <a:p>
            <a:r>
              <a:rPr lang="cs-CZ" dirty="0"/>
              <a:t>Ruší tradiční organizaci práce žáků ve třídách →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corners</a:t>
            </a:r>
            <a:endParaRPr lang="cs-CZ" dirty="0"/>
          </a:p>
          <a:p>
            <a:r>
              <a:rPr lang="cs-CZ" dirty="0"/>
              <a:t>Odborné učebny, laboratoře, knihovny</a:t>
            </a:r>
          </a:p>
          <a:p>
            <a:r>
              <a:rPr lang="cs-CZ" dirty="0"/>
              <a:t>Smlouva učitele a žáka = program práce na měsíc pro každý předmět zvlášť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42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</a:t>
            </a:r>
            <a:r>
              <a:rPr lang="cs-CZ" dirty="0" err="1"/>
              <a:t>Daltonského</a:t>
            </a:r>
            <a:r>
              <a:rPr lang="cs-CZ" dirty="0"/>
              <a:t>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Svoboda a zodpovědnost</a:t>
            </a:r>
          </a:p>
          <a:p>
            <a:endParaRPr lang="cs-CZ" dirty="0"/>
          </a:p>
          <a:p>
            <a:r>
              <a:rPr lang="cs-CZ" dirty="0"/>
              <a:t>Samostatnost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Spolupráce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Platné jak pro žáka, tak pro učitele!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5112774" y="2831690"/>
            <a:ext cx="491613" cy="2123768"/>
          </a:xfrm>
          <a:prstGeom prst="rightBrace">
            <a:avLst>
              <a:gd name="adj1" fmla="val 8333"/>
              <a:gd name="adj2" fmla="val 472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56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Daltonský</a:t>
            </a:r>
            <a:r>
              <a:rPr lang="cs-CZ" dirty="0"/>
              <a:t> plán v praxi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Školy s uvolněnou třídní strukturou → školy s </a:t>
            </a:r>
            <a:r>
              <a:rPr lang="cs-CZ" dirty="0" err="1"/>
              <a:t>daltonskými</a:t>
            </a:r>
            <a:r>
              <a:rPr lang="cs-CZ" dirty="0"/>
              <a:t> prvky výuky</a:t>
            </a:r>
          </a:p>
          <a:p>
            <a:r>
              <a:rPr lang="cs-CZ" b="1" dirty="0" err="1"/>
              <a:t>Daltonský</a:t>
            </a:r>
            <a:r>
              <a:rPr lang="cs-CZ" b="1" dirty="0"/>
              <a:t> blok</a:t>
            </a:r>
          </a:p>
          <a:p>
            <a:pPr lvl="1"/>
            <a:r>
              <a:rPr lang="cs-CZ" dirty="0"/>
              <a:t>Zpravidla jednou týdně, dvě plné hodiny nebo celý den (projekt)</a:t>
            </a:r>
          </a:p>
          <a:p>
            <a:pPr lvl="1"/>
            <a:r>
              <a:rPr lang="cs-CZ" dirty="0"/>
              <a:t>Denní, týdenní, měsíční plány, povinné a volitelné úkoly </a:t>
            </a:r>
          </a:p>
          <a:p>
            <a:pPr lvl="1"/>
            <a:r>
              <a:rPr lang="cs-CZ" dirty="0"/>
              <a:t>Začíná i končí rozhovorem v kruhu (povídání, podstata úkolů, hodnocení, pravidla, principy)</a:t>
            </a:r>
          </a:p>
          <a:p>
            <a:pPr lvl="1"/>
            <a:r>
              <a:rPr lang="cs-CZ" dirty="0" err="1"/>
              <a:t>Daltonská</a:t>
            </a:r>
            <a:r>
              <a:rPr lang="cs-CZ" dirty="0"/>
              <a:t> tabule, </a:t>
            </a:r>
            <a:r>
              <a:rPr lang="cs-CZ" dirty="0" err="1"/>
              <a:t>daltonský</a:t>
            </a:r>
            <a:r>
              <a:rPr lang="cs-CZ" dirty="0"/>
              <a:t> metr</a:t>
            </a:r>
          </a:p>
          <a:p>
            <a:pPr lvl="1"/>
            <a:r>
              <a:rPr lang="cs-CZ" dirty="0"/>
              <a:t>Bodové hodnocení</a:t>
            </a:r>
          </a:p>
          <a:p>
            <a:pPr lvl="1"/>
            <a:r>
              <a:rPr lang="cs-CZ" dirty="0"/>
              <a:t>Portfolio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55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v praxi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295400" y="2436934"/>
            <a:ext cx="4718304" cy="576262"/>
          </a:xfrm>
        </p:spPr>
        <p:txBody>
          <a:bodyPr/>
          <a:lstStyle/>
          <a:p>
            <a:pPr algn="ctr"/>
            <a:r>
              <a:rPr lang="cs-CZ" dirty="0" err="1"/>
              <a:t>Daltonský</a:t>
            </a:r>
            <a:r>
              <a:rPr lang="cs-CZ" dirty="0"/>
              <a:t> metr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3034" y="2949782"/>
            <a:ext cx="4207169" cy="3155377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178294" y="2436934"/>
            <a:ext cx="4718304" cy="576262"/>
          </a:xfrm>
        </p:spPr>
        <p:txBody>
          <a:bodyPr/>
          <a:lstStyle/>
          <a:p>
            <a:pPr algn="ctr"/>
            <a:r>
              <a:rPr lang="cs-CZ" dirty="0" err="1"/>
              <a:t>Daltonská</a:t>
            </a:r>
            <a:r>
              <a:rPr lang="cs-CZ" dirty="0"/>
              <a:t> tabule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9885" y="2949782"/>
            <a:ext cx="3581398" cy="3240003"/>
          </a:xfrm>
        </p:spPr>
      </p:pic>
    </p:spTree>
    <p:extLst>
      <p:ext uri="{BB962C8B-B14F-4D97-AF65-F5344CB8AC3E}">
        <p14:creationId xmlns:p14="http://schemas.microsoft.com/office/powerpoint/2010/main" val="366557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45" y="1123428"/>
            <a:ext cx="5164602" cy="532531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100584" y="286227"/>
            <a:ext cx="12330333" cy="835025"/>
          </a:xfrm>
        </p:spPr>
        <p:txBody>
          <a:bodyPr anchor="b">
            <a:normAutofit/>
          </a:bodyPr>
          <a:lstStyle/>
          <a:p>
            <a:r>
              <a:rPr lang="cs-CZ" sz="2800" dirty="0"/>
              <a:t>Dalton na ZŠ a MŠ </a:t>
            </a:r>
            <a:r>
              <a:rPr lang="cs-CZ" sz="2800" dirty="0" err="1"/>
              <a:t>Husove</a:t>
            </a:r>
            <a:endParaRPr lang="cs-CZ" sz="2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12296" y="1121252"/>
            <a:ext cx="5139279" cy="5327493"/>
          </a:xfrm>
        </p:spPr>
      </p:pic>
    </p:spTree>
    <p:extLst>
      <p:ext uri="{BB962C8B-B14F-4D97-AF65-F5344CB8AC3E}">
        <p14:creationId xmlns:p14="http://schemas.microsoft.com/office/powerpoint/2010/main" val="108421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na ZŠ a MŠ </a:t>
            </a:r>
            <a:r>
              <a:rPr lang="cs-CZ" dirty="0" err="1"/>
              <a:t>Husove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https://www.youtube.com/watch?v=e0CvcYljvrw</a:t>
            </a:r>
          </a:p>
          <a:p>
            <a:r>
              <a:rPr lang="cs-CZ" dirty="0">
                <a:hlinkClick r:id="rId2"/>
              </a:rPr>
              <a:t>https://www.youtube.com/watch?v=cxCU4J19bKs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41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Montessoriovské</a:t>
            </a:r>
            <a:r>
              <a:rPr lang="cs-CZ" dirty="0"/>
              <a:t> školy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555" y="2967243"/>
            <a:ext cx="8622890" cy="2439268"/>
          </a:xfrm>
        </p:spPr>
      </p:pic>
    </p:spTree>
    <p:extLst>
      <p:ext uri="{BB962C8B-B14F-4D97-AF65-F5344CB8AC3E}">
        <p14:creationId xmlns:p14="http://schemas.microsoft.com/office/powerpoint/2010/main" val="410794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Nedostatečné opakování učební látky</a:t>
            </a:r>
          </a:p>
          <a:p>
            <a:r>
              <a:rPr lang="cs-CZ" dirty="0"/>
              <a:t>Nesystematické získávání poznatků</a:t>
            </a:r>
          </a:p>
          <a:p>
            <a:r>
              <a:rPr lang="cs-CZ" dirty="0"/>
              <a:t>Učivo je málo prodiskutováno</a:t>
            </a:r>
          </a:p>
          <a:p>
            <a:r>
              <a:rPr lang="cs-CZ" dirty="0"/>
              <a:t>Přílišné spoléhání se na žákovu aktivitu a volní vlastnosti</a:t>
            </a:r>
          </a:p>
          <a:p>
            <a:r>
              <a:rPr lang="cs-CZ" b="1" dirty="0" err="1"/>
              <a:t>Winnetská</a:t>
            </a:r>
            <a:r>
              <a:rPr lang="cs-CZ" b="1" dirty="0"/>
              <a:t> soustava </a:t>
            </a:r>
            <a:r>
              <a:rPr lang="cs-CZ" dirty="0"/>
              <a:t>(C. W. </a:t>
            </a:r>
            <a:r>
              <a:rPr lang="cs-CZ" dirty="0" err="1"/>
              <a:t>Washburne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Učební látka rozdělena na dvě části: základní učivo, tvořivá část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21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brněnských škol s </a:t>
            </a:r>
            <a:r>
              <a:rPr lang="cs-CZ" dirty="0" err="1"/>
              <a:t>daltonskými</a:t>
            </a:r>
            <a:r>
              <a:rPr lang="cs-CZ" dirty="0"/>
              <a:t> prvky výuky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ZŠ a MŠ Husova</a:t>
            </a:r>
          </a:p>
          <a:p>
            <a:r>
              <a:rPr lang="cs-CZ" dirty="0"/>
              <a:t>ZŠ a MŠ Chalabalova</a:t>
            </a:r>
          </a:p>
          <a:p>
            <a:r>
              <a:rPr lang="cs-CZ" dirty="0"/>
              <a:t>ZŠ a MŠ Křídlovická</a:t>
            </a:r>
          </a:p>
          <a:p>
            <a:r>
              <a:rPr lang="cs-CZ" dirty="0"/>
              <a:t>ZŠ Horácké náměstí</a:t>
            </a:r>
          </a:p>
          <a:p>
            <a:r>
              <a:rPr lang="cs-CZ" dirty="0"/>
              <a:t>ZŠ Masarova</a:t>
            </a:r>
          </a:p>
          <a:p>
            <a:r>
              <a:rPr lang="cs-CZ" dirty="0"/>
              <a:t>ZŠ Antonínská</a:t>
            </a:r>
          </a:p>
          <a:p>
            <a:r>
              <a:rPr lang="cs-CZ" dirty="0"/>
              <a:t>ZŠ Jana Babáka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61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alternativní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/>
              <a:t>Waldorská</a:t>
            </a:r>
            <a:r>
              <a:rPr lang="cs-CZ" b="1" dirty="0"/>
              <a:t> škola</a:t>
            </a:r>
          </a:p>
          <a:p>
            <a:pPr lvl="1"/>
            <a:r>
              <a:rPr lang="cs-CZ" dirty="0"/>
              <a:t>R. Steiner (1861 – 1925)</a:t>
            </a:r>
          </a:p>
          <a:p>
            <a:pPr lvl="1"/>
            <a:r>
              <a:rPr lang="cs-CZ" dirty="0"/>
              <a:t>Antroposofie</a:t>
            </a:r>
          </a:p>
          <a:p>
            <a:pPr lvl="1"/>
            <a:r>
              <a:rPr lang="cs-CZ" dirty="0"/>
              <a:t>Výuka v tzv. epochách</a:t>
            </a:r>
          </a:p>
          <a:p>
            <a:r>
              <a:rPr lang="cs-CZ" b="1" dirty="0" err="1"/>
              <a:t>Freinetovská</a:t>
            </a:r>
            <a:r>
              <a:rPr lang="cs-CZ" b="1" dirty="0"/>
              <a:t> škola</a:t>
            </a:r>
          </a:p>
          <a:p>
            <a:pPr lvl="1"/>
            <a:r>
              <a:rPr lang="cs-CZ" dirty="0"/>
              <a:t>C. </a:t>
            </a:r>
            <a:r>
              <a:rPr lang="cs-CZ" dirty="0" err="1"/>
              <a:t>Freinet</a:t>
            </a:r>
            <a:endParaRPr lang="cs-CZ" dirty="0"/>
          </a:p>
          <a:p>
            <a:pPr lvl="1"/>
            <a:r>
              <a:rPr lang="cs-CZ" dirty="0"/>
              <a:t>Tzv. pracovní škola</a:t>
            </a:r>
          </a:p>
          <a:p>
            <a:r>
              <a:rPr lang="cs-CZ" b="1" dirty="0"/>
              <a:t>Jenská škola</a:t>
            </a:r>
          </a:p>
          <a:p>
            <a:pPr lvl="1"/>
            <a:r>
              <a:rPr lang="cs-CZ" dirty="0"/>
              <a:t>P. </a:t>
            </a:r>
            <a:r>
              <a:rPr lang="cs-CZ" dirty="0" err="1"/>
              <a:t>Petersen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Jenský plán</a:t>
            </a:r>
          </a:p>
        </p:txBody>
      </p:sp>
    </p:spTree>
    <p:extLst>
      <p:ext uri="{BB962C8B-B14F-4D97-AF65-F5344CB8AC3E}">
        <p14:creationId xmlns:p14="http://schemas.microsoft.com/office/powerpoint/2010/main" val="210317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Zástupný symbol obrázku 12"/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/>
          <a:stretch/>
        </p:blipFill>
        <p:spPr>
          <a:xfrm>
            <a:off x="8467163" y="2701180"/>
            <a:ext cx="1975453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Maria Montessori</a:t>
            </a:r>
            <a:br>
              <a:rPr lang="en-US" sz="3100" dirty="0"/>
            </a:br>
            <a:r>
              <a:rPr lang="en-US" sz="3100" dirty="0"/>
              <a:t> (1870 – 1952)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Italská</a:t>
            </a:r>
            <a:r>
              <a:rPr lang="en-US" dirty="0"/>
              <a:t> </a:t>
            </a:r>
            <a:r>
              <a:rPr lang="en-US" dirty="0" err="1"/>
              <a:t>lékařka</a:t>
            </a:r>
            <a:r>
              <a:rPr lang="en-US" dirty="0"/>
              <a:t>, </a:t>
            </a:r>
            <a:r>
              <a:rPr lang="en-US" dirty="0" err="1"/>
              <a:t>pedagožka</a:t>
            </a:r>
            <a:r>
              <a:rPr lang="en-US" dirty="0"/>
              <a:t>, </a:t>
            </a:r>
            <a:r>
              <a:rPr lang="en-US" dirty="0" err="1"/>
              <a:t>bojovnice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</a:t>
            </a:r>
            <a:r>
              <a:rPr lang="en-US" dirty="0" err="1"/>
              <a:t>žen</a:t>
            </a:r>
            <a:endParaRPr lang="en-US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Nejvýznamnější</a:t>
            </a:r>
            <a:r>
              <a:rPr lang="en-US" dirty="0"/>
              <a:t> </a:t>
            </a:r>
            <a:r>
              <a:rPr lang="en-US" dirty="0" err="1"/>
              <a:t>postava</a:t>
            </a:r>
            <a:r>
              <a:rPr lang="en-US" dirty="0"/>
              <a:t> </a:t>
            </a:r>
            <a:r>
              <a:rPr lang="en-US" dirty="0" err="1"/>
              <a:t>reformně</a:t>
            </a:r>
            <a:r>
              <a:rPr lang="en-US" dirty="0"/>
              <a:t> </a:t>
            </a:r>
            <a:r>
              <a:rPr lang="en-US" dirty="0" err="1"/>
              <a:t>pedagogického</a:t>
            </a:r>
            <a:r>
              <a:rPr lang="en-US" dirty="0"/>
              <a:t> </a:t>
            </a:r>
            <a:r>
              <a:rPr lang="en-US" dirty="0" err="1"/>
              <a:t>hnutí</a:t>
            </a:r>
            <a:endParaRPr lang="en-US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Práce s </a:t>
            </a:r>
            <a:r>
              <a:rPr lang="en-US" b="1" dirty="0" err="1"/>
              <a:t>mentálně</a:t>
            </a:r>
            <a:r>
              <a:rPr lang="en-US" b="1" dirty="0"/>
              <a:t> </a:t>
            </a:r>
            <a:r>
              <a:rPr lang="en-US" b="1" dirty="0" err="1"/>
              <a:t>postiženými</a:t>
            </a:r>
            <a:r>
              <a:rPr lang="en-US" b="1" dirty="0"/>
              <a:t> </a:t>
            </a:r>
            <a:r>
              <a:rPr lang="en-US" b="1" dirty="0" err="1"/>
              <a:t>dětmi</a:t>
            </a:r>
            <a:endParaRPr lang="en-US" b="1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1907 </a:t>
            </a:r>
            <a:r>
              <a:rPr lang="en-US" b="1" dirty="0" err="1"/>
              <a:t>Dům</a:t>
            </a:r>
            <a:r>
              <a:rPr lang="en-US" b="1" dirty="0"/>
              <a:t> </a:t>
            </a:r>
            <a:r>
              <a:rPr lang="en-US" b="1" dirty="0" err="1"/>
              <a:t>dětí</a:t>
            </a:r>
            <a:r>
              <a:rPr lang="en-US" b="1" dirty="0"/>
              <a:t> </a:t>
            </a:r>
            <a:r>
              <a:rPr lang="en-US" dirty="0" err="1"/>
              <a:t>zřízený</a:t>
            </a:r>
            <a:r>
              <a:rPr lang="en-US" dirty="0"/>
              <a:t> pro </a:t>
            </a:r>
            <a:r>
              <a:rPr lang="en-US" dirty="0" err="1"/>
              <a:t>opuštěné</a:t>
            </a:r>
            <a:r>
              <a:rPr lang="en-US" dirty="0"/>
              <a:t> </a:t>
            </a:r>
            <a:r>
              <a:rPr lang="en-US" dirty="0" err="1"/>
              <a:t>děti</a:t>
            </a:r>
            <a:r>
              <a:rPr lang="en-US" dirty="0"/>
              <a:t> </a:t>
            </a:r>
            <a:r>
              <a:rPr lang="en-US" dirty="0" err="1"/>
              <a:t>předškolního</a:t>
            </a:r>
            <a:r>
              <a:rPr lang="en-US" dirty="0"/>
              <a:t> </a:t>
            </a:r>
            <a:r>
              <a:rPr lang="en-US" dirty="0" err="1"/>
              <a:t>věku</a:t>
            </a:r>
            <a:endParaRPr lang="en-US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Využívala</a:t>
            </a:r>
            <a:r>
              <a:rPr lang="en-US" dirty="0"/>
              <a:t> </a:t>
            </a:r>
            <a:r>
              <a:rPr lang="en-US" dirty="0" err="1"/>
              <a:t>předchozích</a:t>
            </a:r>
            <a:r>
              <a:rPr lang="en-US" dirty="0"/>
              <a:t> </a:t>
            </a:r>
            <a:r>
              <a:rPr lang="en-US" dirty="0" err="1"/>
              <a:t>zkušeností</a:t>
            </a:r>
            <a:r>
              <a:rPr lang="en-US" dirty="0"/>
              <a:t> z výchovy </a:t>
            </a:r>
            <a:r>
              <a:rPr lang="en-US" dirty="0" err="1"/>
              <a:t>dětí</a:t>
            </a:r>
            <a:r>
              <a:rPr lang="en-US" dirty="0"/>
              <a:t> s </a:t>
            </a:r>
            <a:r>
              <a:rPr lang="en-US" dirty="0" err="1"/>
              <a:t>mentálním</a:t>
            </a:r>
            <a:r>
              <a:rPr lang="en-US" dirty="0"/>
              <a:t> </a:t>
            </a:r>
            <a:r>
              <a:rPr lang="en-US" dirty="0" err="1"/>
              <a:t>postižením</a:t>
            </a:r>
            <a:endParaRPr lang="en-US" dirty="0"/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Didaktický</a:t>
            </a:r>
            <a:r>
              <a:rPr lang="en-US" b="1" dirty="0"/>
              <a:t> </a:t>
            </a:r>
            <a:r>
              <a:rPr lang="en-US" b="1" dirty="0" err="1"/>
              <a:t>materiál</a:t>
            </a:r>
            <a:r>
              <a:rPr lang="en-US" b="1" dirty="0"/>
              <a:t> </a:t>
            </a:r>
            <a:r>
              <a:rPr lang="en-US" dirty="0" err="1"/>
              <a:t>určený</a:t>
            </a:r>
            <a:r>
              <a:rPr lang="en-US" dirty="0"/>
              <a:t> k </a:t>
            </a:r>
            <a:r>
              <a:rPr lang="en-US" dirty="0" err="1"/>
              <a:t>nácviku</a:t>
            </a:r>
            <a:r>
              <a:rPr lang="en-US" dirty="0"/>
              <a:t> </a:t>
            </a:r>
            <a:r>
              <a:rPr lang="en-US" dirty="0" err="1"/>
              <a:t>smyslů</a:t>
            </a:r>
            <a:r>
              <a:rPr lang="en-US" dirty="0"/>
              <a:t>, trivia, </a:t>
            </a:r>
            <a:r>
              <a:rPr lang="en-US" dirty="0" err="1"/>
              <a:t>praktické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8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9541" r="26110" b="-2"/>
          <a:stretch/>
        </p:blipFill>
        <p:spPr>
          <a:xfrm>
            <a:off x="7183315" y="2493859"/>
            <a:ext cx="3640016" cy="365419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cs-CZ" sz="3100" dirty="0"/>
            </a:br>
            <a:r>
              <a:rPr lang="cs-CZ" sz="3100" dirty="0"/>
              <a:t>Principy </a:t>
            </a:r>
            <a:r>
              <a:rPr lang="cs-CZ" sz="3100" dirty="0" err="1"/>
              <a:t>Montessori</a:t>
            </a:r>
            <a:r>
              <a:rPr lang="cs-CZ" sz="3100" dirty="0"/>
              <a:t> pedagogiky</a:t>
            </a:r>
            <a:br>
              <a:rPr lang="cs-CZ" sz="3100" dirty="0"/>
            </a:br>
            <a:r>
              <a:rPr lang="cs-CZ" sz="3100" i="1" dirty="0"/>
              <a:t>„Pomoz mi, abych to dokázal sám.“</a:t>
            </a:r>
            <a:br>
              <a:rPr lang="cs-CZ" sz="3100" dirty="0"/>
            </a:b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 dirty="0"/>
              <a:t>Dítě je tvůrcem sebe samo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Připravené prostředí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Připravený učitel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Svoboda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Princip dělené odpovědnosti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Polarizace pozornosti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Senzitivní fáze</a:t>
            </a:r>
          </a:p>
          <a:p>
            <a:pPr>
              <a:lnSpc>
                <a:spcPct val="9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4321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6" name="Rectangle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8" name="Picture 17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" name="Picture 19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obrázku 5"/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7757" r="28317" b="-1"/>
          <a:stretch/>
        </p:blipFill>
        <p:spPr>
          <a:xfrm>
            <a:off x="6003940" y="1215538"/>
            <a:ext cx="4945740" cy="442513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515" y="71216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Další vybrané myšlenky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type="body" sz="half" idx="2"/>
          </p:nvPr>
        </p:nvSpPr>
        <p:spPr>
          <a:xfrm>
            <a:off x="1295401" y="2493774"/>
            <a:ext cx="4487332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Ranní</a:t>
            </a:r>
            <a:r>
              <a:rPr lang="en-US" sz="2200" dirty="0"/>
              <a:t> </a:t>
            </a:r>
            <a:r>
              <a:rPr lang="en-US" sz="2200" dirty="0" err="1"/>
              <a:t>kolečko</a:t>
            </a: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Týdenní</a:t>
            </a:r>
            <a:r>
              <a:rPr lang="en-US" sz="2200" dirty="0"/>
              <a:t>, </a:t>
            </a:r>
            <a:r>
              <a:rPr lang="en-US" sz="2200" dirty="0" err="1"/>
              <a:t>popř</a:t>
            </a:r>
            <a:r>
              <a:rPr lang="en-US" sz="2200" dirty="0"/>
              <a:t>. </a:t>
            </a:r>
            <a:r>
              <a:rPr lang="en-US" sz="2200" dirty="0" err="1"/>
              <a:t>měsíční</a:t>
            </a:r>
            <a:r>
              <a:rPr lang="en-US" sz="2200" dirty="0"/>
              <a:t> </a:t>
            </a:r>
            <a:r>
              <a:rPr lang="en-US" sz="2200" dirty="0" err="1"/>
              <a:t>plány</a:t>
            </a: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Práce</a:t>
            </a:r>
            <a:r>
              <a:rPr lang="en-US" sz="2200" dirty="0"/>
              <a:t> s chybou, práce s pochvalou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Slovní hodnocení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Věkově </a:t>
            </a:r>
            <a:r>
              <a:rPr lang="en-US" sz="2200" dirty="0" err="1"/>
              <a:t>smíšené</a:t>
            </a:r>
            <a:r>
              <a:rPr lang="en-US" sz="2200" dirty="0"/>
              <a:t> </a:t>
            </a:r>
            <a:r>
              <a:rPr lang="en-US" sz="2200" dirty="0" err="1"/>
              <a:t>skupiny</a:t>
            </a: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Ticho</a:t>
            </a:r>
            <a:endParaRPr lang="en-US" sz="2200" dirty="0"/>
          </a:p>
          <a:p>
            <a:pPr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840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02720" y="938702"/>
            <a:ext cx="9601200" cy="1303337"/>
          </a:xfrm>
        </p:spPr>
        <p:txBody>
          <a:bodyPr/>
          <a:lstStyle/>
          <a:p>
            <a:r>
              <a:rPr lang="cs-CZ" dirty="0"/>
              <a:t>Didaktické pomůcky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68797" y="1868152"/>
            <a:ext cx="2257980" cy="225798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702300" y="4126132"/>
            <a:ext cx="2029557" cy="20312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993" y="2111909"/>
            <a:ext cx="2390775" cy="23907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713" y="2165473"/>
            <a:ext cx="2638424" cy="263842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666" y="630936"/>
            <a:ext cx="2517836" cy="26763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529" y="3565859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3106" y="95263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Mini úkol: </a:t>
            </a:r>
            <a:br>
              <a:rPr lang="cs-CZ" dirty="0"/>
            </a:br>
            <a:r>
              <a:rPr lang="cs-CZ" dirty="0" err="1"/>
              <a:t>Montessori</a:t>
            </a:r>
            <a:r>
              <a:rPr lang="cs-CZ" dirty="0"/>
              <a:t> třída X třída pro žáky s autismem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???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1694" y="3243263"/>
            <a:ext cx="3965461" cy="263207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???</a:t>
            </a:r>
            <a:endParaRPr lang="cs-CZ" b="1" dirty="0">
              <a:noFill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9634" y="3234795"/>
            <a:ext cx="3509433" cy="2632075"/>
          </a:xfrm>
        </p:spPr>
      </p:pic>
    </p:spTree>
    <p:extLst>
      <p:ext uri="{BB962C8B-B14F-4D97-AF65-F5344CB8AC3E}">
        <p14:creationId xmlns:p14="http://schemas.microsoft.com/office/powerpoint/2010/main" val="282142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 úkol: řešení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Montessori</a:t>
            </a:r>
            <a:r>
              <a:rPr lang="cs-CZ" dirty="0"/>
              <a:t> třída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1694" y="3243263"/>
            <a:ext cx="3965461" cy="263207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Třída pro žáky s autismem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84446" y="3243263"/>
            <a:ext cx="3509433" cy="2632075"/>
          </a:xfrm>
        </p:spPr>
      </p:pic>
    </p:spTree>
    <p:extLst>
      <p:ext uri="{BB962C8B-B14F-4D97-AF65-F5344CB8AC3E}">
        <p14:creationId xmlns:p14="http://schemas.microsoft.com/office/powerpoint/2010/main" val="391366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skupinkách navrhněte, popište, či nakreslete didaktickou pomůcku pro:</a:t>
            </a:r>
          </a:p>
          <a:p>
            <a:r>
              <a:rPr lang="cs-CZ" dirty="0"/>
              <a:t>Předškolní děti</a:t>
            </a:r>
          </a:p>
          <a:p>
            <a:r>
              <a:rPr lang="cs-CZ" dirty="0"/>
              <a:t>I. stupeň ZŠ</a:t>
            </a:r>
          </a:p>
          <a:p>
            <a:r>
              <a:rPr lang="cs-CZ" dirty="0"/>
              <a:t>II. stupeň ZŠ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příklad: pomůcka pro osvojení si slovních druhů, vyjmenovaných slov, násobilky, hlavních měst, hračku do družiny, apod.</a:t>
            </a:r>
          </a:p>
        </p:txBody>
      </p:sp>
    </p:spTree>
    <p:extLst>
      <p:ext uri="{BB962C8B-B14F-4D97-AF65-F5344CB8AC3E}">
        <p14:creationId xmlns:p14="http://schemas.microsoft.com/office/powerpoint/2010/main" val="351793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1320</TotalTime>
  <Words>498</Words>
  <Application>Microsoft Office PowerPoint</Application>
  <PresentationFormat>Širokoúhlá obrazovka</PresentationFormat>
  <Paragraphs>120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Organika</vt:lpstr>
      <vt:lpstr>Alternativní školy</vt:lpstr>
      <vt:lpstr>Montessoriovské školy</vt:lpstr>
      <vt:lpstr>Maria Montessori  (1870 – 1952)</vt:lpstr>
      <vt:lpstr> Principy Montessori pedagogiky „Pomoz mi, abych to dokázal sám.“ </vt:lpstr>
      <vt:lpstr>Další vybrané myšlenky</vt:lpstr>
      <vt:lpstr>Didaktické pomůcky</vt:lpstr>
      <vt:lpstr>Mini úkol:  Montessori třída X třída pro žáky s autismem</vt:lpstr>
      <vt:lpstr>Mini úkol: řešení</vt:lpstr>
      <vt:lpstr>Úkol:</vt:lpstr>
      <vt:lpstr>Video:</vt:lpstr>
      <vt:lpstr>Příklady Montessori škol v Brně</vt:lpstr>
      <vt:lpstr>Daltonské školy</vt:lpstr>
      <vt:lpstr>Helen Parhurstová (1887 – 1959)</vt:lpstr>
      <vt:lpstr>Daltonský plán</vt:lpstr>
      <vt:lpstr>Principy Daltonského plánu</vt:lpstr>
      <vt:lpstr>Daltonský plán v praxi </vt:lpstr>
      <vt:lpstr>Dalton v praxi</vt:lpstr>
      <vt:lpstr>Dalton na ZŠ a MŠ Husove</vt:lpstr>
      <vt:lpstr>Dalton na ZŠ a MŠ Husove</vt:lpstr>
      <vt:lpstr>Kritika</vt:lpstr>
      <vt:lpstr>Příklady brněnských škol s daltonskými prvky výuky </vt:lpstr>
      <vt:lpstr>Další alternativní školy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školy</dc:title>
  <dc:creator>Jana Navrátilová</dc:creator>
  <cp:lastModifiedBy>Jana Navrátilová</cp:lastModifiedBy>
  <cp:revision>47</cp:revision>
  <dcterms:created xsi:type="dcterms:W3CDTF">2016-11-24T16:52:37Z</dcterms:created>
  <dcterms:modified xsi:type="dcterms:W3CDTF">2016-11-28T04:35:10Z</dcterms:modified>
</cp:coreProperties>
</file>