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054840" y="4058640"/>
            <a:ext cx="2620440" cy="209088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06880" y="4058640"/>
            <a:ext cx="2620440" cy="2090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0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cs-CZ"/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cs-CZ"/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025B943C-698D-4577-A86C-BB0FB83303BC}" type="slidenum">
              <a:rPr lang="cs-CZ"/>
              <a:t>&lt;číslo&gt;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264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Geografická analýza trhu práce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3636000"/>
            <a:ext cx="9071640" cy="10800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cvičení 2</a:t>
            </a:r>
            <a:endParaRPr/>
          </a:p>
        </p:txBody>
      </p:sp>
      <p:sp>
        <p:nvSpPr>
          <p:cNvPr id="41" name="TextShape 3"/>
          <p:cNvSpPr txBox="1"/>
          <p:nvPr/>
        </p:nvSpPr>
        <p:spPr>
          <a:xfrm>
            <a:off x="504360" y="6048000"/>
            <a:ext cx="9071640" cy="792000"/>
          </a:xfrm>
          <a:prstGeom prst="rect">
            <a:avLst/>
          </a:prstGeom>
        </p:spPr>
        <p:txBody>
          <a:bodyPr anchor="ctr" bIns="0" lIns="0" rIns="0" tIns="0" wrap="none"/>
          <a:p>
            <a:pPr algn="r"/>
            <a:r>
              <a:rPr lang="cs-CZ"/>
              <a:t>5. 10. 2016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Komentář ke cvičení 1 (1)</a:t>
            </a:r>
            <a:endParaRPr/>
          </a:p>
        </p:txBody>
      </p:sp>
      <p:sp>
        <p:nvSpPr>
          <p:cNvPr id="43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většinou vše správně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opakovaně se vyskytovaly některé chyby: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úkol 2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přesná odpověď 3930 (zdroj: Měsíční statistiky)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častá odpověď 3931 (Z územního hlediska – suma okresů)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úkol 3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nezaměstnanost „celkem“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vycházet opět primárně z Měsíční statistiky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výsledek je ovšem stejný (rok 2014)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Komentář ke cvičení 1 (2)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úkoly 4 a 13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pozor na zadání, neplést ORP a POÚ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úkol 6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správně 600 (vyřazení 278)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možný omyl: 647 (uchazeči s nárokem na podporu)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úkol 8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SK, UA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Polsko (těsně pod 20 tis.) jen s poznámkou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Komentář ke cvičení 1 (3)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úkol 10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pozor na zadání: od kdy, ne do kdy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úkol 11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správně 2557 (Struktura uchazečů // Měsíční)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často se vyskytovalo 3105 (??)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úkol 12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správně 51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sečíst všechny výskyty PřF MU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Cvičení 2 - zadání</a:t>
            </a:r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Zadání (s odkazy na data) ve studijních materiálech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Analýza vývoje trhu práce ve zvoleném okrese ČR za období 1997-2015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zahrnout i příslušný kraj a celý stát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pro rok 2015 také všechna ORP v kraji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ukazatele: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míra registrované nezaměstnanosti, resp. podíl nezaměstnaných osob (%)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počet uchazečů na volné pracovní místo (VPM)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2 tabulky, 2 grafy, interpretace (závěr) 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Cvičení 2 - vypracování</a:t>
            </a:r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každý si vybere jiný okres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pozor na změny rozsahu v průběhu období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může ovlivnit výsledek, byť ukazatele jsou relativní</a:t>
            </a:r>
            <a:endParaRPr/>
          </a:p>
          <a:p>
            <a:pPr>
              <a:buSzPct val="25000"/>
              <a:buFont typeface="StarSymbol"/>
              <a:buChar char=""/>
            </a:pPr>
            <a:endParaRPr/>
          </a:p>
          <a:p>
            <a:pPr>
              <a:buSzPct val="25000"/>
              <a:buFont typeface="StarSymbol"/>
              <a:buChar char=""/>
            </a:pPr>
            <a:r>
              <a:rPr b="1" lang="cs-CZ" sz="3200"/>
              <a:t>odevzdat do úterý 18. 10. ve 20 hodin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4225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Děkuji za pozornost,</a:t>
            </a:r>
            <a:r>
              <a:rPr lang="cs-CZ"/>
              <a:t>
</a:t>
            </a:r>
            <a:r>
              <a:rPr lang="cs-CZ"/>
              <a:t>nashle za týden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