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4" r:id="rId6"/>
    <p:sldId id="265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GRAFIE\3.%20semestr\Meteorologie%20a%20klimatologie\semin&#225;rka\tabulk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Hostýn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List2!$B$1:$M$1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List2!$B$2:$M$2</c:f>
              <c:numCache>
                <c:formatCode>General</c:formatCode>
                <c:ptCount val="12"/>
                <c:pt idx="0">
                  <c:v>-4.5</c:v>
                </c:pt>
                <c:pt idx="1">
                  <c:v>-3.3</c:v>
                </c:pt>
                <c:pt idx="2">
                  <c:v>0.7</c:v>
                </c:pt>
                <c:pt idx="3">
                  <c:v>5.6</c:v>
                </c:pt>
                <c:pt idx="4">
                  <c:v>10.9</c:v>
                </c:pt>
                <c:pt idx="5">
                  <c:v>13.8</c:v>
                </c:pt>
                <c:pt idx="6">
                  <c:v>16</c:v>
                </c:pt>
                <c:pt idx="7">
                  <c:v>15.1</c:v>
                </c:pt>
                <c:pt idx="8">
                  <c:v>11.9</c:v>
                </c:pt>
                <c:pt idx="9">
                  <c:v>6.6</c:v>
                </c:pt>
                <c:pt idx="10">
                  <c:v>0.9</c:v>
                </c:pt>
                <c:pt idx="11">
                  <c:v>-2.8</c:v>
                </c:pt>
              </c:numCache>
            </c:numRef>
          </c:val>
          <c:smooth val="0"/>
        </c:ser>
        <c:ser>
          <c:idx val="0"/>
          <c:order val="1"/>
          <c:tx>
            <c:v>Strážnice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List2!$B$1:$M$1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List2!$B$3:$M$3</c:f>
              <c:numCache>
                <c:formatCode>General</c:formatCode>
                <c:ptCount val="12"/>
                <c:pt idx="0">
                  <c:v>-1.9</c:v>
                </c:pt>
                <c:pt idx="1">
                  <c:v>-0.2</c:v>
                </c:pt>
                <c:pt idx="2">
                  <c:v>4.7</c:v>
                </c:pt>
                <c:pt idx="3">
                  <c:v>9.5</c:v>
                </c:pt>
                <c:pt idx="4">
                  <c:v>15</c:v>
                </c:pt>
                <c:pt idx="5">
                  <c:v>18.100000000000001</c:v>
                </c:pt>
                <c:pt idx="6">
                  <c:v>19.899999999999999</c:v>
                </c:pt>
                <c:pt idx="7">
                  <c:v>18.8</c:v>
                </c:pt>
                <c:pt idx="8">
                  <c:v>14.9</c:v>
                </c:pt>
                <c:pt idx="9">
                  <c:v>9.5</c:v>
                </c:pt>
                <c:pt idx="10">
                  <c:v>4.2</c:v>
                </c:pt>
                <c:pt idx="11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51712"/>
        <c:axId val="35253632"/>
      </c:lineChart>
      <c:catAx>
        <c:axId val="352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253632"/>
        <c:crosses val="autoZero"/>
        <c:auto val="1"/>
        <c:lblAlgn val="ctr"/>
        <c:lblOffset val="100"/>
        <c:noMultiLvlLbl val="0"/>
      </c:catAx>
      <c:valAx>
        <c:axId val="3525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251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260297029301709"/>
          <c:y val="9.1926208795973727E-2"/>
          <c:w val="0.7698863078401732"/>
          <c:h val="0.72538643493030863"/>
        </c:manualLayout>
      </c:layout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List2!$B$5:$M$5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List2!$B$6:$M$6</c:f>
              <c:numCache>
                <c:formatCode>General</c:formatCode>
                <c:ptCount val="12"/>
                <c:pt idx="0">
                  <c:v>4.7</c:v>
                </c:pt>
                <c:pt idx="1">
                  <c:v>6.7</c:v>
                </c:pt>
                <c:pt idx="2">
                  <c:v>13</c:v>
                </c:pt>
                <c:pt idx="3">
                  <c:v>20.2</c:v>
                </c:pt>
                <c:pt idx="4">
                  <c:v>24.5</c:v>
                </c:pt>
                <c:pt idx="5">
                  <c:v>27.3</c:v>
                </c:pt>
                <c:pt idx="6">
                  <c:v>28.6</c:v>
                </c:pt>
                <c:pt idx="7">
                  <c:v>28</c:v>
                </c:pt>
                <c:pt idx="8">
                  <c:v>24.9</c:v>
                </c:pt>
                <c:pt idx="9">
                  <c:v>18.600000000000001</c:v>
                </c:pt>
                <c:pt idx="10">
                  <c:v>12.2</c:v>
                </c:pt>
                <c:pt idx="11">
                  <c:v>6.6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List2!$B$5:$M$5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List2!$B$7:$M$7</c:f>
              <c:numCache>
                <c:formatCode>General</c:formatCode>
                <c:ptCount val="12"/>
                <c:pt idx="0">
                  <c:v>7.4</c:v>
                </c:pt>
                <c:pt idx="1">
                  <c:v>10.7</c:v>
                </c:pt>
                <c:pt idx="2">
                  <c:v>17.5</c:v>
                </c:pt>
                <c:pt idx="3">
                  <c:v>23.9</c:v>
                </c:pt>
                <c:pt idx="4">
                  <c:v>27.2</c:v>
                </c:pt>
                <c:pt idx="5">
                  <c:v>30</c:v>
                </c:pt>
                <c:pt idx="6">
                  <c:v>32.1</c:v>
                </c:pt>
                <c:pt idx="7">
                  <c:v>31.6</c:v>
                </c:pt>
                <c:pt idx="8">
                  <c:v>28.2</c:v>
                </c:pt>
                <c:pt idx="9">
                  <c:v>22.3</c:v>
                </c:pt>
                <c:pt idx="10">
                  <c:v>15.8</c:v>
                </c:pt>
                <c:pt idx="11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70176"/>
        <c:axId val="75592448"/>
      </c:lineChart>
      <c:catAx>
        <c:axId val="7557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592448"/>
        <c:crosses val="autoZero"/>
        <c:auto val="1"/>
        <c:lblAlgn val="ctr"/>
        <c:lblOffset val="100"/>
        <c:noMultiLvlLbl val="0"/>
      </c:catAx>
      <c:valAx>
        <c:axId val="7559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570176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List2!$B$10:$M$10</c:f>
              <c:numCache>
                <c:formatCode>General</c:formatCode>
                <c:ptCount val="12"/>
                <c:pt idx="0">
                  <c:v>-15.4</c:v>
                </c:pt>
                <c:pt idx="1">
                  <c:v>-14.8</c:v>
                </c:pt>
                <c:pt idx="2">
                  <c:v>-10</c:v>
                </c:pt>
                <c:pt idx="3">
                  <c:v>-5.2</c:v>
                </c:pt>
                <c:pt idx="4">
                  <c:v>-0.9</c:v>
                </c:pt>
                <c:pt idx="5">
                  <c:v>4.0999999999999996</c:v>
                </c:pt>
                <c:pt idx="6">
                  <c:v>6.7</c:v>
                </c:pt>
                <c:pt idx="7">
                  <c:v>6.6</c:v>
                </c:pt>
                <c:pt idx="8">
                  <c:v>2.5</c:v>
                </c:pt>
                <c:pt idx="9">
                  <c:v>-3.1</c:v>
                </c:pt>
                <c:pt idx="10">
                  <c:v>-6.4</c:v>
                </c:pt>
                <c:pt idx="11">
                  <c:v>-14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List2!$B$11:$M$11</c:f>
              <c:numCache>
                <c:formatCode>General</c:formatCode>
                <c:ptCount val="12"/>
                <c:pt idx="0">
                  <c:v>-17</c:v>
                </c:pt>
                <c:pt idx="1">
                  <c:v>-16.100000000000001</c:v>
                </c:pt>
                <c:pt idx="2">
                  <c:v>-9.9</c:v>
                </c:pt>
                <c:pt idx="3">
                  <c:v>-4.5</c:v>
                </c:pt>
                <c:pt idx="4">
                  <c:v>-0.5</c:v>
                </c:pt>
                <c:pt idx="5">
                  <c:v>3.2</c:v>
                </c:pt>
                <c:pt idx="6">
                  <c:v>7.2</c:v>
                </c:pt>
                <c:pt idx="7">
                  <c:v>5.9</c:v>
                </c:pt>
                <c:pt idx="8">
                  <c:v>1.2</c:v>
                </c:pt>
                <c:pt idx="9">
                  <c:v>-3.4</c:v>
                </c:pt>
                <c:pt idx="10">
                  <c:v>-5.4</c:v>
                </c:pt>
                <c:pt idx="11">
                  <c:v>-15.1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64448"/>
        <c:axId val="82265984"/>
      </c:lineChart>
      <c:catAx>
        <c:axId val="8226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2265984"/>
        <c:crosses val="autoZero"/>
        <c:auto val="1"/>
        <c:lblAlgn val="ctr"/>
        <c:lblOffset val="100"/>
        <c:noMultiLvlLbl val="0"/>
      </c:catAx>
      <c:valAx>
        <c:axId val="82265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64448"/>
        <c:crosses val="autoZero"/>
        <c:crossBetween val="between"/>
      </c:valAx>
    </c:plotArea>
    <c:plotVisOnly val="1"/>
    <c:dispBlanksAs val="gap"/>
    <c:showDLblsOverMax val="0"/>
  </c:chart>
  <c:spPr>
    <a:ln w="9525"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Hostýn</c:v>
          </c:tx>
          <c:marker>
            <c:symbol val="none"/>
          </c:marker>
          <c:cat>
            <c:strRef>
              <c:f>List2!$B$50:$M$50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List2!$B$51:$M$51</c:f>
              <c:numCache>
                <c:formatCode>0.0</c:formatCode>
                <c:ptCount val="12"/>
                <c:pt idx="0">
                  <c:v>12</c:v>
                </c:pt>
                <c:pt idx="1">
                  <c:v>12.9</c:v>
                </c:pt>
                <c:pt idx="2">
                  <c:v>18.100000000000001</c:v>
                </c:pt>
                <c:pt idx="3">
                  <c:v>28.8</c:v>
                </c:pt>
                <c:pt idx="4">
                  <c:v>28</c:v>
                </c:pt>
                <c:pt idx="5">
                  <c:v>33.5</c:v>
                </c:pt>
                <c:pt idx="6">
                  <c:v>32</c:v>
                </c:pt>
                <c:pt idx="7">
                  <c:v>31.6</c:v>
                </c:pt>
                <c:pt idx="8">
                  <c:v>29.9</c:v>
                </c:pt>
                <c:pt idx="9">
                  <c:v>24.7</c:v>
                </c:pt>
                <c:pt idx="10">
                  <c:v>16.8</c:v>
                </c:pt>
                <c:pt idx="11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Strážnice</c:v>
          </c:tx>
          <c:marker>
            <c:symbol val="none"/>
          </c:marker>
          <c:cat>
            <c:strRef>
              <c:f>List2!$B$50:$M$50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List2!$B$52:$M$52</c:f>
              <c:numCache>
                <c:formatCode>0.0</c:formatCode>
                <c:ptCount val="12"/>
                <c:pt idx="0">
                  <c:v>14.5</c:v>
                </c:pt>
                <c:pt idx="1">
                  <c:v>14.7</c:v>
                </c:pt>
                <c:pt idx="2">
                  <c:v>22.1</c:v>
                </c:pt>
                <c:pt idx="3">
                  <c:v>28</c:v>
                </c:pt>
                <c:pt idx="4">
                  <c:v>31.5</c:v>
                </c:pt>
                <c:pt idx="5">
                  <c:v>34.6</c:v>
                </c:pt>
                <c:pt idx="6">
                  <c:v>35.6</c:v>
                </c:pt>
                <c:pt idx="7">
                  <c:v>35.5</c:v>
                </c:pt>
                <c:pt idx="8">
                  <c:v>32.6</c:v>
                </c:pt>
                <c:pt idx="9">
                  <c:v>27.8</c:v>
                </c:pt>
                <c:pt idx="10">
                  <c:v>20.9</c:v>
                </c:pt>
                <c:pt idx="11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37120"/>
        <c:axId val="120860672"/>
      </c:lineChart>
      <c:catAx>
        <c:axId val="8323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860672"/>
        <c:crosses val="autoZero"/>
        <c:auto val="1"/>
        <c:lblAlgn val="ctr"/>
        <c:lblOffset val="100"/>
        <c:noMultiLvlLbl val="0"/>
      </c:catAx>
      <c:valAx>
        <c:axId val="12086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teplota vzduchu (°C)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8323712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F47069-9906-4A9B-92C7-CCF5BDE29D9B}" type="datetimeFigureOut">
              <a:rPr lang="cs-CZ" smtClean="0"/>
              <a:t>30.11.2015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16D326-DA34-4997-84B8-4BF6725EC0E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Nejčastější chyby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Textová část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Chybějící citace (</a:t>
            </a:r>
            <a:r>
              <a:rPr lang="cs-CZ" dirty="0" smtClean="0"/>
              <a:t>odstavce</a:t>
            </a:r>
            <a:r>
              <a:rPr lang="cs-CZ" dirty="0"/>
              <a:t>,</a:t>
            </a:r>
            <a:r>
              <a:rPr lang="cs-CZ" dirty="0" smtClean="0"/>
              <a:t> Nosek)</a:t>
            </a:r>
            <a:endParaRPr lang="cs-CZ" dirty="0" smtClean="0"/>
          </a:p>
          <a:p>
            <a:r>
              <a:rPr lang="cs-CZ" dirty="0" smtClean="0"/>
              <a:t>Gramatika (velká a malá písmena, viz,  …)</a:t>
            </a:r>
          </a:p>
          <a:p>
            <a:r>
              <a:rPr lang="cs-CZ" dirty="0" smtClean="0"/>
              <a:t>Odkaz </a:t>
            </a:r>
            <a:r>
              <a:rPr lang="cs-CZ" dirty="0" smtClean="0"/>
              <a:t>na číslo tab. </a:t>
            </a:r>
            <a:r>
              <a:rPr lang="cs-CZ" dirty="0"/>
              <a:t>a</a:t>
            </a:r>
            <a:r>
              <a:rPr lang="cs-CZ" dirty="0" smtClean="0"/>
              <a:t> obr.</a:t>
            </a:r>
          </a:p>
          <a:p>
            <a:r>
              <a:rPr lang="cs-CZ" dirty="0" smtClean="0"/>
              <a:t>Psaní číslic 1–9</a:t>
            </a:r>
          </a:p>
          <a:p>
            <a:r>
              <a:rPr lang="cs-CZ" dirty="0" smtClean="0"/>
              <a:t>Zavedení zkratek</a:t>
            </a:r>
          </a:p>
          <a:p>
            <a:r>
              <a:rPr lang="cs-CZ" dirty="0" smtClean="0"/>
              <a:t>Skloňování měsíců</a:t>
            </a:r>
          </a:p>
          <a:p>
            <a:r>
              <a:rPr lang="cs-CZ" dirty="0" smtClean="0"/>
              <a:t>Seřazení literatury</a:t>
            </a:r>
          </a:p>
          <a:p>
            <a:r>
              <a:rPr lang="cs-CZ" dirty="0" smtClean="0"/>
              <a:t>Nejednotný </a:t>
            </a:r>
            <a:r>
              <a:rPr lang="cs-CZ" dirty="0"/>
              <a:t>formální </a:t>
            </a:r>
            <a:r>
              <a:rPr lang="cs-CZ" dirty="0" smtClean="0"/>
              <a:t>styl (mezery, řádkování)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431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Nevhodně zvolené barvy u map reliéfu, srážkových úhrnů a průměrné teploty </a:t>
            </a:r>
            <a:r>
              <a:rPr lang="cs-CZ" dirty="0" smtClean="0"/>
              <a:t>vzduchu</a:t>
            </a:r>
          </a:p>
          <a:p>
            <a:r>
              <a:rPr lang="cs-CZ" dirty="0" smtClean="0"/>
              <a:t>Číselné měřítko</a:t>
            </a:r>
          </a:p>
          <a:p>
            <a:r>
              <a:rPr lang="cs-CZ" dirty="0" smtClean="0"/>
              <a:t>Nekorespondující </a:t>
            </a:r>
            <a:r>
              <a:rPr lang="cs-CZ" dirty="0"/>
              <a:t>měřítko</a:t>
            </a:r>
          </a:p>
          <a:p>
            <a:r>
              <a:rPr lang="cs-CZ" dirty="0" smtClean="0"/>
              <a:t>Chybějící </a:t>
            </a:r>
            <a:r>
              <a:rPr lang="cs-CZ" dirty="0" smtClean="0"/>
              <a:t>legenda (hranice)</a:t>
            </a:r>
          </a:p>
          <a:p>
            <a:r>
              <a:rPr lang="cs-CZ" dirty="0" smtClean="0"/>
              <a:t>Metoda polygonů – označení </a:t>
            </a:r>
          </a:p>
          <a:p>
            <a:r>
              <a:rPr lang="cs-CZ" dirty="0" smtClean="0"/>
              <a:t>Izohyety – barvy </a:t>
            </a:r>
          </a:p>
        </p:txBody>
      </p:sp>
    </p:spTree>
    <p:extLst>
      <p:ext uri="{BB962C8B-B14F-4D97-AF65-F5344CB8AC3E}">
        <p14:creationId xmlns:p14="http://schemas.microsoft.com/office/powerpoint/2010/main" val="2145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Chybějící, nevhodně umístěné nebo příliš výrazné základní mapové prvky (číselné měřítko, kilometry …)</a:t>
            </a:r>
          </a:p>
          <a:p>
            <a:r>
              <a:rPr lang="cs-CZ" dirty="0" smtClean="0"/>
              <a:t>Obrácené </a:t>
            </a:r>
            <a:r>
              <a:rPr lang="cs-CZ" dirty="0"/>
              <a:t>hodnoty legendy</a:t>
            </a:r>
          </a:p>
          <a:p>
            <a:r>
              <a:rPr lang="cs-CZ" dirty="0" smtClean="0"/>
              <a:t>Metoda čtverců – neodpovídající strana čtverce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0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Dolli\Desktop\reli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80356"/>
            <a:ext cx="48958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5"/>
            <a:ext cx="5112568" cy="36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eminarka_prumerna teplota.gif"/>
          <p:cNvPicPr/>
          <p:nvPr/>
        </p:nvPicPr>
        <p:blipFill rotWithShape="1">
          <a:blip r:embed="rId3"/>
          <a:srcRect l="63931" t="8649" b="75112"/>
          <a:stretch/>
        </p:blipFill>
        <p:spPr>
          <a:xfrm>
            <a:off x="5000507" y="2492896"/>
            <a:ext cx="2077856" cy="658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seminarka_srazkyrok.gif"/>
          <p:cNvPicPr/>
          <p:nvPr/>
        </p:nvPicPr>
        <p:blipFill rotWithShape="1">
          <a:blip r:embed="rId4"/>
          <a:srcRect l="67044" t="14386" b="71229"/>
          <a:stretch/>
        </p:blipFill>
        <p:spPr>
          <a:xfrm>
            <a:off x="5491590" y="3501008"/>
            <a:ext cx="1898090" cy="583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0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Tabulky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Nepopsaná tabulka na nové straně</a:t>
            </a:r>
          </a:p>
          <a:p>
            <a:r>
              <a:rPr lang="cs-CZ" dirty="0" smtClean="0"/>
              <a:t>Chybějící tabulky u map </a:t>
            </a:r>
            <a:r>
              <a:rPr lang="cs-CZ" dirty="0" err="1" smtClean="0"/>
              <a:t>srážkoměrek</a:t>
            </a:r>
            <a:r>
              <a:rPr lang="cs-CZ" dirty="0" smtClean="0"/>
              <a:t> a </a:t>
            </a:r>
            <a:r>
              <a:rPr lang="cs-CZ" dirty="0" err="1" smtClean="0"/>
              <a:t>klimastanic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9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Různý </a:t>
            </a:r>
            <a:r>
              <a:rPr lang="cs-CZ" dirty="0" smtClean="0"/>
              <a:t>rozsah stupnice na ose 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747736"/>
              </p:ext>
            </p:extLst>
          </p:nvPr>
        </p:nvGraphicFramePr>
        <p:xfrm>
          <a:off x="1907704" y="2636912"/>
          <a:ext cx="243078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962852"/>
              </p:ext>
            </p:extLst>
          </p:nvPr>
        </p:nvGraphicFramePr>
        <p:xfrm>
          <a:off x="4932039" y="2636912"/>
          <a:ext cx="252027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02651"/>
              </p:ext>
            </p:extLst>
          </p:nvPr>
        </p:nvGraphicFramePr>
        <p:xfrm>
          <a:off x="1907703" y="4470346"/>
          <a:ext cx="2430780" cy="126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618619"/>
              </p:ext>
            </p:extLst>
          </p:nvPr>
        </p:nvGraphicFramePr>
        <p:xfrm>
          <a:off x="4932039" y="4465633"/>
          <a:ext cx="2520280" cy="125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34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Nepřesně spočítané počty dnů </a:t>
            </a:r>
            <a:r>
              <a:rPr lang="cs-CZ" dirty="0" smtClean="0"/>
              <a:t>mrazového </a:t>
            </a:r>
            <a:r>
              <a:rPr lang="cs-CZ" dirty="0" smtClean="0"/>
              <a:t>období</a:t>
            </a:r>
          </a:p>
          <a:p>
            <a:r>
              <a:rPr lang="cs-CZ" dirty="0" smtClean="0"/>
              <a:t>škrtnutý </a:t>
            </a:r>
            <a:r>
              <a:rPr lang="cs-CZ" dirty="0"/>
              <a:t>II. </a:t>
            </a:r>
            <a:r>
              <a:rPr lang="cs-CZ" dirty="0" smtClean="0"/>
              <a:t>směr </a:t>
            </a:r>
            <a:r>
              <a:rPr lang="cs-CZ" dirty="0"/>
              <a:t>větru = není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7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3989</TotalTime>
  <Words>160</Words>
  <Application>Microsoft Office PowerPoint</Application>
  <PresentationFormat>Předvádění na obrazovce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Špendlík</vt:lpstr>
      <vt:lpstr>Seminární práce</vt:lpstr>
      <vt:lpstr>Textová část</vt:lpstr>
      <vt:lpstr>Mapy </vt:lpstr>
      <vt:lpstr>Mapy </vt:lpstr>
      <vt:lpstr>Mapy </vt:lpstr>
      <vt:lpstr>Mapy </vt:lpstr>
      <vt:lpstr>Tabulky</vt:lpstr>
      <vt:lpstr>Grafy</vt:lpstr>
      <vt:lpstr>Výpočty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práce</dc:title>
  <dc:creator>Dolli</dc:creator>
  <cp:lastModifiedBy>Dolak</cp:lastModifiedBy>
  <cp:revision>39</cp:revision>
  <dcterms:created xsi:type="dcterms:W3CDTF">2013-12-07T22:31:56Z</dcterms:created>
  <dcterms:modified xsi:type="dcterms:W3CDTF">2015-11-30T14:18:07Z</dcterms:modified>
</cp:coreProperties>
</file>