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1" r:id="rId4"/>
    <p:sldId id="283" r:id="rId5"/>
    <p:sldId id="284" r:id="rId6"/>
    <p:sldId id="285" r:id="rId7"/>
    <p:sldId id="286" r:id="rId8"/>
    <p:sldId id="271" r:id="rId9"/>
    <p:sldId id="276" r:id="rId10"/>
    <p:sldId id="272" r:id="rId11"/>
    <p:sldId id="265" r:id="rId12"/>
    <p:sldId id="282" r:id="rId13"/>
    <p:sldId id="266" r:id="rId14"/>
    <p:sldId id="267" r:id="rId15"/>
    <p:sldId id="277" r:id="rId16"/>
    <p:sldId id="273" r:id="rId17"/>
    <p:sldId id="274" r:id="rId18"/>
    <p:sldId id="263" r:id="rId19"/>
    <p:sldId id="278" r:id="rId20"/>
    <p:sldId id="279" r:id="rId21"/>
    <p:sldId id="28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0" autoAdjust="0"/>
    <p:restoredTop sz="94660"/>
  </p:normalViewPr>
  <p:slideViewPr>
    <p:cSldViewPr>
      <p:cViewPr varScale="1">
        <p:scale>
          <a:sx n="88" d="100"/>
          <a:sy n="88" d="100"/>
        </p:scale>
        <p:origin x="102" y="18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1.10.2016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1.10.2016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10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3"/>
          <p:cNvGrpSpPr/>
          <p:nvPr/>
        </p:nvGrpSpPr>
        <p:grpSpPr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auto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auto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11"/>
            <p:cNvSpPr>
              <a:spLocks/>
            </p:cNvSpPr>
            <p:nvPr/>
          </p:nvSpPr>
          <p:spPr bwMode="auto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4" name="Volný tvar 13"/>
            <p:cNvSpPr>
              <a:spLocks/>
            </p:cNvSpPr>
            <p:nvPr/>
          </p:nvSpPr>
          <p:spPr bwMode="auto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5" name="Volný tvar 14"/>
            <p:cNvSpPr>
              <a:spLocks/>
            </p:cNvSpPr>
            <p:nvPr/>
          </p:nvSpPr>
          <p:spPr bwMode="auto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6" name="Volný tvar 15"/>
            <p:cNvSpPr>
              <a:spLocks/>
            </p:cNvSpPr>
            <p:nvPr/>
          </p:nvSpPr>
          <p:spPr bwMode="auto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7" name="Volný tvar 16"/>
            <p:cNvSpPr>
              <a:spLocks/>
            </p:cNvSpPr>
            <p:nvPr/>
          </p:nvSpPr>
          <p:spPr bwMode="auto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8" name="Volný tvar 17"/>
            <p:cNvSpPr>
              <a:spLocks/>
            </p:cNvSpPr>
            <p:nvPr/>
          </p:nvSpPr>
          <p:spPr bwMode="auto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9" name="Volný tvar 18"/>
            <p:cNvSpPr>
              <a:spLocks/>
            </p:cNvSpPr>
            <p:nvPr/>
          </p:nvSpPr>
          <p:spPr bwMode="auto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0" name="Volný tvar 19"/>
            <p:cNvSpPr>
              <a:spLocks/>
            </p:cNvSpPr>
            <p:nvPr/>
          </p:nvSpPr>
          <p:spPr bwMode="auto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1" name="Volný tvar 20"/>
            <p:cNvSpPr>
              <a:spLocks/>
            </p:cNvSpPr>
            <p:nvPr/>
          </p:nvSpPr>
          <p:spPr bwMode="auto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2" name="Volný tvar 21"/>
            <p:cNvSpPr>
              <a:spLocks/>
            </p:cNvSpPr>
            <p:nvPr/>
          </p:nvSpPr>
          <p:spPr bwMode="auto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3" name="Volný tvar 22"/>
            <p:cNvSpPr>
              <a:spLocks/>
            </p:cNvSpPr>
            <p:nvPr/>
          </p:nvSpPr>
          <p:spPr bwMode="auto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4" name="Volný tvar 23"/>
            <p:cNvSpPr>
              <a:spLocks/>
            </p:cNvSpPr>
            <p:nvPr/>
          </p:nvSpPr>
          <p:spPr bwMode="auto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" name="Volný tvar 24"/>
            <p:cNvSpPr>
              <a:spLocks/>
            </p:cNvSpPr>
            <p:nvPr/>
          </p:nvSpPr>
          <p:spPr bwMode="auto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" name="Volný tvar 25"/>
            <p:cNvSpPr>
              <a:spLocks/>
            </p:cNvSpPr>
            <p:nvPr/>
          </p:nvSpPr>
          <p:spPr bwMode="auto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" name="Volný tvar 26"/>
            <p:cNvSpPr>
              <a:spLocks/>
            </p:cNvSpPr>
            <p:nvPr/>
          </p:nvSpPr>
          <p:spPr bwMode="auto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" name="Volný tvar 27"/>
            <p:cNvSpPr>
              <a:spLocks/>
            </p:cNvSpPr>
            <p:nvPr/>
          </p:nvSpPr>
          <p:spPr bwMode="auto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" name="Volný tvar 28"/>
            <p:cNvSpPr>
              <a:spLocks/>
            </p:cNvSpPr>
            <p:nvPr/>
          </p:nvSpPr>
          <p:spPr bwMode="auto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" name="Volný tvar 29"/>
            <p:cNvSpPr>
              <a:spLocks/>
            </p:cNvSpPr>
            <p:nvPr/>
          </p:nvSpPr>
          <p:spPr bwMode="auto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" name="Volný tvar 30"/>
            <p:cNvSpPr>
              <a:spLocks/>
            </p:cNvSpPr>
            <p:nvPr/>
          </p:nvSpPr>
          <p:spPr bwMode="auto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" name="Volný tvar 31"/>
            <p:cNvSpPr>
              <a:spLocks/>
            </p:cNvSpPr>
            <p:nvPr/>
          </p:nvSpPr>
          <p:spPr bwMode="auto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" name="Volný tvar 32"/>
            <p:cNvSpPr>
              <a:spLocks/>
            </p:cNvSpPr>
            <p:nvPr/>
          </p:nvSpPr>
          <p:spPr bwMode="auto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" name="Volný tvar 33"/>
            <p:cNvSpPr>
              <a:spLocks/>
            </p:cNvSpPr>
            <p:nvPr/>
          </p:nvSpPr>
          <p:spPr bwMode="auto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" name="Volný tvar 34"/>
            <p:cNvSpPr>
              <a:spLocks/>
            </p:cNvSpPr>
            <p:nvPr/>
          </p:nvSpPr>
          <p:spPr bwMode="auto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" name="Volný tvar 35"/>
            <p:cNvSpPr>
              <a:spLocks/>
            </p:cNvSpPr>
            <p:nvPr/>
          </p:nvSpPr>
          <p:spPr bwMode="auto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" name="Volný tvar 36"/>
            <p:cNvSpPr>
              <a:spLocks/>
            </p:cNvSpPr>
            <p:nvPr/>
          </p:nvSpPr>
          <p:spPr bwMode="auto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8" name="Volný tvar 37"/>
            <p:cNvSpPr>
              <a:spLocks/>
            </p:cNvSpPr>
            <p:nvPr/>
          </p:nvSpPr>
          <p:spPr bwMode="auto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9" name="Volný tvar 38"/>
            <p:cNvSpPr>
              <a:spLocks/>
            </p:cNvSpPr>
            <p:nvPr/>
          </p:nvSpPr>
          <p:spPr bwMode="auto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0" name="Volný tvar 39"/>
            <p:cNvSpPr>
              <a:spLocks/>
            </p:cNvSpPr>
            <p:nvPr/>
          </p:nvSpPr>
          <p:spPr bwMode="auto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1" name="Volný tvar 40"/>
            <p:cNvSpPr>
              <a:spLocks/>
            </p:cNvSpPr>
            <p:nvPr/>
          </p:nvSpPr>
          <p:spPr bwMode="auto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2" name="Volný tvar 41"/>
            <p:cNvSpPr>
              <a:spLocks/>
            </p:cNvSpPr>
            <p:nvPr/>
          </p:nvSpPr>
          <p:spPr bwMode="auto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3" name="Volný tvar 42"/>
            <p:cNvSpPr>
              <a:spLocks/>
            </p:cNvSpPr>
            <p:nvPr/>
          </p:nvSpPr>
          <p:spPr bwMode="auto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4" name="Volný tvar 43"/>
            <p:cNvSpPr>
              <a:spLocks/>
            </p:cNvSpPr>
            <p:nvPr/>
          </p:nvSpPr>
          <p:spPr bwMode="auto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5" name="Volný tvar 44"/>
            <p:cNvSpPr>
              <a:spLocks/>
            </p:cNvSpPr>
            <p:nvPr/>
          </p:nvSpPr>
          <p:spPr bwMode="auto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6" name="Volný tvar 45"/>
            <p:cNvSpPr>
              <a:spLocks/>
            </p:cNvSpPr>
            <p:nvPr/>
          </p:nvSpPr>
          <p:spPr bwMode="auto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7" name="Volný tvar 46"/>
            <p:cNvSpPr>
              <a:spLocks/>
            </p:cNvSpPr>
            <p:nvPr/>
          </p:nvSpPr>
          <p:spPr bwMode="auto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8" name="Volný tvar 47"/>
            <p:cNvSpPr>
              <a:spLocks/>
            </p:cNvSpPr>
            <p:nvPr/>
          </p:nvSpPr>
          <p:spPr bwMode="auto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9" name="Volný tvar 48"/>
            <p:cNvSpPr>
              <a:spLocks/>
            </p:cNvSpPr>
            <p:nvPr/>
          </p:nvSpPr>
          <p:spPr bwMode="auto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0" name="Volný tvar 49"/>
            <p:cNvSpPr>
              <a:spLocks/>
            </p:cNvSpPr>
            <p:nvPr/>
          </p:nvSpPr>
          <p:spPr bwMode="auto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1" name="Volný tvar 50"/>
            <p:cNvSpPr>
              <a:spLocks/>
            </p:cNvSpPr>
            <p:nvPr/>
          </p:nvSpPr>
          <p:spPr bwMode="auto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2" name="Volný tvar 51"/>
            <p:cNvSpPr>
              <a:spLocks/>
            </p:cNvSpPr>
            <p:nvPr/>
          </p:nvSpPr>
          <p:spPr bwMode="auto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3" name="Volný tvar 52"/>
            <p:cNvSpPr>
              <a:spLocks/>
            </p:cNvSpPr>
            <p:nvPr/>
          </p:nvSpPr>
          <p:spPr bwMode="auto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4" name="Volný tvar 53"/>
            <p:cNvSpPr>
              <a:spLocks/>
            </p:cNvSpPr>
            <p:nvPr/>
          </p:nvSpPr>
          <p:spPr bwMode="auto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5" name="Volný tvar 54"/>
            <p:cNvSpPr>
              <a:spLocks/>
            </p:cNvSpPr>
            <p:nvPr/>
          </p:nvSpPr>
          <p:spPr bwMode="auto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6" name="Volný tvar 55"/>
            <p:cNvSpPr>
              <a:spLocks/>
            </p:cNvSpPr>
            <p:nvPr/>
          </p:nvSpPr>
          <p:spPr bwMode="auto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7" name="Volný tvar 56"/>
            <p:cNvSpPr>
              <a:spLocks/>
            </p:cNvSpPr>
            <p:nvPr/>
          </p:nvSpPr>
          <p:spPr bwMode="auto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8" name="Volný tvar 57"/>
            <p:cNvSpPr>
              <a:spLocks/>
            </p:cNvSpPr>
            <p:nvPr/>
          </p:nvSpPr>
          <p:spPr bwMode="auto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9" name="Volný tvar 58"/>
            <p:cNvSpPr>
              <a:spLocks/>
            </p:cNvSpPr>
            <p:nvPr/>
          </p:nvSpPr>
          <p:spPr bwMode="auto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0" name="Volný tvar 59"/>
            <p:cNvSpPr>
              <a:spLocks/>
            </p:cNvSpPr>
            <p:nvPr/>
          </p:nvSpPr>
          <p:spPr bwMode="auto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1" name="Volný tvar 60"/>
            <p:cNvSpPr>
              <a:spLocks/>
            </p:cNvSpPr>
            <p:nvPr/>
          </p:nvSpPr>
          <p:spPr bwMode="auto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2" name="Volný tvar 61"/>
            <p:cNvSpPr>
              <a:spLocks/>
            </p:cNvSpPr>
            <p:nvPr/>
          </p:nvSpPr>
          <p:spPr bwMode="auto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3" name="Volný tvar 62"/>
            <p:cNvSpPr>
              <a:spLocks/>
            </p:cNvSpPr>
            <p:nvPr/>
          </p:nvSpPr>
          <p:spPr bwMode="auto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4" name="Volný tvar 63"/>
            <p:cNvSpPr>
              <a:spLocks/>
            </p:cNvSpPr>
            <p:nvPr/>
          </p:nvSpPr>
          <p:spPr bwMode="auto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5" name="Volný tvar 64"/>
            <p:cNvSpPr>
              <a:spLocks/>
            </p:cNvSpPr>
            <p:nvPr/>
          </p:nvSpPr>
          <p:spPr bwMode="auto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6" name="Volný tvar 65"/>
            <p:cNvSpPr>
              <a:spLocks/>
            </p:cNvSpPr>
            <p:nvPr/>
          </p:nvSpPr>
          <p:spPr bwMode="auto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7" name="Volný tvar 66"/>
            <p:cNvSpPr>
              <a:spLocks/>
            </p:cNvSpPr>
            <p:nvPr/>
          </p:nvSpPr>
          <p:spPr bwMode="auto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8" name="Volný tvar 67"/>
            <p:cNvSpPr>
              <a:spLocks/>
            </p:cNvSpPr>
            <p:nvPr/>
          </p:nvSpPr>
          <p:spPr bwMode="auto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9" name="Volný tvar 68"/>
            <p:cNvSpPr>
              <a:spLocks/>
            </p:cNvSpPr>
            <p:nvPr/>
          </p:nvSpPr>
          <p:spPr bwMode="auto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0" name="Volný tvar 69"/>
            <p:cNvSpPr>
              <a:spLocks/>
            </p:cNvSpPr>
            <p:nvPr/>
          </p:nvSpPr>
          <p:spPr bwMode="auto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1" name="Volný tvar 70"/>
            <p:cNvSpPr>
              <a:spLocks/>
            </p:cNvSpPr>
            <p:nvPr/>
          </p:nvSpPr>
          <p:spPr bwMode="auto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2" name="Volný tvar 71"/>
            <p:cNvSpPr>
              <a:spLocks/>
            </p:cNvSpPr>
            <p:nvPr/>
          </p:nvSpPr>
          <p:spPr bwMode="auto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3" name="Volný tvar 72"/>
            <p:cNvSpPr>
              <a:spLocks/>
            </p:cNvSpPr>
            <p:nvPr/>
          </p:nvSpPr>
          <p:spPr bwMode="auto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4" name="Volný tvar 73"/>
            <p:cNvSpPr>
              <a:spLocks/>
            </p:cNvSpPr>
            <p:nvPr/>
          </p:nvSpPr>
          <p:spPr bwMode="auto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5" name="Volný tvar 74"/>
            <p:cNvSpPr>
              <a:spLocks/>
            </p:cNvSpPr>
            <p:nvPr/>
          </p:nvSpPr>
          <p:spPr bwMode="auto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6" name="Volný tvar 75"/>
            <p:cNvSpPr>
              <a:spLocks/>
            </p:cNvSpPr>
            <p:nvPr/>
          </p:nvSpPr>
          <p:spPr bwMode="auto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7" name="Volný tvar 76"/>
            <p:cNvSpPr>
              <a:spLocks noEditPoints="1"/>
            </p:cNvSpPr>
            <p:nvPr/>
          </p:nvSpPr>
          <p:spPr bwMode="auto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2237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1.10.2016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1.10.2016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2. Cvičení – rozvojové země</a:t>
            </a:r>
            <a:endParaRPr lang="cs-CZ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 smtClean="0">
                <a:solidFill>
                  <a:srgbClr val="545454"/>
                </a:solidFill>
              </a:rPr>
              <a:t>Filip Veselý</a:t>
            </a: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045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50 % vypěstovaných květin pochází z </a:t>
            </a:r>
            <a:r>
              <a:rPr lang="cs-CZ" dirty="0" smtClean="0"/>
              <a:t>Nizozemí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květinové </a:t>
            </a:r>
            <a:r>
              <a:rPr lang="cs-CZ" dirty="0" smtClean="0"/>
              <a:t>burzy 1637, moderní před 80 </a:t>
            </a:r>
            <a:r>
              <a:rPr lang="cs-CZ" dirty="0" smtClean="0"/>
              <a:t>lety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3 hlavní trhy: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Evropský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Japonský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Americký</a:t>
            </a:r>
          </a:p>
          <a:p>
            <a:pPr lvl="1"/>
            <a:endParaRPr lang="cs-CZ" dirty="0" smtClean="0"/>
          </a:p>
          <a:p>
            <a:pPr lvl="1"/>
            <a:r>
              <a:rPr lang="cs-CZ" b="0" dirty="0" smtClean="0"/>
              <a:t>Burza v Nizozemsku – obrat 4 mld. EUR/rok</a:t>
            </a:r>
          </a:p>
          <a:p>
            <a:pPr lvl="1"/>
            <a:r>
              <a:rPr lang="cs-CZ" b="0" dirty="0" smtClean="0"/>
              <a:t>Na burze pouze velcí pěstitelé.</a:t>
            </a:r>
          </a:p>
          <a:p>
            <a:pPr lvl="1"/>
            <a:endParaRPr lang="cs-CZ" b="0" dirty="0"/>
          </a:p>
          <a:p>
            <a:pPr lvl="1"/>
            <a:r>
              <a:rPr lang="cs-CZ" b="0" dirty="0" smtClean="0"/>
              <a:t>Většina produkce z domácí výroby, mezinárodní obchod doplněk (objem/cena)</a:t>
            </a:r>
            <a:endParaRPr lang="cs-CZ" b="0" dirty="0" smtClean="0"/>
          </a:p>
          <a:p>
            <a:endParaRPr lang="cs-CZ" dirty="0"/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Zajímavosti z oblasti květinového průmyslu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124744"/>
            <a:ext cx="5648325" cy="51244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159024"/>
            <a:ext cx="5800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1"/>
          <p:cNvSpPr txBox="1">
            <a:spLocks/>
          </p:cNvSpPr>
          <p:nvPr/>
        </p:nvSpPr>
        <p:spPr>
          <a:xfrm>
            <a:off x="486724" y="1772816"/>
            <a:ext cx="11731625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minulosti považována květinová produkce za lék na ekonomickou krizi</a:t>
            </a:r>
          </a:p>
          <a:p>
            <a:r>
              <a:rPr lang="cs-CZ" dirty="0" smtClean="0"/>
              <a:t>Kolumbie, Zimbabwe, Zambie, Indie, Keňa, Uganda</a:t>
            </a:r>
          </a:p>
          <a:p>
            <a:r>
              <a:rPr lang="cs-CZ" dirty="0" smtClean="0"/>
              <a:t>Postupný rozvoj =&gt; zvyšování konkurence =&gt; zvyšování chemie </a:t>
            </a:r>
            <a:r>
              <a:rPr lang="cs-CZ" dirty="0"/>
              <a:t>(Kalif. </a:t>
            </a:r>
            <a:r>
              <a:rPr lang="cs-CZ" dirty="0" smtClean="0"/>
              <a:t>přibližně </a:t>
            </a:r>
            <a:r>
              <a:rPr lang="cs-CZ" dirty="0"/>
              <a:t>363 000 </a:t>
            </a:r>
            <a:r>
              <a:rPr lang="cs-CZ" dirty="0" smtClean="0"/>
              <a:t>kg)</a:t>
            </a:r>
          </a:p>
          <a:p>
            <a:pPr lvl="1"/>
            <a:r>
              <a:rPr lang="cs-CZ" dirty="0" smtClean="0"/>
              <a:t>Důsledky pro rozvojové země? A pro Nizozemí?</a:t>
            </a:r>
          </a:p>
          <a:p>
            <a:r>
              <a:rPr lang="cs-CZ" dirty="0" smtClean="0"/>
              <a:t>Vliv EU na květinový průmysl</a:t>
            </a:r>
          </a:p>
          <a:p>
            <a:pPr lvl="1"/>
            <a:r>
              <a:rPr lang="cs-CZ" dirty="0" smtClean="0"/>
              <a:t>Země ACP – od roku 1992 bezcelní vstup do EU </a:t>
            </a:r>
          </a:p>
          <a:p>
            <a:pPr lvl="1"/>
            <a:r>
              <a:rPr lang="cs-CZ" dirty="0" smtClean="0"/>
              <a:t>Přesuny farem Keňa – Etiopie</a:t>
            </a:r>
          </a:p>
          <a:p>
            <a:pPr marL="274320" lvl="1" indent="0">
              <a:buNone/>
            </a:pPr>
            <a:endParaRPr lang="cs-CZ" dirty="0" smtClean="0"/>
          </a:p>
          <a:p>
            <a:pPr lvl="1"/>
            <a:r>
              <a:rPr lang="cs-CZ" sz="2400" dirty="0" smtClean="0"/>
              <a:t>Problémy s vodou  =&gt; krádeže  =&gt;  dopad na rolníky</a:t>
            </a:r>
            <a:r>
              <a:rPr lang="cs-CZ" dirty="0" smtClean="0"/>
              <a:t>.</a:t>
            </a:r>
          </a:p>
          <a:p>
            <a:pPr lvl="1"/>
            <a:r>
              <a:rPr lang="cs-CZ" sz="2400" dirty="0" smtClean="0"/>
              <a:t>Vliv na ozónovou vrstvu</a:t>
            </a: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Vysoké vstupní náklady</a:t>
            </a:r>
          </a:p>
          <a:p>
            <a:pPr lvl="1"/>
            <a:r>
              <a:rPr lang="cs-CZ" dirty="0" smtClean="0"/>
              <a:t>např. keňské květinové farmy vlastní </a:t>
            </a:r>
            <a:r>
              <a:rPr lang="cs-CZ" dirty="0" err="1" smtClean="0"/>
              <a:t>Unilever</a:t>
            </a:r>
            <a:endParaRPr lang="cs-CZ" dirty="0" smtClean="0"/>
          </a:p>
          <a:p>
            <a:pPr lvl="2">
              <a:buFont typeface="Arial" pitchFamily="34" charset="0"/>
              <a:buNone/>
            </a:pPr>
            <a:r>
              <a:rPr lang="cs-CZ" dirty="0" smtClean="0"/>
              <a:t>=&gt; lze mluvit o odpovědnosti?</a:t>
            </a:r>
          </a:p>
          <a:p>
            <a:r>
              <a:rPr lang="cs-CZ" dirty="0" smtClean="0"/>
              <a:t>Minimum čistého příjmu získá producent</a:t>
            </a:r>
          </a:p>
          <a:p>
            <a:pPr lvl="1"/>
            <a:r>
              <a:rPr lang="cs-CZ" dirty="0" smtClean="0"/>
              <a:t>Nizozemí: 90 – 94 % částky</a:t>
            </a:r>
          </a:p>
          <a:p>
            <a:pPr lvl="1"/>
            <a:r>
              <a:rPr lang="cs-CZ" dirty="0" err="1" smtClean="0"/>
              <a:t>Rozv</a:t>
            </a:r>
            <a:r>
              <a:rPr lang="cs-CZ" dirty="0" smtClean="0"/>
              <a:t>. země: 15 % částky</a:t>
            </a:r>
          </a:p>
          <a:p>
            <a:r>
              <a:rPr lang="cs-CZ" dirty="0" smtClean="0"/>
              <a:t>Velký handicap vzdálenosti:</a:t>
            </a:r>
          </a:p>
          <a:p>
            <a:pPr lvl="1"/>
            <a:r>
              <a:rPr lang="cs-CZ" dirty="0" smtClean="0"/>
              <a:t>náklady letecké dopravy (až 50 %)</a:t>
            </a:r>
          </a:p>
          <a:p>
            <a:pPr lvl="1"/>
            <a:r>
              <a:rPr lang="cs-CZ" dirty="0" smtClean="0"/>
              <a:t>neschopnost pružně reagovat na změny</a:t>
            </a:r>
          </a:p>
          <a:p>
            <a:pPr lvl="1"/>
            <a:r>
              <a:rPr lang="cs-CZ" dirty="0" smtClean="0"/>
              <a:t>drahé nové cibulky – rychle zastarávají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621804" y="1899386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minimální mzdy, často pod úrovní přežití (minimální mzda uměle snižována vládami)</a:t>
            </a:r>
          </a:p>
          <a:p>
            <a:pPr lvl="1"/>
            <a:r>
              <a:rPr lang="cs-CZ" dirty="0" smtClean="0"/>
              <a:t>Keňa 24 $, Ekvádor 165 $ měsíčně)</a:t>
            </a:r>
          </a:p>
          <a:p>
            <a:pPr lvl="1"/>
            <a:r>
              <a:rPr lang="cs-CZ" dirty="0" err="1" smtClean="0"/>
              <a:t>Tanzánie</a:t>
            </a:r>
            <a:r>
              <a:rPr lang="cs-CZ" dirty="0" smtClean="0"/>
              <a:t>: stálý </a:t>
            </a:r>
            <a:r>
              <a:rPr lang="cs-CZ" dirty="0" err="1" smtClean="0"/>
              <a:t>zam</a:t>
            </a:r>
            <a:r>
              <a:rPr lang="cs-CZ" dirty="0" smtClean="0"/>
              <a:t>. 112 $, najatý 28 $</a:t>
            </a:r>
          </a:p>
          <a:p>
            <a:r>
              <a:rPr lang="cs-CZ" dirty="0" smtClean="0"/>
              <a:t>nezabezpečení pomůcek, zdravotních opatření</a:t>
            </a:r>
          </a:p>
          <a:p>
            <a:r>
              <a:rPr lang="cs-CZ" dirty="0" smtClean="0"/>
              <a:t>práce dětí</a:t>
            </a:r>
          </a:p>
          <a:p>
            <a:r>
              <a:rPr lang="cs-CZ" dirty="0" smtClean="0"/>
              <a:t>znásilňování žen</a:t>
            </a:r>
          </a:p>
          <a:p>
            <a:r>
              <a:rPr lang="cs-CZ" dirty="0" smtClean="0"/>
              <a:t>zdravotní problémy způsobené chemií</a:t>
            </a:r>
          </a:p>
          <a:p>
            <a:endParaRPr lang="cs-CZ" dirty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21804" y="69269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Sociální problémy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9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756407" y="1566109"/>
            <a:ext cx="4032448" cy="5044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s-CZ" b="1" dirty="0" smtClean="0"/>
              <a:t>Umístění květinové farmy v Keni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Oblast jezera </a:t>
            </a:r>
            <a:r>
              <a:rPr lang="cs-CZ" b="1" dirty="0" err="1" smtClean="0"/>
              <a:t>Naivasha</a:t>
            </a:r>
            <a:endParaRPr lang="cs-CZ" b="1" dirty="0" smtClean="0"/>
          </a:p>
          <a:p>
            <a:pPr>
              <a:lnSpc>
                <a:spcPct val="170000"/>
              </a:lnSpc>
            </a:pPr>
            <a:r>
              <a:rPr lang="cs-CZ" b="1" dirty="0" smtClean="0"/>
              <a:t>Pěstování asi 25 milionů ks květin ročně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Rozloha cca desítky až stovky </a:t>
            </a:r>
            <a:r>
              <a:rPr lang="cs-CZ" b="1" dirty="0" smtClean="0"/>
              <a:t>ha =&gt; </a:t>
            </a:r>
            <a:r>
              <a:rPr lang="cs-CZ" b="1" dirty="0" smtClean="0"/>
              <a:t>velký závod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Primárně zaměstnání pro ženy 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Muži ve sklenících a více ve vyšších pozicích</a:t>
            </a:r>
          </a:p>
          <a:p>
            <a:endParaRPr lang="cs-CZ" dirty="0"/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1331540" y="247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projektu zahraničního investora</a:t>
            </a:r>
            <a:endParaRPr lang="cs-CZ" dirty="0"/>
          </a:p>
        </p:txBody>
      </p:sp>
      <p:pic>
        <p:nvPicPr>
          <p:cNvPr id="10" name="Picture 2" descr="http://kenya2004.blacksuns.net/images/maps/Kenya-M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1072353"/>
            <a:ext cx="4937629" cy="5770382"/>
          </a:xfrm>
          <a:prstGeom prst="rect">
            <a:avLst/>
          </a:prstGeom>
          <a:noFill/>
        </p:spPr>
      </p:pic>
      <p:cxnSp>
        <p:nvCxnSpPr>
          <p:cNvPr id="11" name="Přímá spojovací šipka 7"/>
          <p:cNvCxnSpPr/>
          <p:nvPr/>
        </p:nvCxnSpPr>
        <p:spPr>
          <a:xfrm>
            <a:off x="4798268" y="2537970"/>
            <a:ext cx="252028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77788" y="476672"/>
            <a:ext cx="3562635" cy="623731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1,5 l vody pro každou růži </a:t>
            </a:r>
            <a:r>
              <a:rPr lang="cs-CZ" sz="1800" b="1" dirty="0" smtClean="0"/>
              <a:t>denně</a:t>
            </a:r>
            <a:endParaRPr lang="cs-CZ" sz="1800" b="1" dirty="0" smtClean="0"/>
          </a:p>
          <a:p>
            <a:r>
              <a:rPr lang="cs-CZ" sz="1800" b="1" dirty="0" smtClean="0"/>
              <a:t>Vysoká spotřeba </a:t>
            </a:r>
            <a:r>
              <a:rPr lang="cs-CZ" sz="1800" b="1" dirty="0" smtClean="0"/>
              <a:t>energie</a:t>
            </a:r>
            <a:endParaRPr lang="cs-CZ" sz="1800" b="1" dirty="0" smtClean="0"/>
          </a:p>
          <a:p>
            <a:r>
              <a:rPr lang="cs-CZ" sz="1800" b="1" dirty="0" smtClean="0"/>
              <a:t>Využívání chemických </a:t>
            </a:r>
            <a:r>
              <a:rPr lang="cs-CZ" sz="1800" b="1" dirty="0" smtClean="0"/>
              <a:t>prostředků (až 127 druhů pesticidů)</a:t>
            </a:r>
          </a:p>
          <a:p>
            <a:r>
              <a:rPr lang="cs-CZ" sz="1800" b="1" dirty="0" smtClean="0"/>
              <a:t>Sociální problémy</a:t>
            </a:r>
            <a:endParaRPr lang="cs-CZ" sz="1800" b="1" dirty="0"/>
          </a:p>
          <a:p>
            <a:r>
              <a:rPr lang="cs-CZ" sz="1800" b="1" dirty="0" smtClean="0"/>
              <a:t>Znečišťování jezera</a:t>
            </a:r>
            <a:endParaRPr lang="cs-CZ" sz="1800" b="1" dirty="0"/>
          </a:p>
          <a:p>
            <a:r>
              <a:rPr lang="cs-CZ" sz="1800" b="1" dirty="0" smtClean="0"/>
              <a:t>Ekonomická závislost</a:t>
            </a:r>
          </a:p>
          <a:p>
            <a:r>
              <a:rPr lang="cs-CZ" sz="1800" b="1" dirty="0" smtClean="0"/>
              <a:t>Postavení  politických elit</a:t>
            </a:r>
          </a:p>
          <a:p>
            <a:r>
              <a:rPr lang="cs-CZ" sz="1800" b="1" dirty="0" smtClean="0"/>
              <a:t>Nerovnost rozdělení zisku</a:t>
            </a:r>
            <a:endParaRPr lang="cs-CZ" sz="1800" b="1" dirty="0"/>
          </a:p>
        </p:txBody>
      </p:sp>
      <p:pic>
        <p:nvPicPr>
          <p:cNvPr id="10" name="Picture 2" descr="Lake Naivasha National Park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164" y="260648"/>
            <a:ext cx="6550459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2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549796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1. skupina: ZAHRANIČNÍ INVESTOR	</a:t>
            </a:r>
          </a:p>
          <a:p>
            <a:pPr lvl="1"/>
            <a:r>
              <a:rPr lang="cs-CZ" dirty="0" smtClean="0"/>
              <a:t>Přístup: Argumenty pro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2. skupina: NEZISKOVÁ ORGANIZACE</a:t>
            </a:r>
          </a:p>
          <a:p>
            <a:pPr lvl="1"/>
            <a:r>
              <a:rPr lang="cs-CZ" dirty="0" smtClean="0"/>
              <a:t>Přístup: Argumenty proti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3. skupina: VLÁDA ZEMĚ</a:t>
            </a:r>
          </a:p>
          <a:p>
            <a:pPr lvl="1"/>
            <a:r>
              <a:rPr lang="cs-CZ" dirty="0" smtClean="0"/>
              <a:t>Přístup: analýza projektu získaného od zahraničního investora, podmínky, za kterých umožní umístění květinového průmyslu v oblasti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Možnosti třetích zemí??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Rozdělení do 3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837828" y="33842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Je fair </a:t>
            </a:r>
            <a:r>
              <a:rPr lang="cs-CZ" dirty="0" err="1" smtClean="0"/>
              <a:t>trade</a:t>
            </a:r>
            <a:r>
              <a:rPr lang="cs-CZ" dirty="0" smtClean="0"/>
              <a:t> řešením?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915" y="5379109"/>
            <a:ext cx="3960441" cy="1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profile.ak.fbcdn.net/hprofile-ak-prn1/50334_160006810687966_19208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56" y="1625733"/>
            <a:ext cx="3380671" cy="2552407"/>
          </a:xfrm>
          <a:prstGeom prst="rect">
            <a:avLst/>
          </a:prstGeom>
          <a:noFill/>
        </p:spPr>
      </p:pic>
      <p:pic>
        <p:nvPicPr>
          <p:cNvPr id="5" name="Picture 6" descr="http://www.bne-portal.de/coremedia/generator/unesco/de/Bilder/05__UN__Dekade__Deutschland/Dekade-Projekte/Projekt_20der_20Woche/1153__Flower_20Label,property=BigImage,slc=unesco_2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503" y="188640"/>
            <a:ext cx="2977808" cy="481081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180" y="2417821"/>
            <a:ext cx="2445556" cy="34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357" y="3923298"/>
            <a:ext cx="2339752" cy="28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7868" y="1049669"/>
            <a:ext cx="4004603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8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477788" y="170080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Vyberte si obdobný problém z rozvojového světa z oblasti regionálního rozvoje (kde jsou zájmy rozvojového světa i západního světa)</a:t>
            </a:r>
          </a:p>
          <a:p>
            <a:r>
              <a:rPr lang="cs-CZ" dirty="0" smtClean="0"/>
              <a:t>Popište jednotlivé aktéry konfliktu</a:t>
            </a:r>
          </a:p>
          <a:p>
            <a:r>
              <a:rPr lang="cs-CZ" dirty="0" smtClean="0"/>
              <a:t>Popište „problém“</a:t>
            </a:r>
          </a:p>
          <a:p>
            <a:r>
              <a:rPr lang="cs-CZ" dirty="0" smtClean="0"/>
              <a:t>Analyzujte postoje stran</a:t>
            </a:r>
          </a:p>
          <a:p>
            <a:r>
              <a:rPr lang="cs-CZ" dirty="0" smtClean="0"/>
              <a:t>Jak do problému zasahuje „vyspělý svět“</a:t>
            </a:r>
          </a:p>
          <a:p>
            <a:r>
              <a:rPr lang="cs-CZ" dirty="0" smtClean="0"/>
              <a:t>Navrhněte řešení.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=&gt; komplexní analýza dané problematiky, nahlížení na problém z různých úhlů pohledu jednotlivých </a:t>
            </a:r>
            <a:r>
              <a:rPr lang="cs-CZ" dirty="0" err="1" smtClean="0">
                <a:solidFill>
                  <a:srgbClr val="FF0000"/>
                </a:solidFill>
              </a:rPr>
              <a:t>akterů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93812" y="76470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2. cvičení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0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1) Co pro vás znamená RPRR </a:t>
            </a:r>
            <a:r>
              <a:rPr lang="cs-CZ" dirty="0" smtClean="0"/>
              <a:t>?</a:t>
            </a:r>
          </a:p>
          <a:p>
            <a:r>
              <a:rPr lang="cs-CZ" dirty="0" smtClean="0"/>
              <a:t> </a:t>
            </a:r>
            <a:r>
              <a:rPr lang="cs-CZ" sz="1800" dirty="0"/>
              <a:t>Pod </a:t>
            </a:r>
            <a:r>
              <a:rPr lang="cs-CZ" sz="1800" dirty="0" err="1"/>
              <a:t>pojmom</a:t>
            </a:r>
            <a:r>
              <a:rPr lang="cs-CZ" sz="1800" dirty="0"/>
              <a:t> </a:t>
            </a:r>
            <a:r>
              <a:rPr lang="cs-CZ" sz="1800" dirty="0" err="1"/>
              <a:t>regionálna</a:t>
            </a:r>
            <a:r>
              <a:rPr lang="cs-CZ" sz="1800" dirty="0"/>
              <a:t> politika vnímáme </a:t>
            </a:r>
            <a:r>
              <a:rPr lang="cs-CZ" sz="1800" dirty="0" err="1"/>
              <a:t>vyrovnávanie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značními</a:t>
            </a:r>
            <a:r>
              <a:rPr lang="cs-CZ" sz="1800" dirty="0"/>
              <a:t> </a:t>
            </a:r>
            <a:r>
              <a:rPr lang="cs-CZ" sz="1800" dirty="0" err="1"/>
              <a:t>medziregionálnimi</a:t>
            </a:r>
            <a:r>
              <a:rPr lang="cs-CZ" sz="1800" dirty="0"/>
              <a:t> </a:t>
            </a:r>
            <a:r>
              <a:rPr lang="cs-CZ" sz="1800" dirty="0" err="1"/>
              <a:t>rozdielmi</a:t>
            </a:r>
            <a:r>
              <a:rPr lang="cs-CZ" sz="1800" dirty="0"/>
              <a:t>, teda snahu o </a:t>
            </a:r>
            <a:r>
              <a:rPr lang="cs-CZ" sz="1800" dirty="0" err="1"/>
              <a:t>zmiernenie</a:t>
            </a:r>
            <a:r>
              <a:rPr lang="cs-CZ" sz="1800" dirty="0"/>
              <a:t> regionálních </a:t>
            </a:r>
            <a:r>
              <a:rPr lang="cs-CZ" sz="1800" dirty="0" err="1"/>
              <a:t>rozdielov</a:t>
            </a:r>
            <a:r>
              <a:rPr lang="cs-CZ" sz="1800" dirty="0"/>
              <a:t> a </a:t>
            </a:r>
            <a:r>
              <a:rPr lang="cs-CZ" sz="1800" dirty="0" err="1"/>
              <a:t>patričnú</a:t>
            </a:r>
            <a:r>
              <a:rPr lang="cs-CZ" sz="1800" dirty="0"/>
              <a:t> </a:t>
            </a:r>
            <a:r>
              <a:rPr lang="cs-CZ" sz="1800" dirty="0" err="1"/>
              <a:t>vyrovnanosť</a:t>
            </a:r>
            <a:r>
              <a:rPr lang="cs-CZ" sz="1800" dirty="0"/>
              <a:t>. </a:t>
            </a:r>
            <a:r>
              <a:rPr lang="cs-CZ" sz="1800" dirty="0" err="1"/>
              <a:t>Súbežne</a:t>
            </a:r>
            <a:r>
              <a:rPr lang="cs-CZ" sz="1800" dirty="0"/>
              <a:t> s </a:t>
            </a:r>
            <a:r>
              <a:rPr lang="cs-CZ" sz="1800" dirty="0" err="1"/>
              <a:t>regionálnou</a:t>
            </a:r>
            <a:r>
              <a:rPr lang="cs-CZ" sz="1800" dirty="0"/>
              <a:t> </a:t>
            </a:r>
            <a:r>
              <a:rPr lang="cs-CZ" sz="1800" dirty="0" err="1"/>
              <a:t>politikov</a:t>
            </a:r>
            <a:r>
              <a:rPr lang="cs-CZ" sz="1800" dirty="0"/>
              <a:t> ide aj </a:t>
            </a:r>
            <a:r>
              <a:rPr lang="cs-CZ" sz="1800" dirty="0" err="1"/>
              <a:t>regionálny</a:t>
            </a:r>
            <a:r>
              <a:rPr lang="cs-CZ" sz="1800" dirty="0"/>
              <a:t> rozvoj </a:t>
            </a:r>
            <a:r>
              <a:rPr lang="cs-CZ" sz="1800" dirty="0" err="1"/>
              <a:t>snažiaci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, aby aj </a:t>
            </a:r>
            <a:r>
              <a:rPr lang="cs-CZ" sz="1800" dirty="0" err="1"/>
              <a:t>menej</a:t>
            </a:r>
            <a:r>
              <a:rPr lang="cs-CZ" sz="1800" dirty="0"/>
              <a:t> rozvinuté regióny (</a:t>
            </a:r>
            <a:r>
              <a:rPr lang="cs-CZ" sz="1800" dirty="0" err="1"/>
              <a:t>napríklad</a:t>
            </a:r>
            <a:r>
              <a:rPr lang="cs-CZ" sz="1800" dirty="0"/>
              <a:t> z ekonomických </a:t>
            </a:r>
            <a:r>
              <a:rPr lang="cs-CZ" sz="1800" dirty="0" err="1"/>
              <a:t>aspektov</a:t>
            </a:r>
            <a:r>
              <a:rPr lang="cs-CZ" sz="1800" dirty="0"/>
              <a:t>), zvyšovali svoje </a:t>
            </a:r>
            <a:r>
              <a:rPr lang="cs-CZ" sz="1800" dirty="0" err="1"/>
              <a:t>postavenie</a:t>
            </a:r>
            <a:r>
              <a:rPr lang="cs-CZ" sz="1800" dirty="0"/>
              <a:t> </a:t>
            </a:r>
            <a:r>
              <a:rPr lang="cs-CZ" sz="1800" dirty="0" err="1"/>
              <a:t>vrámci</a:t>
            </a:r>
            <a:r>
              <a:rPr lang="cs-CZ" sz="1800" dirty="0"/>
              <a:t> celku, zvyšovali </a:t>
            </a:r>
            <a:r>
              <a:rPr lang="cs-CZ" sz="1800" dirty="0" err="1"/>
              <a:t>svoju</a:t>
            </a:r>
            <a:r>
              <a:rPr lang="cs-CZ" sz="1800" dirty="0"/>
              <a:t> prosperitu a </a:t>
            </a:r>
            <a:r>
              <a:rPr lang="cs-CZ" sz="1800" dirty="0" err="1"/>
              <a:t>prínos</a:t>
            </a:r>
            <a:r>
              <a:rPr lang="cs-CZ" sz="1800" dirty="0" smtClean="0"/>
              <a:t>.</a:t>
            </a:r>
          </a:p>
          <a:p>
            <a:r>
              <a:rPr lang="cs-CZ" sz="1800" dirty="0" err="1"/>
              <a:t>Regionálna</a:t>
            </a:r>
            <a:r>
              <a:rPr lang="cs-CZ" sz="1800" dirty="0"/>
              <a:t> politika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zameriava</a:t>
            </a:r>
            <a:r>
              <a:rPr lang="cs-CZ" sz="1800" dirty="0"/>
              <a:t> na </a:t>
            </a:r>
            <a:r>
              <a:rPr lang="cs-CZ" sz="1800" dirty="0" err="1"/>
              <a:t>všetky</a:t>
            </a:r>
            <a:r>
              <a:rPr lang="cs-CZ" sz="1800" dirty="0"/>
              <a:t> regióny a </a:t>
            </a:r>
            <a:r>
              <a:rPr lang="cs-CZ" sz="1800" dirty="0" err="1"/>
              <a:t>mestá</a:t>
            </a:r>
            <a:r>
              <a:rPr lang="cs-CZ" sz="1800" dirty="0"/>
              <a:t> v </a:t>
            </a:r>
            <a:r>
              <a:rPr lang="cs-CZ" sz="1800" dirty="0" err="1"/>
              <a:t>Európskej</a:t>
            </a:r>
            <a:r>
              <a:rPr lang="cs-CZ" sz="1800" dirty="0"/>
              <a:t> </a:t>
            </a:r>
            <a:r>
              <a:rPr lang="cs-CZ" sz="1800" dirty="0" err="1"/>
              <a:t>únii</a:t>
            </a:r>
            <a:r>
              <a:rPr lang="cs-CZ" sz="1800" dirty="0"/>
              <a:t> s </a:t>
            </a:r>
            <a:r>
              <a:rPr lang="cs-CZ" sz="1800" dirty="0" err="1"/>
              <a:t>cieľom</a:t>
            </a:r>
            <a:r>
              <a:rPr lang="cs-CZ" sz="1800" dirty="0"/>
              <a:t>, že chce </a:t>
            </a:r>
            <a:r>
              <a:rPr lang="cs-CZ" sz="1800" dirty="0" err="1"/>
              <a:t>podporovať</a:t>
            </a:r>
            <a:r>
              <a:rPr lang="cs-CZ" sz="1800" dirty="0"/>
              <a:t> tvorbu </a:t>
            </a:r>
            <a:r>
              <a:rPr lang="cs-CZ" sz="1800" dirty="0" err="1"/>
              <a:t>pracovných</a:t>
            </a:r>
            <a:r>
              <a:rPr lang="cs-CZ" sz="1800" dirty="0"/>
              <a:t> </a:t>
            </a:r>
            <a:r>
              <a:rPr lang="cs-CZ" sz="1800" dirty="0" err="1"/>
              <a:t>miest</a:t>
            </a:r>
            <a:r>
              <a:rPr lang="cs-CZ" sz="1800" dirty="0"/>
              <a:t>, </a:t>
            </a:r>
            <a:r>
              <a:rPr lang="cs-CZ" sz="1800" dirty="0" err="1"/>
              <a:t>konkurencieschopnosť</a:t>
            </a:r>
            <a:r>
              <a:rPr lang="cs-CZ" sz="1800" dirty="0"/>
              <a:t> </a:t>
            </a:r>
            <a:r>
              <a:rPr lang="cs-CZ" sz="1800" dirty="0" err="1"/>
              <a:t>podnikov</a:t>
            </a:r>
            <a:r>
              <a:rPr lang="cs-CZ" sz="1800" dirty="0"/>
              <a:t>, </a:t>
            </a:r>
            <a:r>
              <a:rPr lang="cs-CZ" sz="1800" dirty="0" err="1"/>
              <a:t>hospodársky</a:t>
            </a:r>
            <a:r>
              <a:rPr lang="cs-CZ" sz="1800" dirty="0"/>
              <a:t> rast, trvalo </a:t>
            </a:r>
            <a:r>
              <a:rPr lang="cs-CZ" sz="1800" dirty="0" err="1"/>
              <a:t>udržateľný</a:t>
            </a:r>
            <a:r>
              <a:rPr lang="cs-CZ" sz="1800" dirty="0"/>
              <a:t> rozvoj a </a:t>
            </a:r>
            <a:r>
              <a:rPr lang="cs-CZ" sz="1800" dirty="0" err="1"/>
              <a:t>zlepšovať</a:t>
            </a:r>
            <a:r>
              <a:rPr lang="cs-CZ" sz="1800" dirty="0"/>
              <a:t> kvalitu života </a:t>
            </a:r>
            <a:r>
              <a:rPr lang="cs-CZ" sz="1800" dirty="0" err="1"/>
              <a:t>obyvateľov</a:t>
            </a:r>
            <a:r>
              <a:rPr lang="cs-CZ" sz="1800" dirty="0"/>
              <a:t> </a:t>
            </a:r>
            <a:r>
              <a:rPr lang="cs-CZ" sz="1800" dirty="0" err="1"/>
              <a:t>celej</a:t>
            </a:r>
            <a:r>
              <a:rPr lang="cs-CZ" sz="1800" dirty="0"/>
              <a:t> </a:t>
            </a:r>
            <a:r>
              <a:rPr lang="cs-CZ" sz="1800" dirty="0" err="1"/>
              <a:t>únie</a:t>
            </a:r>
            <a:r>
              <a:rPr lang="cs-CZ" sz="1800" dirty="0"/>
              <a:t>. Ale asi to nemusí byť len v oblasti </a:t>
            </a:r>
            <a:r>
              <a:rPr lang="cs-CZ" sz="1800" dirty="0" err="1"/>
              <a:t>Európskej</a:t>
            </a:r>
            <a:r>
              <a:rPr lang="cs-CZ" sz="1800" dirty="0"/>
              <a:t> </a:t>
            </a:r>
            <a:r>
              <a:rPr lang="cs-CZ" sz="1800" dirty="0" err="1"/>
              <a:t>únie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2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333772" y="1988840"/>
            <a:ext cx="8229600" cy="4525963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Minimální rozsah 2 strany textu – </a:t>
            </a:r>
            <a:r>
              <a:rPr lang="cs-CZ" dirty="0" err="1" smtClean="0"/>
              <a:t>Times</a:t>
            </a:r>
            <a:r>
              <a:rPr lang="cs-CZ" dirty="0" smtClean="0"/>
              <a:t> New Roman 12, řádkování 1,15 (obrázky a tabulky se nezapočítávají do rozsahu)</a:t>
            </a:r>
          </a:p>
          <a:p>
            <a:r>
              <a:rPr lang="cs-CZ" dirty="0" smtClean="0"/>
              <a:t>Alespoň 3 různé zdroje. </a:t>
            </a:r>
          </a:p>
          <a:p>
            <a:endParaRPr lang="cs-CZ" dirty="0" smtClean="0"/>
          </a:p>
          <a:p>
            <a:pPr marL="4572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Termín:</a:t>
            </a:r>
          </a:p>
          <a:p>
            <a:pPr marL="274320" lvl="1" indent="0">
              <a:buNone/>
            </a:pPr>
            <a:r>
              <a:rPr lang="cs-CZ" dirty="0" smtClean="0"/>
              <a:t>15.10.2016 sobota 23:59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21804" y="83860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2. cvičení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1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Znamená podporu určitého regionu, kdy se klade důraz na potřeby regionu. Na jedné straně se může jednat např. o zlepšení infrastruktury obce, otevření nové mateřské školy… Na druhou stranu o různé akce pro veřejnost, které mají pomoct růstu sociální soudržnosti oblasti jako je konání sousedských trhů nebo sportovních akcí. Podle mě se regionální politika a regionální rozvoj zabývají rozvojem určitého regionu. Snaží se identifikovat problémy, které se v daném regionu nacházejí, dále pak najít řešení, jak tyto problémy odstranit. Zlepšit situaci v daném regionu není jednoduché, hlavně časově, proto podle mě regionální politika řídí různé strategie rozvoje, kdy zlepšit co a jak. </a:t>
            </a:r>
          </a:p>
          <a:p>
            <a:r>
              <a:rPr lang="cs-CZ" sz="1800" dirty="0"/>
              <a:t>Regionální politika je činnost, prostřednictvím které by měli mezinárodní, státní, regionální i místní orgány usilovat o rovnoměrný regionální rozvoj. To znamená, že hlavním cílem regionální politiky by mělo být snižování rozdílů mezi úrovněmi rozvoje jednotlivých regionů, snaha o lepší územní rozložení socioekonomických aktivit, podpora oblastí s vysokou dlouhodobou nezaměstnaností, oblastí se špatnou infrastrukturou apod.</a:t>
            </a:r>
          </a:p>
        </p:txBody>
      </p:sp>
    </p:spTree>
    <p:extLst>
      <p:ext uri="{BB962C8B-B14F-4D97-AF65-F5344CB8AC3E}">
        <p14:creationId xmlns:p14="http://schemas.microsoft.com/office/powerpoint/2010/main" val="30191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Pojem </a:t>
            </a:r>
            <a:r>
              <a:rPr lang="cs-CZ" sz="1800" dirty="0" err="1"/>
              <a:t>regionálna</a:t>
            </a:r>
            <a:r>
              <a:rPr lang="cs-CZ" sz="1800" dirty="0"/>
              <a:t> politika a </a:t>
            </a:r>
            <a:r>
              <a:rPr lang="cs-CZ" sz="1800" dirty="0" err="1"/>
              <a:t>regionálny</a:t>
            </a:r>
            <a:r>
              <a:rPr lang="cs-CZ" sz="1800" dirty="0"/>
              <a:t> rozvoj, RPRR, je </a:t>
            </a:r>
            <a:r>
              <a:rPr lang="cs-CZ" sz="1800" dirty="0" err="1"/>
              <a:t>pre</a:t>
            </a:r>
            <a:r>
              <a:rPr lang="cs-CZ" sz="1800" dirty="0"/>
              <a:t> </a:t>
            </a:r>
            <a:r>
              <a:rPr lang="cs-CZ" sz="1800" dirty="0" err="1"/>
              <a:t>mňa</a:t>
            </a:r>
            <a:r>
              <a:rPr lang="cs-CZ" sz="1800" dirty="0"/>
              <a:t> </a:t>
            </a:r>
            <a:r>
              <a:rPr lang="cs-CZ" sz="1800" dirty="0" err="1"/>
              <a:t>ťažko</a:t>
            </a:r>
            <a:r>
              <a:rPr lang="cs-CZ" sz="1800" dirty="0"/>
              <a:t> </a:t>
            </a:r>
            <a:r>
              <a:rPr lang="cs-CZ" sz="1800" dirty="0" err="1"/>
              <a:t>definovateľný</a:t>
            </a:r>
            <a:r>
              <a:rPr lang="cs-CZ" sz="1800" dirty="0"/>
              <a:t>. Začala by </a:t>
            </a:r>
            <a:r>
              <a:rPr lang="cs-CZ" sz="1800" dirty="0" err="1"/>
              <a:t>som</a:t>
            </a:r>
            <a:r>
              <a:rPr lang="cs-CZ" sz="1800" dirty="0"/>
              <a:t> </a:t>
            </a:r>
            <a:r>
              <a:rPr lang="cs-CZ" sz="1800" dirty="0" err="1"/>
              <a:t>oddelene</a:t>
            </a:r>
            <a:r>
              <a:rPr lang="cs-CZ" sz="1800" dirty="0"/>
              <a:t> </a:t>
            </a:r>
            <a:r>
              <a:rPr lang="cs-CZ" sz="1800" dirty="0" err="1"/>
              <a:t>regionálnou</a:t>
            </a:r>
            <a:r>
              <a:rPr lang="cs-CZ" sz="1800" dirty="0"/>
              <a:t> politikou, pod </a:t>
            </a:r>
            <a:r>
              <a:rPr lang="cs-CZ" sz="1800" dirty="0" err="1"/>
              <a:t>ktorou</a:t>
            </a:r>
            <a:r>
              <a:rPr lang="cs-CZ" sz="1800" dirty="0"/>
              <a:t> si </a:t>
            </a:r>
            <a:r>
              <a:rPr lang="cs-CZ" sz="1800" dirty="0" err="1"/>
              <a:t>predstavujem</a:t>
            </a:r>
            <a:r>
              <a:rPr lang="cs-CZ" sz="1800" dirty="0"/>
              <a:t> </a:t>
            </a:r>
            <a:r>
              <a:rPr lang="cs-CZ" sz="1800" dirty="0" err="1"/>
              <a:t>akési</a:t>
            </a:r>
            <a:r>
              <a:rPr lang="cs-CZ" sz="1800" dirty="0"/>
              <a:t> ,,</a:t>
            </a:r>
            <a:r>
              <a:rPr lang="cs-CZ" sz="1800" dirty="0" err="1"/>
              <a:t>vládnutie</a:t>
            </a:r>
            <a:r>
              <a:rPr lang="cs-CZ" sz="1800" dirty="0"/>
              <a:t>“ v </a:t>
            </a:r>
            <a:r>
              <a:rPr lang="cs-CZ" sz="1800" dirty="0" err="1"/>
              <a:t>danom</a:t>
            </a:r>
            <a:r>
              <a:rPr lang="cs-CZ" sz="1800" dirty="0"/>
              <a:t> regióne a formu </a:t>
            </a:r>
            <a:r>
              <a:rPr lang="cs-CZ" sz="1800" dirty="0" err="1"/>
              <a:t>vedenia</a:t>
            </a:r>
            <a:r>
              <a:rPr lang="cs-CZ" sz="1800" dirty="0"/>
              <a:t> nad </a:t>
            </a:r>
            <a:r>
              <a:rPr lang="cs-CZ" sz="1800" dirty="0" err="1"/>
              <a:t>dianím</a:t>
            </a:r>
            <a:r>
              <a:rPr lang="cs-CZ" sz="1800" dirty="0"/>
              <a:t> v regióne. </a:t>
            </a:r>
            <a:r>
              <a:rPr lang="cs-CZ" sz="1800" dirty="0" err="1"/>
              <a:t>Regionálny</a:t>
            </a:r>
            <a:r>
              <a:rPr lang="cs-CZ" sz="1800" dirty="0"/>
              <a:t> rozvoj potom </a:t>
            </a:r>
            <a:r>
              <a:rPr lang="cs-CZ" sz="1800" dirty="0" err="1"/>
              <a:t>vnímam</a:t>
            </a:r>
            <a:r>
              <a:rPr lang="cs-CZ" sz="1800" dirty="0"/>
              <a:t> </a:t>
            </a:r>
            <a:r>
              <a:rPr lang="cs-CZ" sz="1800" dirty="0" err="1"/>
              <a:t>ako</a:t>
            </a:r>
            <a:r>
              <a:rPr lang="cs-CZ" sz="1800" dirty="0"/>
              <a:t> nástroje k </a:t>
            </a:r>
            <a:r>
              <a:rPr lang="cs-CZ" sz="1800" dirty="0" err="1"/>
              <a:t>zlepšovaniu</a:t>
            </a:r>
            <a:r>
              <a:rPr lang="cs-CZ" sz="1800" dirty="0"/>
              <a:t> a </a:t>
            </a:r>
            <a:r>
              <a:rPr lang="cs-CZ" sz="1800" dirty="0" err="1"/>
              <a:t>prosperite</a:t>
            </a:r>
            <a:r>
              <a:rPr lang="cs-CZ" sz="1800" dirty="0"/>
              <a:t> daného regiónu z </a:t>
            </a:r>
            <a:r>
              <a:rPr lang="cs-CZ" sz="1800" dirty="0" err="1"/>
              <a:t>akéhokoľvek</a:t>
            </a:r>
            <a:r>
              <a:rPr lang="cs-CZ" sz="1800" dirty="0"/>
              <a:t> </a:t>
            </a:r>
            <a:r>
              <a:rPr lang="cs-CZ" sz="1800" dirty="0" err="1"/>
              <a:t>hľadiska</a:t>
            </a:r>
            <a:r>
              <a:rPr lang="cs-CZ" sz="1800" dirty="0"/>
              <a:t>. Dalo by </a:t>
            </a:r>
            <a:r>
              <a:rPr lang="cs-CZ" sz="1800" dirty="0" err="1"/>
              <a:t>sa</a:t>
            </a:r>
            <a:r>
              <a:rPr lang="cs-CZ" sz="1800" dirty="0"/>
              <a:t> tak </a:t>
            </a:r>
            <a:r>
              <a:rPr lang="cs-CZ" sz="1800" dirty="0" err="1"/>
              <a:t>povedať</a:t>
            </a:r>
            <a:r>
              <a:rPr lang="cs-CZ" sz="1800" dirty="0"/>
              <a:t>, že </a:t>
            </a:r>
            <a:r>
              <a:rPr lang="cs-CZ" sz="1800" dirty="0" err="1"/>
              <a:t>tieto</a:t>
            </a:r>
            <a:r>
              <a:rPr lang="cs-CZ" sz="1800" dirty="0"/>
              <a:t> </a:t>
            </a:r>
            <a:r>
              <a:rPr lang="cs-CZ" sz="1800" dirty="0" err="1"/>
              <a:t>dve</a:t>
            </a:r>
            <a:r>
              <a:rPr lang="cs-CZ" sz="1800" dirty="0"/>
              <a:t> </a:t>
            </a:r>
            <a:r>
              <a:rPr lang="cs-CZ" sz="1800" dirty="0" err="1"/>
              <a:t>zložky</a:t>
            </a:r>
            <a:r>
              <a:rPr lang="cs-CZ" sz="1800" dirty="0"/>
              <a:t> bez </a:t>
            </a:r>
            <a:r>
              <a:rPr lang="cs-CZ" sz="1800" dirty="0" err="1"/>
              <a:t>seba</a:t>
            </a:r>
            <a:r>
              <a:rPr lang="cs-CZ" sz="1800" dirty="0"/>
              <a:t> </a:t>
            </a:r>
            <a:r>
              <a:rPr lang="cs-CZ" sz="1800" dirty="0" err="1"/>
              <a:t>nemôžu</a:t>
            </a:r>
            <a:r>
              <a:rPr lang="cs-CZ" sz="1800" dirty="0"/>
              <a:t> </a:t>
            </a:r>
            <a:r>
              <a:rPr lang="cs-CZ" sz="1800" dirty="0" err="1"/>
              <a:t>fungovať</a:t>
            </a:r>
            <a:r>
              <a:rPr lang="cs-CZ" sz="1800" dirty="0"/>
              <a:t> – formou politiky </a:t>
            </a:r>
            <a:r>
              <a:rPr lang="cs-CZ" sz="1800" dirty="0" err="1"/>
              <a:t>môže</a:t>
            </a:r>
            <a:r>
              <a:rPr lang="cs-CZ" sz="1800" dirty="0"/>
              <a:t> byť rozvoj, </a:t>
            </a:r>
            <a:r>
              <a:rPr lang="cs-CZ" sz="1800" dirty="0" err="1"/>
              <a:t>ak</a:t>
            </a:r>
            <a:r>
              <a:rPr lang="cs-CZ" sz="1800" dirty="0"/>
              <a:t> chceme </a:t>
            </a:r>
            <a:r>
              <a:rPr lang="cs-CZ" sz="1800" dirty="0" err="1"/>
              <a:t>docieliť</a:t>
            </a:r>
            <a:r>
              <a:rPr lang="cs-CZ" sz="1800" dirty="0"/>
              <a:t> rozvoj, musíme si </a:t>
            </a:r>
            <a:r>
              <a:rPr lang="cs-CZ" sz="1800" dirty="0" err="1"/>
              <a:t>určiť</a:t>
            </a:r>
            <a:r>
              <a:rPr lang="cs-CZ" sz="1800" dirty="0"/>
              <a:t> politiku v regióne. </a:t>
            </a:r>
            <a:r>
              <a:rPr lang="cs-CZ" sz="1800" dirty="0" err="1"/>
              <a:t>Práve</a:t>
            </a:r>
            <a:r>
              <a:rPr lang="cs-CZ" sz="1800" dirty="0"/>
              <a:t> slovo región je </a:t>
            </a:r>
            <a:r>
              <a:rPr lang="cs-CZ" sz="1800" dirty="0" err="1"/>
              <a:t>dôležitý</a:t>
            </a:r>
            <a:r>
              <a:rPr lang="cs-CZ" sz="1800" dirty="0"/>
              <a:t>, </a:t>
            </a:r>
            <a:r>
              <a:rPr lang="cs-CZ" sz="1800" dirty="0" err="1"/>
              <a:t>pretože</a:t>
            </a:r>
            <a:r>
              <a:rPr lang="cs-CZ" sz="1800" dirty="0"/>
              <a:t> </a:t>
            </a:r>
            <a:r>
              <a:rPr lang="cs-CZ" sz="1800" dirty="0" err="1"/>
              <a:t>vymedzuje</a:t>
            </a:r>
            <a:r>
              <a:rPr lang="cs-CZ" sz="1800" dirty="0"/>
              <a:t> </a:t>
            </a:r>
            <a:r>
              <a:rPr lang="cs-CZ" sz="1800" dirty="0" err="1"/>
              <a:t>menšie</a:t>
            </a:r>
            <a:r>
              <a:rPr lang="cs-CZ" sz="1800" dirty="0"/>
              <a:t> </a:t>
            </a:r>
            <a:r>
              <a:rPr lang="cs-CZ" sz="1800" dirty="0" err="1"/>
              <a:t>územie</a:t>
            </a:r>
            <a:r>
              <a:rPr lang="cs-CZ" sz="1800" dirty="0"/>
              <a:t>, na </a:t>
            </a:r>
            <a:r>
              <a:rPr lang="cs-CZ" sz="1800" dirty="0" err="1"/>
              <a:t>ktorom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 RPRR </a:t>
            </a:r>
            <a:r>
              <a:rPr lang="cs-CZ" sz="1800" dirty="0" err="1"/>
              <a:t>vykonáva</a:t>
            </a:r>
            <a:r>
              <a:rPr lang="cs-CZ" sz="1800" dirty="0"/>
              <a:t>. Je tak </a:t>
            </a:r>
            <a:r>
              <a:rPr lang="cs-CZ" sz="1800" dirty="0" err="1"/>
              <a:t>jednoduchšie</a:t>
            </a:r>
            <a:r>
              <a:rPr lang="cs-CZ" sz="1800" dirty="0"/>
              <a:t> </a:t>
            </a:r>
            <a:r>
              <a:rPr lang="cs-CZ" sz="1800" dirty="0" err="1"/>
              <a:t>skúmať</a:t>
            </a:r>
            <a:r>
              <a:rPr lang="cs-CZ" sz="1800" dirty="0"/>
              <a:t> </a:t>
            </a:r>
            <a:r>
              <a:rPr lang="cs-CZ" sz="1800" dirty="0" err="1"/>
              <a:t>menšie</a:t>
            </a:r>
            <a:r>
              <a:rPr lang="cs-CZ" sz="1800" dirty="0"/>
              <a:t> </a:t>
            </a:r>
            <a:r>
              <a:rPr lang="cs-CZ" sz="1800" dirty="0" err="1"/>
              <a:t>územie</a:t>
            </a:r>
            <a:r>
              <a:rPr lang="cs-CZ" sz="1800" dirty="0"/>
              <a:t> a na </a:t>
            </a:r>
            <a:r>
              <a:rPr lang="cs-CZ" sz="1800" dirty="0" err="1"/>
              <a:t>ňom</a:t>
            </a:r>
            <a:r>
              <a:rPr lang="cs-CZ" sz="1800" dirty="0"/>
              <a:t> </a:t>
            </a:r>
            <a:r>
              <a:rPr lang="cs-CZ" sz="1800" dirty="0" err="1"/>
              <a:t>uplatňovať</a:t>
            </a:r>
            <a:r>
              <a:rPr lang="cs-CZ" sz="1800" dirty="0"/>
              <a:t> kroky, </a:t>
            </a:r>
            <a:r>
              <a:rPr lang="cs-CZ" sz="1800" dirty="0" err="1"/>
              <a:t>ako</a:t>
            </a:r>
            <a:r>
              <a:rPr lang="cs-CZ" sz="1800" dirty="0"/>
              <a:t> na </a:t>
            </a:r>
            <a:r>
              <a:rPr lang="cs-CZ" sz="1800" dirty="0" err="1"/>
              <a:t>príliš</a:t>
            </a:r>
            <a:r>
              <a:rPr lang="cs-CZ" sz="1800" dirty="0"/>
              <a:t> </a:t>
            </a:r>
            <a:r>
              <a:rPr lang="cs-CZ" sz="1800" dirty="0" err="1"/>
              <a:t>veľkom</a:t>
            </a:r>
            <a:r>
              <a:rPr lang="cs-CZ" sz="1800" dirty="0"/>
              <a:t> území, </a:t>
            </a:r>
            <a:r>
              <a:rPr lang="cs-CZ" sz="1800" dirty="0" err="1"/>
              <a:t>akým</a:t>
            </a:r>
            <a:r>
              <a:rPr lang="cs-CZ" sz="1800" dirty="0"/>
              <a:t> je celý </a:t>
            </a:r>
            <a:r>
              <a:rPr lang="cs-CZ" sz="1800" dirty="0" err="1"/>
              <a:t>štát</a:t>
            </a:r>
            <a:r>
              <a:rPr lang="cs-CZ" sz="1800" dirty="0"/>
              <a:t>. Na </a:t>
            </a:r>
            <a:r>
              <a:rPr lang="cs-CZ" sz="1800" dirty="0" err="1"/>
              <a:t>druhej</a:t>
            </a:r>
            <a:r>
              <a:rPr lang="cs-CZ" sz="1800" dirty="0"/>
              <a:t> </a:t>
            </a:r>
            <a:r>
              <a:rPr lang="cs-CZ" sz="1800" dirty="0" err="1"/>
              <a:t>strane</a:t>
            </a:r>
            <a:r>
              <a:rPr lang="cs-CZ" sz="1800" dirty="0"/>
              <a:t> región má </a:t>
            </a:r>
            <a:r>
              <a:rPr lang="cs-CZ" sz="1800" dirty="0" err="1"/>
              <a:t>rôzne</a:t>
            </a:r>
            <a:r>
              <a:rPr lang="cs-CZ" sz="1800" dirty="0"/>
              <a:t> </a:t>
            </a:r>
            <a:r>
              <a:rPr lang="cs-CZ" sz="1800" dirty="0" err="1"/>
              <a:t>veľkostné</a:t>
            </a:r>
            <a:r>
              <a:rPr lang="cs-CZ" sz="1800" dirty="0"/>
              <a:t> </a:t>
            </a:r>
            <a:r>
              <a:rPr lang="cs-CZ" sz="1800" dirty="0" err="1"/>
              <a:t>mierky</a:t>
            </a:r>
            <a:r>
              <a:rPr lang="cs-CZ" sz="1800" dirty="0"/>
              <a:t> a </a:t>
            </a:r>
            <a:r>
              <a:rPr lang="cs-CZ" sz="1800" dirty="0" err="1"/>
              <a:t>jedným</a:t>
            </a:r>
            <a:r>
              <a:rPr lang="cs-CZ" sz="1800" dirty="0"/>
              <a:t> </a:t>
            </a:r>
            <a:r>
              <a:rPr lang="cs-CZ" sz="1800" dirty="0" err="1"/>
              <a:t>regiónom</a:t>
            </a:r>
            <a:r>
              <a:rPr lang="cs-CZ" sz="1800" dirty="0"/>
              <a:t> </a:t>
            </a:r>
            <a:r>
              <a:rPr lang="cs-CZ" sz="1800" dirty="0" err="1"/>
              <a:t>môže</a:t>
            </a:r>
            <a:r>
              <a:rPr lang="cs-CZ" sz="1800" dirty="0"/>
              <a:t> byť </a:t>
            </a:r>
            <a:r>
              <a:rPr lang="cs-CZ" sz="1800" dirty="0" err="1"/>
              <a:t>napríklad</a:t>
            </a:r>
            <a:r>
              <a:rPr lang="cs-CZ" sz="1800" dirty="0"/>
              <a:t> </a:t>
            </a:r>
            <a:r>
              <a:rPr lang="cs-CZ" sz="1800" dirty="0" err="1"/>
              <a:t>stredná</a:t>
            </a:r>
            <a:r>
              <a:rPr lang="cs-CZ" sz="1800" dirty="0"/>
              <a:t> </a:t>
            </a:r>
            <a:r>
              <a:rPr lang="cs-CZ" sz="1800" dirty="0" err="1"/>
              <a:t>Európa</a:t>
            </a:r>
            <a:r>
              <a:rPr lang="cs-CZ" sz="1800" dirty="0"/>
              <a:t>, no </a:t>
            </a:r>
            <a:r>
              <a:rPr lang="cs-CZ" sz="1800" dirty="0" err="1"/>
              <a:t>rovnako</a:t>
            </a:r>
            <a:r>
              <a:rPr lang="cs-CZ" sz="1800" dirty="0"/>
              <a:t> aj celý kontinent. Je tak </a:t>
            </a:r>
            <a:r>
              <a:rPr lang="cs-CZ" sz="1800" dirty="0" err="1"/>
              <a:t>dôležité</a:t>
            </a:r>
            <a:r>
              <a:rPr lang="cs-CZ" sz="1800" dirty="0"/>
              <a:t> si </a:t>
            </a:r>
            <a:r>
              <a:rPr lang="cs-CZ" sz="1800" dirty="0" err="1"/>
              <a:t>určiť</a:t>
            </a:r>
            <a:r>
              <a:rPr lang="cs-CZ" sz="1800" dirty="0"/>
              <a:t>, na </a:t>
            </a:r>
            <a:r>
              <a:rPr lang="cs-CZ" sz="1800" dirty="0" err="1"/>
              <a:t>akom</a:t>
            </a:r>
            <a:r>
              <a:rPr lang="cs-CZ" sz="1800" dirty="0"/>
              <a:t> </a:t>
            </a:r>
            <a:r>
              <a:rPr lang="cs-CZ" sz="1800" dirty="0" err="1"/>
              <a:t>veľkom</a:t>
            </a:r>
            <a:r>
              <a:rPr lang="cs-CZ" sz="1800" dirty="0"/>
              <a:t> území bude </a:t>
            </a:r>
            <a:r>
              <a:rPr lang="cs-CZ" sz="1800" dirty="0" err="1"/>
              <a:t>prebiehať</a:t>
            </a:r>
            <a:r>
              <a:rPr lang="cs-CZ" sz="1800" dirty="0"/>
              <a:t> rozvoj, aby bolo možné </a:t>
            </a:r>
            <a:r>
              <a:rPr lang="cs-CZ" sz="1800" dirty="0" err="1"/>
              <a:t>pripraviť</a:t>
            </a:r>
            <a:r>
              <a:rPr lang="cs-CZ" sz="1800" dirty="0"/>
              <a:t> </a:t>
            </a:r>
            <a:r>
              <a:rPr lang="cs-CZ" sz="1800" dirty="0" err="1"/>
              <a:t>danú</a:t>
            </a:r>
            <a:r>
              <a:rPr lang="cs-CZ" sz="1800" dirty="0"/>
              <a:t> politiku. </a:t>
            </a:r>
            <a:r>
              <a:rPr lang="cs-CZ" sz="1800" dirty="0" err="1"/>
              <a:t>Tieto</a:t>
            </a:r>
            <a:r>
              <a:rPr lang="cs-CZ" sz="1800" dirty="0"/>
              <a:t> </a:t>
            </a:r>
            <a:r>
              <a:rPr lang="cs-CZ" sz="1800" dirty="0" err="1"/>
              <a:t>zložky</a:t>
            </a:r>
            <a:r>
              <a:rPr lang="cs-CZ" sz="1800" dirty="0"/>
              <a:t> by </a:t>
            </a:r>
            <a:r>
              <a:rPr lang="cs-CZ" sz="1800" dirty="0" err="1"/>
              <a:t>mali</a:t>
            </a:r>
            <a:r>
              <a:rPr lang="cs-CZ" sz="1800" dirty="0"/>
              <a:t> </a:t>
            </a:r>
            <a:r>
              <a:rPr lang="cs-CZ" sz="1800" dirty="0" err="1"/>
              <a:t>pomáhať</a:t>
            </a:r>
            <a:r>
              <a:rPr lang="cs-CZ" sz="1800" dirty="0"/>
              <a:t> regiónu k </a:t>
            </a:r>
            <a:r>
              <a:rPr lang="cs-CZ" sz="1800" dirty="0" err="1"/>
              <a:t>rozvoju</a:t>
            </a:r>
            <a:r>
              <a:rPr lang="cs-CZ" sz="1800" dirty="0"/>
              <a:t>, teda ku </a:t>
            </a:r>
            <a:r>
              <a:rPr lang="cs-CZ" sz="1800" dirty="0" err="1"/>
              <a:t>konkurencieschopnosti</a:t>
            </a:r>
            <a:r>
              <a:rPr lang="cs-CZ" sz="1800" dirty="0"/>
              <a:t> s </a:t>
            </a:r>
            <a:r>
              <a:rPr lang="cs-CZ" sz="1800" dirty="0" err="1"/>
              <a:t>inými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, no zároveň k spolupráci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, k </a:t>
            </a:r>
            <a:r>
              <a:rPr lang="cs-CZ" sz="1800" dirty="0" err="1"/>
              <a:t>vzájomnej</a:t>
            </a:r>
            <a:r>
              <a:rPr lang="cs-CZ" sz="1800" dirty="0"/>
              <a:t> pomoci a </a:t>
            </a:r>
            <a:r>
              <a:rPr lang="cs-CZ" sz="1800" dirty="0" err="1"/>
              <a:t>súdržnosti</a:t>
            </a:r>
            <a:r>
              <a:rPr lang="cs-CZ" sz="1800" dirty="0"/>
              <a:t>, </a:t>
            </a:r>
            <a:r>
              <a:rPr lang="cs-CZ" sz="1800" dirty="0" err="1"/>
              <a:t>čo</a:t>
            </a:r>
            <a:r>
              <a:rPr lang="cs-CZ" sz="1800" dirty="0"/>
              <a:t> </a:t>
            </a:r>
            <a:r>
              <a:rPr lang="cs-CZ" sz="1800" dirty="0" err="1"/>
              <a:t>napomáha</a:t>
            </a:r>
            <a:r>
              <a:rPr lang="cs-CZ" sz="1800" dirty="0"/>
              <a:t> k </a:t>
            </a:r>
            <a:r>
              <a:rPr lang="cs-CZ" sz="1800" dirty="0" err="1"/>
              <a:t>rozvoju</a:t>
            </a:r>
            <a:r>
              <a:rPr lang="cs-CZ" sz="1800" dirty="0"/>
              <a:t> zase </a:t>
            </a:r>
            <a:r>
              <a:rPr lang="cs-CZ" sz="1800" dirty="0" err="1"/>
              <a:t>väčšieho</a:t>
            </a:r>
            <a:r>
              <a:rPr lang="cs-CZ" sz="1800" dirty="0"/>
              <a:t> celku, </a:t>
            </a:r>
            <a:r>
              <a:rPr lang="cs-CZ" sz="1800" dirty="0" err="1"/>
              <a:t>ktorý</a:t>
            </a:r>
            <a:r>
              <a:rPr lang="cs-CZ" sz="1800" dirty="0"/>
              <a:t> je </a:t>
            </a:r>
            <a:r>
              <a:rPr lang="cs-CZ" sz="1800" dirty="0" err="1"/>
              <a:t>tvorený</a:t>
            </a:r>
            <a:r>
              <a:rPr lang="cs-CZ" sz="1800" dirty="0"/>
              <a:t> danými </a:t>
            </a:r>
            <a:r>
              <a:rPr lang="cs-CZ" sz="1800" dirty="0" err="1"/>
              <a:t>regiónmi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0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Regionální </a:t>
            </a:r>
            <a:r>
              <a:rPr lang="cs-CZ" sz="1800" dirty="0"/>
              <a:t>politika pro nás znamená nástroj, který spojuje získané geografické poznatky, přenáší ho na jednotlivá území, která jsou rozdělena podle určitých zákonitostí, a dalo by se říct, že prakticky využívá tyto poznatky pro rozvoj v jednotlivých regionech či pro vyrovnání rozdílů mezi jednotlivými regiony. Pojem regionální rozvoj v nás vyvolává hned dvě myšlenky, a to samotná teorie a vznik regionů - regionalizace, a zároveň nějaká změna k lepšímu v jednotlivých regionech na všech stupních hierarchie. </a:t>
            </a:r>
            <a:endParaRPr lang="cs-CZ" sz="1800" dirty="0" smtClean="0"/>
          </a:p>
          <a:p>
            <a:r>
              <a:rPr lang="cs-CZ" sz="1800" dirty="0" err="1"/>
              <a:t>Regionálna</a:t>
            </a:r>
            <a:r>
              <a:rPr lang="cs-CZ" sz="1800" dirty="0"/>
              <a:t> politika a </a:t>
            </a:r>
            <a:r>
              <a:rPr lang="cs-CZ" sz="1800" dirty="0" err="1"/>
              <a:t>regionálny</a:t>
            </a:r>
            <a:r>
              <a:rPr lang="cs-CZ" sz="1800" dirty="0"/>
              <a:t> rozvoj by </a:t>
            </a:r>
            <a:r>
              <a:rPr lang="cs-CZ" sz="1800" dirty="0" err="1"/>
              <a:t>mal</a:t>
            </a:r>
            <a:r>
              <a:rPr lang="cs-CZ" sz="1800" dirty="0"/>
              <a:t> </a:t>
            </a:r>
            <a:r>
              <a:rPr lang="cs-CZ" sz="1800" dirty="0" err="1"/>
              <a:t>slúžiť</a:t>
            </a:r>
            <a:r>
              <a:rPr lang="cs-CZ" sz="1800" dirty="0"/>
              <a:t> k tomu, aby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znižovali</a:t>
            </a:r>
            <a:r>
              <a:rPr lang="cs-CZ" sz="1800" dirty="0"/>
              <a:t> </a:t>
            </a:r>
            <a:r>
              <a:rPr lang="cs-CZ" sz="1800" dirty="0" err="1"/>
              <a:t>rozdiely</a:t>
            </a:r>
            <a:r>
              <a:rPr lang="cs-CZ" sz="1800" dirty="0"/>
              <a:t> či už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štátmi</a:t>
            </a:r>
            <a:r>
              <a:rPr lang="cs-CZ" sz="1800" dirty="0"/>
              <a:t> </a:t>
            </a:r>
            <a:r>
              <a:rPr lang="cs-CZ" sz="1800" dirty="0" err="1"/>
              <a:t>alebo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 v </a:t>
            </a:r>
            <a:r>
              <a:rPr lang="cs-CZ" sz="1800" dirty="0" err="1"/>
              <a:t>danom</a:t>
            </a:r>
            <a:r>
              <a:rPr lang="cs-CZ" sz="1800" dirty="0"/>
              <a:t> </a:t>
            </a:r>
            <a:r>
              <a:rPr lang="cs-CZ" sz="1800" dirty="0" err="1"/>
              <a:t>štáte</a:t>
            </a:r>
            <a:r>
              <a:rPr lang="cs-CZ" sz="1800" dirty="0"/>
              <a:t>. </a:t>
            </a:r>
            <a:r>
              <a:rPr lang="cs-CZ" sz="1800" dirty="0" err="1"/>
              <a:t>Preto</a:t>
            </a:r>
            <a:r>
              <a:rPr lang="cs-CZ" sz="1800" dirty="0"/>
              <a:t> na </a:t>
            </a:r>
            <a:r>
              <a:rPr lang="cs-CZ" sz="1800" dirty="0" err="1"/>
              <a:t>zaostalejšie</a:t>
            </a:r>
            <a:r>
              <a:rPr lang="cs-CZ" sz="1800" dirty="0"/>
              <a:t> regióny by mala </a:t>
            </a:r>
            <a:r>
              <a:rPr lang="cs-CZ" sz="1800" dirty="0" err="1"/>
              <a:t>hlavne</a:t>
            </a:r>
            <a:r>
              <a:rPr lang="cs-CZ" sz="1800" dirty="0"/>
              <a:t> byť </a:t>
            </a:r>
            <a:r>
              <a:rPr lang="cs-CZ" sz="1800" dirty="0" err="1"/>
              <a:t>zameraná</a:t>
            </a:r>
            <a:r>
              <a:rPr lang="cs-CZ" sz="1800" dirty="0"/>
              <a:t> </a:t>
            </a:r>
            <a:r>
              <a:rPr lang="cs-CZ" sz="1800" dirty="0" err="1"/>
              <a:t>regionálna</a:t>
            </a:r>
            <a:r>
              <a:rPr lang="cs-CZ" sz="1800" dirty="0"/>
              <a:t> politika, </a:t>
            </a:r>
            <a:r>
              <a:rPr lang="cs-CZ" sz="1800" dirty="0" err="1"/>
              <a:t>ktorá</a:t>
            </a:r>
            <a:r>
              <a:rPr lang="cs-CZ" sz="1800" dirty="0"/>
              <a:t> by </a:t>
            </a:r>
            <a:r>
              <a:rPr lang="cs-CZ" sz="1800" dirty="0" err="1"/>
              <a:t>svojimi</a:t>
            </a:r>
            <a:r>
              <a:rPr lang="cs-CZ" sz="1800" dirty="0"/>
              <a:t> </a:t>
            </a:r>
            <a:r>
              <a:rPr lang="cs-CZ" sz="1800" dirty="0" err="1"/>
              <a:t>zásahmi</a:t>
            </a:r>
            <a:r>
              <a:rPr lang="cs-CZ" sz="1800" dirty="0"/>
              <a:t> zvyšovala úroveň daného regiónu (či už po </a:t>
            </a:r>
            <a:r>
              <a:rPr lang="cs-CZ" sz="1800" dirty="0" err="1"/>
              <a:t>ekonomickej</a:t>
            </a:r>
            <a:r>
              <a:rPr lang="cs-CZ" sz="1800" dirty="0"/>
              <a:t>, </a:t>
            </a:r>
            <a:r>
              <a:rPr lang="cs-CZ" sz="1800" dirty="0" err="1"/>
              <a:t>sociálnej</a:t>
            </a:r>
            <a:r>
              <a:rPr lang="cs-CZ" sz="1800" dirty="0"/>
              <a:t> </a:t>
            </a:r>
            <a:r>
              <a:rPr lang="cs-CZ" sz="1800" dirty="0" err="1"/>
              <a:t>alebo</a:t>
            </a:r>
            <a:r>
              <a:rPr lang="cs-CZ" sz="1800" dirty="0"/>
              <a:t> </a:t>
            </a:r>
            <a:r>
              <a:rPr lang="cs-CZ" sz="1800" dirty="0" err="1"/>
              <a:t>inej</a:t>
            </a:r>
            <a:r>
              <a:rPr lang="cs-CZ" sz="1800" dirty="0"/>
              <a:t> </a:t>
            </a:r>
            <a:r>
              <a:rPr lang="cs-CZ" sz="1800" dirty="0" err="1"/>
              <a:t>stránke</a:t>
            </a:r>
            <a:r>
              <a:rPr lang="cs-CZ" sz="1800" dirty="0"/>
              <a:t>) a tým by mala </a:t>
            </a:r>
            <a:r>
              <a:rPr lang="cs-CZ" sz="1800" dirty="0" err="1"/>
              <a:t>napomáhať</a:t>
            </a:r>
            <a:r>
              <a:rPr lang="cs-CZ" sz="1800" dirty="0"/>
              <a:t> k </a:t>
            </a:r>
            <a:r>
              <a:rPr lang="cs-CZ" sz="1800" dirty="0" err="1"/>
              <a:t>vyrovnávaniu</a:t>
            </a:r>
            <a:r>
              <a:rPr lang="cs-CZ" sz="1800" dirty="0"/>
              <a:t> </a:t>
            </a:r>
            <a:r>
              <a:rPr lang="cs-CZ" sz="1800" dirty="0" err="1"/>
              <a:t>rozdielov</a:t>
            </a:r>
            <a:r>
              <a:rPr lang="cs-CZ" sz="1800" dirty="0"/>
              <a:t> v </a:t>
            </a:r>
            <a:r>
              <a:rPr lang="cs-CZ" sz="1800" dirty="0" err="1"/>
              <a:t>regiónoch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2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Když přede mnou někdo řekne tato slova, ihned se ve mně probudí myšlenka na Evropskou a unii a její regionální operační programy, cedule znázorňující to, že se na projektu podílela Evropská unie, nás provází téměř na každém kroku. Například při opravené silnice, škole, nemocnici a podobně. Zároveň si pod regionální politikou představíme politiku, díky níž se stát snaží vyrovnat rozdíly mezi regiony a snaží se "nakopnout" rozvoj, apod. </a:t>
            </a:r>
          </a:p>
          <a:p>
            <a:r>
              <a:rPr lang="cs-CZ" sz="1800" dirty="0"/>
              <a:t>Regionální rozvoj pro nás znamená zlepšování socioekonomické úrovně regionů. Regionální politiku vnímáme jako jednu z možností, jak takového cíle dosáhnout, vždy by se ovšem regionální politika měla snažit o to, aby se socioekonomická úroveň nezvyšovala na úkor přírodní složky daného či jiného regionu. </a:t>
            </a:r>
          </a:p>
          <a:p>
            <a:r>
              <a:rPr lang="cs-CZ" sz="1800" dirty="0" smtClean="0"/>
              <a:t>Rozvoj</a:t>
            </a:r>
            <a:r>
              <a:rPr lang="cs-CZ" sz="1800" dirty="0"/>
              <a:t>, řízení, starost o určité území na lokální úrovni - řídící subjekty mají zájem na tom, aby se daný region (oblast) rozvíjel ve všech směrech od zlepšování životních podmínek, přes dopravu, školství, průmysl až po ekonomiku či obecný věhlas - RPRR by měly vycházet z toho, že dané území velmi dobře znají a tudíž vědí o nejpalčivějších problémech a snahách, které region potřebuje vyřešit či dosáhnout</a:t>
            </a:r>
          </a:p>
        </p:txBody>
      </p:sp>
    </p:spTree>
    <p:extLst>
      <p:ext uri="{BB962C8B-B14F-4D97-AF65-F5344CB8AC3E}">
        <p14:creationId xmlns:p14="http://schemas.microsoft.com/office/powerpoint/2010/main" val="3840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3852" y="2276872"/>
            <a:ext cx="9753600" cy="4343400"/>
          </a:xfrm>
        </p:spPr>
        <p:txBody>
          <a:bodyPr/>
          <a:lstStyle/>
          <a:p>
            <a:pPr>
              <a:buClr>
                <a:srgbClr val="545454"/>
              </a:buClr>
              <a:buFont typeface="Arial"/>
              <a:buChar char="•"/>
            </a:pPr>
            <a:r>
              <a:rPr lang="cs-CZ" dirty="0">
                <a:solidFill>
                  <a:srgbClr val="545454"/>
                </a:solidFill>
              </a:rPr>
              <a:t>https://www.youtube.com/watch?v=4cW_Zp6dnrQ</a:t>
            </a:r>
            <a:endParaRPr lang="cs-CZ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53852" y="548680"/>
            <a:ext cx="9753600" cy="101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2. Cvičení – rozvojové země</a:t>
            </a:r>
            <a:endParaRPr lang="cs-CZ" sz="440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jizni_amerika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412" y="2636912"/>
            <a:ext cx="3915715" cy="4221088"/>
          </a:xfrm>
          <a:prstGeom prst="rect">
            <a:avLst/>
          </a:prstGeom>
        </p:spPr>
      </p:pic>
      <p:pic>
        <p:nvPicPr>
          <p:cNvPr id="8" name="Obrázek 7" descr="mapa-evropy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897" y="0"/>
            <a:ext cx="4960515" cy="4760571"/>
          </a:xfrm>
          <a:prstGeom prst="rect">
            <a:avLst/>
          </a:prstGeom>
        </p:spPr>
      </p:pic>
      <p:pic>
        <p:nvPicPr>
          <p:cNvPr id="9" name="Obrázek 8" descr="mapa-afri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863" y="2636913"/>
            <a:ext cx="5224550" cy="4221088"/>
          </a:xfrm>
          <a:prstGeom prst="rect">
            <a:avLst/>
          </a:prstGeom>
        </p:spPr>
      </p:pic>
      <p:sp>
        <p:nvSpPr>
          <p:cNvPr id="10" name="Elipsa 8"/>
          <p:cNvSpPr/>
          <p:nvPr/>
        </p:nvSpPr>
        <p:spPr>
          <a:xfrm>
            <a:off x="7534572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522412" y="415364"/>
            <a:ext cx="3995936" cy="1772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A blooming business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9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encrypted-tbn3.gstatic.com/images?q=tbn:ANd9GcTHM6yR1qExg1m6sJvCldORbu9ASnd6lxNd2GMALIuIyT7rIK5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88" y="2852936"/>
            <a:ext cx="3812855" cy="2855963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T3dRVJpYHdNj5tCRvit4kkVaMjimw6dYD3nA_Oeh2wT2Xbl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148" y="0"/>
            <a:ext cx="4626768" cy="3470076"/>
          </a:xfrm>
          <a:prstGeom prst="rect">
            <a:avLst/>
          </a:prstGeom>
          <a:noFill/>
        </p:spPr>
      </p:pic>
      <p:pic>
        <p:nvPicPr>
          <p:cNvPr id="9" name="Picture 8" descr="http://www.cestujemesdetmi.cz/wp-content/uploads/2012/06/16794-img_9999_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276" y="3136108"/>
            <a:ext cx="5580112" cy="3721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Af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39EAA3-535C-45B2-A3C5-B16ADBD96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africký kontinent (širokoúhlá)</Template>
  <TotalTime>0</TotalTime>
  <Words>1338</Words>
  <Application>Microsoft Office PowerPoint</Application>
  <PresentationFormat>Vlastní</PresentationFormat>
  <Paragraphs>111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Continental_Africa_16x9</vt:lpstr>
      <vt:lpstr>2. Cvičení – rozvojové země</vt:lpstr>
      <vt:lpstr>Cvičení 1</vt:lpstr>
      <vt:lpstr>Cvičení 1</vt:lpstr>
      <vt:lpstr>Cvičení 1</vt:lpstr>
      <vt:lpstr>Cvičení 1</vt:lpstr>
      <vt:lpstr>Cvičení 1</vt:lpstr>
      <vt:lpstr>Prezentace aplikace PowerPoint</vt:lpstr>
      <vt:lpstr>Prezentace aplikace PowerPoint</vt:lpstr>
      <vt:lpstr>Prezentace aplikace PowerPoint</vt:lpstr>
      <vt:lpstr>Zajímavosti z oblasti květinového průmyslu</vt:lpstr>
      <vt:lpstr>Prezentace aplikace PowerPoint</vt:lpstr>
      <vt:lpstr>Vliv květinového průmyslu na rozvojové země</vt:lpstr>
      <vt:lpstr>Prezentace aplikace PowerPoint</vt:lpstr>
      <vt:lpstr>Prezentace aplikace PowerPoint</vt:lpstr>
      <vt:lpstr>Návrh projektu zahraničního investora</vt:lpstr>
      <vt:lpstr>Prezentace aplikace PowerPoint</vt:lpstr>
      <vt:lpstr>Rozdělení do 3 skupin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2016-10-01T10:06:13Z</dcterms:created>
  <dcterms:modified xsi:type="dcterms:W3CDTF">2016-10-03T10:10:51Z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TC028048569991</vt:lpwstr>
  </property>
</Properties>
</file>