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1" r:id="rId4"/>
    <p:sldId id="273" r:id="rId5"/>
    <p:sldId id="270" r:id="rId6"/>
    <p:sldId id="261" r:id="rId7"/>
    <p:sldId id="262" r:id="rId8"/>
    <p:sldId id="263" r:id="rId9"/>
    <p:sldId id="265" r:id="rId10"/>
    <p:sldId id="259" r:id="rId11"/>
    <p:sldId id="266" r:id="rId12"/>
    <p:sldId id="267" r:id="rId13"/>
    <p:sldId id="268" r:id="rId14"/>
    <p:sldId id="269" r:id="rId15"/>
    <p:sldId id="272" r:id="rId16"/>
    <p:sldId id="257" r:id="rId17"/>
    <p:sldId id="258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7" autoAdjust="0"/>
    <p:restoredTop sz="94660"/>
  </p:normalViewPr>
  <p:slideViewPr>
    <p:cSldViewPr>
      <p:cViewPr varScale="1">
        <p:scale>
          <a:sx n="74" d="100"/>
          <a:sy n="74" d="100"/>
        </p:scale>
        <p:origin x="90" y="38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31.10.2016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31.10.2016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31.10.2016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31.10.2016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Základy ekonomie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763488"/>
          </a:xfrm>
        </p:spPr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844" y="1268760"/>
            <a:ext cx="9753600" cy="43434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Změna cenové hladiny, Znehodnocení peněz </a:t>
            </a:r>
          </a:p>
          <a:p>
            <a:r>
              <a:rPr lang="cs-CZ" dirty="0" smtClean="0"/>
              <a:t>Měření:</a:t>
            </a:r>
          </a:p>
          <a:p>
            <a:pPr marL="45720" indent="0">
              <a:buNone/>
            </a:pPr>
            <a:r>
              <a:rPr lang="cs-CZ" sz="1800" dirty="0" smtClean="0"/>
              <a:t>Index spotřebitelských cen (CPI)</a:t>
            </a:r>
          </a:p>
          <a:p>
            <a:pPr marL="45720" indent="0">
              <a:buNone/>
            </a:pPr>
            <a:r>
              <a:rPr lang="cs-CZ" sz="1800" dirty="0" smtClean="0"/>
              <a:t>Index cen výrobců (PPI)</a:t>
            </a:r>
          </a:p>
          <a:p>
            <a:pPr marL="45720" indent="0">
              <a:buNone/>
            </a:pPr>
            <a:r>
              <a:rPr lang="cs-CZ" sz="1800" dirty="0" smtClean="0"/>
              <a:t>Deflátor HDP</a:t>
            </a:r>
          </a:p>
          <a:p>
            <a:r>
              <a:rPr lang="cs-CZ" dirty="0" smtClean="0"/>
              <a:t>Časová období:</a:t>
            </a:r>
          </a:p>
          <a:p>
            <a:pPr marL="45720" indent="0">
              <a:buNone/>
            </a:pPr>
            <a:r>
              <a:rPr lang="cs-CZ" sz="1800" dirty="0"/>
              <a:t>Míra inflace vyjádřená přírůstkem průměrného ročního indexu spotřebitelských </a:t>
            </a:r>
            <a:r>
              <a:rPr lang="cs-CZ" sz="1800" dirty="0" smtClean="0"/>
              <a:t>cen</a:t>
            </a:r>
          </a:p>
          <a:p>
            <a:pPr marL="45720" indent="0">
              <a:buNone/>
            </a:pPr>
            <a:r>
              <a:rPr lang="cs-CZ" sz="1800" dirty="0" smtClean="0"/>
              <a:t>Meziroční míra inflace k danému měsíci</a:t>
            </a:r>
          </a:p>
          <a:p>
            <a:pPr marL="45720" indent="0">
              <a:buNone/>
            </a:pPr>
            <a:r>
              <a:rPr lang="cs-CZ" sz="1800" dirty="0" smtClean="0"/>
              <a:t>Změna k předchozímu měsíci</a:t>
            </a:r>
          </a:p>
          <a:p>
            <a:pPr marL="45720" indent="0">
              <a:buNone/>
            </a:pPr>
            <a:r>
              <a:rPr lang="cs-CZ" sz="1800" dirty="0" smtClean="0"/>
              <a:t>Bazické indexy</a:t>
            </a:r>
          </a:p>
          <a:p>
            <a:pPr marL="45720" indent="0">
              <a:buNone/>
            </a:pPr>
            <a:endParaRPr lang="cs-CZ" sz="1800" dirty="0" smtClean="0"/>
          </a:p>
          <a:p>
            <a:pPr marL="45720" indent="0">
              <a:buNone/>
            </a:pPr>
            <a:endParaRPr lang="cs-CZ" sz="1800" dirty="0" smtClean="0"/>
          </a:p>
          <a:p>
            <a:pPr marL="4572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30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Rychlost inflace:</a:t>
            </a:r>
          </a:p>
          <a:p>
            <a:pPr marL="45720" indent="0">
              <a:buNone/>
            </a:pPr>
            <a:r>
              <a:rPr lang="cs-CZ" sz="1600" dirty="0" smtClean="0"/>
              <a:t>Mírná</a:t>
            </a:r>
          </a:p>
          <a:p>
            <a:pPr marL="45720" indent="0">
              <a:buNone/>
            </a:pPr>
            <a:r>
              <a:rPr lang="cs-CZ" sz="1600" dirty="0" smtClean="0"/>
              <a:t>Pádivá</a:t>
            </a:r>
          </a:p>
          <a:p>
            <a:pPr marL="45720" indent="0">
              <a:buNone/>
            </a:pPr>
            <a:r>
              <a:rPr lang="cs-CZ" sz="1600" dirty="0" smtClean="0"/>
              <a:t>Hyperinflace</a:t>
            </a:r>
          </a:p>
          <a:p>
            <a:r>
              <a:rPr lang="cs-CZ" sz="2000" dirty="0" smtClean="0"/>
              <a:t>Příčiny inflace:</a:t>
            </a:r>
          </a:p>
          <a:p>
            <a:pPr marL="45720" indent="0">
              <a:buNone/>
            </a:pPr>
            <a:r>
              <a:rPr lang="cs-CZ" sz="1600" dirty="0" smtClean="0"/>
              <a:t>Inflace tažená poptávkou</a:t>
            </a:r>
          </a:p>
          <a:p>
            <a:pPr marL="45720" indent="0">
              <a:buNone/>
            </a:pPr>
            <a:r>
              <a:rPr lang="cs-CZ" sz="1600" dirty="0" smtClean="0"/>
              <a:t>Inflace tažená nabídkou</a:t>
            </a:r>
          </a:p>
          <a:p>
            <a:pPr marL="45720" indent="0">
              <a:buNone/>
            </a:pPr>
            <a:r>
              <a:rPr lang="cs-CZ" sz="2000" dirty="0" smtClean="0"/>
              <a:t>Dopady inflace:</a:t>
            </a:r>
          </a:p>
          <a:p>
            <a:pPr marL="45720" indent="0">
              <a:buNone/>
            </a:pPr>
            <a:r>
              <a:rPr lang="cs-CZ" sz="1600" dirty="0" smtClean="0"/>
              <a:t>Pozitivní: výhoda pro dlužníky, stimulace poptávky, podpora pracovního trhu</a:t>
            </a:r>
          </a:p>
          <a:p>
            <a:pPr marL="45720" indent="0">
              <a:buNone/>
            </a:pPr>
            <a:r>
              <a:rPr lang="cs-CZ" sz="1600" dirty="0" smtClean="0"/>
              <a:t>Negativní: snížení přehlednosti situace v ekonomice, snížení koupěschopnosti, taxflace,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pic>
        <p:nvPicPr>
          <p:cNvPr id="12292" name="Picture 4" descr="https://upload.wikimedia.org/wikipedia/commons/thumb/3/3e/Zimbabwe_%24100_trillion_2009_Obverse.jpg/250px-Zimbabwe_%24100_trillion_2009_Obve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1700808"/>
            <a:ext cx="508120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5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9753600" cy="46085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Léčba inflace:</a:t>
            </a:r>
          </a:p>
          <a:p>
            <a:pPr marL="45720" indent="0">
              <a:buNone/>
            </a:pPr>
            <a:r>
              <a:rPr lang="cs-CZ" sz="1800" dirty="0" smtClean="0"/>
              <a:t>Monetární politika (expanzivní, restriktivní)</a:t>
            </a:r>
          </a:p>
          <a:p>
            <a:pPr marL="45720" indent="0">
              <a:buNone/>
            </a:pPr>
            <a:r>
              <a:rPr lang="cs-CZ" sz="1800" dirty="0" smtClean="0"/>
              <a:t>Fiskální politika </a:t>
            </a:r>
            <a:r>
              <a:rPr lang="cs-CZ" sz="1800" dirty="0"/>
              <a:t>(expanzivní, restriktivní</a:t>
            </a:r>
            <a:r>
              <a:rPr lang="cs-CZ" sz="1800" dirty="0" smtClean="0"/>
              <a:t>)</a:t>
            </a:r>
            <a:endParaRPr lang="cs-CZ" dirty="0" smtClean="0"/>
          </a:p>
          <a:p>
            <a:r>
              <a:rPr lang="cs-CZ" dirty="0" smtClean="0"/>
              <a:t>Deflace</a:t>
            </a:r>
          </a:p>
          <a:p>
            <a:r>
              <a:rPr lang="cs-CZ" dirty="0" smtClean="0"/>
              <a:t>Cílování inflace</a:t>
            </a:r>
          </a:p>
          <a:p>
            <a:r>
              <a:rPr lang="cs-CZ" dirty="0" smtClean="0"/>
              <a:t>Vztah inflace a nezaměstnanosti  - </a:t>
            </a:r>
            <a:r>
              <a:rPr lang="cs-CZ" dirty="0" err="1" smtClean="0"/>
              <a:t>Phillipsova</a:t>
            </a:r>
            <a:r>
              <a:rPr lang="cs-CZ" dirty="0" smtClean="0"/>
              <a:t> křivka</a:t>
            </a:r>
          </a:p>
          <a:p>
            <a:r>
              <a:rPr lang="cs-CZ" dirty="0" smtClean="0"/>
              <a:t>Setrvačná inflace (očekávání)</a:t>
            </a:r>
          </a:p>
          <a:p>
            <a:r>
              <a:rPr lang="cs-CZ" dirty="0" smtClean="0"/>
              <a:t>Reálná mzda / nominální mzda, reálné úroky/nominální úroky</a:t>
            </a:r>
          </a:p>
          <a:p>
            <a:r>
              <a:rPr lang="cs-CZ" dirty="0" smtClean="0"/>
              <a:t>Fischerova rovnice</a:t>
            </a:r>
          </a:p>
          <a:p>
            <a:endParaRPr lang="cs-CZ" dirty="0"/>
          </a:p>
        </p:txBody>
      </p:sp>
      <p:pic>
        <p:nvPicPr>
          <p:cNvPr id="6146" name="Picture 2" descr="https://upload.wikimedia.org/wikipedia/commons/thumb/d/d4/Philipsus60.png/1024px-Philipsus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492" y="620688"/>
            <a:ext cx="4693754" cy="331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04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Obecná / registrovaná</a:t>
            </a:r>
          </a:p>
          <a:p>
            <a:r>
              <a:rPr lang="cs-CZ" dirty="0" smtClean="0"/>
              <a:t>Frikční, cyklická, strukturální, sezónní, dlouhodobá</a:t>
            </a:r>
          </a:p>
          <a:p>
            <a:r>
              <a:rPr lang="cs-CZ" dirty="0" smtClean="0"/>
              <a:t>Struktura nezaměstnaných </a:t>
            </a:r>
          </a:p>
          <a:p>
            <a:r>
              <a:rPr lang="cs-CZ" dirty="0" smtClean="0"/>
              <a:t>Chování zaměstnavatelů</a:t>
            </a:r>
          </a:p>
          <a:p>
            <a:r>
              <a:rPr lang="cs-CZ" dirty="0" err="1" smtClean="0"/>
              <a:t>Okunův</a:t>
            </a:r>
            <a:r>
              <a:rPr lang="cs-CZ" dirty="0" smtClean="0"/>
              <a:t> zákon</a:t>
            </a:r>
          </a:p>
          <a:p>
            <a:r>
              <a:rPr lang="cs-CZ" dirty="0" smtClean="0"/>
              <a:t>Hystereze pracovního trhu</a:t>
            </a:r>
          </a:p>
          <a:p>
            <a:r>
              <a:rPr lang="cs-CZ" dirty="0" smtClean="0"/>
              <a:t>Morální hazard</a:t>
            </a:r>
          </a:p>
          <a:p>
            <a:r>
              <a:rPr lang="cs-CZ" dirty="0" smtClean="0"/>
              <a:t>Míra podnikatelské aktivity</a:t>
            </a:r>
          </a:p>
          <a:p>
            <a:r>
              <a:rPr lang="cs-CZ" dirty="0" err="1" smtClean="0"/>
              <a:t>Beverigeova</a:t>
            </a:r>
            <a:r>
              <a:rPr lang="cs-CZ" dirty="0" smtClean="0"/>
              <a:t> křivka</a:t>
            </a:r>
            <a:endParaRPr lang="cs-CZ" dirty="0"/>
          </a:p>
        </p:txBody>
      </p:sp>
      <p:pic>
        <p:nvPicPr>
          <p:cNvPr id="7170" name="Picture 2" descr="Beveridgeova křivka — vztah mezi mírou VPM a mírou nezaměstnanosti ČR 2011–2015 (v %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4" y="2996952"/>
            <a:ext cx="535569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75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Ztráta mrtvé váhy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tráty mrtvé váhy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969" y="2492896"/>
            <a:ext cx="626469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8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0"/>
            <a:ext cx="9753600" cy="979512"/>
          </a:xfrm>
        </p:spPr>
        <p:txBody>
          <a:bodyPr/>
          <a:lstStyle/>
          <a:p>
            <a:r>
              <a:rPr lang="cs-CZ" dirty="0" smtClean="0"/>
              <a:t>Zadání cvičení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788" y="1196752"/>
            <a:ext cx="11449272" cy="511256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cs-CZ" b="1" dirty="0" smtClean="0"/>
              <a:t>Jihomoravský kraj – ekonomická a dopravní charakteristika regionu a dostupnost služeb</a:t>
            </a:r>
          </a:p>
          <a:p>
            <a:r>
              <a:rPr lang="cs-CZ" dirty="0" smtClean="0"/>
              <a:t>A) Struktura ekonomických subjektů v SO ORP podle velikosti a srovnání za ČR</a:t>
            </a:r>
          </a:p>
          <a:p>
            <a:r>
              <a:rPr lang="cs-CZ" dirty="0" smtClean="0"/>
              <a:t>B) Míra podnikatelské aktivity (podíl podnikatelů bez zaměstnanců a se zaměstnanci z počtu zaměstnaných) v SO ORP a srovnání za ČR</a:t>
            </a:r>
          </a:p>
          <a:p>
            <a:r>
              <a:rPr lang="cs-CZ" dirty="0" smtClean="0"/>
              <a:t>C) Struktura nezaměstnaných (struktura podle CZ-ISCO, struktura podle věku a vzdělání) nezaměstnaných ZA OKRESY k září 2016</a:t>
            </a:r>
          </a:p>
          <a:p>
            <a:r>
              <a:rPr lang="cs-CZ" dirty="0" smtClean="0"/>
              <a:t>D) Vývoj mediánu mzdy v KRAJI(absolutní čísla a relativní čísla očištěná o inflaci), porovnání s ČR </a:t>
            </a:r>
          </a:p>
          <a:p>
            <a:r>
              <a:rPr lang="cs-CZ" dirty="0" smtClean="0"/>
              <a:t>E) Saldo dojížďky za prací OKRESY a KRAJ</a:t>
            </a:r>
          </a:p>
          <a:p>
            <a:r>
              <a:rPr lang="cs-CZ" dirty="0" smtClean="0"/>
              <a:t>F) Podíl obyvatel vyjíždějících za prací  mimo OKRESY a KRAJ z celkového počtu pracovnách sil</a:t>
            </a:r>
          </a:p>
          <a:p>
            <a:r>
              <a:rPr lang="cs-CZ" dirty="0" smtClean="0"/>
              <a:t>G) Silniční síť kraje (ArcČR500) + model časové dostupnosti Brna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30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3812" y="1772816"/>
            <a:ext cx="10801200" cy="48405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</a:t>
            </a:r>
            <a:r>
              <a:rPr lang="cs-CZ" dirty="0"/>
              <a:t>) Počet přenocování a počet pokojů za SO </a:t>
            </a:r>
            <a:r>
              <a:rPr lang="cs-CZ" dirty="0" smtClean="0"/>
              <a:t>ORP. Indikátor využití cestovního ruchu.</a:t>
            </a:r>
          </a:p>
          <a:p>
            <a:r>
              <a:rPr lang="cs-CZ" dirty="0" smtClean="0"/>
              <a:t>I) Počet zaměstnanců ve výzkumu a vývoji za jednotlivé sektory pracoviště za Jihomoravský kraj. Porovnat s okolními kraji a s ČR.</a:t>
            </a:r>
          </a:p>
          <a:p>
            <a:r>
              <a:rPr lang="cs-CZ" dirty="0" smtClean="0"/>
              <a:t>J) Vývoj dostupnosti sociálních služeb (zaměřeno na dostupnost domovů pro seniory (počet neuspokojených žádostí na jedno lůžko a na 1000 seniorů za KRAJ)) a srovnání za ČR</a:t>
            </a:r>
          </a:p>
          <a:p>
            <a:r>
              <a:rPr lang="cs-CZ" dirty="0" smtClean="0"/>
              <a:t>K) Vývoj počtu zubních a dětských lékařů na 1000 registrovaných pacientů za OKRESY, porovnat s ČR</a:t>
            </a:r>
          </a:p>
          <a:p>
            <a:r>
              <a:rPr lang="cs-CZ" dirty="0" smtClean="0"/>
              <a:t>L) Vývoj osevní plochy za hlavní plodiny a vývoj chovu dobytka za KRAJ.</a:t>
            </a:r>
          </a:p>
          <a:p>
            <a:pPr marL="45720" indent="0">
              <a:buNone/>
            </a:pPr>
            <a:r>
              <a:rPr lang="cs-CZ" dirty="0" smtClean="0"/>
              <a:t>Ke </a:t>
            </a:r>
            <a:r>
              <a:rPr lang="cs-CZ" dirty="0"/>
              <a:t>každému bodu </a:t>
            </a:r>
            <a:r>
              <a:rPr lang="cs-CZ" dirty="0" smtClean="0"/>
              <a:t>uvést </a:t>
            </a:r>
            <a:r>
              <a:rPr lang="cs-CZ" dirty="0"/>
              <a:t>krátký komentář. Na konci cvičení uvést </a:t>
            </a:r>
            <a:r>
              <a:rPr lang="cs-CZ" dirty="0" smtClean="0"/>
              <a:t>(</a:t>
            </a:r>
            <a:r>
              <a:rPr lang="cs-CZ" dirty="0"/>
              <a:t>stránkový ! ) </a:t>
            </a:r>
            <a:r>
              <a:rPr lang="cs-CZ" dirty="0" smtClean="0"/>
              <a:t>souhrn charakteristik </a:t>
            </a:r>
            <a:r>
              <a:rPr lang="cs-CZ" dirty="0"/>
              <a:t>regionu</a:t>
            </a:r>
            <a:r>
              <a:rPr lang="cs-CZ" dirty="0" smtClean="0"/>
              <a:t>.</a:t>
            </a:r>
            <a:endParaRPr lang="cs-CZ" dirty="0"/>
          </a:p>
          <a:p>
            <a:pPr marL="45720" indent="0">
              <a:buNone/>
            </a:pPr>
            <a:r>
              <a:rPr lang="cs-CZ" b="1" dirty="0"/>
              <a:t>Výstup</a:t>
            </a:r>
            <a:r>
              <a:rPr lang="cs-CZ" dirty="0"/>
              <a:t>: </a:t>
            </a:r>
            <a:r>
              <a:rPr lang="cs-CZ" dirty="0" smtClean="0"/>
              <a:t>Tabulky, grafy, mapy </a:t>
            </a:r>
            <a:r>
              <a:rPr lang="cs-CZ" dirty="0"/>
              <a:t>(zvážit osobně nejlepší vyjadřovací prostředky).</a:t>
            </a:r>
          </a:p>
          <a:p>
            <a:pPr marL="45720" indent="0">
              <a:buNone/>
            </a:pPr>
            <a:r>
              <a:rPr lang="cs-CZ" dirty="0" smtClean="0"/>
              <a:t>Uchovejte </a:t>
            </a:r>
            <a:r>
              <a:rPr lang="cs-CZ" dirty="0"/>
              <a:t>si data ve zpracovatelném formátu pro další práci. </a:t>
            </a:r>
          </a:p>
          <a:p>
            <a:pPr marL="45720" indent="0">
              <a:buNone/>
            </a:pPr>
            <a:r>
              <a:rPr lang="cs-CZ" dirty="0" smtClean="0"/>
              <a:t>Termín</a:t>
            </a:r>
            <a:r>
              <a:rPr lang="cs-CZ" dirty="0"/>
              <a:t>: </a:t>
            </a:r>
            <a:r>
              <a:rPr lang="cs-CZ" b="1" dirty="0" smtClean="0"/>
              <a:t>12. </a:t>
            </a:r>
            <a:r>
              <a:rPr lang="cs-CZ" b="1" dirty="0"/>
              <a:t>11. 2016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96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836" y="1844824"/>
            <a:ext cx="9753600" cy="43434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Tržní </a:t>
            </a:r>
            <a:r>
              <a:rPr lang="cs-CZ" dirty="0" smtClean="0"/>
              <a:t>rovnováha</a:t>
            </a:r>
          </a:p>
          <a:p>
            <a:r>
              <a:rPr lang="cs-CZ" dirty="0" smtClean="0"/>
              <a:t>Statek veřejný/soukromý/smíšený</a:t>
            </a:r>
          </a:p>
          <a:p>
            <a:r>
              <a:rPr lang="cs-CZ" sz="1500" dirty="0" smtClean="0"/>
              <a:t>Soukromý:</a:t>
            </a:r>
          </a:p>
          <a:p>
            <a:r>
              <a:rPr lang="cs-CZ" sz="1500" dirty="0" smtClean="0"/>
              <a:t>nedělitelnost </a:t>
            </a:r>
            <a:r>
              <a:rPr lang="cs-CZ" sz="1500" dirty="0"/>
              <a:t>spotřeby,</a:t>
            </a:r>
          </a:p>
          <a:p>
            <a:r>
              <a:rPr lang="cs-CZ" sz="1500" dirty="0" err="1"/>
              <a:t>nevyloučitelnost</a:t>
            </a:r>
            <a:r>
              <a:rPr lang="cs-CZ" sz="1500" dirty="0"/>
              <a:t> ze </a:t>
            </a:r>
            <a:r>
              <a:rPr lang="cs-CZ" sz="1500" dirty="0" smtClean="0"/>
              <a:t>spotřeby</a:t>
            </a:r>
            <a:endParaRPr lang="cs-CZ" sz="1500" dirty="0"/>
          </a:p>
          <a:p>
            <a:r>
              <a:rPr lang="cs-CZ" sz="1500" dirty="0"/>
              <a:t>nulové </a:t>
            </a:r>
            <a:r>
              <a:rPr lang="cs-CZ" sz="1500" dirty="0" smtClean="0"/>
              <a:t>mezní náklady</a:t>
            </a:r>
            <a:r>
              <a:rPr lang="cs-CZ" sz="1500" dirty="0"/>
              <a:t> na spotřebu každého dalšího spotřebitele.</a:t>
            </a:r>
          </a:p>
          <a:p>
            <a:r>
              <a:rPr lang="cs-CZ" dirty="0" smtClean="0"/>
              <a:t>Důchod</a:t>
            </a:r>
          </a:p>
          <a:p>
            <a:r>
              <a:rPr lang="cs-CZ" dirty="0" smtClean="0"/>
              <a:t>Výrobní faktory</a:t>
            </a:r>
          </a:p>
          <a:p>
            <a:r>
              <a:rPr lang="cs-CZ" dirty="0" smtClean="0"/>
              <a:t>Kapitál</a:t>
            </a:r>
          </a:p>
          <a:p>
            <a:r>
              <a:rPr lang="cs-CZ" dirty="0" smtClean="0"/>
              <a:t>Produkt</a:t>
            </a:r>
          </a:p>
          <a:p>
            <a:r>
              <a:rPr lang="cs-CZ" dirty="0" smtClean="0"/>
              <a:t>Agregátní veličiny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Výsledek obrázku pro rovnováha tr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516" y="1700808"/>
            <a:ext cx="47777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17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836" y="1844824"/>
            <a:ext cx="9753600" cy="4343400"/>
          </a:xfrm>
        </p:spPr>
        <p:txBody>
          <a:bodyPr>
            <a:normAutofit/>
          </a:bodyPr>
          <a:lstStyle/>
          <a:p>
            <a:r>
              <a:rPr lang="cs-CZ" dirty="0" smtClean="0"/>
              <a:t>Mezní produkt</a:t>
            </a:r>
          </a:p>
          <a:p>
            <a:r>
              <a:rPr lang="cs-CZ" dirty="0" smtClean="0"/>
              <a:t>Mezní výnos</a:t>
            </a:r>
          </a:p>
          <a:p>
            <a:r>
              <a:rPr lang="cs-CZ" dirty="0" smtClean="0"/>
              <a:t>Zákon klesajícího výnosu</a:t>
            </a:r>
          </a:p>
          <a:p>
            <a:r>
              <a:rPr lang="cs-CZ" dirty="0" smtClean="0"/>
              <a:t>Externality</a:t>
            </a:r>
          </a:p>
          <a:p>
            <a:r>
              <a:rPr lang="cs-CZ" dirty="0" smtClean="0"/>
              <a:t>Úspory z rozsahu</a:t>
            </a:r>
          </a:p>
          <a:p>
            <a:r>
              <a:rPr lang="cs-CZ" dirty="0" smtClean="0"/>
              <a:t>Aglomerační  efekty</a:t>
            </a:r>
          </a:p>
          <a:p>
            <a:r>
              <a:rPr lang="cs-CZ" dirty="0" smtClean="0"/>
              <a:t>Náklady obětované příležitosti</a:t>
            </a:r>
          </a:p>
          <a:p>
            <a:pPr marL="4572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46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988840"/>
            <a:ext cx="9753600" cy="4343400"/>
          </a:xfrm>
        </p:spPr>
        <p:txBody>
          <a:bodyPr>
            <a:normAutofit/>
          </a:bodyPr>
          <a:lstStyle/>
          <a:p>
            <a:r>
              <a:rPr lang="cs-CZ" dirty="0" smtClean="0"/>
              <a:t>Sklon k úsporám</a:t>
            </a:r>
          </a:p>
          <a:p>
            <a:r>
              <a:rPr lang="cs-CZ" dirty="0" smtClean="0"/>
              <a:t>Cenová elasticita</a:t>
            </a:r>
          </a:p>
          <a:p>
            <a:r>
              <a:rPr lang="cs-CZ" dirty="0" smtClean="0"/>
              <a:t>Substitut</a:t>
            </a:r>
          </a:p>
          <a:p>
            <a:r>
              <a:rPr lang="cs-CZ" dirty="0" smtClean="0"/>
              <a:t>Běžný účet platební bilance</a:t>
            </a:r>
          </a:p>
          <a:p>
            <a:r>
              <a:rPr lang="cs-CZ" dirty="0" smtClean="0"/>
              <a:t>Domácí </a:t>
            </a:r>
            <a:r>
              <a:rPr lang="cs-CZ" dirty="0" err="1" smtClean="0"/>
              <a:t>absorbce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1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0279" y="332656"/>
            <a:ext cx="9753600" cy="763488"/>
          </a:xfrm>
        </p:spPr>
        <p:txBody>
          <a:bodyPr/>
          <a:lstStyle/>
          <a:p>
            <a:r>
              <a:rPr lang="cs-CZ" dirty="0" err="1" smtClean="0"/>
              <a:t>hdp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778" y="1268760"/>
            <a:ext cx="10563265" cy="51125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Anglicky GDP</a:t>
            </a:r>
          </a:p>
          <a:p>
            <a:r>
              <a:rPr lang="cs-CZ" dirty="0"/>
              <a:t>P</a:t>
            </a:r>
            <a:r>
              <a:rPr lang="cs-CZ" dirty="0" smtClean="0"/>
              <a:t>eněžní </a:t>
            </a:r>
            <a:r>
              <a:rPr lang="cs-CZ" dirty="0"/>
              <a:t>hodnota statků a služeb vytvořená za dané období na určitém </a:t>
            </a:r>
            <a:r>
              <a:rPr lang="cs-CZ" dirty="0" smtClean="0"/>
              <a:t>území</a:t>
            </a:r>
          </a:p>
          <a:p>
            <a:r>
              <a:rPr lang="cs-CZ" dirty="0" smtClean="0"/>
              <a:t>Toková veličina</a:t>
            </a:r>
          </a:p>
          <a:p>
            <a:r>
              <a:rPr lang="cs-CZ" dirty="0" smtClean="0"/>
              <a:t>HDP/hlavu</a:t>
            </a:r>
          </a:p>
          <a:p>
            <a:r>
              <a:rPr lang="cs-CZ" dirty="0" smtClean="0"/>
              <a:t>Běžné ceny / stálé ceny</a:t>
            </a:r>
          </a:p>
          <a:p>
            <a:r>
              <a:rPr lang="cs-CZ" dirty="0" smtClean="0"/>
              <a:t>Výrobní </a:t>
            </a:r>
            <a:r>
              <a:rPr lang="cs-CZ" dirty="0" smtClean="0"/>
              <a:t>metoda:</a:t>
            </a:r>
          </a:p>
          <a:p>
            <a:r>
              <a:rPr lang="cs-CZ" sz="2200" dirty="0" smtClean="0"/>
              <a:t>Výdajová </a:t>
            </a:r>
            <a:r>
              <a:rPr lang="cs-CZ" sz="2200" dirty="0" smtClean="0"/>
              <a:t>metoda:</a:t>
            </a:r>
            <a:endParaRPr lang="cs-CZ" sz="2200" dirty="0"/>
          </a:p>
          <a:p>
            <a:r>
              <a:rPr lang="cs-CZ" sz="2200" dirty="0" smtClean="0"/>
              <a:t>Důchodová </a:t>
            </a:r>
            <a:r>
              <a:rPr lang="cs-CZ" sz="2200" dirty="0" smtClean="0"/>
              <a:t>metoda:</a:t>
            </a:r>
          </a:p>
          <a:p>
            <a:r>
              <a:rPr lang="cs-CZ" sz="2300" dirty="0" smtClean="0"/>
              <a:t>Potíže </a:t>
            </a:r>
            <a:r>
              <a:rPr lang="cs-CZ" sz="2300" dirty="0" smtClean="0"/>
              <a:t>s měřením </a:t>
            </a:r>
          </a:p>
          <a:p>
            <a:pPr marL="45720" indent="0">
              <a:buNone/>
            </a:pPr>
            <a:endParaRPr lang="cs-CZ" sz="1900" dirty="0" smtClean="0"/>
          </a:p>
          <a:p>
            <a:pPr marL="45720" indent="0">
              <a:buNone/>
            </a:pPr>
            <a:endParaRPr lang="cs-CZ" sz="1900" dirty="0" smtClean="0"/>
          </a:p>
          <a:p>
            <a:pPr marL="4572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091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635" y="620688"/>
            <a:ext cx="9753600" cy="835496"/>
          </a:xfrm>
        </p:spPr>
        <p:txBody>
          <a:bodyPr/>
          <a:lstStyle/>
          <a:p>
            <a:r>
              <a:rPr lang="cs-CZ" dirty="0" smtClean="0"/>
              <a:t>Hospodářský růst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635" y="1988840"/>
            <a:ext cx="9753600" cy="38884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vzestup </a:t>
            </a:r>
            <a:r>
              <a:rPr lang="cs-CZ" dirty="0"/>
              <a:t>hospodářského potenciálu země, ke kterému dochází v souvislosti s kvantitativním zvyšováním (růstem) </a:t>
            </a:r>
            <a:r>
              <a:rPr lang="cs-CZ" dirty="0" smtClean="0"/>
              <a:t>potenciálního HDP. </a:t>
            </a:r>
            <a:r>
              <a:rPr lang="cs-CZ" dirty="0"/>
              <a:t>Při sledování růstu produktu je proto třeba odlišovat dvojí situaci:</a:t>
            </a:r>
          </a:p>
          <a:p>
            <a:r>
              <a:rPr lang="cs-CZ" sz="2000" dirty="0"/>
              <a:t>Jedná se o zvýšení krátkodobé, které je po určité době vystřídané poklesem produktu.</a:t>
            </a:r>
          </a:p>
          <a:p>
            <a:r>
              <a:rPr lang="cs-CZ" sz="2000" dirty="0"/>
              <a:t>Jedná se o dlouhodobý trend spojený obvykle s víceméně plynulým zvyšováním produkčních možností ekonomiky</a:t>
            </a:r>
            <a:r>
              <a:rPr lang="cs-CZ" sz="2000" dirty="0" smtClean="0"/>
              <a:t>.</a:t>
            </a:r>
          </a:p>
          <a:p>
            <a:r>
              <a:rPr lang="cs-CZ" dirty="0" smtClean="0"/>
              <a:t>Intenzivní/ extenzivní</a:t>
            </a:r>
          </a:p>
          <a:p>
            <a:r>
              <a:rPr lang="cs-CZ" dirty="0" smtClean="0"/>
              <a:t>Neoklasická teorie, keynesiánská teorie,….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76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ekonomický cykl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4" y="288426"/>
            <a:ext cx="7920880" cy="594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27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1325562"/>
          </a:xfrm>
        </p:spPr>
        <p:txBody>
          <a:bodyPr/>
          <a:lstStyle/>
          <a:p>
            <a:r>
              <a:rPr lang="cs-CZ" dirty="0" smtClean="0"/>
              <a:t>jiné ukazatele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1484" y="1844824"/>
            <a:ext cx="9753600" cy="43434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HND (HNP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Index mizérie: míra nezaměstnanosti * inflace</a:t>
            </a:r>
          </a:p>
          <a:p>
            <a:r>
              <a:rPr lang="cs-CZ" dirty="0" smtClean="0"/>
              <a:t>Index lidského rozvoje :</a:t>
            </a:r>
          </a:p>
          <a:p>
            <a:r>
              <a:rPr lang="cs-CZ" dirty="0" smtClean="0"/>
              <a:t>Struktura HDP</a:t>
            </a:r>
          </a:p>
          <a:p>
            <a:r>
              <a:rPr lang="cs-CZ" dirty="0" smtClean="0"/>
              <a:t>Magický čtyřúhelník</a:t>
            </a:r>
          </a:p>
          <a:p>
            <a:r>
              <a:rPr lang="cs-CZ" dirty="0" smtClean="0"/>
              <a:t>Rozdělení bohatství, kupní síla (</a:t>
            </a:r>
            <a:r>
              <a:rPr lang="cs-CZ" dirty="0" err="1" smtClean="0"/>
              <a:t>Giniho</a:t>
            </a:r>
            <a:r>
              <a:rPr lang="cs-CZ" dirty="0" smtClean="0"/>
              <a:t> koeficient)</a:t>
            </a:r>
          </a:p>
          <a:p>
            <a:r>
              <a:rPr lang="cs-CZ" dirty="0" err="1" smtClean="0"/>
              <a:t>BigMac</a:t>
            </a:r>
            <a:r>
              <a:rPr lang="cs-CZ" dirty="0" smtClean="0"/>
              <a:t> Index</a:t>
            </a:r>
          </a:p>
          <a:p>
            <a:r>
              <a:rPr lang="cs-CZ" dirty="0" smtClean="0"/>
              <a:t>Index štěstí ??</a:t>
            </a:r>
          </a:p>
          <a:p>
            <a:r>
              <a:rPr lang="cs-CZ" dirty="0" smtClean="0"/>
              <a:t>…..</a:t>
            </a:r>
          </a:p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276" y="2744924"/>
            <a:ext cx="2756878" cy="576064"/>
          </a:xfrm>
          <a:prstGeom prst="rect">
            <a:avLst/>
          </a:prstGeom>
        </p:spPr>
      </p:pic>
      <p:pic>
        <p:nvPicPr>
          <p:cNvPr id="5130" name="Picture 10" descr="https://upload.wikimedia.org/wikipedia/commons/b/b0/Giniho_koefici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869" y="2414293"/>
            <a:ext cx="414886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07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Magický čtyřúhelník</a:t>
            </a:r>
            <a:endParaRPr lang="cs-CZ" dirty="0"/>
          </a:p>
        </p:txBody>
      </p:sp>
      <p:pic>
        <p:nvPicPr>
          <p:cNvPr id="1026" name="Picture 2" descr="Výsledek obrázku pro magický čtyřúhelní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57" y="1772816"/>
            <a:ext cx="5791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81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651</Words>
  <Application>Microsoft Office PowerPoint</Application>
  <PresentationFormat>Vlastní</PresentationFormat>
  <Paragraphs>124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Continental_Africa_16x9</vt:lpstr>
      <vt:lpstr>Základy ekonomie</vt:lpstr>
      <vt:lpstr>Základní pojmy</vt:lpstr>
      <vt:lpstr>Základní pojmy</vt:lpstr>
      <vt:lpstr>Základní pojmy</vt:lpstr>
      <vt:lpstr>hdp</vt:lpstr>
      <vt:lpstr>Hospodářský růst </vt:lpstr>
      <vt:lpstr>Prezentace aplikace PowerPoint</vt:lpstr>
      <vt:lpstr>jiné ukazatele</vt:lpstr>
      <vt:lpstr>Magický čtyřúhelník</vt:lpstr>
      <vt:lpstr>inflace</vt:lpstr>
      <vt:lpstr>inflace</vt:lpstr>
      <vt:lpstr>Inflace</vt:lpstr>
      <vt:lpstr>nezaměstnanost</vt:lpstr>
      <vt:lpstr>Ztráta mrtvé váhy</vt:lpstr>
      <vt:lpstr>Zadání cvičení 6</vt:lpstr>
      <vt:lpstr>Zadání cvičení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2016-10-24T15:04:01Z</dcterms:created>
  <dcterms:modified xsi:type="dcterms:W3CDTF">2016-10-31T11:03:03Z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