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01" autoAdjust="0"/>
    <p:restoredTop sz="94660"/>
  </p:normalViewPr>
  <p:slideViewPr>
    <p:cSldViewPr>
      <p:cViewPr varScale="1">
        <p:scale>
          <a:sx n="88" d="100"/>
          <a:sy n="88" d="100"/>
        </p:scale>
        <p:origin x="108" y="90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14.11.2016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14.11.2016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14.11.2016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14.11.2016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14.11.2016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14.11.2016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14.11.2016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14.11.2016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14.11.2016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Analytická část strategií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7126" y="188640"/>
            <a:ext cx="9753600" cy="1325562"/>
          </a:xfrm>
        </p:spPr>
        <p:txBody>
          <a:bodyPr/>
          <a:lstStyle/>
          <a:p>
            <a:r>
              <a:rPr lang="cs-CZ" dirty="0" err="1" smtClean="0"/>
              <a:t>Swot</a:t>
            </a:r>
            <a:r>
              <a:rPr lang="cs-CZ" dirty="0" smtClean="0"/>
              <a:t>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820" y="1772816"/>
            <a:ext cx="11017224" cy="468052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cs-CZ" dirty="0" smtClean="0"/>
              <a:t>Univerzální</a:t>
            </a:r>
            <a:r>
              <a:rPr lang="cs-CZ" dirty="0"/>
              <a:t> </a:t>
            </a:r>
            <a:r>
              <a:rPr lang="cs-CZ" dirty="0" smtClean="0"/>
              <a:t>analytická technika</a:t>
            </a:r>
            <a:r>
              <a:rPr lang="cs-CZ" dirty="0"/>
              <a:t> používaná pro zhodnocení </a:t>
            </a:r>
            <a:r>
              <a:rPr lang="cs-CZ" b="1" dirty="0"/>
              <a:t>vnitřních a </a:t>
            </a:r>
            <a:r>
              <a:rPr lang="cs-CZ" b="1" dirty="0" smtClean="0"/>
              <a:t>vnějších </a:t>
            </a:r>
            <a:r>
              <a:rPr lang="cs-CZ" b="1" dirty="0"/>
              <a:t>faktorů</a:t>
            </a:r>
            <a:r>
              <a:rPr lang="cs-CZ" dirty="0"/>
              <a:t> ovlivňujících úspěšnost </a:t>
            </a:r>
            <a:r>
              <a:rPr lang="cs-CZ" dirty="0" smtClean="0"/>
              <a:t>organizace nebo </a:t>
            </a:r>
            <a:r>
              <a:rPr lang="cs-CZ" dirty="0"/>
              <a:t>nějakého konkrétního záměru (například nového produktu či služby). </a:t>
            </a:r>
            <a:endParaRPr lang="cs-CZ" dirty="0" smtClean="0"/>
          </a:p>
          <a:p>
            <a:endParaRPr lang="cs-CZ" dirty="0" smtClean="0"/>
          </a:p>
          <a:p>
            <a:pPr fontAlgn="base"/>
            <a:r>
              <a:rPr lang="cs-CZ" b="1" dirty="0" smtClean="0"/>
              <a:t>Vnitřní:</a:t>
            </a:r>
          </a:p>
          <a:p>
            <a:pPr marL="45720" indent="0" fontAlgn="base">
              <a:buNone/>
            </a:pPr>
            <a:r>
              <a:rPr lang="cs-CZ" dirty="0" err="1" smtClean="0"/>
              <a:t>Strengths</a:t>
            </a:r>
            <a:r>
              <a:rPr lang="cs-CZ" dirty="0"/>
              <a:t> - silné stránky</a:t>
            </a:r>
          </a:p>
          <a:p>
            <a:pPr marL="45720" indent="0" fontAlgn="base">
              <a:buNone/>
            </a:pPr>
            <a:r>
              <a:rPr lang="cs-CZ" dirty="0" err="1"/>
              <a:t>Weaknesses</a:t>
            </a:r>
            <a:r>
              <a:rPr lang="cs-CZ" dirty="0"/>
              <a:t> - slabé </a:t>
            </a:r>
            <a:r>
              <a:rPr lang="cs-CZ" dirty="0" smtClean="0"/>
              <a:t>stránky</a:t>
            </a:r>
          </a:p>
          <a:p>
            <a:pPr fontAlgn="base"/>
            <a:endParaRPr lang="cs-CZ" dirty="0"/>
          </a:p>
          <a:p>
            <a:pPr fontAlgn="base"/>
            <a:r>
              <a:rPr lang="cs-CZ" b="1" dirty="0" smtClean="0"/>
              <a:t>Vnější:</a:t>
            </a:r>
            <a:endParaRPr lang="cs-CZ" b="1" dirty="0"/>
          </a:p>
          <a:p>
            <a:pPr marL="45720" indent="0" fontAlgn="base">
              <a:buNone/>
            </a:pPr>
            <a:r>
              <a:rPr lang="cs-CZ" dirty="0" err="1"/>
              <a:t>Opportunities</a:t>
            </a:r>
            <a:r>
              <a:rPr lang="cs-CZ" dirty="0"/>
              <a:t> - příležitosti</a:t>
            </a:r>
          </a:p>
          <a:p>
            <a:pPr marL="45720" indent="0" fontAlgn="base">
              <a:buNone/>
            </a:pPr>
            <a:r>
              <a:rPr lang="cs-CZ" dirty="0" err="1"/>
              <a:t>Threats</a:t>
            </a:r>
            <a:r>
              <a:rPr lang="cs-CZ" dirty="0"/>
              <a:t> - hrozby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74432" y="3501008"/>
            <a:ext cx="5616624" cy="26397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klíčové a důležité věci</a:t>
            </a:r>
          </a:p>
          <a:p>
            <a:r>
              <a:rPr lang="cs-CZ" smtClean="0"/>
              <a:t>fakta a objektivní faktory</a:t>
            </a:r>
          </a:p>
          <a:p>
            <a:r>
              <a:rPr lang="cs-CZ" smtClean="0"/>
              <a:t>řadit položky podle priorit</a:t>
            </a:r>
          </a:p>
          <a:p>
            <a:r>
              <a:rPr lang="cs-CZ" smtClean="0"/>
              <a:t>nebýt vágní</a:t>
            </a:r>
          </a:p>
          <a:p>
            <a:r>
              <a:rPr lang="cs-CZ" smtClean="0"/>
              <a:t>nesměšovat vnitřní a vnější atributy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09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ýsledek obrázku pro SWOT ANALÝZA regionální rozvo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884" y="0"/>
            <a:ext cx="8378535" cy="6283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189756" y="6299589"/>
            <a:ext cx="11593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http://www.kr-jihomoravsky.cz/Default.aspx?pubid=16066&amp;TypeID=7&amp;foldid=3772&amp;foldtype=7</a:t>
            </a:r>
          </a:p>
        </p:txBody>
      </p:sp>
    </p:spTree>
    <p:extLst>
      <p:ext uri="{BB962C8B-B14F-4D97-AF65-F5344CB8AC3E}">
        <p14:creationId xmlns:p14="http://schemas.microsoft.com/office/powerpoint/2010/main" val="175589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8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818" y="1988840"/>
            <a:ext cx="10729192" cy="4343400"/>
          </a:xfrm>
        </p:spPr>
        <p:txBody>
          <a:bodyPr/>
          <a:lstStyle/>
          <a:p>
            <a:r>
              <a:rPr lang="cs-CZ" dirty="0" smtClean="0"/>
              <a:t>Vytvořte socioekonomickou SWOT analýzu Jihomoravského kraje</a:t>
            </a:r>
          </a:p>
          <a:p>
            <a:r>
              <a:rPr lang="cs-CZ" dirty="0" smtClean="0"/>
              <a:t>Identifikujte na základě vámi zvolených kritérií SO ORP, které zasluhují zvláštní pozornost a stručně okomentujte. </a:t>
            </a:r>
          </a:p>
          <a:p>
            <a:r>
              <a:rPr lang="cs-CZ" dirty="0" smtClean="0"/>
              <a:t>Termín: 20.11. 2015</a:t>
            </a:r>
          </a:p>
          <a:p>
            <a:endParaRPr lang="cs-CZ" dirty="0"/>
          </a:p>
          <a:p>
            <a:r>
              <a:rPr lang="cs-CZ" dirty="0" smtClean="0"/>
              <a:t>Nepovinné, ale doporučuji: nahlédnout do strategií a programů státu, krajů a obcí.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28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nezaměstnanost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Obecná / registrovaná</a:t>
            </a:r>
          </a:p>
          <a:p>
            <a:r>
              <a:rPr lang="cs-CZ" dirty="0" smtClean="0"/>
              <a:t>Frikční, cyklická, strukturální, sezónní, dlouhodobá</a:t>
            </a:r>
          </a:p>
          <a:p>
            <a:r>
              <a:rPr lang="cs-CZ" dirty="0" smtClean="0"/>
              <a:t>Struktura nezaměstnaných </a:t>
            </a:r>
          </a:p>
          <a:p>
            <a:r>
              <a:rPr lang="cs-CZ" dirty="0" smtClean="0"/>
              <a:t>Chování zaměstnavatelů</a:t>
            </a:r>
          </a:p>
          <a:p>
            <a:r>
              <a:rPr lang="cs-CZ" dirty="0" err="1" smtClean="0"/>
              <a:t>Okunův</a:t>
            </a:r>
            <a:r>
              <a:rPr lang="cs-CZ" dirty="0" smtClean="0"/>
              <a:t> zákon</a:t>
            </a:r>
          </a:p>
          <a:p>
            <a:r>
              <a:rPr lang="cs-CZ" dirty="0" smtClean="0"/>
              <a:t>Hystereze pracovního trhu</a:t>
            </a:r>
          </a:p>
          <a:p>
            <a:r>
              <a:rPr lang="cs-CZ" dirty="0" smtClean="0"/>
              <a:t>Morální hazard</a:t>
            </a:r>
          </a:p>
          <a:p>
            <a:r>
              <a:rPr lang="cs-CZ" dirty="0" smtClean="0"/>
              <a:t>Míra podnikatelské aktivity</a:t>
            </a:r>
          </a:p>
          <a:p>
            <a:r>
              <a:rPr lang="cs-CZ" dirty="0" err="1" smtClean="0"/>
              <a:t>Beveridgeova</a:t>
            </a:r>
            <a:r>
              <a:rPr lang="cs-CZ" dirty="0" smtClean="0"/>
              <a:t> </a:t>
            </a:r>
            <a:r>
              <a:rPr lang="cs-CZ" dirty="0" smtClean="0"/>
              <a:t>křivka</a:t>
            </a:r>
            <a:endParaRPr lang="cs-CZ" dirty="0"/>
          </a:p>
        </p:txBody>
      </p:sp>
      <p:pic>
        <p:nvPicPr>
          <p:cNvPr id="7170" name="Picture 2" descr="Beveridgeova křivka — vztah mezi mírou VPM a mírou nezaměstnanosti ČR 2011–2015 (v %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4" y="2996952"/>
            <a:ext cx="535569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742485" y="6309320"/>
            <a:ext cx="4968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smtClean="0"/>
              <a:t>Zdroj: http</a:t>
            </a:r>
            <a:r>
              <a:rPr lang="cs-CZ" sz="1000" dirty="0"/>
              <a:t>://www.statistikaamy.cz/wp-content/uploads/2016/05/Podr%C3%A1sk%C3%A1_graf1_nov%C3%BD2.png</a:t>
            </a:r>
          </a:p>
        </p:txBody>
      </p:sp>
    </p:spTree>
    <p:extLst>
      <p:ext uri="{BB962C8B-B14F-4D97-AF65-F5344CB8AC3E}">
        <p14:creationId xmlns:p14="http://schemas.microsoft.com/office/powerpoint/2010/main" val="272218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Ztráta mrtvé váhy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614" y="1828800"/>
            <a:ext cx="6264695" cy="4176464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494012" y="6132558"/>
            <a:ext cx="6092825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 smtClean="0"/>
              <a:t>Zdroj: https</a:t>
            </a:r>
            <a:r>
              <a:rPr lang="cs-CZ" sz="1000" dirty="0"/>
              <a:t>://cs.wikipedia.org/wiki/N%C3%A1klady_mrtv%C3%A9_v%C3%A1hy</a:t>
            </a:r>
          </a:p>
        </p:txBody>
      </p:sp>
    </p:spTree>
    <p:extLst>
      <p:ext uri="{BB962C8B-B14F-4D97-AF65-F5344CB8AC3E}">
        <p14:creationId xmlns:p14="http://schemas.microsoft.com/office/powerpoint/2010/main" val="339822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Reálný kurz a Parita kupní síly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Parita kupní síly:</a:t>
            </a:r>
          </a:p>
          <a:p>
            <a:r>
              <a:rPr lang="cs-CZ" dirty="0" smtClean="0"/>
              <a:t>PPP </a:t>
            </a:r>
            <a:endParaRPr lang="cs-CZ" dirty="0"/>
          </a:p>
          <a:p>
            <a:r>
              <a:rPr lang="cs-CZ" dirty="0" smtClean="0"/>
              <a:t>Absolutní -  </a:t>
            </a:r>
            <a:r>
              <a:rPr lang="cs-CZ" i="1" dirty="0" smtClean="0"/>
              <a:t>P</a:t>
            </a:r>
            <a:r>
              <a:rPr lang="cs-CZ" i="1" baseline="-25000" dirty="0" smtClean="0"/>
              <a:t>ČR/</a:t>
            </a:r>
            <a:r>
              <a:rPr lang="cs-CZ" i="1" dirty="0" smtClean="0"/>
              <a:t>P</a:t>
            </a:r>
            <a:r>
              <a:rPr lang="cs-CZ" i="1" baseline="-25000" dirty="0" smtClean="0"/>
              <a:t>Z</a:t>
            </a:r>
            <a:endParaRPr lang="cs-CZ" dirty="0" smtClean="0"/>
          </a:p>
          <a:p>
            <a:r>
              <a:rPr lang="cs-CZ" dirty="0" smtClean="0"/>
              <a:t>Relativní</a:t>
            </a:r>
          </a:p>
          <a:p>
            <a:endParaRPr lang="cs-CZ" dirty="0" smtClean="0"/>
          </a:p>
          <a:p>
            <a:r>
              <a:rPr lang="cs-CZ" dirty="0" smtClean="0"/>
              <a:t>Reálný kurz  </a:t>
            </a:r>
            <a:r>
              <a:rPr lang="cs-CZ" i="1" dirty="0"/>
              <a:t>R=(</a:t>
            </a:r>
            <a:r>
              <a:rPr lang="cs-CZ" i="1" dirty="0" smtClean="0"/>
              <a:t>E.P</a:t>
            </a:r>
            <a:r>
              <a:rPr lang="cs-CZ" i="1" baseline="-25000" dirty="0" smtClean="0"/>
              <a:t>Z</a:t>
            </a:r>
            <a:r>
              <a:rPr lang="cs-CZ" i="1" dirty="0" smtClean="0"/>
              <a:t>)/P</a:t>
            </a:r>
            <a:r>
              <a:rPr lang="cs-CZ" i="1" baseline="-25000" dirty="0" smtClean="0"/>
              <a:t>ČR</a:t>
            </a:r>
            <a:endParaRPr lang="cs-CZ" baseline="-25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12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88" y="32522"/>
            <a:ext cx="10990064" cy="676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18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6"/>
          <p:cNvSpPr txBox="1">
            <a:spLocks/>
          </p:cNvSpPr>
          <p:nvPr/>
        </p:nvSpPr>
        <p:spPr>
          <a:xfrm>
            <a:off x="981844" y="605979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Rozvojové dokumenty v ČR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27686" y="1484784"/>
            <a:ext cx="9729834" cy="516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Státní úroveň: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STRATEGIE REGIONÁLNÍHO ROZVOJE ČR 2014–2020  </a:t>
            </a:r>
            <a:r>
              <a:rPr lang="cs-CZ" dirty="0" smtClean="0"/>
              <a:t>(SRR)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    č</a:t>
            </a:r>
            <a:r>
              <a:rPr lang="cs-CZ" dirty="0"/>
              <a:t>. 248/2000 Sb., o podpoře regionálního rozvoje</a:t>
            </a:r>
            <a:endParaRPr lang="cs-CZ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POLITIKA ÚZEMNÍHO ROZVOJE (PÚR)</a:t>
            </a:r>
          </a:p>
          <a:p>
            <a:pPr>
              <a:lnSpc>
                <a:spcPct val="90000"/>
              </a:lnSpc>
            </a:pPr>
            <a:r>
              <a:rPr lang="cs-CZ" dirty="0"/>
              <a:t> </a:t>
            </a:r>
            <a:r>
              <a:rPr lang="cs-CZ" dirty="0" smtClean="0"/>
              <a:t>    stavební zákon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Krajská úroveň: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STRATEGIE ROZVOJE KRAJE (různé názvy)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ZÁSADY ÚZERNÍHO ROZVOJE (ZÚR) 1:100 000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Úroveň měst a obcí: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STRATEGICKÝ PLÁN </a:t>
            </a:r>
            <a:r>
              <a:rPr lang="cs-CZ" dirty="0"/>
              <a:t>R</a:t>
            </a:r>
            <a:r>
              <a:rPr lang="cs-CZ" dirty="0" smtClean="0"/>
              <a:t>OZVOJE (různé názvy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ÚZEMNÍ PLÁN, REGULAČNÍ PLÁN (katastrální mapy)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ÚZEMNĚ ANALYTICKÉ PODKLADY, ROZBOR UDRŽITELNÉHO ROZVOJE ÚZEMÍ (RURÚ)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788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3852" y="260648"/>
            <a:ext cx="9753600" cy="835496"/>
          </a:xfrm>
        </p:spPr>
        <p:txBody>
          <a:bodyPr/>
          <a:lstStyle/>
          <a:p>
            <a:r>
              <a:rPr lang="cs-CZ" dirty="0" smtClean="0"/>
              <a:t>Struktura strategií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4980" y="1556792"/>
            <a:ext cx="9753600" cy="5040560"/>
          </a:xfrm>
        </p:spPr>
        <p:txBody>
          <a:bodyPr>
            <a:normAutofit/>
          </a:bodyPr>
          <a:lstStyle/>
          <a:p>
            <a:r>
              <a:rPr lang="cs-CZ" dirty="0" smtClean="0"/>
              <a:t>Strategie / Program rozvoje</a:t>
            </a:r>
          </a:p>
          <a:p>
            <a:r>
              <a:rPr lang="cs-CZ" dirty="0" smtClean="0"/>
              <a:t>Zákon 248/2000 Sb.   http</a:t>
            </a:r>
            <a:r>
              <a:rPr lang="cs-CZ" dirty="0"/>
              <a:t>://www.zakonyprolidi.cz/cs/2000-248</a:t>
            </a:r>
            <a:endParaRPr lang="cs-CZ" dirty="0" smtClean="0"/>
          </a:p>
          <a:p>
            <a:endParaRPr lang="cs-CZ" dirty="0" smtClean="0"/>
          </a:p>
          <a:p>
            <a:pPr marL="45720" indent="0">
              <a:buNone/>
            </a:pPr>
            <a:r>
              <a:rPr lang="cs-CZ" b="1" dirty="0" smtClean="0"/>
              <a:t>Struktura: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Strategická analýza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Strategický výběr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Implementace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Monitoring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526460" y="3140968"/>
            <a:ext cx="4752528" cy="2238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cs-CZ" sz="2400" b="1" dirty="0"/>
              <a:t>Úkoly regionálního rozvoje: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Koordinační</a:t>
            </a:r>
            <a:endParaRPr lang="cs-CZ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Stabilizační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Dynamizující</a:t>
            </a:r>
          </a:p>
        </p:txBody>
      </p:sp>
    </p:spTree>
    <p:extLst>
      <p:ext uri="{BB962C8B-B14F-4D97-AF65-F5344CB8AC3E}">
        <p14:creationId xmlns:p14="http://schemas.microsoft.com/office/powerpoint/2010/main" val="274742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164807" y="26064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Strategická analýza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53852" y="1988840"/>
            <a:ext cx="10369152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K jakým docházím změnám v regionu?</a:t>
            </a:r>
          </a:p>
          <a:p>
            <a:r>
              <a:rPr lang="cs-CZ" sz="2000" dirty="0" smtClean="0"/>
              <a:t>Jaké jsou zdroje a kvalifikace, které mohou být základem výhody?</a:t>
            </a:r>
          </a:p>
          <a:p>
            <a:r>
              <a:rPr lang="cs-CZ" sz="2000" dirty="0" smtClean="0"/>
              <a:t>Jaké jsou aspirace aktérů v regionu?</a:t>
            </a:r>
          </a:p>
          <a:p>
            <a:endParaRPr lang="cs-CZ" sz="2000" dirty="0"/>
          </a:p>
          <a:p>
            <a:r>
              <a:rPr lang="cs-CZ" sz="2000" dirty="0" smtClean="0"/>
              <a:t>Účelová, dynamická, problémově orientovaná</a:t>
            </a:r>
          </a:p>
          <a:p>
            <a:r>
              <a:rPr lang="cs-CZ" sz="2000" dirty="0" smtClean="0"/>
              <a:t>Součástí SWOT analýza</a:t>
            </a:r>
          </a:p>
          <a:p>
            <a:pPr marL="45720" indent="0">
              <a:buNone/>
            </a:pPr>
            <a:endParaRPr lang="cs-CZ" sz="2000" dirty="0" smtClean="0"/>
          </a:p>
          <a:p>
            <a:pPr marL="45720" indent="0">
              <a:buNone/>
            </a:pPr>
            <a:r>
              <a:rPr lang="cs-CZ" sz="2000" dirty="0" smtClean="0"/>
              <a:t>Požadavky </a:t>
            </a:r>
            <a:r>
              <a:rPr lang="cs-CZ" sz="2000" dirty="0"/>
              <a:t>na data</a:t>
            </a:r>
            <a:r>
              <a:rPr lang="cs-CZ" sz="2000" dirty="0" smtClean="0"/>
              <a:t>:</a:t>
            </a:r>
            <a:endParaRPr lang="cs-CZ" sz="2000" dirty="0"/>
          </a:p>
          <a:p>
            <a:pPr marL="285750" indent="-285750"/>
            <a:r>
              <a:rPr lang="cs-CZ" sz="2000" dirty="0"/>
              <a:t>Aktuálnost informací.</a:t>
            </a:r>
          </a:p>
          <a:p>
            <a:pPr marL="285750" indent="-285750"/>
            <a:r>
              <a:rPr lang="cs-CZ" sz="2000" dirty="0"/>
              <a:t>Minimalizace duplicity, ale….</a:t>
            </a:r>
          </a:p>
          <a:p>
            <a:pPr marL="285750" indent="-285750"/>
            <a:r>
              <a:rPr lang="cs-CZ" sz="2000" dirty="0"/>
              <a:t>Decentralizace informačních zdrojů</a:t>
            </a:r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  <a:p>
            <a:pPr marL="45720" indent="0">
              <a:buFont typeface="Arial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8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5997" y="476672"/>
            <a:ext cx="9753600" cy="677490"/>
          </a:xfrm>
        </p:spPr>
        <p:txBody>
          <a:bodyPr/>
          <a:lstStyle/>
          <a:p>
            <a:r>
              <a:rPr lang="cs-CZ" dirty="0" smtClean="0"/>
              <a:t>Okruhy analytické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5996" y="1412776"/>
            <a:ext cx="11370805" cy="52565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600" dirty="0" smtClean="0"/>
              <a:t>Region ve vnějších vztazích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Demografická situace, prognóza vývoje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Přírodní zdroje, nerostné suroviny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Doprava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Trh práce, ekonomická situace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Vztah průmyslu k rozvojovým možnostem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Vztah zemědělství k rozvojovým možnostem</a:t>
            </a:r>
          </a:p>
          <a:p>
            <a:pPr>
              <a:lnSpc>
                <a:spcPct val="100000"/>
              </a:lnSpc>
            </a:pPr>
            <a:r>
              <a:rPr lang="cs-CZ" sz="1600" dirty="0" smtClean="0"/>
              <a:t>Ekologická situace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endParaRPr lang="cs-CZ" sz="1600" dirty="0" smtClean="0"/>
          </a:p>
          <a:p>
            <a:pPr>
              <a:lnSpc>
                <a:spcPct val="100000"/>
              </a:lnSpc>
            </a:pPr>
            <a:r>
              <a:rPr lang="cs-CZ" sz="1600" dirty="0" smtClean="0"/>
              <a:t>Vytvoření různých syntetických ukazatelů, hodnocení stabilizace území, stabilizace sídel, atd.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526460" y="1163492"/>
            <a:ext cx="54203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Cestovní ruch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Rozpočtová a majetková situace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Analýza předchozích zkušeností s realizací rozvoje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Identifikace </a:t>
            </a:r>
            <a:r>
              <a:rPr lang="cs-CZ" sz="1600" dirty="0" smtClean="0"/>
              <a:t>mikroregionů</a:t>
            </a:r>
            <a:endParaRPr lang="cs-CZ" sz="1600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Bydlení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Školství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Zdravotnictví, občanská </a:t>
            </a:r>
            <a:r>
              <a:rPr lang="cs-CZ" sz="1600" dirty="0" smtClean="0"/>
              <a:t>vybavenost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Analýza záměrů podnikatel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Sociální soudržnost, vztah k regionu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4185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382</Words>
  <Application>Microsoft Office PowerPoint</Application>
  <PresentationFormat>Vlastní</PresentationFormat>
  <Paragraphs>114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Century Gothic</vt:lpstr>
      <vt:lpstr>Continental_Africa_16x9</vt:lpstr>
      <vt:lpstr>Analytická část strategií</vt:lpstr>
      <vt:lpstr>nezaměstnanost</vt:lpstr>
      <vt:lpstr>Ztráta mrtvé váhy</vt:lpstr>
      <vt:lpstr>Reálný kurz a Parita kupní síly </vt:lpstr>
      <vt:lpstr>Prezentace aplikace PowerPoint</vt:lpstr>
      <vt:lpstr>Prezentace aplikace PowerPoint</vt:lpstr>
      <vt:lpstr>Struktura strategií </vt:lpstr>
      <vt:lpstr>Prezentace aplikace PowerPoint</vt:lpstr>
      <vt:lpstr>Okruhy analytické části</vt:lpstr>
      <vt:lpstr>Swot analýza</vt:lpstr>
      <vt:lpstr>Prezentace aplikace PowerPoint</vt:lpstr>
      <vt:lpstr>Zadání cvičení 8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2016-11-14T08:58:09Z</dcterms:created>
  <dcterms:modified xsi:type="dcterms:W3CDTF">2016-11-14T09:31:51Z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