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3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32" autoAdjust="0"/>
    <p:restoredTop sz="94660"/>
  </p:normalViewPr>
  <p:slideViewPr>
    <p:cSldViewPr>
      <p:cViewPr varScale="1">
        <p:scale>
          <a:sx n="69" d="100"/>
          <a:sy n="69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93149A-DEA5-4E75-A09D-D18D07EC870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br>
              <a:rPr lang="cs-CZ" dirty="0" smtClean="0"/>
            </a:br>
            <a:r>
              <a:rPr lang="cs-CZ" dirty="0" smtClean="0"/>
              <a:t>Rurální geografie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RNDr. Antonín Věžník, CSc. </a:t>
            </a:r>
            <a:endParaRPr lang="cs-CZ" dirty="0" smtClean="0"/>
          </a:p>
          <a:p>
            <a:r>
              <a:rPr lang="cs-CZ" dirty="0"/>
              <a:t>Ondřej Krejčí</a:t>
            </a:r>
          </a:p>
        </p:txBody>
      </p:sp>
    </p:spTree>
    <p:extLst>
      <p:ext uri="{BB962C8B-B14F-4D97-AF65-F5344CB8AC3E}">
        <p14:creationId xmlns:p14="http://schemas.microsoft.com/office/powerpoint/2010/main" val="31439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 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Cvičení - Pondělí 15:00 ?</a:t>
            </a:r>
          </a:p>
          <a:p>
            <a:endParaRPr lang="cs-CZ" dirty="0" smtClean="0"/>
          </a:p>
          <a:p>
            <a:r>
              <a:rPr lang="cs-CZ" dirty="0" smtClean="0"/>
              <a:t>2 absence na cvičení</a:t>
            </a:r>
          </a:p>
          <a:p>
            <a:endParaRPr lang="cs-CZ" dirty="0" smtClean="0"/>
          </a:p>
          <a:p>
            <a:r>
              <a:rPr lang="cs-CZ" dirty="0" smtClean="0"/>
              <a:t>Zpracování seminární práce </a:t>
            </a:r>
          </a:p>
          <a:p>
            <a:endParaRPr lang="cs-CZ" dirty="0" smtClean="0"/>
          </a:p>
          <a:p>
            <a:r>
              <a:rPr lang="cs-CZ" dirty="0" smtClean="0"/>
              <a:t>Prezentace seminární práce</a:t>
            </a:r>
          </a:p>
          <a:p>
            <a:endParaRPr lang="cs-CZ" dirty="0" smtClean="0"/>
          </a:p>
          <a:p>
            <a:r>
              <a:rPr lang="cs-CZ" dirty="0" smtClean="0"/>
              <a:t>Terénní exkurze </a:t>
            </a:r>
          </a:p>
          <a:p>
            <a:endParaRPr lang="cs-CZ" dirty="0" smtClean="0"/>
          </a:p>
          <a:p>
            <a:r>
              <a:rPr lang="cs-CZ" dirty="0" smtClean="0"/>
              <a:t>Zkouška v terénu</a:t>
            </a:r>
          </a:p>
        </p:txBody>
      </p:sp>
    </p:spTree>
    <p:extLst>
      <p:ext uri="{BB962C8B-B14F-4D97-AF65-F5344CB8AC3E}">
        <p14:creationId xmlns:p14="http://schemas.microsoft.com/office/powerpoint/2010/main" val="23373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cvičení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26.9</a:t>
            </a:r>
            <a:r>
              <a:rPr lang="en-GB" dirty="0"/>
              <a:t>.	</a:t>
            </a:r>
            <a:r>
              <a:rPr lang="cs-CZ" dirty="0" smtClean="0"/>
              <a:t>	Úvodní hodina</a:t>
            </a:r>
          </a:p>
          <a:p>
            <a:r>
              <a:rPr lang="en-GB" dirty="0" smtClean="0"/>
              <a:t>3.10</a:t>
            </a:r>
            <a:r>
              <a:rPr lang="en-GB" dirty="0"/>
              <a:t>.	</a:t>
            </a:r>
            <a:r>
              <a:rPr lang="cs-CZ" dirty="0" smtClean="0"/>
              <a:t>	Zadání seminární práce</a:t>
            </a:r>
          </a:p>
          <a:p>
            <a:r>
              <a:rPr lang="en-GB" dirty="0" smtClean="0"/>
              <a:t>10.10</a:t>
            </a:r>
            <a:r>
              <a:rPr lang="en-GB" dirty="0"/>
              <a:t>.	</a:t>
            </a:r>
            <a:r>
              <a:rPr lang="cs-CZ" dirty="0" smtClean="0"/>
              <a:t>Aktéři a nástroje rozvoje venkova</a:t>
            </a:r>
          </a:p>
          <a:p>
            <a:r>
              <a:rPr lang="en-GB" dirty="0" smtClean="0"/>
              <a:t>17.10</a:t>
            </a:r>
            <a:r>
              <a:rPr lang="en-GB" dirty="0"/>
              <a:t>.	</a:t>
            </a:r>
            <a:r>
              <a:rPr lang="cs-CZ" dirty="0" smtClean="0"/>
              <a:t>Program rozvoje venkova</a:t>
            </a:r>
          </a:p>
          <a:p>
            <a:r>
              <a:rPr lang="en-GB" dirty="0" smtClean="0"/>
              <a:t>24.10</a:t>
            </a:r>
            <a:r>
              <a:rPr lang="en-GB" dirty="0"/>
              <a:t>.	</a:t>
            </a:r>
            <a:r>
              <a:rPr lang="cs-CZ" dirty="0" smtClean="0"/>
              <a:t>Dotační možnosti</a:t>
            </a:r>
          </a:p>
          <a:p>
            <a:r>
              <a:rPr lang="en-GB" dirty="0" smtClean="0"/>
              <a:t>31.10</a:t>
            </a:r>
            <a:r>
              <a:rPr lang="en-GB" dirty="0"/>
              <a:t>.	</a:t>
            </a:r>
            <a:r>
              <a:rPr lang="cs-CZ" dirty="0" smtClean="0"/>
              <a:t>Prezentace </a:t>
            </a:r>
            <a:r>
              <a:rPr lang="cs-CZ" dirty="0"/>
              <a:t>seminární práce </a:t>
            </a:r>
            <a:r>
              <a:rPr lang="cs-CZ" dirty="0" smtClean="0"/>
              <a:t>I</a:t>
            </a:r>
          </a:p>
          <a:p>
            <a:r>
              <a:rPr lang="en-GB" dirty="0" smtClean="0"/>
              <a:t>7.11.	</a:t>
            </a:r>
            <a:r>
              <a:rPr lang="cs-CZ" dirty="0" smtClean="0"/>
              <a:t>	Prezentace </a:t>
            </a:r>
            <a:r>
              <a:rPr lang="cs-CZ" dirty="0"/>
              <a:t>seminární práce </a:t>
            </a:r>
            <a:r>
              <a:rPr lang="cs-CZ" dirty="0" smtClean="0"/>
              <a:t>II</a:t>
            </a:r>
          </a:p>
          <a:p>
            <a:r>
              <a:rPr lang="en-GB" dirty="0" smtClean="0"/>
              <a:t>14.11</a:t>
            </a:r>
            <a:r>
              <a:rPr lang="en-GB" dirty="0"/>
              <a:t>.	</a:t>
            </a:r>
            <a:r>
              <a:rPr lang="cs-CZ" dirty="0"/>
              <a:t>Prezentace seminární práce </a:t>
            </a:r>
            <a:r>
              <a:rPr lang="cs-CZ" dirty="0" smtClean="0"/>
              <a:t>III</a:t>
            </a:r>
          </a:p>
          <a:p>
            <a:r>
              <a:rPr lang="en-GB" dirty="0" smtClean="0"/>
              <a:t>21.11</a:t>
            </a:r>
            <a:r>
              <a:rPr lang="en-GB" dirty="0"/>
              <a:t>.	</a:t>
            </a:r>
            <a:r>
              <a:rPr lang="cs-CZ" dirty="0"/>
              <a:t>Prezentace seminární práce </a:t>
            </a:r>
            <a:r>
              <a:rPr lang="cs-CZ" dirty="0" smtClean="0"/>
              <a:t>IV</a:t>
            </a:r>
          </a:p>
          <a:p>
            <a:r>
              <a:rPr lang="en-GB" dirty="0" smtClean="0"/>
              <a:t>28.11</a:t>
            </a:r>
            <a:r>
              <a:rPr lang="en-GB" dirty="0"/>
              <a:t>.	</a:t>
            </a:r>
            <a:r>
              <a:rPr lang="cs-CZ" dirty="0" smtClean="0"/>
              <a:t>Prezentace seminární práce V</a:t>
            </a:r>
          </a:p>
          <a:p>
            <a:r>
              <a:rPr lang="en-GB" dirty="0" smtClean="0"/>
              <a:t>5.12.</a:t>
            </a:r>
            <a:r>
              <a:rPr lang="cs-CZ" dirty="0" smtClean="0"/>
              <a:t> 	Terénní šetření / Přednáška z praxe</a:t>
            </a:r>
          </a:p>
          <a:p>
            <a:r>
              <a:rPr lang="en-GB" dirty="0" smtClean="0"/>
              <a:t>12.12.</a:t>
            </a:r>
            <a:r>
              <a:rPr lang="cs-CZ" dirty="0" smtClean="0"/>
              <a:t> 	Zkouška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2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Rurální geografie - historie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vznik v 70. letech 20. </a:t>
            </a:r>
            <a:r>
              <a:rPr lang="pl-PL" dirty="0" smtClean="0"/>
              <a:t>století</a:t>
            </a:r>
          </a:p>
          <a:p>
            <a:pPr lvl="1"/>
            <a:r>
              <a:rPr lang="pl-PL" dirty="0" smtClean="0"/>
              <a:t>Pozitivismus</a:t>
            </a:r>
          </a:p>
          <a:p>
            <a:pPr lvl="1"/>
            <a:r>
              <a:rPr lang="cs-CZ" dirty="0" smtClean="0"/>
              <a:t>původně </a:t>
            </a:r>
            <a:r>
              <a:rPr lang="cs-CZ" dirty="0"/>
              <a:t>společně s geografií </a:t>
            </a:r>
            <a:r>
              <a:rPr lang="cs-CZ" dirty="0" smtClean="0"/>
              <a:t>zemědělství</a:t>
            </a:r>
          </a:p>
          <a:p>
            <a:pPr lvl="1"/>
            <a:r>
              <a:rPr lang="cs-CZ" dirty="0"/>
              <a:t>rozvoj nejdříve v západní Evropě (V. Británie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v ČR až v 90. letech 20. </a:t>
            </a:r>
            <a:r>
              <a:rPr lang="cs-CZ" dirty="0" smtClean="0"/>
              <a:t>století</a:t>
            </a:r>
          </a:p>
          <a:p>
            <a:pPr marL="274320" lvl="1" indent="0">
              <a:buNone/>
            </a:pPr>
            <a:endParaRPr lang="cs-CZ" dirty="0" smtClean="0"/>
          </a:p>
          <a:p>
            <a:r>
              <a:rPr lang="cs-CZ" dirty="0" smtClean="0"/>
              <a:t>Moderní rurální geografie</a:t>
            </a:r>
          </a:p>
          <a:p>
            <a:pPr lvl="1"/>
            <a:r>
              <a:rPr lang="cs-CZ" dirty="0"/>
              <a:t>dichotomické definice </a:t>
            </a:r>
            <a:r>
              <a:rPr lang="cs-CZ" dirty="0" smtClean="0"/>
              <a:t>venkova (město x venkov)</a:t>
            </a:r>
          </a:p>
          <a:p>
            <a:pPr lvl="1"/>
            <a:r>
              <a:rPr lang="cs-CZ" dirty="0" smtClean="0"/>
              <a:t>Převažuje v České geografii dodnes</a:t>
            </a:r>
          </a:p>
          <a:p>
            <a:pPr marL="274320" lvl="1" indent="0">
              <a:buNone/>
            </a:pPr>
            <a:endParaRPr lang="cs-CZ" dirty="0" smtClean="0"/>
          </a:p>
          <a:p>
            <a:r>
              <a:rPr lang="cs-CZ" dirty="0" smtClean="0"/>
              <a:t>Postmoderní geografie</a:t>
            </a:r>
          </a:p>
          <a:p>
            <a:pPr lvl="1"/>
            <a:r>
              <a:rPr lang="cs-CZ" dirty="0" smtClean="0"/>
              <a:t>Sociální konstrukt </a:t>
            </a:r>
          </a:p>
          <a:p>
            <a:pPr lvl="1"/>
            <a:r>
              <a:rPr lang="cs-CZ" dirty="0" smtClean="0"/>
              <a:t>Lokalita, </a:t>
            </a:r>
            <a:r>
              <a:rPr lang="cs-CZ" dirty="0"/>
              <a:t>která vychází z </a:t>
            </a:r>
            <a:r>
              <a:rPr lang="cs-CZ" dirty="0" smtClean="0"/>
              <a:t>typických politickoekonomických postmoderních přístupů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5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Venkov x Venkovská obec - Definice 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Venkov je spojité území, které se skládá z volné krajiny a jednotlivých sídel, vymezuje se vždy ukazateli vztaženými k ploše (např. hustota zalidnění). Vnímání venkova může být do značné míry individuální záležitostí.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GB" dirty="0" err="1" smtClean="0"/>
              <a:t>Venkovská</a:t>
            </a:r>
            <a:r>
              <a:rPr lang="en-GB" dirty="0" smtClean="0"/>
              <a:t> </a:t>
            </a:r>
            <a:r>
              <a:rPr lang="en-GB" dirty="0" err="1"/>
              <a:t>obec</a:t>
            </a:r>
            <a:r>
              <a:rPr lang="en-GB" dirty="0"/>
              <a:t> je </a:t>
            </a:r>
            <a:r>
              <a:rPr lang="en-GB" dirty="0" err="1"/>
              <a:t>nespojité</a:t>
            </a:r>
            <a:r>
              <a:rPr lang="en-GB" dirty="0"/>
              <a:t> </a:t>
            </a:r>
            <a:r>
              <a:rPr lang="en-GB" dirty="0" err="1"/>
              <a:t>vymezení</a:t>
            </a:r>
            <a:r>
              <a:rPr lang="en-GB" dirty="0"/>
              <a:t> </a:t>
            </a:r>
            <a:r>
              <a:rPr lang="en-GB" dirty="0" err="1"/>
              <a:t>jednotlivých</a:t>
            </a:r>
            <a:r>
              <a:rPr lang="en-GB" dirty="0"/>
              <a:t> </a:t>
            </a:r>
            <a:r>
              <a:rPr lang="en-GB" dirty="0" err="1"/>
              <a:t>sídel</a:t>
            </a:r>
            <a:r>
              <a:rPr lang="en-GB" dirty="0"/>
              <a:t>, </a:t>
            </a:r>
            <a:r>
              <a:rPr lang="en-GB" dirty="0" err="1"/>
              <a:t>obcí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stanovených</a:t>
            </a:r>
            <a:r>
              <a:rPr lang="en-GB" dirty="0"/>
              <a:t> </a:t>
            </a:r>
            <a:r>
              <a:rPr lang="en-GB" dirty="0" err="1"/>
              <a:t>kritérií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se </a:t>
            </a:r>
            <a:r>
              <a:rPr lang="en-GB" dirty="0" err="1"/>
              <a:t>vztahují</a:t>
            </a:r>
            <a:r>
              <a:rPr lang="en-GB" dirty="0"/>
              <a:t> </a:t>
            </a:r>
            <a:r>
              <a:rPr lang="en-GB" dirty="0" smtClean="0"/>
              <a:t>k</a:t>
            </a:r>
            <a:r>
              <a:rPr lang="cs-CZ" dirty="0" smtClean="0"/>
              <a:t> </a:t>
            </a:r>
            <a:r>
              <a:rPr lang="en-GB" dirty="0" err="1" smtClean="0"/>
              <a:t>jednotce</a:t>
            </a:r>
            <a:r>
              <a:rPr lang="en-GB" dirty="0"/>
              <a:t>, </a:t>
            </a:r>
            <a:r>
              <a:rPr lang="en-GB" dirty="0" err="1"/>
              <a:t>obvykle</a:t>
            </a:r>
            <a:r>
              <a:rPr lang="en-GB" dirty="0"/>
              <a:t> se </a:t>
            </a:r>
            <a:r>
              <a:rPr lang="en-GB" dirty="0" err="1"/>
              <a:t>jedná</a:t>
            </a:r>
            <a:r>
              <a:rPr lang="en-GB" dirty="0"/>
              <a:t> o </a:t>
            </a:r>
            <a:r>
              <a:rPr lang="en-GB" dirty="0" err="1"/>
              <a:t>ukazatele</a:t>
            </a:r>
            <a:r>
              <a:rPr lang="en-GB" dirty="0"/>
              <a:t> </a:t>
            </a:r>
            <a:r>
              <a:rPr lang="en-GB" dirty="0" err="1"/>
              <a:t>absolutní</a:t>
            </a:r>
            <a:r>
              <a:rPr lang="en-GB" dirty="0"/>
              <a:t>, </a:t>
            </a:r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obyvatel</a:t>
            </a:r>
            <a:r>
              <a:rPr lang="en-GB" dirty="0"/>
              <a:t>, </a:t>
            </a:r>
            <a:r>
              <a:rPr lang="en-GB" dirty="0" err="1"/>
              <a:t>správní</a:t>
            </a:r>
            <a:r>
              <a:rPr lang="en-GB" dirty="0"/>
              <a:t> </a:t>
            </a:r>
            <a:r>
              <a:rPr lang="en-GB" dirty="0" err="1"/>
              <a:t>funkce</a:t>
            </a:r>
            <a:r>
              <a:rPr lang="en-GB" dirty="0"/>
              <a:t> </a:t>
            </a:r>
            <a:r>
              <a:rPr lang="en-GB" dirty="0" err="1" smtClean="0"/>
              <a:t>apod</a:t>
            </a:r>
            <a:r>
              <a:rPr lang="en-GB" dirty="0"/>
              <a:t>. (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Perlín</a:t>
            </a:r>
            <a:r>
              <a:rPr lang="en-GB" dirty="0"/>
              <a:t>, 2013</a:t>
            </a:r>
            <a:r>
              <a:rPr lang="en-GB" dirty="0" smtClean="0"/>
              <a:t>)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71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3" t="8323" r="9086" b="14219"/>
          <a:stretch/>
        </p:blipFill>
        <p:spPr bwMode="auto">
          <a:xfrm>
            <a:off x="539552" y="1527155"/>
            <a:ext cx="8161951" cy="511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2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Autofit/>
          </a:bodyPr>
          <a:lstStyle/>
          <a:p>
            <a:r>
              <a:rPr lang="en-GB" sz="1800" b="1" dirty="0"/>
              <a:t>KVALITATIVNÍ ZNAKY </a:t>
            </a:r>
            <a:r>
              <a:rPr lang="en-GB" sz="1800" b="1" dirty="0" smtClean="0"/>
              <a:t>VENKOVA</a:t>
            </a:r>
            <a:endParaRPr lang="cs-CZ" sz="1800" b="1" dirty="0" smtClean="0"/>
          </a:p>
          <a:p>
            <a:endParaRPr lang="en-GB" sz="1800" b="1" dirty="0"/>
          </a:p>
          <a:p>
            <a:r>
              <a:rPr lang="en-GB" sz="1400" b="1" dirty="0" err="1" smtClean="0"/>
              <a:t>urbanistické</a:t>
            </a:r>
            <a:r>
              <a:rPr lang="en-GB" sz="1400" b="1" dirty="0" smtClean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vysoký</a:t>
            </a:r>
            <a:r>
              <a:rPr lang="en-GB" sz="1400" dirty="0"/>
              <a:t> </a:t>
            </a:r>
            <a:r>
              <a:rPr lang="en-GB" sz="1400" dirty="0" err="1"/>
              <a:t>podíl</a:t>
            </a:r>
            <a:r>
              <a:rPr lang="en-GB" sz="1400" dirty="0"/>
              <a:t> </a:t>
            </a:r>
            <a:r>
              <a:rPr lang="en-GB" sz="1400" dirty="0" err="1"/>
              <a:t>rodinných</a:t>
            </a:r>
            <a:r>
              <a:rPr lang="en-GB" sz="1400" dirty="0"/>
              <a:t> </a:t>
            </a:r>
            <a:r>
              <a:rPr lang="en-GB" sz="1400" dirty="0" err="1"/>
              <a:t>domů</a:t>
            </a:r>
            <a:r>
              <a:rPr lang="en-GB" sz="1400" dirty="0"/>
              <a:t>, </a:t>
            </a:r>
            <a:r>
              <a:rPr lang="en-GB" sz="1400" dirty="0" err="1"/>
              <a:t>málo</a:t>
            </a:r>
            <a:r>
              <a:rPr lang="en-GB" sz="1400" dirty="0"/>
              <a:t> </a:t>
            </a:r>
            <a:r>
              <a:rPr lang="en-GB" sz="1400" dirty="0" err="1"/>
              <a:t>vyvinutá</a:t>
            </a:r>
            <a:r>
              <a:rPr lang="en-GB" sz="1400" dirty="0"/>
              <a:t> </a:t>
            </a:r>
            <a:r>
              <a:rPr lang="en-GB" sz="1400" dirty="0" err="1"/>
              <a:t>uliční</a:t>
            </a:r>
            <a:r>
              <a:rPr lang="en-GB" sz="1400" dirty="0"/>
              <a:t> </a:t>
            </a:r>
            <a:r>
              <a:rPr lang="en-GB" sz="1400" dirty="0" err="1"/>
              <a:t>síť</a:t>
            </a:r>
            <a:r>
              <a:rPr lang="en-GB" sz="1400" dirty="0"/>
              <a:t> s </a:t>
            </a:r>
            <a:r>
              <a:rPr lang="en-GB" sz="1400" dirty="0" err="1"/>
              <a:t>dominantním</a:t>
            </a:r>
            <a:r>
              <a:rPr lang="en-GB" sz="1400" dirty="0"/>
              <a:t> </a:t>
            </a:r>
            <a:r>
              <a:rPr lang="en-GB" sz="1400" dirty="0" err="1"/>
              <a:t>prostorem</a:t>
            </a:r>
            <a:r>
              <a:rPr lang="en-GB" sz="1400" dirty="0"/>
              <a:t> </a:t>
            </a:r>
            <a:r>
              <a:rPr lang="en-GB" sz="1400" dirty="0" err="1"/>
              <a:t>návsi</a:t>
            </a:r>
            <a:r>
              <a:rPr lang="en-GB" sz="1400" dirty="0"/>
              <a:t> </a:t>
            </a:r>
            <a:r>
              <a:rPr lang="en-GB" sz="1400" dirty="0" err="1"/>
              <a:t>jako</a:t>
            </a:r>
            <a:r>
              <a:rPr lang="en-GB" sz="1400" dirty="0"/>
              <a:t> </a:t>
            </a:r>
            <a:r>
              <a:rPr lang="en-GB" sz="1400" dirty="0" err="1"/>
              <a:t>společenského</a:t>
            </a:r>
            <a:r>
              <a:rPr lang="en-GB" sz="1400" dirty="0"/>
              <a:t> a </a:t>
            </a:r>
            <a:r>
              <a:rPr lang="en-GB" sz="1400" dirty="0" err="1"/>
              <a:t>kulturního</a:t>
            </a:r>
            <a:r>
              <a:rPr lang="en-GB" sz="1400" dirty="0"/>
              <a:t> </a:t>
            </a:r>
            <a:r>
              <a:rPr lang="en-GB" sz="1400" dirty="0" err="1"/>
              <a:t>centra</a:t>
            </a:r>
            <a:r>
              <a:rPr lang="en-GB" sz="1400" dirty="0"/>
              <a:t> </a:t>
            </a:r>
            <a:r>
              <a:rPr lang="en-GB" sz="1400" dirty="0" err="1"/>
              <a:t>sídla</a:t>
            </a:r>
            <a:r>
              <a:rPr lang="en-GB" sz="1400" dirty="0"/>
              <a:t>, </a:t>
            </a:r>
            <a:r>
              <a:rPr lang="en-GB" sz="1400" dirty="0" err="1"/>
              <a:t>rozvolněná</a:t>
            </a:r>
            <a:r>
              <a:rPr lang="en-GB" sz="1400" dirty="0"/>
              <a:t> </a:t>
            </a:r>
            <a:r>
              <a:rPr lang="en-GB" sz="1400" dirty="0" err="1"/>
              <a:t>zástavba</a:t>
            </a:r>
            <a:r>
              <a:rPr lang="en-GB" sz="1400" dirty="0"/>
              <a:t>, </a:t>
            </a:r>
            <a:r>
              <a:rPr lang="en-GB" sz="1400" dirty="0" err="1"/>
              <a:t>vysoký</a:t>
            </a:r>
            <a:r>
              <a:rPr lang="en-GB" sz="1400" dirty="0"/>
              <a:t> </a:t>
            </a:r>
            <a:r>
              <a:rPr lang="en-GB" sz="1400" dirty="0" err="1"/>
              <a:t>podíl</a:t>
            </a:r>
            <a:r>
              <a:rPr lang="en-GB" sz="1400" dirty="0"/>
              <a:t> </a:t>
            </a:r>
            <a:r>
              <a:rPr lang="en-GB" sz="1400" dirty="0" err="1"/>
              <a:t>zeleně</a:t>
            </a:r>
            <a:r>
              <a:rPr lang="en-GB" sz="1400" dirty="0"/>
              <a:t> v </a:t>
            </a:r>
            <a:r>
              <a:rPr lang="en-GB" sz="1400" dirty="0" err="1"/>
              <a:t>sídle</a:t>
            </a:r>
            <a:r>
              <a:rPr lang="en-GB" sz="1400" dirty="0"/>
              <a:t>;  </a:t>
            </a:r>
            <a:endParaRPr lang="cs-CZ" sz="1400" dirty="0" smtClean="0"/>
          </a:p>
          <a:p>
            <a:endParaRPr lang="en-GB" sz="1400" dirty="0"/>
          </a:p>
          <a:p>
            <a:r>
              <a:rPr lang="en-GB" sz="1400" b="1" dirty="0" err="1" smtClean="0"/>
              <a:t>architektonické</a:t>
            </a:r>
            <a:r>
              <a:rPr lang="en-GB" sz="1400" b="1" dirty="0" smtClean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nízkopodlažní</a:t>
            </a:r>
            <a:r>
              <a:rPr lang="en-GB" sz="1400" dirty="0"/>
              <a:t> </a:t>
            </a:r>
            <a:r>
              <a:rPr lang="en-GB" sz="1400" dirty="0" err="1"/>
              <a:t>zástavba</a:t>
            </a:r>
            <a:r>
              <a:rPr lang="en-GB" sz="1400" dirty="0"/>
              <a:t>, absence </a:t>
            </a:r>
            <a:r>
              <a:rPr lang="en-GB" sz="1400" dirty="0" err="1"/>
              <a:t>nájemního</a:t>
            </a:r>
            <a:r>
              <a:rPr lang="en-GB" sz="1400" dirty="0"/>
              <a:t> </a:t>
            </a:r>
            <a:r>
              <a:rPr lang="en-GB" sz="1400" dirty="0" err="1"/>
              <a:t>bydlení</a:t>
            </a:r>
            <a:r>
              <a:rPr lang="en-GB" sz="1400" dirty="0"/>
              <a:t>, </a:t>
            </a:r>
            <a:r>
              <a:rPr lang="en-GB" sz="1400" dirty="0" err="1"/>
              <a:t>domy</a:t>
            </a:r>
            <a:r>
              <a:rPr lang="en-GB" sz="1400" dirty="0"/>
              <a:t> </a:t>
            </a:r>
            <a:r>
              <a:rPr lang="en-GB" sz="1400" dirty="0" err="1"/>
              <a:t>doplněny</a:t>
            </a:r>
            <a:r>
              <a:rPr lang="en-GB" sz="1400" dirty="0"/>
              <a:t> </a:t>
            </a:r>
            <a:r>
              <a:rPr lang="en-GB" sz="1400" dirty="0" err="1"/>
              <a:t>hospodářským</a:t>
            </a:r>
            <a:r>
              <a:rPr lang="en-GB" sz="1400" dirty="0"/>
              <a:t> </a:t>
            </a:r>
            <a:r>
              <a:rPr lang="en-GB" sz="1400" dirty="0" err="1"/>
              <a:t>zázemím</a:t>
            </a:r>
            <a:r>
              <a:rPr lang="en-GB" sz="1400" dirty="0"/>
              <a:t> (</a:t>
            </a:r>
            <a:r>
              <a:rPr lang="en-GB" sz="1400" dirty="0" err="1"/>
              <a:t>integrace</a:t>
            </a:r>
            <a:r>
              <a:rPr lang="en-GB" sz="1400" dirty="0"/>
              <a:t> </a:t>
            </a:r>
            <a:r>
              <a:rPr lang="en-GB" sz="1400" dirty="0" err="1"/>
              <a:t>obytné</a:t>
            </a:r>
            <a:r>
              <a:rPr lang="en-GB" sz="1400" dirty="0"/>
              <a:t> a </a:t>
            </a:r>
            <a:r>
              <a:rPr lang="en-GB" sz="1400" dirty="0" err="1"/>
              <a:t>dalších</a:t>
            </a:r>
            <a:r>
              <a:rPr lang="en-GB" sz="1400" dirty="0"/>
              <a:t> </a:t>
            </a:r>
            <a:r>
              <a:rPr lang="en-GB" sz="1400" dirty="0" err="1"/>
              <a:t>funkcí</a:t>
            </a:r>
            <a:r>
              <a:rPr lang="en-GB" sz="1400" dirty="0"/>
              <a:t>), </a:t>
            </a:r>
            <a:endParaRPr lang="cs-CZ" sz="1400" dirty="0" smtClean="0"/>
          </a:p>
          <a:p>
            <a:endParaRPr lang="en-GB" sz="1400" dirty="0"/>
          </a:p>
          <a:p>
            <a:r>
              <a:rPr lang="en-GB" sz="1400" b="1" dirty="0" err="1" smtClean="0"/>
              <a:t>sociální</a:t>
            </a:r>
            <a:r>
              <a:rPr lang="en-GB" sz="1400" b="1" dirty="0" smtClean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užší</a:t>
            </a:r>
            <a:r>
              <a:rPr lang="en-GB" sz="1400" dirty="0"/>
              <a:t> </a:t>
            </a:r>
            <a:r>
              <a:rPr lang="en-GB" sz="1400" dirty="0" err="1"/>
              <a:t>sociální</a:t>
            </a:r>
            <a:r>
              <a:rPr lang="en-GB" sz="1400" dirty="0"/>
              <a:t> </a:t>
            </a:r>
            <a:r>
              <a:rPr lang="en-GB" sz="1400" dirty="0" err="1"/>
              <a:t>kontakty</a:t>
            </a:r>
            <a:r>
              <a:rPr lang="en-GB" sz="1400" dirty="0"/>
              <a:t> </a:t>
            </a:r>
            <a:r>
              <a:rPr lang="en-GB" sz="1400" dirty="0" err="1"/>
              <a:t>mezi</a:t>
            </a:r>
            <a:r>
              <a:rPr lang="en-GB" sz="1400" dirty="0"/>
              <a:t> </a:t>
            </a:r>
            <a:r>
              <a:rPr lang="en-GB" sz="1400" dirty="0" err="1"/>
              <a:t>obyvateli</a:t>
            </a:r>
            <a:r>
              <a:rPr lang="en-GB" sz="1400" dirty="0"/>
              <a:t> </a:t>
            </a:r>
            <a:r>
              <a:rPr lang="en-GB" sz="1400" dirty="0" err="1"/>
              <a:t>sídla</a:t>
            </a:r>
            <a:r>
              <a:rPr lang="en-GB" sz="1400" dirty="0"/>
              <a:t>, </a:t>
            </a:r>
            <a:r>
              <a:rPr lang="en-GB" sz="1400" dirty="0" err="1"/>
              <a:t>neformální</a:t>
            </a:r>
            <a:r>
              <a:rPr lang="en-GB" sz="1400" dirty="0"/>
              <a:t> </a:t>
            </a:r>
            <a:r>
              <a:rPr lang="en-GB" sz="1400" dirty="0" err="1"/>
              <a:t>sociální</a:t>
            </a:r>
            <a:r>
              <a:rPr lang="en-GB" sz="1400" dirty="0"/>
              <a:t> </a:t>
            </a:r>
            <a:r>
              <a:rPr lang="en-GB" sz="1400" dirty="0" err="1"/>
              <a:t>kontrola</a:t>
            </a:r>
            <a:r>
              <a:rPr lang="en-GB" sz="1400" dirty="0"/>
              <a:t>, </a:t>
            </a:r>
            <a:r>
              <a:rPr lang="en-GB" sz="1400" dirty="0" err="1"/>
              <a:t>participace</a:t>
            </a:r>
            <a:r>
              <a:rPr lang="en-GB" sz="1400" dirty="0"/>
              <a:t>, </a:t>
            </a:r>
            <a:r>
              <a:rPr lang="en-GB" sz="1400" dirty="0" err="1"/>
              <a:t>tradicionalismus</a:t>
            </a:r>
            <a:r>
              <a:rPr lang="en-GB" sz="1400" dirty="0"/>
              <a:t>, </a:t>
            </a:r>
            <a:r>
              <a:rPr lang="en-GB" sz="1400" dirty="0" err="1"/>
              <a:t>konzervatismus</a:t>
            </a:r>
            <a:r>
              <a:rPr lang="en-GB" sz="1400" dirty="0"/>
              <a:t>; </a:t>
            </a:r>
            <a:endParaRPr lang="cs-CZ" sz="1400" dirty="0" smtClean="0"/>
          </a:p>
          <a:p>
            <a:endParaRPr lang="cs-CZ" sz="1400" b="1" dirty="0" smtClean="0"/>
          </a:p>
          <a:p>
            <a:r>
              <a:rPr lang="en-GB" sz="1400" b="1" dirty="0" err="1" smtClean="0"/>
              <a:t>ekonomické</a:t>
            </a:r>
            <a:r>
              <a:rPr lang="en-GB" sz="1400" b="1" dirty="0" smtClean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 smtClean="0"/>
              <a:t>– </a:t>
            </a:r>
            <a:r>
              <a:rPr lang="en-GB" sz="1400" dirty="0" err="1" smtClean="0"/>
              <a:t>vyšší</a:t>
            </a:r>
            <a:r>
              <a:rPr lang="en-GB" sz="1400" dirty="0" smtClean="0"/>
              <a:t> </a:t>
            </a:r>
            <a:r>
              <a:rPr lang="en-GB" sz="1400" dirty="0" err="1"/>
              <a:t>podíl</a:t>
            </a:r>
            <a:r>
              <a:rPr lang="en-GB" sz="1400" dirty="0"/>
              <a:t> </a:t>
            </a:r>
            <a:r>
              <a:rPr lang="en-GB" sz="1400" dirty="0" err="1"/>
              <a:t>samozásobitelství</a:t>
            </a:r>
            <a:r>
              <a:rPr lang="en-GB" sz="1400" dirty="0"/>
              <a:t>, </a:t>
            </a:r>
            <a:r>
              <a:rPr lang="en-GB" sz="1400" dirty="0" err="1"/>
              <a:t>kutilství</a:t>
            </a:r>
            <a:r>
              <a:rPr lang="en-GB" sz="1400" dirty="0"/>
              <a:t>;  </a:t>
            </a:r>
            <a:endParaRPr lang="cs-CZ" sz="1400" dirty="0" smtClean="0"/>
          </a:p>
          <a:p>
            <a:endParaRPr lang="en-GB" sz="1400" dirty="0"/>
          </a:p>
          <a:p>
            <a:r>
              <a:rPr lang="en-GB" sz="1400" b="1" dirty="0" err="1" smtClean="0"/>
              <a:t>administrativní</a:t>
            </a:r>
            <a:r>
              <a:rPr lang="en-GB" sz="1400" b="1" dirty="0" smtClean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statut</a:t>
            </a:r>
            <a:r>
              <a:rPr lang="en-GB" sz="1400" dirty="0"/>
              <a:t> </a:t>
            </a:r>
            <a:r>
              <a:rPr lang="en-GB" sz="1400" dirty="0" err="1" smtClean="0"/>
              <a:t>sídla</a:t>
            </a:r>
            <a:endParaRPr lang="cs-CZ" sz="1400" dirty="0" smtClean="0"/>
          </a:p>
          <a:p>
            <a:endParaRPr lang="cs-CZ" sz="1400" dirty="0"/>
          </a:p>
          <a:p>
            <a:endParaRPr lang="en-GB" sz="1400" dirty="0"/>
          </a:p>
          <a:p>
            <a:r>
              <a:rPr lang="en-GB" sz="1800" b="1" dirty="0"/>
              <a:t>KVANTITATIVNÍ ZNAKY VENKOVA</a:t>
            </a:r>
          </a:p>
          <a:p>
            <a:r>
              <a:rPr lang="cs-CZ" sz="1400" b="1" dirty="0" smtClean="0"/>
              <a:t>Počet obyvatel</a:t>
            </a:r>
          </a:p>
          <a:p>
            <a:r>
              <a:rPr lang="cs-CZ" sz="1400" b="1" dirty="0" smtClean="0"/>
              <a:t>Podíl zaměstnaných v primárním sektoru</a:t>
            </a:r>
          </a:p>
          <a:p>
            <a:r>
              <a:rPr lang="cs-CZ" sz="1400" b="1" dirty="0" smtClean="0"/>
              <a:t>Výrazná vyjížďka za zaměstnáním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406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témata rurální geografie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depopulac</a:t>
            </a:r>
            <a:r>
              <a:rPr lang="cs-CZ" dirty="0" smtClean="0"/>
              <a:t>e</a:t>
            </a:r>
            <a:r>
              <a:rPr lang="en-GB" dirty="0" smtClean="0"/>
              <a:t> </a:t>
            </a:r>
            <a:r>
              <a:rPr lang="en-GB" dirty="0" err="1"/>
              <a:t>venkovských</a:t>
            </a:r>
            <a:r>
              <a:rPr lang="en-GB" dirty="0"/>
              <a:t> </a:t>
            </a:r>
            <a:r>
              <a:rPr lang="en-GB" dirty="0" err="1" smtClean="0"/>
              <a:t>prostorů</a:t>
            </a:r>
            <a:r>
              <a:rPr lang="en-GB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en-GB" dirty="0" err="1" smtClean="0"/>
              <a:t>otázky</a:t>
            </a:r>
            <a:r>
              <a:rPr lang="en-GB" dirty="0" smtClean="0"/>
              <a:t> </a:t>
            </a:r>
            <a:r>
              <a:rPr lang="en-GB" dirty="0" err="1"/>
              <a:t>rekreace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venkovských</a:t>
            </a:r>
            <a:r>
              <a:rPr lang="en-GB" dirty="0"/>
              <a:t> </a:t>
            </a:r>
            <a:r>
              <a:rPr lang="en-GB" dirty="0" err="1" smtClean="0"/>
              <a:t>areálech</a:t>
            </a:r>
            <a:r>
              <a:rPr lang="en-GB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en-GB" dirty="0" err="1" smtClean="0"/>
              <a:t>strukturální</a:t>
            </a:r>
            <a:r>
              <a:rPr lang="en-GB" dirty="0" smtClean="0"/>
              <a:t> </a:t>
            </a:r>
            <a:r>
              <a:rPr lang="en-GB" dirty="0" err="1"/>
              <a:t>změny</a:t>
            </a:r>
            <a:r>
              <a:rPr lang="en-GB" dirty="0"/>
              <a:t> v </a:t>
            </a:r>
            <a:r>
              <a:rPr lang="en-GB" dirty="0" err="1"/>
              <a:t>zemědělství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a </a:t>
            </a:r>
            <a:r>
              <a:rPr lang="en-GB" dirty="0" err="1"/>
              <a:t>demografické</a:t>
            </a:r>
            <a:r>
              <a:rPr lang="en-GB" dirty="0"/>
              <a:t> </a:t>
            </a:r>
            <a:r>
              <a:rPr lang="en-GB" dirty="0" err="1"/>
              <a:t>důsledky</a:t>
            </a:r>
            <a:r>
              <a:rPr lang="en-GB" dirty="0"/>
              <a:t>  </a:t>
            </a:r>
            <a:endParaRPr lang="cs-CZ" dirty="0"/>
          </a:p>
          <a:p>
            <a:endParaRPr lang="cs-CZ" dirty="0" smtClean="0"/>
          </a:p>
          <a:p>
            <a:r>
              <a:rPr lang="en-GB" dirty="0" err="1" smtClean="0"/>
              <a:t>plánování</a:t>
            </a:r>
            <a:r>
              <a:rPr lang="en-GB" dirty="0" smtClean="0"/>
              <a:t> </a:t>
            </a:r>
            <a:r>
              <a:rPr lang="en-GB" dirty="0" err="1"/>
              <a:t>venkovského</a:t>
            </a:r>
            <a:r>
              <a:rPr lang="en-GB" dirty="0"/>
              <a:t> </a:t>
            </a:r>
            <a:r>
              <a:rPr lang="en-GB" dirty="0" smtClean="0"/>
              <a:t>p</a:t>
            </a:r>
            <a:r>
              <a:rPr lang="cs-CZ" dirty="0" smtClean="0"/>
              <a:t>r</a:t>
            </a:r>
            <a:r>
              <a:rPr lang="en-GB" dirty="0" err="1" smtClean="0"/>
              <a:t>ostoru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Více přednášky doc. </a:t>
            </a:r>
            <a:r>
              <a:rPr lang="cs-CZ" b="1" dirty="0" err="1" smtClean="0"/>
              <a:t>Vežníka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303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- výběr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Publikace Ministerstva zemědělství</a:t>
            </a:r>
          </a:p>
          <a:p>
            <a:pPr lvl="1"/>
            <a:r>
              <a:rPr lang="cs-CZ" dirty="0" smtClean="0"/>
              <a:t>Obnova venkova, Zelená zpráva, Zemědělství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Časopis </a:t>
            </a:r>
          </a:p>
          <a:p>
            <a:pPr lvl="1"/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Rural</a:t>
            </a:r>
            <a:r>
              <a:rPr lang="cs-CZ" dirty="0"/>
              <a:t> </a:t>
            </a:r>
            <a:r>
              <a:rPr lang="cs-CZ" dirty="0" err="1" smtClean="0"/>
              <a:t>Studies</a:t>
            </a:r>
            <a:endParaRPr lang="cs-CZ" dirty="0" smtClean="0"/>
          </a:p>
          <a:p>
            <a:pPr lvl="1"/>
            <a:r>
              <a:rPr lang="en-US" dirty="0"/>
              <a:t>Journal of Land and Rural Studies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Akademická pracoviště - ČR</a:t>
            </a:r>
          </a:p>
          <a:p>
            <a:pPr lvl="1"/>
            <a:r>
              <a:rPr lang="cs-CZ" dirty="0" smtClean="0"/>
              <a:t>Karlova univerzita – typologie venkova (Radim Perlín Ph.D. )</a:t>
            </a:r>
          </a:p>
          <a:p>
            <a:pPr lvl="1"/>
            <a:r>
              <a:rPr lang="cs-CZ" dirty="0" smtClean="0"/>
              <a:t>ČZU - sociologie venkova (doc. Michal Lošťák</a:t>
            </a:r>
            <a:r>
              <a:rPr lang="cs-CZ" dirty="0"/>
              <a:t>, prof. </a:t>
            </a:r>
            <a:r>
              <a:rPr lang="cs-CZ" dirty="0" smtClean="0"/>
              <a:t>Věra </a:t>
            </a:r>
            <a:r>
              <a:rPr lang="cs-CZ" dirty="0"/>
              <a:t>Majerová) </a:t>
            </a:r>
            <a:endParaRPr lang="cs-CZ" dirty="0" smtClean="0"/>
          </a:p>
          <a:p>
            <a:pPr lvl="1"/>
            <a:r>
              <a:rPr lang="cs-CZ" dirty="0" smtClean="0"/>
              <a:t>Univerzita </a:t>
            </a:r>
            <a:r>
              <a:rPr lang="cs-CZ" dirty="0" smtClean="0"/>
              <a:t>Komenského </a:t>
            </a:r>
            <a:r>
              <a:rPr lang="cs-CZ" dirty="0"/>
              <a:t>Bratislava (prof. Peter </a:t>
            </a:r>
            <a:r>
              <a:rPr lang="cs-CZ" dirty="0" err="1"/>
              <a:t>Spišiak</a:t>
            </a:r>
            <a:r>
              <a:rPr lang="cs-CZ" dirty="0"/>
              <a:t>, </a:t>
            </a:r>
            <a:r>
              <a:rPr lang="cs-CZ" dirty="0" smtClean="0"/>
              <a:t>Jana </a:t>
            </a:r>
            <a:r>
              <a:rPr lang="cs-CZ" dirty="0" err="1" smtClean="0"/>
              <a:t>Néhmetová</a:t>
            </a:r>
            <a:r>
              <a:rPr lang="cs-CZ" dirty="0" smtClean="0"/>
              <a:t> Ph.D.)</a:t>
            </a:r>
            <a:endParaRPr lang="cs-CZ" dirty="0"/>
          </a:p>
          <a:p>
            <a:pPr lvl="1"/>
            <a:r>
              <a:rPr lang="cs-CZ" dirty="0" smtClean="0"/>
              <a:t>Mendelova univerzita -  rozvoj venkova, </a:t>
            </a:r>
            <a:r>
              <a:rPr lang="cs-CZ" dirty="0" err="1" smtClean="0"/>
              <a:t>agrobyznys</a:t>
            </a:r>
            <a:r>
              <a:rPr lang="cs-CZ" dirty="0" smtClean="0"/>
              <a:t> (Prof. Věra Bečvářová)</a:t>
            </a:r>
          </a:p>
          <a:p>
            <a:pPr lvl="1"/>
            <a:r>
              <a:rPr lang="cs-CZ" dirty="0" smtClean="0"/>
              <a:t>MUNI (Svobodová, Hynek)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2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Vlastní 10">
      <a:dk1>
        <a:srgbClr val="000000"/>
      </a:dk1>
      <a:lt1>
        <a:srgbClr val="CDCDCD"/>
      </a:lt1>
      <a:dk2>
        <a:srgbClr val="3C5184"/>
      </a:dk2>
      <a:lt2>
        <a:srgbClr val="FFC000"/>
      </a:lt2>
      <a:accent1>
        <a:srgbClr val="FFC000"/>
      </a:accent1>
      <a:accent2>
        <a:srgbClr val="F5C201"/>
      </a:accent2>
      <a:accent3>
        <a:srgbClr val="3C5184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4684</TotalTime>
  <Words>416</Words>
  <Application>Microsoft Office PowerPoint</Application>
  <PresentationFormat>Předvádění na obrazovce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Přehlednost</vt:lpstr>
      <vt:lpstr>Seminář Rurální geografie</vt:lpstr>
      <vt:lpstr>Informace o předmětu</vt:lpstr>
      <vt:lpstr>Plán cvičení</vt:lpstr>
      <vt:lpstr>Rurální geografie - historie</vt:lpstr>
      <vt:lpstr>Venkov x Venkovská obec - Definice ?</vt:lpstr>
      <vt:lpstr>Prezentace aplikace PowerPoint</vt:lpstr>
      <vt:lpstr>Prezentace aplikace PowerPoint</vt:lpstr>
      <vt:lpstr>Aktuální témata rurální geografie</vt:lpstr>
      <vt:lpstr>Zdroje informací - výběr</vt:lpstr>
      <vt:lpstr>Dotazy 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Rurální geografie</dc:title>
  <dc:creator>HP</dc:creator>
  <cp:lastModifiedBy>HP</cp:lastModifiedBy>
  <cp:revision>20</cp:revision>
  <dcterms:created xsi:type="dcterms:W3CDTF">2016-09-12T16:12:21Z</dcterms:created>
  <dcterms:modified xsi:type="dcterms:W3CDTF">2016-10-03T14:53:05Z</dcterms:modified>
</cp:coreProperties>
</file>