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77" r:id="rId5"/>
    <p:sldId id="266" r:id="rId6"/>
    <p:sldId id="272" r:id="rId7"/>
    <p:sldId id="267" r:id="rId8"/>
    <p:sldId id="269" r:id="rId9"/>
    <p:sldId id="270" r:id="rId10"/>
    <p:sldId id="259" r:id="rId11"/>
    <p:sldId id="268" r:id="rId12"/>
    <p:sldId id="273" r:id="rId13"/>
    <p:sldId id="262" r:id="rId14"/>
    <p:sldId id="263" r:id="rId15"/>
    <p:sldId id="274" r:id="rId16"/>
    <p:sldId id="264" r:id="rId17"/>
    <p:sldId id="261" r:id="rId18"/>
    <p:sldId id="260" r:id="rId19"/>
    <p:sldId id="275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05D428-EF6C-40EC-93DD-AF35B59858BA}" type="datetimeFigureOut">
              <a:rPr lang="en-GB" smtClean="0"/>
              <a:t>03/10/2016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A3C2A5-1044-4991-8B6E-CFED97C357A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smascr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Rurální geografie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Seminář č.2 </a:t>
            </a:r>
            <a:endParaRPr lang="cs-CZ" dirty="0" smtClean="0"/>
          </a:p>
          <a:p>
            <a:r>
              <a:rPr lang="cs-CZ" dirty="0" smtClean="0"/>
              <a:t>Zadání seminární </a:t>
            </a:r>
            <a:r>
              <a:rPr lang="cs-CZ" dirty="0"/>
              <a:t>práce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44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Body seminární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Představení vybrané MAS</a:t>
            </a:r>
          </a:p>
          <a:p>
            <a:r>
              <a:rPr lang="cs-CZ" dirty="0" smtClean="0"/>
              <a:t>2</a:t>
            </a:r>
            <a:r>
              <a:rPr lang="cs-CZ" dirty="0"/>
              <a:t>) </a:t>
            </a:r>
            <a:r>
              <a:rPr lang="cs-CZ" dirty="0"/>
              <a:t>H</a:t>
            </a:r>
            <a:r>
              <a:rPr lang="cs-CZ" dirty="0" smtClean="0"/>
              <a:t>odnocení Integrované </a:t>
            </a:r>
            <a:r>
              <a:rPr lang="cs-CZ" dirty="0"/>
              <a:t>strategie </a:t>
            </a:r>
            <a:r>
              <a:rPr lang="cs-CZ" dirty="0" smtClean="0"/>
              <a:t>komunitně vedeného </a:t>
            </a:r>
            <a:r>
              <a:rPr lang="cs-CZ" dirty="0"/>
              <a:t>místního </a:t>
            </a:r>
            <a:r>
              <a:rPr lang="cs-CZ" dirty="0" smtClean="0"/>
              <a:t>rozvoje</a:t>
            </a:r>
          </a:p>
          <a:p>
            <a:r>
              <a:rPr lang="cs-CZ" dirty="0" smtClean="0"/>
              <a:t>3) Vlastní návrhy </a:t>
            </a:r>
          </a:p>
          <a:p>
            <a:r>
              <a:rPr lang="cs-CZ" dirty="0" smtClean="0"/>
              <a:t>4) Závěr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8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1) Představení </a:t>
            </a:r>
            <a:r>
              <a:rPr lang="cs-CZ" dirty="0"/>
              <a:t>vybrané </a:t>
            </a:r>
            <a:r>
              <a:rPr lang="cs-CZ" dirty="0" smtClean="0"/>
              <a:t>MAS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dirty="0" smtClean="0"/>
              <a:t>Historie</a:t>
            </a:r>
            <a:endParaRPr lang="cs-CZ" dirty="0"/>
          </a:p>
          <a:p>
            <a:pPr lvl="1"/>
            <a:r>
              <a:rPr lang="cs-CZ" dirty="0"/>
              <a:t>Krátká charakteristika skupiny </a:t>
            </a:r>
          </a:p>
          <a:p>
            <a:pPr lvl="1"/>
            <a:r>
              <a:rPr lang="cs-CZ" dirty="0"/>
              <a:t>Struktura </a:t>
            </a:r>
            <a:r>
              <a:rPr lang="cs-CZ" dirty="0" smtClean="0"/>
              <a:t>skupiny </a:t>
            </a:r>
            <a:endParaRPr lang="cs-CZ" dirty="0"/>
          </a:p>
          <a:p>
            <a:pPr lvl="1"/>
            <a:r>
              <a:rPr lang="cs-CZ" dirty="0"/>
              <a:t>Komentář k zapojeným </a:t>
            </a:r>
            <a:r>
              <a:rPr lang="cs-CZ" dirty="0" smtClean="0"/>
              <a:t>subjektům</a:t>
            </a:r>
          </a:p>
          <a:p>
            <a:pPr lvl="1"/>
            <a:r>
              <a:rPr lang="cs-CZ" dirty="0" smtClean="0"/>
              <a:t>Zajímavé projekty v historii skupiny</a:t>
            </a:r>
            <a:endParaRPr lang="cs-CZ" dirty="0"/>
          </a:p>
          <a:p>
            <a:pPr lvl="1"/>
            <a:r>
              <a:rPr lang="cs-CZ" dirty="0" smtClean="0"/>
              <a:t>Mediální obraz MAS v území</a:t>
            </a:r>
            <a:endParaRPr lang="cs-CZ" dirty="0"/>
          </a:p>
          <a:p>
            <a:pPr lvl="1"/>
            <a:r>
              <a:rPr lang="cs-CZ" dirty="0" smtClean="0"/>
              <a:t>Národní a nadnárodní spolupráce</a:t>
            </a:r>
          </a:p>
          <a:p>
            <a:pPr lvl="1"/>
            <a:r>
              <a:rPr lang="cs-CZ" dirty="0" smtClean="0"/>
              <a:t>Momentální situace MAS</a:t>
            </a:r>
          </a:p>
          <a:p>
            <a:pPr marL="274320" lvl="1" indent="0">
              <a:buNone/>
            </a:pPr>
            <a:r>
              <a:rPr lang="cs-CZ" dirty="0" smtClean="0"/>
              <a:t>	.</a:t>
            </a:r>
          </a:p>
          <a:p>
            <a:pPr marL="274320" lvl="1" indent="0">
              <a:buNone/>
            </a:pPr>
            <a:r>
              <a:rPr lang="cs-CZ" dirty="0" smtClean="0"/>
              <a:t>	.</a:t>
            </a:r>
          </a:p>
          <a:p>
            <a:pPr marL="274320" lvl="1" indent="0">
              <a:buNone/>
            </a:pPr>
            <a:r>
              <a:rPr lang="cs-CZ" dirty="0" smtClean="0"/>
              <a:t>	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61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2) Hodnocení Integrované </a:t>
            </a:r>
            <a:r>
              <a:rPr lang="cs-CZ" dirty="0"/>
              <a:t>strategie komunitně vedeného místního </a:t>
            </a:r>
            <a:r>
              <a:rPr lang="cs-CZ" dirty="0" smtClean="0"/>
              <a:t>rozvoje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Povinná struktura strategie CLLD – </a:t>
            </a:r>
            <a:r>
              <a:rPr lang="cs-CZ" dirty="0" smtClean="0"/>
              <a:t>Viz</a:t>
            </a:r>
            <a:r>
              <a:rPr lang="cs-CZ" dirty="0"/>
              <a:t>. </a:t>
            </a:r>
            <a:r>
              <a:rPr lang="cs-CZ" i="1" dirty="0"/>
              <a:t>Metodický pokyn pro využití integrovaných nástrojů v programovém období 2014–2020 </a:t>
            </a:r>
            <a:r>
              <a:rPr lang="cs-CZ" i="1" dirty="0" smtClean="0"/>
              <a:t>(str. 30)</a:t>
            </a:r>
          </a:p>
          <a:p>
            <a:endParaRPr lang="cs-CZ" i="1" dirty="0"/>
          </a:p>
          <a:p>
            <a:r>
              <a:rPr lang="cs-CZ" dirty="0" smtClean="0"/>
              <a:t>1) Popis území</a:t>
            </a:r>
          </a:p>
          <a:p>
            <a:r>
              <a:rPr lang="cs-CZ" dirty="0" smtClean="0"/>
              <a:t>2) Analytická část</a:t>
            </a:r>
          </a:p>
          <a:p>
            <a:r>
              <a:rPr lang="cs-CZ" dirty="0" smtClean="0"/>
              <a:t>3) Strategická </a:t>
            </a:r>
            <a:r>
              <a:rPr lang="cs-CZ" dirty="0"/>
              <a:t>část </a:t>
            </a:r>
            <a:endParaRPr lang="cs-CZ" dirty="0" smtClean="0"/>
          </a:p>
          <a:p>
            <a:r>
              <a:rPr lang="cs-CZ" dirty="0" smtClean="0"/>
              <a:t>4) Implementační </a:t>
            </a:r>
            <a:r>
              <a:rPr lang="cs-CZ" dirty="0"/>
              <a:t>část </a:t>
            </a:r>
            <a:endParaRPr lang="cs-CZ" dirty="0" smtClean="0"/>
          </a:p>
          <a:p>
            <a:r>
              <a:rPr lang="cs-CZ" dirty="0" smtClean="0"/>
              <a:t>5) Přílohy</a:t>
            </a:r>
          </a:p>
          <a:p>
            <a:endParaRPr lang="cs-CZ" i="1" dirty="0"/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98932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2) Hodnocení Integrované strategie komunitně vedeného místního rozvoje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VIZE 	</a:t>
            </a:r>
            <a:r>
              <a:rPr lang="cs-CZ" b="1" dirty="0"/>
              <a:t>  </a:t>
            </a:r>
            <a:r>
              <a:rPr lang="cs-CZ" b="1" dirty="0" smtClean="0"/>
              <a:t>   </a:t>
            </a:r>
            <a:r>
              <a:rPr lang="cs-CZ" b="1" dirty="0"/>
              <a:t>	</a:t>
            </a:r>
            <a:r>
              <a:rPr lang="cs-CZ" b="1" dirty="0" smtClean="0"/>
              <a:t>Strategický cíl 	        Prioritní oblast </a:t>
            </a:r>
            <a:r>
              <a:rPr lang="cs-CZ" b="1" dirty="0"/>
              <a:t>	</a:t>
            </a:r>
            <a:r>
              <a:rPr lang="cs-CZ" b="1" dirty="0" smtClean="0"/>
              <a:t>	  Specifický </a:t>
            </a:r>
            <a:r>
              <a:rPr lang="cs-CZ" b="1" dirty="0"/>
              <a:t>cíl	</a:t>
            </a:r>
            <a:r>
              <a:rPr lang="cs-CZ" b="1" dirty="0" smtClean="0"/>
              <a:t>         	Opatření</a:t>
            </a:r>
            <a:endParaRPr lang="cs-CZ" b="1" dirty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b="1" dirty="0"/>
              <a:t>Strategický cíl </a:t>
            </a:r>
            <a:r>
              <a:rPr lang="cs-CZ" dirty="0" smtClean="0"/>
              <a:t>– Většinou jeden cíl. Zformulován na základě </a:t>
            </a:r>
            <a:r>
              <a:rPr lang="cs-CZ" dirty="0"/>
              <a:t>hlavních závěrů analytické </a:t>
            </a:r>
            <a:r>
              <a:rPr lang="cs-CZ" dirty="0" smtClean="0"/>
              <a:t>části. Cílem je naplnění stanovené vize.</a:t>
            </a:r>
          </a:p>
          <a:p>
            <a:pPr lvl="1"/>
            <a:r>
              <a:rPr lang="cs-CZ" dirty="0" smtClean="0"/>
              <a:t>Např. Zlepšení kvality života občanů na území MAS</a:t>
            </a:r>
            <a:endParaRPr lang="cs-CZ" dirty="0"/>
          </a:p>
          <a:p>
            <a:r>
              <a:rPr lang="cs-CZ" b="1" dirty="0" smtClean="0"/>
              <a:t>Prioritní oblast- </a:t>
            </a:r>
            <a:r>
              <a:rPr lang="cs-CZ" dirty="0" smtClean="0"/>
              <a:t>Oblasti na které má MAS za cíl řešit.</a:t>
            </a:r>
          </a:p>
          <a:p>
            <a:pPr lvl="1"/>
            <a:r>
              <a:rPr lang="cs-CZ" dirty="0" smtClean="0"/>
              <a:t>Velmi obecné</a:t>
            </a:r>
          </a:p>
          <a:p>
            <a:pPr lvl="1"/>
            <a:r>
              <a:rPr lang="cs-CZ" dirty="0" smtClean="0"/>
              <a:t>Např</a:t>
            </a:r>
            <a:r>
              <a:rPr lang="cs-CZ" dirty="0"/>
              <a:t>. Kvalitní veřejné služby </a:t>
            </a:r>
            <a:endParaRPr lang="cs-CZ" dirty="0" smtClean="0"/>
          </a:p>
          <a:p>
            <a:r>
              <a:rPr lang="cs-CZ" b="1" dirty="0" smtClean="0"/>
              <a:t>Specifické cíl </a:t>
            </a:r>
            <a:r>
              <a:rPr lang="cs-CZ" dirty="0" smtClean="0"/>
              <a:t>-  podrobněji </a:t>
            </a:r>
            <a:r>
              <a:rPr lang="cs-CZ" dirty="0"/>
              <a:t>stanoví </a:t>
            </a:r>
            <a:r>
              <a:rPr lang="cs-CZ" dirty="0" smtClean="0"/>
              <a:t>co konkrétně </a:t>
            </a:r>
            <a:r>
              <a:rPr lang="cs-CZ" dirty="0"/>
              <a:t>má být v jednotlivých oblastech dosaženo. 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cs-CZ" dirty="0"/>
              <a:t>stanoveny monitorovací indikátory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 Např. Posílit dostupnost a kvalitu základních </a:t>
            </a:r>
            <a:r>
              <a:rPr lang="cs-CZ" dirty="0" smtClean="0"/>
              <a:t>škol</a:t>
            </a:r>
          </a:p>
          <a:p>
            <a:r>
              <a:rPr lang="cs-CZ" b="1" dirty="0" smtClean="0"/>
              <a:t>Opatření</a:t>
            </a:r>
            <a:r>
              <a:rPr lang="cs-CZ" dirty="0" smtClean="0"/>
              <a:t> - způsob </a:t>
            </a:r>
            <a:r>
              <a:rPr lang="cs-CZ" dirty="0"/>
              <a:t>dosažení </a:t>
            </a:r>
            <a:r>
              <a:rPr lang="cs-CZ" dirty="0" smtClean="0"/>
              <a:t>cílů.  </a:t>
            </a:r>
            <a:r>
              <a:rPr lang="cs-CZ" dirty="0"/>
              <a:t>V</a:t>
            </a:r>
            <a:r>
              <a:rPr lang="cs-CZ" dirty="0" smtClean="0"/>
              <a:t>ycházejí </a:t>
            </a:r>
            <a:r>
              <a:rPr lang="cs-CZ" dirty="0"/>
              <a:t>ze znalosti území, jeho problémů a rozvojových </a:t>
            </a:r>
            <a:r>
              <a:rPr lang="cs-CZ" dirty="0" smtClean="0"/>
              <a:t>předpokladů.</a:t>
            </a:r>
          </a:p>
          <a:p>
            <a:pPr lvl="1"/>
            <a:r>
              <a:rPr lang="cs-CZ" dirty="0" smtClean="0"/>
              <a:t>Konkrétní</a:t>
            </a:r>
          </a:p>
          <a:p>
            <a:pPr lvl="1"/>
            <a:r>
              <a:rPr lang="cs-CZ" dirty="0" smtClean="0"/>
              <a:t>Dostatečné zdůvodnění.</a:t>
            </a:r>
          </a:p>
          <a:p>
            <a:pPr lvl="1"/>
            <a:r>
              <a:rPr lang="cs-CZ" dirty="0" smtClean="0"/>
              <a:t>Např</a:t>
            </a:r>
            <a:r>
              <a:rPr lang="cs-CZ" dirty="0" smtClean="0"/>
              <a:t>. </a:t>
            </a:r>
            <a:r>
              <a:rPr lang="cs-CZ" dirty="0" smtClean="0"/>
              <a:t>Vzdělávání </a:t>
            </a:r>
            <a:r>
              <a:rPr lang="cs-CZ" dirty="0"/>
              <a:t>pedagogů </a:t>
            </a:r>
          </a:p>
          <a:p>
            <a:pPr lvl="1"/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1444294" y="1720774"/>
            <a:ext cx="607426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4085946" y="1747344"/>
            <a:ext cx="612068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/>
        </p:nvCxnSpPr>
        <p:spPr>
          <a:xfrm>
            <a:off x="2496727" y="1986203"/>
            <a:ext cx="576064" cy="1893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6488369" y="1720774"/>
            <a:ext cx="625480" cy="0"/>
          </a:xfrm>
          <a:prstGeom prst="straightConnector1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07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2)Hodnocení Integrované strategie komunitně vedeného místního rozvoje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Základem bude hodnocení Strategické a implementační části.</a:t>
            </a:r>
          </a:p>
          <a:p>
            <a:r>
              <a:rPr lang="cs-CZ" dirty="0" smtClean="0"/>
              <a:t>Jakým </a:t>
            </a:r>
            <a:r>
              <a:rPr lang="cs-CZ" dirty="0" smtClean="0"/>
              <a:t>způsobem byly cíle strategie stanoveny ? </a:t>
            </a:r>
          </a:p>
          <a:p>
            <a:r>
              <a:rPr lang="cs-CZ" b="1" dirty="0" smtClean="0"/>
              <a:t>Odpovídají cíle reálným potřebám území ?</a:t>
            </a:r>
          </a:p>
          <a:p>
            <a:r>
              <a:rPr lang="cs-CZ" dirty="0"/>
              <a:t>Odpovídají cíle hlavní tématům CLLD </a:t>
            </a:r>
            <a:r>
              <a:rPr lang="cs-CZ" dirty="0" smtClean="0"/>
              <a:t>?</a:t>
            </a:r>
          </a:p>
          <a:p>
            <a:r>
              <a:rPr lang="cs-CZ" dirty="0" smtClean="0"/>
              <a:t>Jsou jasně definovány kroky jak dosáhnout strategického cíle ? </a:t>
            </a:r>
          </a:p>
          <a:p>
            <a:r>
              <a:rPr lang="cs-CZ" dirty="0" smtClean="0"/>
              <a:t>Jsou indikátory monitoringu dosažitelné ? </a:t>
            </a:r>
          </a:p>
          <a:p>
            <a:r>
              <a:rPr lang="cs-CZ" dirty="0" smtClean="0"/>
              <a:t>Kdo </a:t>
            </a:r>
            <a:r>
              <a:rPr lang="cs-CZ" dirty="0"/>
              <a:t>se na tvorbě strategie </a:t>
            </a:r>
            <a:r>
              <a:rPr lang="cs-CZ" dirty="0" smtClean="0"/>
              <a:t>podílel </a:t>
            </a:r>
            <a:r>
              <a:rPr lang="cs-CZ" dirty="0" smtClean="0"/>
              <a:t>? </a:t>
            </a:r>
            <a:endParaRPr lang="cs-CZ" dirty="0" smtClean="0"/>
          </a:p>
          <a:p>
            <a:r>
              <a:rPr lang="cs-CZ" dirty="0" smtClean="0"/>
              <a:t>Navazují specifické cíle a opatření na projekty, které MAS v minulosti realizovala ?</a:t>
            </a:r>
            <a:endParaRPr lang="en-GB" dirty="0"/>
          </a:p>
          <a:p>
            <a:r>
              <a:rPr lang="cs-CZ" dirty="0" smtClean="0"/>
              <a:t>Celková přehlednost a orientace.</a:t>
            </a:r>
          </a:p>
          <a:p>
            <a:r>
              <a:rPr lang="cs-CZ" dirty="0" smtClean="0"/>
              <a:t>…</a:t>
            </a:r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639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strategie skupiny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„Role pracovníka MMR“- Cílem je kriticky strategii </a:t>
            </a:r>
            <a:r>
              <a:rPr lang="cs-CZ" dirty="0" smtClean="0"/>
              <a:t>zhodnotit, navrhnout možné způsoby zlepšení.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Není třeba kopírovat odstavce strategie, stačí se stručně vyjádřit k jednotlivým bodům. </a:t>
            </a:r>
          </a:p>
          <a:p>
            <a:endParaRPr lang="cs-CZ" dirty="0" smtClean="0"/>
          </a:p>
          <a:p>
            <a:r>
              <a:rPr lang="cs-CZ" dirty="0" smtClean="0"/>
              <a:t>Své </a:t>
            </a:r>
            <a:r>
              <a:rPr lang="cs-CZ" dirty="0" smtClean="0"/>
              <a:t>názory nejlépe podložit daty, názory občanů, mediálními zprávami atd.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Zdroj dat</a:t>
            </a:r>
          </a:p>
          <a:p>
            <a:pPr lvl="1"/>
            <a:r>
              <a:rPr lang="cs-CZ" dirty="0" smtClean="0"/>
              <a:t>Strategie MAS</a:t>
            </a:r>
          </a:p>
          <a:p>
            <a:pPr lvl="1"/>
            <a:r>
              <a:rPr lang="cs-CZ" dirty="0" smtClean="0"/>
              <a:t>Výroční zprávy</a:t>
            </a:r>
          </a:p>
          <a:p>
            <a:pPr lvl="1"/>
            <a:r>
              <a:rPr lang="cs-CZ" dirty="0" smtClean="0"/>
              <a:t>Publikační brožury</a:t>
            </a:r>
          </a:p>
          <a:p>
            <a:pPr lvl="1"/>
            <a:r>
              <a:rPr lang="cs-CZ" dirty="0" smtClean="0"/>
              <a:t>Manažer/</a:t>
            </a:r>
            <a:r>
              <a:rPr lang="cs-CZ" dirty="0" err="1" smtClean="0"/>
              <a:t>ka</a:t>
            </a:r>
            <a:r>
              <a:rPr lang="cs-CZ" dirty="0" smtClean="0"/>
              <a:t> skupiny</a:t>
            </a:r>
          </a:p>
          <a:p>
            <a:pPr lvl="1"/>
            <a:r>
              <a:rPr lang="cs-CZ" smtClean="0"/>
              <a:t>Vlastní práce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3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Vlastní návrhy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3.1) Podle vlastních předchozích prací o území navrhnout min. jeden specifický cíl a přidat k němu min. 2 konkrétní opatření jak cíle dosáhnout. </a:t>
            </a:r>
          </a:p>
          <a:p>
            <a:pPr lvl="1"/>
            <a:r>
              <a:rPr lang="cs-CZ" dirty="0" smtClean="0"/>
              <a:t>Zjistit odkud mohou být tyto cíle </a:t>
            </a:r>
            <a:r>
              <a:rPr lang="cs-CZ" dirty="0" smtClean="0"/>
              <a:t>financovány</a:t>
            </a:r>
          </a:p>
          <a:p>
            <a:pPr lvl="1"/>
            <a:r>
              <a:rPr lang="cs-CZ" dirty="0" smtClean="0"/>
              <a:t>Navrhnout indikátory pro budoucí monitoring</a:t>
            </a:r>
            <a:endParaRPr lang="cs-CZ" dirty="0"/>
          </a:p>
          <a:p>
            <a:pPr lvl="1"/>
            <a:r>
              <a:rPr lang="cs-CZ" dirty="0" smtClean="0"/>
              <a:t>Jaké budou konkrétní aktivity v rámci jednotlivých opatření</a:t>
            </a:r>
          </a:p>
          <a:p>
            <a:pPr lvl="1"/>
            <a:r>
              <a:rPr lang="cs-CZ" dirty="0" smtClean="0"/>
              <a:t>Kdo bude realizátorem opatření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cs-CZ" dirty="0" smtClean="0"/>
              <a:t>3.2) Vlastní návrh projektu (projektová </a:t>
            </a:r>
            <a:r>
              <a:rPr lang="cs-CZ" dirty="0" err="1" smtClean="0"/>
              <a:t>fiše</a:t>
            </a:r>
            <a:r>
              <a:rPr lang="cs-CZ" dirty="0" smtClean="0"/>
              <a:t>), který by odpovídal cílům vybrané MAS. </a:t>
            </a:r>
            <a:endParaRPr lang="cs-CZ" dirty="0" smtClean="0"/>
          </a:p>
          <a:p>
            <a:pPr lvl="1"/>
            <a:r>
              <a:rPr lang="cs-CZ" dirty="0" smtClean="0"/>
              <a:t>S</a:t>
            </a:r>
            <a:r>
              <a:rPr lang="cs-CZ" dirty="0" smtClean="0"/>
              <a:t>tručný popis </a:t>
            </a:r>
            <a:r>
              <a:rPr lang="cs-CZ" dirty="0" smtClean="0"/>
              <a:t>a zdůvodnění jeho </a:t>
            </a:r>
            <a:r>
              <a:rPr lang="cs-CZ" dirty="0" smtClean="0"/>
              <a:t>potřebnosti</a:t>
            </a:r>
          </a:p>
          <a:p>
            <a:pPr lvl="1"/>
            <a:r>
              <a:rPr lang="cs-CZ" dirty="0"/>
              <a:t>Odhad </a:t>
            </a:r>
            <a:r>
              <a:rPr lang="cs-CZ" dirty="0" smtClean="0"/>
              <a:t>financí</a:t>
            </a:r>
            <a:endParaRPr lang="cs-CZ" dirty="0" smtClean="0"/>
          </a:p>
          <a:p>
            <a:pPr lvl="1"/>
            <a:r>
              <a:rPr lang="cs-CZ" dirty="0" smtClean="0"/>
              <a:t>Lze </a:t>
            </a:r>
            <a:r>
              <a:rPr lang="cs-CZ" dirty="0" smtClean="0"/>
              <a:t>provázat s bodem 3.1 </a:t>
            </a:r>
          </a:p>
          <a:p>
            <a:pPr lvl="1"/>
            <a:r>
              <a:rPr lang="cs-CZ" dirty="0" smtClean="0"/>
              <a:t>Originalita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4011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Cílem je pochopení fungování CLLD. Ne odevzdání seminární práce.</a:t>
            </a:r>
          </a:p>
          <a:p>
            <a:r>
              <a:rPr lang="cs-CZ" dirty="0" smtClean="0"/>
              <a:t>Vytvoření vlastní představy, jak má strategie vypadat, co vše by měla obsahovat.</a:t>
            </a:r>
          </a:p>
          <a:p>
            <a:r>
              <a:rPr lang="cs-CZ" dirty="0" smtClean="0"/>
              <a:t>Konfrontace příkladových strategií s těmi horšími</a:t>
            </a:r>
            <a:r>
              <a:rPr lang="cs-CZ" dirty="0"/>
              <a:t>. Úroveň managementu a kvalita  řízení není u všech MAS na stejné výši</a:t>
            </a:r>
            <a:r>
              <a:rPr lang="cs-CZ" dirty="0" smtClean="0"/>
              <a:t>.</a:t>
            </a:r>
          </a:p>
          <a:p>
            <a:r>
              <a:rPr lang="cs-CZ" dirty="0" smtClean="0"/>
              <a:t>Není třeba věnovat se všem návrhům. Práci přizpůsobit konkrétním problémům MAS. </a:t>
            </a:r>
          </a:p>
          <a:p>
            <a:r>
              <a:rPr lang="cs-CZ" dirty="0" smtClean="0"/>
              <a:t>Své názory pokud možno vysvětlit s odkazem na zdroj</a:t>
            </a:r>
            <a:r>
              <a:rPr lang="cs-CZ" dirty="0"/>
              <a:t>.</a:t>
            </a:r>
          </a:p>
          <a:p>
            <a:r>
              <a:rPr lang="cs-CZ" dirty="0" smtClean="0"/>
              <a:t>Důležitá je znalost území.</a:t>
            </a:r>
          </a:p>
        </p:txBody>
      </p:sp>
    </p:spTree>
    <p:extLst>
      <p:ext uri="{BB962C8B-B14F-4D97-AF65-F5344CB8AC3E}">
        <p14:creationId xmlns:p14="http://schemas.microsoft.com/office/powerpoint/2010/main" val="389927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 +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 příštího týdne napsat email s </a:t>
            </a:r>
            <a:r>
              <a:rPr lang="cs-CZ" dirty="0" smtClean="0"/>
              <a:t>tím, </a:t>
            </a:r>
            <a:r>
              <a:rPr lang="cs-CZ" dirty="0" smtClean="0"/>
              <a:t>kterou MAS budete zpracovávat. V případě duplicity rozhoduje rychlost. </a:t>
            </a:r>
          </a:p>
          <a:p>
            <a:r>
              <a:rPr lang="cs-CZ" dirty="0" smtClean="0"/>
              <a:t>Seminární práce cca 5 stran + závěr</a:t>
            </a:r>
          </a:p>
          <a:p>
            <a:pPr lvl="1"/>
            <a:r>
              <a:rPr lang="cs-CZ" dirty="0" smtClean="0"/>
              <a:t>Úvodní charakteristika – 1 strana</a:t>
            </a:r>
          </a:p>
          <a:p>
            <a:pPr lvl="1"/>
            <a:r>
              <a:rPr lang="cs-CZ" dirty="0"/>
              <a:t>Hodnocení Integrované </a:t>
            </a:r>
            <a:r>
              <a:rPr lang="cs-CZ" dirty="0" smtClean="0"/>
              <a:t>strategie - 2 strany</a:t>
            </a:r>
          </a:p>
          <a:p>
            <a:pPr lvl="1"/>
            <a:r>
              <a:rPr lang="cs-CZ" dirty="0"/>
              <a:t>Vlastní </a:t>
            </a:r>
            <a:r>
              <a:rPr lang="cs-CZ" dirty="0" smtClean="0"/>
              <a:t>návrhy - 2 strany</a:t>
            </a:r>
          </a:p>
          <a:p>
            <a:pPr lvl="1"/>
            <a:r>
              <a:rPr lang="cs-CZ" dirty="0"/>
              <a:t>Z</a:t>
            </a:r>
            <a:r>
              <a:rPr lang="cs-CZ" dirty="0" smtClean="0"/>
              <a:t>ávěr</a:t>
            </a:r>
          </a:p>
          <a:p>
            <a:r>
              <a:rPr lang="cs-CZ" dirty="0" smtClean="0"/>
              <a:t>Seminární práci odevzdat do pátku před prezentací !</a:t>
            </a:r>
          </a:p>
          <a:p>
            <a:endParaRPr lang="cs-CZ" dirty="0"/>
          </a:p>
          <a:p>
            <a:r>
              <a:rPr lang="cs-CZ" dirty="0" smtClean="0"/>
              <a:t>První prezentace 31.10. - 4 studenti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4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!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75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 seminární práce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vybrané Místní akční skupiny (MAS)</a:t>
            </a:r>
          </a:p>
          <a:p>
            <a:endParaRPr lang="cs-CZ" dirty="0"/>
          </a:p>
          <a:p>
            <a:r>
              <a:rPr lang="en-GB" dirty="0">
                <a:hlinkClick r:id="rId2"/>
              </a:rPr>
              <a:t>http://nsmascr.cz</a:t>
            </a:r>
            <a:r>
              <a:rPr lang="en-GB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180 MAS na území ČR</a:t>
            </a:r>
            <a:endParaRPr lang="cs-CZ" dirty="0"/>
          </a:p>
          <a:p>
            <a:r>
              <a:rPr lang="cs-CZ" dirty="0"/>
              <a:t>Podmínka </a:t>
            </a:r>
            <a:r>
              <a:rPr lang="cs-CZ" dirty="0" smtClean="0"/>
              <a:t>- Zpracovaná a schválená </a:t>
            </a:r>
            <a:r>
              <a:rPr lang="cs-CZ" dirty="0" smtClean="0"/>
              <a:t>Integrovaná strategie </a:t>
            </a:r>
            <a:r>
              <a:rPr lang="cs-CZ" dirty="0"/>
              <a:t>komunitně vedeného místního </a:t>
            </a:r>
            <a:r>
              <a:rPr lang="cs-CZ" dirty="0" smtClean="0"/>
              <a:t>rozvoje pro období 2014-2020</a:t>
            </a:r>
            <a:endParaRPr lang="cs-CZ" dirty="0"/>
          </a:p>
          <a:p>
            <a:r>
              <a:rPr lang="cs-CZ" dirty="0" smtClean="0"/>
              <a:t>Pokud není zpracovaná, kontaktovat mě emailem. </a:t>
            </a:r>
            <a:endParaRPr lang="cs-CZ" dirty="0"/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934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 teorii </a:t>
            </a:r>
            <a:r>
              <a:rPr lang="cs-CZ" dirty="0" smtClean="0"/>
              <a:t>- Na </a:t>
            </a:r>
            <a:r>
              <a:rPr lang="en-GB" dirty="0" err="1" smtClean="0"/>
              <a:t>politickém</a:t>
            </a:r>
            <a:r>
              <a:rPr lang="en-GB" dirty="0" smtClean="0"/>
              <a:t> </a:t>
            </a:r>
            <a:r>
              <a:rPr lang="en-GB" dirty="0" err="1"/>
              <a:t>rozhodování</a:t>
            </a:r>
            <a:r>
              <a:rPr lang="en-GB" dirty="0"/>
              <a:t> </a:t>
            </a:r>
            <a:r>
              <a:rPr lang="en-GB" dirty="0" err="1"/>
              <a:t>nezávisl</a:t>
            </a:r>
            <a:r>
              <a:rPr lang="cs-CZ" dirty="0"/>
              <a:t>é</a:t>
            </a:r>
            <a:r>
              <a:rPr lang="en-GB" dirty="0"/>
              <a:t> </a:t>
            </a:r>
            <a:r>
              <a:rPr lang="en-GB" dirty="0" err="1" smtClean="0"/>
              <a:t>společenství</a:t>
            </a:r>
            <a:r>
              <a:rPr lang="cs-CZ" dirty="0" smtClean="0"/>
              <a:t> </a:t>
            </a:r>
            <a:r>
              <a:rPr lang="en-GB" dirty="0" err="1" smtClean="0"/>
              <a:t>občanů</a:t>
            </a:r>
            <a:r>
              <a:rPr lang="cs-CZ" dirty="0" smtClean="0"/>
              <a:t> (veřejné sféry)</a:t>
            </a:r>
            <a:r>
              <a:rPr lang="en-GB" dirty="0" smtClean="0"/>
              <a:t>, </a:t>
            </a:r>
            <a:r>
              <a:rPr lang="en-GB" dirty="0" err="1"/>
              <a:t>neziskových</a:t>
            </a:r>
            <a:r>
              <a:rPr lang="en-GB" dirty="0"/>
              <a:t> </a:t>
            </a:r>
            <a:r>
              <a:rPr lang="en-GB" dirty="0" err="1" smtClean="0"/>
              <a:t>organizací</a:t>
            </a:r>
            <a:r>
              <a:rPr lang="cs-CZ" dirty="0" smtClean="0"/>
              <a:t> a</a:t>
            </a:r>
            <a:r>
              <a:rPr lang="en-GB" dirty="0" smtClean="0"/>
              <a:t> </a:t>
            </a:r>
            <a:r>
              <a:rPr lang="en-GB" dirty="0" err="1" smtClean="0"/>
              <a:t>podnikatelské</a:t>
            </a:r>
            <a:r>
              <a:rPr lang="en-GB" dirty="0" smtClean="0"/>
              <a:t> </a:t>
            </a:r>
            <a:r>
              <a:rPr lang="en-GB" dirty="0" err="1" smtClean="0"/>
              <a:t>sféry</a:t>
            </a:r>
            <a:r>
              <a:rPr lang="cs-CZ" dirty="0" smtClean="0"/>
              <a:t>, které má za cíl rozvoj venkova</a:t>
            </a:r>
            <a:endParaRPr lang="cs-CZ" dirty="0"/>
          </a:p>
          <a:p>
            <a:pPr lvl="1"/>
            <a:r>
              <a:rPr lang="cs-CZ" dirty="0" smtClean="0"/>
              <a:t>jeden </a:t>
            </a:r>
            <a:r>
              <a:rPr lang="cs-CZ" dirty="0" smtClean="0"/>
              <a:t>z hlavních nositelů principu CLLD</a:t>
            </a:r>
            <a:endParaRPr lang="cs-CZ" dirty="0"/>
          </a:p>
          <a:p>
            <a:r>
              <a:rPr lang="cs-CZ" dirty="0" smtClean="0"/>
              <a:t>V praxi - zprostředkovatel </a:t>
            </a:r>
            <a:r>
              <a:rPr lang="cs-CZ" dirty="0" err="1" smtClean="0"/>
              <a:t>administrující</a:t>
            </a:r>
            <a:r>
              <a:rPr lang="cs-CZ" dirty="0" smtClean="0"/>
              <a:t> </a:t>
            </a:r>
            <a:r>
              <a:rPr lang="cs-CZ" dirty="0"/>
              <a:t>projekty jednotlivých </a:t>
            </a:r>
            <a:r>
              <a:rPr lang="cs-CZ" dirty="0" smtClean="0"/>
              <a:t>žadatelů. </a:t>
            </a:r>
          </a:p>
          <a:p>
            <a:r>
              <a:rPr lang="cs-CZ" dirty="0" smtClean="0"/>
              <a:t>MAS </a:t>
            </a:r>
            <a:r>
              <a:rPr lang="cs-CZ" dirty="0" smtClean="0"/>
              <a:t>tvoří území obcí </a:t>
            </a:r>
            <a:r>
              <a:rPr lang="cs-CZ" dirty="0"/>
              <a:t>s méně než 25 000 </a:t>
            </a:r>
            <a:r>
              <a:rPr lang="cs-CZ" dirty="0" smtClean="0"/>
              <a:t>obyvateli</a:t>
            </a:r>
          </a:p>
          <a:p>
            <a:r>
              <a:rPr lang="cs-CZ" dirty="0" smtClean="0"/>
              <a:t>Celková velikost velikost </a:t>
            </a:r>
            <a:r>
              <a:rPr lang="cs-CZ" dirty="0"/>
              <a:t>MAS </a:t>
            </a:r>
            <a:r>
              <a:rPr lang="cs-CZ" dirty="0" smtClean="0"/>
              <a:t>nižší než 100 </a:t>
            </a:r>
            <a:r>
              <a:rPr lang="cs-CZ" dirty="0"/>
              <a:t>000 obyvatel a </a:t>
            </a:r>
            <a:r>
              <a:rPr lang="cs-CZ" dirty="0" smtClean="0"/>
              <a:t>vyšší než </a:t>
            </a:r>
            <a:r>
              <a:rPr lang="cs-CZ" dirty="0"/>
              <a:t>10 000 obyvatel. </a:t>
            </a:r>
            <a:endParaRPr lang="cs-CZ" dirty="0" smtClean="0"/>
          </a:p>
          <a:p>
            <a:r>
              <a:rPr lang="cs-CZ" dirty="0"/>
              <a:t>Nejčastější právní forma je spolek případně o.p.s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en-GB" dirty="0" err="1" smtClean="0"/>
              <a:t>růměrn</a:t>
            </a:r>
            <a:r>
              <a:rPr lang="cs-CZ" dirty="0" smtClean="0"/>
              <a:t>á</a:t>
            </a:r>
            <a:r>
              <a:rPr lang="en-GB" dirty="0" smtClean="0"/>
              <a:t> </a:t>
            </a:r>
            <a:r>
              <a:rPr lang="en-GB" dirty="0" err="1"/>
              <a:t>alokac</a:t>
            </a:r>
            <a:r>
              <a:rPr lang="cs-CZ" dirty="0"/>
              <a:t>e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strategii</a:t>
            </a:r>
            <a:r>
              <a:rPr lang="en-GB" dirty="0"/>
              <a:t> CLLD </a:t>
            </a:r>
            <a:r>
              <a:rPr lang="cs-CZ" dirty="0" smtClean="0"/>
              <a:t>(jedna MAS za období 2014-2020) </a:t>
            </a:r>
            <a:r>
              <a:rPr lang="en-GB" dirty="0" smtClean="0"/>
              <a:t>120 </a:t>
            </a:r>
            <a:r>
              <a:rPr lang="en-GB" dirty="0"/>
              <a:t>mil </a:t>
            </a:r>
            <a:r>
              <a:rPr lang="en-GB" dirty="0" err="1" smtClean="0"/>
              <a:t>Kč</a:t>
            </a:r>
            <a:r>
              <a:rPr lang="cs-CZ" dirty="0" smtClean="0"/>
              <a:t>. </a:t>
            </a:r>
            <a:r>
              <a:rPr lang="cs-CZ" dirty="0" smtClean="0"/>
              <a:t>Momentálně u většiny MAS pouze schválena strategie, projekty jsou pouze ve fázi přípravy.</a:t>
            </a:r>
          </a:p>
        </p:txBody>
      </p:sp>
    </p:spTree>
    <p:extLst>
      <p:ext uri="{BB962C8B-B14F-4D97-AF65-F5344CB8AC3E}">
        <p14:creationId xmlns:p14="http://schemas.microsoft.com/office/powerpoint/2010/main" val="304408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4" y="-2215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90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 smtClean="0"/>
              <a:t>CLLD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CLLD - Komunitně </a:t>
            </a:r>
            <a:r>
              <a:rPr lang="cs-CZ" dirty="0"/>
              <a:t>vedený místní rozvoj </a:t>
            </a:r>
            <a:endParaRPr lang="cs-CZ" dirty="0" smtClean="0"/>
          </a:p>
          <a:p>
            <a:r>
              <a:rPr lang="cs-CZ" dirty="0" smtClean="0"/>
              <a:t>Jeden </a:t>
            </a:r>
            <a:r>
              <a:rPr lang="cs-CZ" dirty="0"/>
              <a:t>ze tří integrovaných nástrojů (ITI, IPRÚ, CLLD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dirty="0"/>
              <a:t>R</a:t>
            </a:r>
            <a:r>
              <a:rPr lang="cs-CZ" dirty="0" smtClean="0"/>
              <a:t>ozvoj </a:t>
            </a:r>
            <a:r>
              <a:rPr lang="cs-CZ" dirty="0" smtClean="0"/>
              <a:t>se uskutečňuje na základě </a:t>
            </a:r>
            <a:r>
              <a:rPr lang="cs-CZ" dirty="0"/>
              <a:t>integrovaných a </a:t>
            </a:r>
            <a:r>
              <a:rPr lang="cs-CZ" dirty="0" err="1"/>
              <a:t>víceodvětvových</a:t>
            </a:r>
            <a:r>
              <a:rPr lang="cs-CZ" dirty="0"/>
              <a:t> strategií </a:t>
            </a:r>
            <a:r>
              <a:rPr lang="cs-CZ" dirty="0" smtClean="0"/>
              <a:t>– zaměřen na víc </a:t>
            </a:r>
            <a:r>
              <a:rPr lang="cs-CZ" dirty="0" smtClean="0"/>
              <a:t>oblastí. Snaha zachytit územní dimenzi rozvoje.</a:t>
            </a:r>
            <a:endParaRPr lang="cs-CZ" dirty="0" smtClean="0"/>
          </a:p>
          <a:p>
            <a:pPr lvl="1"/>
            <a:r>
              <a:rPr lang="cs-CZ" dirty="0" err="1" smtClean="0"/>
              <a:t>Bottom</a:t>
            </a:r>
            <a:r>
              <a:rPr lang="cs-CZ" dirty="0" smtClean="0"/>
              <a:t>-up </a:t>
            </a:r>
            <a:r>
              <a:rPr lang="cs-CZ" dirty="0" smtClean="0"/>
              <a:t>přístup</a:t>
            </a:r>
          </a:p>
          <a:p>
            <a:pPr lvl="1"/>
            <a:r>
              <a:rPr lang="cs-CZ" dirty="0" smtClean="0"/>
              <a:t>Cíl - reflektovat </a:t>
            </a:r>
            <a:r>
              <a:rPr lang="cs-CZ" dirty="0"/>
              <a:t>místní </a:t>
            </a:r>
            <a:r>
              <a:rPr lang="cs-CZ" dirty="0" smtClean="0"/>
              <a:t>specifika </a:t>
            </a:r>
          </a:p>
          <a:p>
            <a:pPr lvl="1"/>
            <a:r>
              <a:rPr lang="cs-CZ" dirty="0"/>
              <a:t>Specifické výzvy pro tyto integrované </a:t>
            </a:r>
            <a:r>
              <a:rPr lang="cs-CZ" dirty="0" smtClean="0"/>
              <a:t>nástroje</a:t>
            </a:r>
            <a:endParaRPr lang="cs-CZ" dirty="0" smtClean="0"/>
          </a:p>
          <a:p>
            <a:r>
              <a:rPr lang="en-GB" dirty="0" smtClean="0"/>
              <a:t>CLLD </a:t>
            </a:r>
            <a:r>
              <a:rPr lang="en-GB" dirty="0" err="1" smtClean="0"/>
              <a:t>bude</a:t>
            </a:r>
            <a:r>
              <a:rPr lang="en-GB" dirty="0" smtClean="0"/>
              <a:t> </a:t>
            </a:r>
            <a:r>
              <a:rPr lang="en-GB" dirty="0" err="1" smtClean="0"/>
              <a:t>realizován</a:t>
            </a:r>
            <a:r>
              <a:rPr lang="en-GB" dirty="0" smtClean="0"/>
              <a:t> </a:t>
            </a:r>
            <a:r>
              <a:rPr lang="en-GB" dirty="0" err="1" smtClean="0"/>
              <a:t>prostřednictvím</a:t>
            </a:r>
            <a:r>
              <a:rPr lang="en-GB" dirty="0" smtClean="0"/>
              <a:t> </a:t>
            </a:r>
            <a:r>
              <a:rPr lang="en-GB" dirty="0" err="1" smtClean="0"/>
              <a:t>Společné</a:t>
            </a:r>
            <a:r>
              <a:rPr lang="en-GB" dirty="0" smtClean="0"/>
              <a:t> </a:t>
            </a:r>
            <a:r>
              <a:rPr lang="en-GB" dirty="0" err="1" smtClean="0"/>
              <a:t>zemědělské</a:t>
            </a:r>
            <a:r>
              <a:rPr lang="en-GB" dirty="0" smtClean="0"/>
              <a:t> </a:t>
            </a:r>
            <a:r>
              <a:rPr lang="en-GB" dirty="0" err="1" smtClean="0"/>
              <a:t>politiky</a:t>
            </a:r>
            <a:r>
              <a:rPr lang="cs-CZ" dirty="0"/>
              <a:t> (</a:t>
            </a:r>
            <a:r>
              <a:rPr lang="cs-CZ" dirty="0" smtClean="0"/>
              <a:t>EZFRV</a:t>
            </a:r>
            <a:r>
              <a:rPr lang="cs-CZ" dirty="0" smtClean="0"/>
              <a:t>), </a:t>
            </a:r>
            <a:r>
              <a:rPr lang="en-GB" dirty="0" smtClean="0"/>
              <a:t>EFRR a ESF. </a:t>
            </a:r>
            <a:endParaRPr lang="cs-CZ" dirty="0" smtClean="0"/>
          </a:p>
          <a:p>
            <a:pPr lvl="1"/>
            <a:r>
              <a:rPr lang="cs-CZ" dirty="0" smtClean="0"/>
              <a:t>Změna oproti předchozímu období</a:t>
            </a:r>
          </a:p>
          <a:p>
            <a:endParaRPr lang="cs-CZ" dirty="0" smtClean="0"/>
          </a:p>
          <a:p>
            <a:r>
              <a:rPr lang="en-GB" dirty="0" err="1" smtClean="0"/>
              <a:t>Integrovaného</a:t>
            </a:r>
            <a:r>
              <a:rPr lang="en-GB" dirty="0" smtClean="0"/>
              <a:t> </a:t>
            </a:r>
            <a:r>
              <a:rPr lang="en-GB" dirty="0" err="1" smtClean="0"/>
              <a:t>nástroje</a:t>
            </a:r>
            <a:r>
              <a:rPr lang="cs-CZ" dirty="0"/>
              <a:t> </a:t>
            </a:r>
            <a:r>
              <a:rPr lang="en-GB" dirty="0" smtClean="0"/>
              <a:t>CLLD </a:t>
            </a:r>
            <a:r>
              <a:rPr lang="en-GB" dirty="0" err="1"/>
              <a:t>bude</a:t>
            </a:r>
            <a:r>
              <a:rPr lang="en-GB" dirty="0"/>
              <a:t> </a:t>
            </a:r>
            <a:r>
              <a:rPr lang="en-GB" dirty="0" err="1"/>
              <a:t>mimo</a:t>
            </a:r>
            <a:r>
              <a:rPr lang="en-GB" dirty="0"/>
              <a:t> Program </a:t>
            </a:r>
            <a:r>
              <a:rPr lang="en-GB" dirty="0" err="1"/>
              <a:t>rozvoje</a:t>
            </a:r>
            <a:r>
              <a:rPr lang="en-GB" dirty="0"/>
              <a:t> </a:t>
            </a:r>
            <a:r>
              <a:rPr lang="en-GB" dirty="0" err="1"/>
              <a:t>venkova</a:t>
            </a:r>
            <a:r>
              <a:rPr lang="en-GB" dirty="0"/>
              <a:t> </a:t>
            </a:r>
            <a:r>
              <a:rPr lang="en-GB" dirty="0" err="1"/>
              <a:t>využito</a:t>
            </a:r>
            <a:r>
              <a:rPr lang="en-GB" dirty="0"/>
              <a:t> </a:t>
            </a:r>
            <a:r>
              <a:rPr lang="en-GB" dirty="0" err="1"/>
              <a:t>také</a:t>
            </a:r>
            <a:r>
              <a:rPr lang="en-GB" dirty="0"/>
              <a:t> v OP </a:t>
            </a:r>
            <a:r>
              <a:rPr lang="en-GB" dirty="0" err="1"/>
              <a:t>Zaměstnanost</a:t>
            </a:r>
            <a:r>
              <a:rPr lang="en-GB" dirty="0"/>
              <a:t>, OP </a:t>
            </a:r>
            <a:r>
              <a:rPr lang="en-GB" dirty="0" err="1" smtClean="0"/>
              <a:t>Životní</a:t>
            </a:r>
            <a:r>
              <a:rPr lang="cs-CZ" dirty="0"/>
              <a:t> </a:t>
            </a:r>
            <a:r>
              <a:rPr lang="en-GB" dirty="0" err="1" smtClean="0"/>
              <a:t>prostředí</a:t>
            </a:r>
            <a:r>
              <a:rPr lang="en-GB" dirty="0" smtClean="0"/>
              <a:t> </a:t>
            </a:r>
            <a:r>
              <a:rPr lang="en-GB" dirty="0"/>
              <a:t>a v </a:t>
            </a:r>
            <a:r>
              <a:rPr lang="cs-CZ" dirty="0" smtClean="0"/>
              <a:t>IROP</a:t>
            </a:r>
            <a:r>
              <a:rPr lang="en-GB" dirty="0" smtClean="0"/>
              <a:t>.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Princip podání projektu - viz příště.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Hlavní </a:t>
            </a:r>
            <a:r>
              <a:rPr lang="cs-CZ" dirty="0"/>
              <a:t>témata </a:t>
            </a:r>
            <a:r>
              <a:rPr lang="cs-CZ" dirty="0" smtClean="0"/>
              <a:t>CLLD </a:t>
            </a:r>
            <a:br>
              <a:rPr lang="cs-CZ" dirty="0" smtClean="0"/>
            </a:br>
            <a:r>
              <a:rPr lang="cs-CZ" dirty="0" smtClean="0"/>
              <a:t>dle </a:t>
            </a:r>
            <a:r>
              <a:rPr lang="cs-CZ" dirty="0"/>
              <a:t>Dohody o partnerství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Řešení vysoké nezaměstnanosti ve venkovských </a:t>
            </a:r>
            <a:r>
              <a:rPr lang="cs-CZ" dirty="0" smtClean="0"/>
              <a:t>oblastech</a:t>
            </a:r>
          </a:p>
          <a:p>
            <a:endParaRPr lang="cs-CZ" dirty="0" smtClean="0"/>
          </a:p>
          <a:p>
            <a:r>
              <a:rPr lang="cs-CZ" dirty="0"/>
              <a:t>Stabilizace obyvatelstva zvyšováním a změnami jeho </a:t>
            </a:r>
            <a:r>
              <a:rPr lang="cs-CZ" dirty="0" smtClean="0"/>
              <a:t>kvalifikace</a:t>
            </a:r>
          </a:p>
          <a:p>
            <a:endParaRPr lang="cs-CZ" dirty="0" smtClean="0"/>
          </a:p>
          <a:p>
            <a:r>
              <a:rPr lang="cs-CZ" dirty="0"/>
              <a:t>Podpora podnikatelských </a:t>
            </a:r>
            <a:r>
              <a:rPr lang="cs-CZ" dirty="0" smtClean="0"/>
              <a:t>příležitostí</a:t>
            </a:r>
          </a:p>
          <a:p>
            <a:endParaRPr lang="cs-CZ" dirty="0" smtClean="0"/>
          </a:p>
          <a:p>
            <a:r>
              <a:rPr lang="cs-CZ" dirty="0"/>
              <a:t>Vytváření podmínek pro spolupráci mezi základními a středními školami ve venkovském prostoru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/>
              <a:t>Zvýšení funkční vybavenosti </a:t>
            </a:r>
            <a:r>
              <a:rPr lang="cs-CZ" dirty="0" smtClean="0"/>
              <a:t>venkova</a:t>
            </a:r>
          </a:p>
          <a:p>
            <a:endParaRPr lang="cs-CZ" dirty="0" smtClean="0"/>
          </a:p>
          <a:p>
            <a:r>
              <a:rPr lang="cs-CZ" dirty="0"/>
              <a:t>Realizace pozemkových </a:t>
            </a:r>
            <a:r>
              <a:rPr lang="cs-CZ" dirty="0" smtClean="0"/>
              <a:t>úprav</a:t>
            </a:r>
          </a:p>
          <a:p>
            <a:endParaRPr lang="cs-CZ" dirty="0" smtClean="0"/>
          </a:p>
          <a:p>
            <a:r>
              <a:rPr lang="cs-CZ" dirty="0"/>
              <a:t>Snížení počtu malých zdrojů znečištění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12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ITI a IPRÚ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346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99" t="19048" r="21467" b="10515"/>
          <a:stretch/>
        </p:blipFill>
        <p:spPr bwMode="auto">
          <a:xfrm>
            <a:off x="0" y="404664"/>
            <a:ext cx="915515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9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29" t="21825" r="20798" b="6250"/>
          <a:stretch/>
        </p:blipFill>
        <p:spPr bwMode="auto">
          <a:xfrm>
            <a:off x="0" y="620688"/>
            <a:ext cx="9168354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7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Vlastní 10">
      <a:dk1>
        <a:srgbClr val="000000"/>
      </a:dk1>
      <a:lt1>
        <a:srgbClr val="CDCDCD"/>
      </a:lt1>
      <a:dk2>
        <a:srgbClr val="3C5184"/>
      </a:dk2>
      <a:lt2>
        <a:srgbClr val="FFC000"/>
      </a:lt2>
      <a:accent1>
        <a:srgbClr val="FFC000"/>
      </a:accent1>
      <a:accent2>
        <a:srgbClr val="F5C201"/>
      </a:accent2>
      <a:accent3>
        <a:srgbClr val="3C5184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775</TotalTime>
  <Words>783</Words>
  <Application>Microsoft Office PowerPoint</Application>
  <PresentationFormat>Předvádění na obrazovce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Přehlednost</vt:lpstr>
      <vt:lpstr>Rurální geografie</vt:lpstr>
      <vt:lpstr>Téma seminární práce</vt:lpstr>
      <vt:lpstr>MAS</vt:lpstr>
      <vt:lpstr>Prezentace aplikace PowerPoint</vt:lpstr>
      <vt:lpstr>CLLD</vt:lpstr>
      <vt:lpstr>Hlavní témata CLLD  dle Dohody o partnerství</vt:lpstr>
      <vt:lpstr>ITI a IPRÚ </vt:lpstr>
      <vt:lpstr>Prezentace aplikace PowerPoint</vt:lpstr>
      <vt:lpstr>Prezentace aplikace PowerPoint</vt:lpstr>
      <vt:lpstr>Body seminární práce</vt:lpstr>
      <vt:lpstr>1) Představení vybrané MAS</vt:lpstr>
      <vt:lpstr>2) Hodnocení Integrované strategie komunitně vedeného místního rozvoje </vt:lpstr>
      <vt:lpstr>2) Hodnocení Integrované strategie komunitně vedeného místního rozvoje </vt:lpstr>
      <vt:lpstr>2)Hodnocení Integrované strategie komunitně vedeného místního rozvoje </vt:lpstr>
      <vt:lpstr>Hodnocení strategie skupiny </vt:lpstr>
      <vt:lpstr>3) Vlastní návrhy</vt:lpstr>
      <vt:lpstr>Seminární práce </vt:lpstr>
      <vt:lpstr>Seminární práce + Prezentace</vt:lpstr>
      <vt:lpstr>Děkuji za pozornost 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 seminární práce</dc:title>
  <dc:creator>HP</dc:creator>
  <cp:lastModifiedBy>HP</cp:lastModifiedBy>
  <cp:revision>47</cp:revision>
  <dcterms:created xsi:type="dcterms:W3CDTF">2016-09-12T17:51:10Z</dcterms:created>
  <dcterms:modified xsi:type="dcterms:W3CDTF">2016-10-03T12:34:32Z</dcterms:modified>
</cp:coreProperties>
</file>