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7" r:id="rId4"/>
    <p:sldId id="266" r:id="rId5"/>
    <p:sldId id="264" r:id="rId6"/>
    <p:sldId id="257" r:id="rId7"/>
    <p:sldId id="258" r:id="rId8"/>
    <p:sldId id="259" r:id="rId9"/>
    <p:sldId id="270" r:id="rId10"/>
    <p:sldId id="265" r:id="rId11"/>
    <p:sldId id="261" r:id="rId12"/>
    <p:sldId id="272" r:id="rId13"/>
    <p:sldId id="262" r:id="rId14"/>
    <p:sldId id="271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32" autoAdjust="0"/>
    <p:restoredTop sz="94660"/>
  </p:normalViewPr>
  <p:slideViewPr>
    <p:cSldViewPr>
      <p:cViewPr>
        <p:scale>
          <a:sx n="76" d="100"/>
          <a:sy n="76" d="100"/>
        </p:scale>
        <p:origin x="-10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93149A-DEA5-4E75-A09D-D18D07EC870C}" type="datetimeFigureOut">
              <a:rPr lang="en-GB" smtClean="0"/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ep.cz/wp-content/uploads/2013/03/Synergie_Akteri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cs.cz/images/dokumenty/vyzvy/vyzva-7/Vyzva_c_7_k_predkladani_projektu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r.justice.cz/ias/ui/rejstrik-$firm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br>
              <a:rPr lang="cs-CZ" dirty="0" smtClean="0"/>
            </a:br>
            <a:r>
              <a:rPr lang="cs-CZ" dirty="0" smtClean="0"/>
              <a:t>Rurální geografie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Cv</a:t>
            </a:r>
            <a:r>
              <a:rPr lang="cs-CZ" dirty="0" smtClean="0"/>
              <a:t>. 3 Aktéři a nástroje rozvoje venkova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9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na národní úrovni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Ministerstva</a:t>
            </a:r>
          </a:p>
          <a:p>
            <a:pPr lvl="1"/>
            <a:r>
              <a:rPr lang="cs-CZ" dirty="0" smtClean="0"/>
              <a:t>MZE – nejen zemědělství, </a:t>
            </a:r>
          </a:p>
          <a:p>
            <a:pPr lvl="1"/>
            <a:r>
              <a:rPr lang="cs-CZ" dirty="0" smtClean="0"/>
              <a:t>kompetence také pro </a:t>
            </a:r>
            <a:r>
              <a:rPr lang="cs-CZ" dirty="0"/>
              <a:t>vodní hospodářství, ochrany vodních </a:t>
            </a:r>
            <a:r>
              <a:rPr lang="cs-CZ" dirty="0" smtClean="0"/>
              <a:t>zdrojů, pro </a:t>
            </a:r>
            <a:r>
              <a:rPr lang="cs-CZ" dirty="0"/>
              <a:t>potravinářský průmysl, státní správy lesů, myslivosti a </a:t>
            </a:r>
            <a:r>
              <a:rPr lang="cs-CZ" dirty="0" smtClean="0"/>
              <a:t>rybářství</a:t>
            </a:r>
          </a:p>
          <a:p>
            <a:pPr lvl="1"/>
            <a:r>
              <a:rPr lang="cs-CZ" dirty="0"/>
              <a:t>MMR Program obnovy venkova </a:t>
            </a:r>
            <a:endParaRPr lang="cs-CZ" dirty="0" smtClean="0"/>
          </a:p>
          <a:p>
            <a:r>
              <a:rPr lang="cs-CZ" dirty="0" smtClean="0"/>
              <a:t>Státní organizace</a:t>
            </a:r>
          </a:p>
          <a:p>
            <a:pPr lvl="1"/>
            <a:r>
              <a:rPr lang="cs-CZ" dirty="0" smtClean="0"/>
              <a:t>Lesy ČR</a:t>
            </a:r>
          </a:p>
          <a:p>
            <a:pPr lvl="1"/>
            <a:r>
              <a:rPr lang="cs-CZ" dirty="0" smtClean="0"/>
              <a:t>Agrární </a:t>
            </a:r>
            <a:r>
              <a:rPr lang="cs-CZ" dirty="0"/>
              <a:t>komora ČR- </a:t>
            </a:r>
            <a:r>
              <a:rPr lang="cs-CZ" dirty="0" smtClean="0"/>
              <a:t>podpora </a:t>
            </a:r>
            <a:r>
              <a:rPr lang="cs-CZ" dirty="0"/>
              <a:t>podnikatelských aktivit v zemědělství, potravinářství a lesnictví, </a:t>
            </a:r>
            <a:endParaRPr lang="cs-CZ" dirty="0" smtClean="0"/>
          </a:p>
          <a:p>
            <a:endParaRPr lang="cs-CZ" dirty="0"/>
          </a:p>
          <a:p>
            <a:r>
              <a:rPr lang="en-GB" dirty="0" smtClean="0"/>
              <a:t>SPOV </a:t>
            </a:r>
            <a:r>
              <a:rPr lang="en-GB" dirty="0"/>
              <a:t>- </a:t>
            </a:r>
            <a:r>
              <a:rPr lang="en-GB" dirty="0" err="1"/>
              <a:t>Spolek</a:t>
            </a:r>
            <a:r>
              <a:rPr lang="en-GB" dirty="0"/>
              <a:t> pro </a:t>
            </a:r>
            <a:r>
              <a:rPr lang="en-GB" dirty="0" err="1"/>
              <a:t>obnovu</a:t>
            </a:r>
            <a:r>
              <a:rPr lang="en-GB" dirty="0"/>
              <a:t> </a:t>
            </a:r>
            <a:r>
              <a:rPr lang="en-GB" dirty="0" err="1" smtClean="0"/>
              <a:t>venkova</a:t>
            </a:r>
            <a:endParaRPr lang="cs-CZ" dirty="0" smtClean="0"/>
          </a:p>
          <a:p>
            <a:r>
              <a:rPr lang="cs-CZ" dirty="0"/>
              <a:t>Svaz měst a obcí České </a:t>
            </a:r>
            <a:r>
              <a:rPr lang="cs-CZ" dirty="0" smtClean="0"/>
              <a:t>republiky</a:t>
            </a:r>
          </a:p>
          <a:p>
            <a:pPr lvl="1"/>
            <a:r>
              <a:rPr lang="cs-CZ" dirty="0"/>
              <a:t>Podílí se na přípravě a tvorbě návrhů legislativních opatření v oblastech týkajících se kompetencí obcí</a:t>
            </a:r>
            <a:endParaRPr lang="en-GB" dirty="0"/>
          </a:p>
          <a:p>
            <a:r>
              <a:rPr lang="cs-CZ" dirty="0"/>
              <a:t>Celostátní síť pro </a:t>
            </a:r>
            <a:r>
              <a:rPr lang="cs-CZ" dirty="0" smtClean="0"/>
              <a:t>venkov</a:t>
            </a:r>
          </a:p>
          <a:p>
            <a:pPr lvl="1"/>
            <a:r>
              <a:rPr lang="cs-CZ" dirty="0" smtClean="0"/>
              <a:t>komunikační platforma </a:t>
            </a:r>
            <a:r>
              <a:rPr lang="cs-CZ" dirty="0"/>
              <a:t>Programu rozvoje </a:t>
            </a:r>
            <a:r>
              <a:rPr lang="cs-CZ" dirty="0" smtClean="0"/>
              <a:t>venkova</a:t>
            </a:r>
          </a:p>
          <a:p>
            <a:pPr lvl="1"/>
            <a:r>
              <a:rPr lang="cs-CZ" dirty="0"/>
              <a:t>Cílem sítě je sběr dat o nejlepší </a:t>
            </a:r>
            <a:r>
              <a:rPr lang="cs-CZ" dirty="0" smtClean="0"/>
              <a:t>praxi a šířit nástroje rozvoje venkova a zemědělství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41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- </a:t>
            </a:r>
            <a:r>
              <a:rPr lang="cs-CZ" dirty="0" err="1" smtClean="0"/>
              <a:t>Binek</a:t>
            </a:r>
            <a:r>
              <a:rPr lang="cs-CZ" dirty="0" smtClean="0"/>
              <a:t> </a:t>
            </a:r>
            <a:r>
              <a:rPr lang="cs-CZ" dirty="0"/>
              <a:t>a kol. (2009)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Administrativní nástroje</a:t>
            </a:r>
          </a:p>
          <a:p>
            <a:endParaRPr lang="cs-CZ" dirty="0" smtClean="0"/>
          </a:p>
          <a:p>
            <a:r>
              <a:rPr lang="cs-CZ" dirty="0" smtClean="0"/>
              <a:t>Vytváří základní </a:t>
            </a:r>
            <a:r>
              <a:rPr lang="cs-CZ" dirty="0"/>
              <a:t>rámec pro fungování venkova</a:t>
            </a:r>
            <a:endParaRPr lang="cs-CZ" dirty="0" smtClean="0"/>
          </a:p>
          <a:p>
            <a:pPr lvl="1"/>
            <a:r>
              <a:rPr lang="pl-PL" dirty="0"/>
              <a:t>zákon č. 128/2000 Sb., o </a:t>
            </a:r>
            <a:r>
              <a:rPr lang="pl-PL" dirty="0" smtClean="0"/>
              <a:t>obcích</a:t>
            </a:r>
          </a:p>
          <a:p>
            <a:pPr lvl="1"/>
            <a:r>
              <a:rPr lang="cs-CZ" dirty="0"/>
              <a:t>zákon č. 248/2000 Sb., o podpoře regionálního </a:t>
            </a:r>
            <a:r>
              <a:rPr lang="cs-CZ" dirty="0" smtClean="0"/>
              <a:t>rozvoje</a:t>
            </a:r>
          </a:p>
          <a:p>
            <a:pPr lvl="1"/>
            <a:endParaRPr lang="cs-CZ" dirty="0" smtClean="0"/>
          </a:p>
          <a:p>
            <a:pPr lvl="1"/>
            <a:r>
              <a:rPr lang="cs-CZ" dirty="0"/>
              <a:t>+ </a:t>
            </a:r>
            <a:r>
              <a:rPr lang="cs-CZ" dirty="0" smtClean="0"/>
              <a:t>další - </a:t>
            </a:r>
            <a:r>
              <a:rPr lang="cs-CZ" dirty="0"/>
              <a:t>o zemědělství, o pozemkových </a:t>
            </a:r>
            <a:r>
              <a:rPr lang="cs-CZ" dirty="0" smtClean="0"/>
              <a:t>úpravách, o </a:t>
            </a:r>
            <a:r>
              <a:rPr lang="cs-CZ" dirty="0"/>
              <a:t>Státním zemědělském intervenčním </a:t>
            </a:r>
            <a:r>
              <a:rPr lang="cs-CZ" dirty="0" smtClean="0"/>
              <a:t>fondu, </a:t>
            </a:r>
            <a:r>
              <a:rPr lang="pl-PL" dirty="0"/>
              <a:t>o ochraně přírody a </a:t>
            </a:r>
            <a:r>
              <a:rPr lang="pl-PL" dirty="0" smtClean="0"/>
              <a:t>krajiny...</a:t>
            </a:r>
          </a:p>
          <a:p>
            <a:pPr lvl="1"/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87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Koncepční nástroje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</a:t>
            </a:r>
            <a:r>
              <a:rPr lang="cs-CZ" dirty="0" smtClean="0"/>
              <a:t>oncepční dokumenty na národní úrovni</a:t>
            </a:r>
            <a:endParaRPr lang="cs-CZ" dirty="0"/>
          </a:p>
          <a:p>
            <a:pPr lvl="1"/>
            <a:r>
              <a:rPr lang="cs-CZ" dirty="0"/>
              <a:t>Společná zemědělská politika Evropské unie</a:t>
            </a:r>
          </a:p>
          <a:p>
            <a:pPr lvl="1"/>
            <a:r>
              <a:rPr lang="cs-CZ" dirty="0"/>
              <a:t>Zemědělská politika České republiky</a:t>
            </a:r>
          </a:p>
          <a:p>
            <a:pPr lvl="1"/>
            <a:r>
              <a:rPr lang="cs-CZ" dirty="0"/>
              <a:t>Národní strategický plán rozvoje venkova ČR </a:t>
            </a:r>
            <a:endParaRPr lang="cs-CZ" dirty="0" smtClean="0"/>
          </a:p>
          <a:p>
            <a:pPr lvl="1"/>
            <a:r>
              <a:rPr lang="cs-CZ" dirty="0"/>
              <a:t>Program rozvoje venkova ČR </a:t>
            </a:r>
          </a:p>
          <a:p>
            <a:endParaRPr lang="cs-CZ" dirty="0" smtClean="0"/>
          </a:p>
          <a:p>
            <a:r>
              <a:rPr lang="cs-CZ" dirty="0"/>
              <a:t>Koncepční </a:t>
            </a:r>
            <a:r>
              <a:rPr lang="cs-CZ" dirty="0" smtClean="0"/>
              <a:t>dokumenty na úrovni krajů</a:t>
            </a:r>
          </a:p>
          <a:p>
            <a:pPr lvl="1"/>
            <a:r>
              <a:rPr lang="cs-CZ" dirty="0" smtClean="0"/>
              <a:t>Územně-plánovací </a:t>
            </a:r>
            <a:r>
              <a:rPr lang="cs-CZ" dirty="0"/>
              <a:t>dokumenty</a:t>
            </a:r>
          </a:p>
          <a:p>
            <a:pPr lvl="1"/>
            <a:r>
              <a:rPr lang="cs-CZ" dirty="0"/>
              <a:t>Pozemkové úpravy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34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Institucionální </a:t>
            </a:r>
            <a:r>
              <a:rPr lang="cs-CZ" dirty="0" smtClean="0"/>
              <a:t>nástroje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Struktury </a:t>
            </a:r>
            <a:r>
              <a:rPr lang="cs-CZ" dirty="0"/>
              <a:t>vzniklé za účelem podpory uplatnění ostatních </a:t>
            </a:r>
            <a:r>
              <a:rPr lang="cs-CZ" dirty="0" smtClean="0"/>
              <a:t>nástrojů</a:t>
            </a:r>
          </a:p>
          <a:p>
            <a:pPr lvl="1"/>
            <a:r>
              <a:rPr lang="cs-CZ" dirty="0"/>
              <a:t>tzv. </a:t>
            </a:r>
            <a:r>
              <a:rPr lang="cs-CZ" dirty="0" smtClean="0"/>
              <a:t>měkká infrastruktura</a:t>
            </a:r>
          </a:p>
          <a:p>
            <a:pPr lvl="1"/>
            <a:r>
              <a:rPr lang="cs-CZ" dirty="0"/>
              <a:t>Vznik určité struktury </a:t>
            </a:r>
            <a:r>
              <a:rPr lang="cs-CZ" dirty="0" smtClean="0"/>
              <a:t>umožňuje zmnožení </a:t>
            </a:r>
            <a:r>
              <a:rPr lang="cs-CZ" dirty="0"/>
              <a:t>sil jednotlivých účastníků, zastřešení a sladění různorodých činností a společný postup. </a:t>
            </a:r>
            <a:endParaRPr lang="cs-CZ" dirty="0" smtClean="0"/>
          </a:p>
          <a:p>
            <a:pPr lvl="1"/>
            <a:r>
              <a:rPr lang="cs-CZ" dirty="0" smtClean="0"/>
              <a:t>Spolek </a:t>
            </a:r>
            <a:r>
              <a:rPr lang="cs-CZ" dirty="0"/>
              <a:t>pro obnovu venkova ČR</a:t>
            </a:r>
            <a:endParaRPr lang="cs-CZ" dirty="0" smtClean="0"/>
          </a:p>
          <a:p>
            <a:pPr lvl="1"/>
            <a:r>
              <a:rPr lang="cs-CZ" dirty="0"/>
              <a:t>Celostátní sítě pro venkov </a:t>
            </a:r>
            <a:r>
              <a:rPr lang="cs-CZ" dirty="0" smtClean="0"/>
              <a:t>ČR</a:t>
            </a:r>
          </a:p>
          <a:p>
            <a:pPr lvl="1"/>
            <a:r>
              <a:rPr lang="cs-CZ" dirty="0" smtClean="0"/>
              <a:t>Agrární komory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Věcné nástroje</a:t>
            </a:r>
          </a:p>
          <a:p>
            <a:pPr lvl="1"/>
            <a:r>
              <a:rPr lang="cs-CZ" dirty="0"/>
              <a:t>vytváří obvykle podmínky pro fungování ostatních rozvojových oblastí</a:t>
            </a:r>
            <a:endParaRPr lang="cs-CZ" dirty="0" smtClean="0"/>
          </a:p>
          <a:p>
            <a:pPr lvl="1"/>
            <a:r>
              <a:rPr lang="cs-CZ" dirty="0"/>
              <a:t>infrastruktura, poskytnutí prostor, služeb, hmotného </a:t>
            </a:r>
            <a:r>
              <a:rPr lang="cs-CZ" dirty="0" smtClean="0"/>
              <a:t>plnění, poradenství</a:t>
            </a:r>
          </a:p>
          <a:p>
            <a:pPr lvl="1"/>
            <a:r>
              <a:rPr lang="cs-CZ" dirty="0"/>
              <a:t>dopravní a </a:t>
            </a:r>
            <a:r>
              <a:rPr lang="cs-CZ" dirty="0" smtClean="0"/>
              <a:t>technická infrastruktura</a:t>
            </a:r>
          </a:p>
          <a:p>
            <a:endParaRPr lang="cs-CZ" dirty="0"/>
          </a:p>
          <a:p>
            <a:r>
              <a:rPr lang="cs-CZ" dirty="0" smtClean="0"/>
              <a:t>Sociálně-psychologické nástroje</a:t>
            </a:r>
          </a:p>
          <a:p>
            <a:pPr lvl="1"/>
            <a:r>
              <a:rPr lang="cs-CZ" dirty="0"/>
              <a:t>vzdělávání, </a:t>
            </a:r>
            <a:r>
              <a:rPr lang="cs-CZ" dirty="0" smtClean="0"/>
              <a:t>komunikace, motivace</a:t>
            </a:r>
          </a:p>
          <a:p>
            <a:pPr lvl="1"/>
            <a:r>
              <a:rPr lang="cs-CZ" dirty="0" smtClean="0"/>
              <a:t>Vesnice 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68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nástroje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Dotace – Viz. příště</a:t>
            </a:r>
            <a:endParaRPr lang="cs-CZ" dirty="0"/>
          </a:p>
          <a:p>
            <a:pPr lvl="1"/>
            <a:r>
              <a:rPr lang="cs-CZ" dirty="0" smtClean="0"/>
              <a:t>Evropské</a:t>
            </a:r>
            <a:r>
              <a:rPr lang="cs-CZ" dirty="0"/>
              <a:t>, národní a </a:t>
            </a:r>
            <a:r>
              <a:rPr lang="cs-CZ" dirty="0" smtClean="0"/>
              <a:t>krajské</a:t>
            </a:r>
          </a:p>
          <a:p>
            <a:pPr lvl="2"/>
            <a:r>
              <a:rPr lang="cs-CZ" dirty="0" smtClean="0"/>
              <a:t>Národní - </a:t>
            </a:r>
            <a:r>
              <a:rPr lang="cs-CZ" dirty="0"/>
              <a:t>Podpůrný a garanční rolnický a lesnický </a:t>
            </a:r>
            <a:r>
              <a:rPr lang="cs-CZ" dirty="0" smtClean="0"/>
              <a:t>fond, Program obnovy venkova</a:t>
            </a:r>
          </a:p>
          <a:p>
            <a:pPr lvl="2"/>
            <a:endParaRPr lang="cs-CZ" dirty="0"/>
          </a:p>
          <a:p>
            <a:pPr lvl="1"/>
            <a:r>
              <a:rPr lang="cs-CZ" dirty="0" smtClean="0"/>
              <a:t>investiční x </a:t>
            </a:r>
            <a:r>
              <a:rPr lang="cs-CZ" dirty="0"/>
              <a:t>neinvestiční, </a:t>
            </a:r>
            <a:endParaRPr lang="cs-CZ" dirty="0" smtClean="0"/>
          </a:p>
          <a:p>
            <a:pPr lvl="2"/>
            <a:r>
              <a:rPr lang="cs-CZ" b="1" dirty="0" smtClean="0"/>
              <a:t>Investiční</a:t>
            </a:r>
            <a:r>
              <a:rPr lang="cs-CZ" dirty="0" smtClean="0"/>
              <a:t> - náklady </a:t>
            </a:r>
            <a:r>
              <a:rPr lang="cs-CZ" dirty="0"/>
              <a:t>jsou spojené s pořízením majetku nebo s jeho obnovou</a:t>
            </a:r>
            <a:endParaRPr lang="cs-CZ" dirty="0" smtClean="0"/>
          </a:p>
          <a:p>
            <a:pPr lvl="2"/>
            <a:r>
              <a:rPr lang="cs-CZ" b="1" dirty="0" smtClean="0"/>
              <a:t>Neinvestiční</a:t>
            </a:r>
            <a:r>
              <a:rPr lang="cs-CZ" dirty="0" smtClean="0"/>
              <a:t> spojené </a:t>
            </a:r>
            <a:r>
              <a:rPr lang="cs-CZ" dirty="0"/>
              <a:t>s údržbou a opravou </a:t>
            </a:r>
            <a:r>
              <a:rPr lang="cs-CZ" dirty="0" smtClean="0"/>
              <a:t>majetku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nárokové </a:t>
            </a:r>
            <a:r>
              <a:rPr lang="cs-CZ" dirty="0" smtClean="0"/>
              <a:t>x nenárokové</a:t>
            </a:r>
          </a:p>
          <a:p>
            <a:pPr lvl="2"/>
            <a:r>
              <a:rPr lang="cs-CZ" b="1" dirty="0" smtClean="0"/>
              <a:t>Nárokové</a:t>
            </a:r>
            <a:r>
              <a:rPr lang="cs-CZ" dirty="0" smtClean="0"/>
              <a:t> obce </a:t>
            </a:r>
            <a:r>
              <a:rPr lang="cs-CZ" dirty="0"/>
              <a:t>dotace dostávají automaticky, aniž by o ně musely </a:t>
            </a:r>
            <a:r>
              <a:rPr lang="cs-CZ" dirty="0" smtClean="0"/>
              <a:t>žádat, </a:t>
            </a:r>
            <a:r>
              <a:rPr lang="cs-CZ" dirty="0"/>
              <a:t>dány zákonnými </a:t>
            </a:r>
            <a:r>
              <a:rPr lang="cs-CZ" dirty="0" smtClean="0"/>
              <a:t>předpisy </a:t>
            </a:r>
            <a:r>
              <a:rPr lang="cs-CZ" dirty="0"/>
              <a:t>mandatorní výdaje (na školství, sociální péči </a:t>
            </a:r>
            <a:r>
              <a:rPr lang="cs-CZ" dirty="0" smtClean="0"/>
              <a:t>apod.)</a:t>
            </a:r>
          </a:p>
          <a:p>
            <a:pPr lvl="2"/>
            <a:r>
              <a:rPr lang="cs-CZ" b="1" dirty="0" smtClean="0"/>
              <a:t>Nenárokové </a:t>
            </a:r>
            <a:r>
              <a:rPr lang="cs-CZ" dirty="0" smtClean="0"/>
              <a:t>dotaci </a:t>
            </a:r>
            <a:r>
              <a:rPr lang="cs-CZ" dirty="0"/>
              <a:t>musí žádat a splnit přitom určitá </a:t>
            </a:r>
            <a:r>
              <a:rPr lang="cs-CZ" dirty="0" smtClean="0"/>
              <a:t>kritéria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50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!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Zdroje: </a:t>
            </a:r>
          </a:p>
          <a:p>
            <a:r>
              <a:rPr lang="cs-CZ" b="1" i="1" dirty="0" smtClean="0"/>
              <a:t>Synergie v rozvoji venkova </a:t>
            </a:r>
            <a:r>
              <a:rPr lang="cs-CZ" i="1" dirty="0" smtClean="0"/>
              <a:t>- Aktéři a nástroje rozvoje venkova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www.garep.cz/wp-content/uploads/2013/03/Synergie_Akteri.pdf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8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Vyhlašování výzvy MAS -</a:t>
            </a:r>
            <a:br>
              <a:rPr lang="cs-CZ" dirty="0" smtClean="0"/>
            </a:br>
            <a:r>
              <a:rPr lang="cs-CZ" dirty="0" smtClean="0"/>
              <a:t>pokračování z minulé hodiny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</a:t>
            </a:r>
            <a:r>
              <a:rPr lang="en-GB" dirty="0" smtClean="0"/>
              <a:t>Ř</a:t>
            </a:r>
            <a:r>
              <a:rPr lang="cs-CZ" dirty="0" err="1" smtClean="0"/>
              <a:t>ídící</a:t>
            </a:r>
            <a:r>
              <a:rPr lang="cs-CZ" dirty="0" smtClean="0"/>
              <a:t> orgán (ŘO) </a:t>
            </a:r>
            <a:r>
              <a:rPr lang="en-GB" dirty="0" err="1" smtClean="0"/>
              <a:t>vyhlásí</a:t>
            </a:r>
            <a:r>
              <a:rPr lang="en-GB" dirty="0" smtClean="0"/>
              <a:t> </a:t>
            </a:r>
            <a:r>
              <a:rPr lang="en-GB" dirty="0" err="1"/>
              <a:t>průběžnou</a:t>
            </a:r>
            <a:r>
              <a:rPr lang="en-GB" dirty="0"/>
              <a:t> </a:t>
            </a:r>
            <a:r>
              <a:rPr lang="en-GB" dirty="0" err="1"/>
              <a:t>výzvu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předkládání</a:t>
            </a:r>
            <a:r>
              <a:rPr lang="en-GB" dirty="0"/>
              <a:t> </a:t>
            </a:r>
            <a:r>
              <a:rPr lang="en-GB" dirty="0" err="1"/>
              <a:t>žádostí</a:t>
            </a:r>
            <a:r>
              <a:rPr lang="en-GB" dirty="0"/>
              <a:t> o </a:t>
            </a:r>
            <a:r>
              <a:rPr lang="en-GB" dirty="0" err="1"/>
              <a:t>podporu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smtClean="0"/>
              <a:t>CLLD</a:t>
            </a:r>
            <a:endParaRPr lang="cs-CZ" dirty="0" smtClean="0"/>
          </a:p>
          <a:p>
            <a:pPr lvl="1"/>
            <a:r>
              <a:rPr lang="cs-CZ" dirty="0"/>
              <a:t>(MPSV,MŽP, MMR, SZIF)</a:t>
            </a:r>
            <a:endParaRPr lang="cs-CZ" dirty="0" smtClean="0"/>
          </a:p>
          <a:p>
            <a:r>
              <a:rPr lang="cs-CZ" dirty="0"/>
              <a:t>2) MAS připraví výzvu </a:t>
            </a:r>
            <a:r>
              <a:rPr lang="cs-CZ" dirty="0" smtClean="0"/>
              <a:t>k </a:t>
            </a:r>
            <a:r>
              <a:rPr lang="cs-CZ" dirty="0"/>
              <a:t>předkládání žádostí o podporu projektů realizovaných v rámci své </a:t>
            </a:r>
            <a:r>
              <a:rPr lang="cs-CZ" dirty="0" smtClean="0"/>
              <a:t>strategie CLLD </a:t>
            </a:r>
            <a:r>
              <a:rPr lang="cs-CZ" dirty="0"/>
              <a:t>a předloží ji ke kontrole ŘO </a:t>
            </a:r>
            <a:endParaRPr lang="cs-CZ" dirty="0" smtClean="0"/>
          </a:p>
          <a:p>
            <a:pPr lvl="1"/>
            <a:r>
              <a:rPr lang="cs-CZ" dirty="0" smtClean="0"/>
              <a:t>Určení jaké výdaje budou způsobilé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3) </a:t>
            </a:r>
            <a:r>
              <a:rPr lang="en-GB" dirty="0" smtClean="0"/>
              <a:t>MAS </a:t>
            </a:r>
            <a:r>
              <a:rPr lang="en-GB" dirty="0" err="1"/>
              <a:t>vyhlásí</a:t>
            </a:r>
            <a:r>
              <a:rPr lang="en-GB" dirty="0"/>
              <a:t> </a:t>
            </a:r>
            <a:r>
              <a:rPr lang="en-GB" dirty="0" err="1"/>
              <a:t>výzvu</a:t>
            </a:r>
            <a:r>
              <a:rPr lang="en-GB" dirty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/>
              <a:t>předkládání</a:t>
            </a:r>
            <a:r>
              <a:rPr lang="en-GB" dirty="0"/>
              <a:t> </a:t>
            </a:r>
            <a:r>
              <a:rPr lang="en-GB" dirty="0" err="1"/>
              <a:t>žádostí</a:t>
            </a:r>
            <a:r>
              <a:rPr lang="en-GB" dirty="0"/>
              <a:t> o </a:t>
            </a:r>
            <a:r>
              <a:rPr lang="en-GB" dirty="0" err="1"/>
              <a:t>podporu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specifické</a:t>
            </a:r>
            <a:r>
              <a:rPr lang="en-GB" dirty="0"/>
              <a:t> </a:t>
            </a:r>
            <a:r>
              <a:rPr lang="en-GB" dirty="0" err="1"/>
              <a:t>výzvy</a:t>
            </a:r>
            <a:r>
              <a:rPr lang="en-GB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Projektová dokumentace, studie proveditelnosti, projektová </a:t>
            </a:r>
            <a:r>
              <a:rPr lang="cs-CZ" dirty="0" err="1" smtClean="0"/>
              <a:t>fiše</a:t>
            </a:r>
            <a:endParaRPr lang="cs-CZ" dirty="0" smtClean="0"/>
          </a:p>
          <a:p>
            <a:pPr lvl="1"/>
            <a:r>
              <a:rPr lang="cs-CZ" dirty="0"/>
              <a:t>Např.: </a:t>
            </a:r>
            <a:r>
              <a:rPr lang="cs-CZ" dirty="0">
                <a:hlinkClick r:id="rId2"/>
              </a:rPr>
              <a:t>http://www.mascs.cz/images/dokumenty/vyzvy/vyzva-7/Vyzva_c_7_k_predkladani_projektu.pdf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11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Vyhlašování výzvy MAS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4) MAS hodnotí předložené projektové žádosti podle hodnoticích (preferenčních) </a:t>
            </a:r>
            <a:r>
              <a:rPr lang="cs-CZ" dirty="0" smtClean="0"/>
              <a:t>kritérií. 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it-IT" dirty="0"/>
              <a:t>administrativní </a:t>
            </a:r>
            <a:r>
              <a:rPr lang="it-IT" dirty="0" smtClean="0"/>
              <a:t>kontrol</a:t>
            </a:r>
            <a:r>
              <a:rPr lang="cs-CZ" dirty="0" smtClean="0"/>
              <a:t>a -&gt; </a:t>
            </a:r>
            <a:r>
              <a:rPr lang="it-IT" dirty="0" smtClean="0"/>
              <a:t>kontrol</a:t>
            </a:r>
            <a:r>
              <a:rPr lang="cs-CZ" dirty="0" smtClean="0"/>
              <a:t>a</a:t>
            </a:r>
            <a:r>
              <a:rPr lang="it-IT" dirty="0" smtClean="0"/>
              <a:t> </a:t>
            </a:r>
            <a:r>
              <a:rPr lang="it-IT" dirty="0"/>
              <a:t>přijatelnosti </a:t>
            </a:r>
            <a:r>
              <a:rPr lang="cs-CZ" dirty="0" smtClean="0"/>
              <a:t>-&gt;</a:t>
            </a:r>
            <a:r>
              <a:rPr lang="cs-CZ" dirty="0"/>
              <a:t>b</a:t>
            </a:r>
            <a:r>
              <a:rPr lang="cs-CZ" dirty="0" smtClean="0"/>
              <a:t>odové hodnocení</a:t>
            </a:r>
          </a:p>
          <a:p>
            <a:pPr marL="274320" lvl="1" indent="0">
              <a:buNone/>
            </a:pPr>
            <a:endParaRPr lang="cs-CZ" dirty="0"/>
          </a:p>
          <a:p>
            <a:pPr lvl="1"/>
            <a:r>
              <a:rPr lang="cs-CZ" dirty="0" smtClean="0"/>
              <a:t>Administrativní </a:t>
            </a:r>
            <a:r>
              <a:rPr lang="cs-CZ" dirty="0"/>
              <a:t>kontrola - možnost </a:t>
            </a:r>
            <a:r>
              <a:rPr lang="cs-CZ" dirty="0" smtClean="0"/>
              <a:t>oprav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Kontrola přijatelnosti – splnění základních podmínek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Bodové hodnocení- </a:t>
            </a:r>
            <a:r>
              <a:rPr lang="en-GB" dirty="0" err="1" smtClean="0"/>
              <a:t>pravidlo</a:t>
            </a:r>
            <a:r>
              <a:rPr lang="en-GB" dirty="0" smtClean="0"/>
              <a:t> </a:t>
            </a:r>
            <a:r>
              <a:rPr lang="en-GB" dirty="0"/>
              <a:t>„</a:t>
            </a:r>
            <a:r>
              <a:rPr lang="en-GB" dirty="0" err="1" smtClean="0"/>
              <a:t>čtyř</a:t>
            </a:r>
            <a:r>
              <a:rPr lang="cs-CZ" dirty="0" smtClean="0"/>
              <a:t> </a:t>
            </a:r>
            <a:r>
              <a:rPr lang="en-GB" dirty="0" err="1" smtClean="0"/>
              <a:t>oč</a:t>
            </a:r>
            <a:r>
              <a:rPr lang="cs-CZ" dirty="0" smtClean="0"/>
              <a:t>í</a:t>
            </a:r>
            <a:r>
              <a:rPr lang="en-GB" dirty="0" smtClean="0"/>
              <a:t>“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	</a:t>
            </a:r>
            <a:r>
              <a:rPr lang="cs-CZ" dirty="0" smtClean="0"/>
              <a:t>Projekt musí splnit určitý počet bodů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07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Velmi rozmanitá často se mění</a:t>
            </a:r>
          </a:p>
          <a:p>
            <a:pPr lvl="1"/>
            <a:r>
              <a:rPr lang="cs-CZ" dirty="0" smtClean="0"/>
              <a:t>Přínos projektu</a:t>
            </a:r>
          </a:p>
          <a:p>
            <a:pPr lvl="1"/>
            <a:r>
              <a:rPr lang="cs-CZ" dirty="0" smtClean="0"/>
              <a:t>Soulad se strategií CLLD</a:t>
            </a:r>
          </a:p>
          <a:p>
            <a:pPr lvl="1"/>
            <a:r>
              <a:rPr lang="cs-CZ" dirty="0"/>
              <a:t>Kvalita </a:t>
            </a:r>
            <a:r>
              <a:rPr lang="cs-CZ" dirty="0" smtClean="0"/>
              <a:t>zpracovaného projektu (reálný harmonogram, řízení rizik)</a:t>
            </a:r>
          </a:p>
          <a:p>
            <a:pPr lvl="1"/>
            <a:r>
              <a:rPr lang="cs-CZ" dirty="0" smtClean="0"/>
              <a:t>Horizontálnost projektu (vliv na jiné než cílové skupiny, lokality)</a:t>
            </a:r>
          </a:p>
          <a:p>
            <a:pPr lvl="1"/>
            <a:r>
              <a:rPr lang="cs-CZ" dirty="0" smtClean="0"/>
              <a:t>Lokalizace- </a:t>
            </a:r>
            <a:r>
              <a:rPr lang="cs-CZ" dirty="0"/>
              <a:t>např. strukturálně postižené regiony, vyloučené oblasti</a:t>
            </a:r>
          </a:p>
          <a:p>
            <a:pPr lvl="1"/>
            <a:r>
              <a:rPr lang="cs-CZ" dirty="0"/>
              <a:t>Celkové náklady</a:t>
            </a:r>
            <a:endParaRPr lang="cs-CZ" dirty="0" smtClean="0"/>
          </a:p>
          <a:p>
            <a:pPr lvl="1"/>
            <a:r>
              <a:rPr lang="cs-CZ" dirty="0" smtClean="0"/>
              <a:t>Ekonomická situace žadatele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r>
              <a:rPr lang="cs-CZ" dirty="0" smtClean="0"/>
              <a:t>V některých případech rozhoduje i čas podání žádosti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4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Vyhlašování výzvy </a:t>
            </a:r>
            <a:r>
              <a:rPr lang="cs-CZ" dirty="0" smtClean="0"/>
              <a:t>MAS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6) </a:t>
            </a:r>
            <a:r>
              <a:rPr lang="cs-CZ" dirty="0"/>
              <a:t>V</a:t>
            </a:r>
            <a:r>
              <a:rPr lang="en-GB" dirty="0" err="1" smtClean="0"/>
              <a:t>ydán</a:t>
            </a:r>
            <a:r>
              <a:rPr lang="cs-CZ" dirty="0" smtClean="0"/>
              <a:t>í právního aktu</a:t>
            </a:r>
            <a:r>
              <a:rPr lang="en-GB" dirty="0" smtClean="0"/>
              <a:t> </a:t>
            </a:r>
            <a:r>
              <a:rPr lang="en-GB" dirty="0" err="1"/>
              <a:t>ze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ŘO </a:t>
            </a:r>
            <a:r>
              <a:rPr lang="en-GB" dirty="0" err="1" smtClean="0"/>
              <a:t>programu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…</a:t>
            </a:r>
          </a:p>
          <a:p>
            <a:r>
              <a:rPr lang="cs-CZ" dirty="0" smtClean="0"/>
              <a:t>7) Realizace projektu</a:t>
            </a:r>
          </a:p>
          <a:p>
            <a:pPr lvl="1"/>
            <a:r>
              <a:rPr lang="cs-CZ" dirty="0" smtClean="0"/>
              <a:t>Monitorovací zprávy, žádosti o platbu…</a:t>
            </a:r>
          </a:p>
          <a:p>
            <a:r>
              <a:rPr lang="cs-CZ" dirty="0" smtClean="0"/>
              <a:t>8) Ukončení realizační fáze projektu</a:t>
            </a:r>
          </a:p>
          <a:p>
            <a:r>
              <a:rPr lang="cs-CZ" dirty="0"/>
              <a:t>9</a:t>
            </a:r>
            <a:r>
              <a:rPr lang="cs-CZ" dirty="0" smtClean="0"/>
              <a:t>) Doba udržitelnosti - Provozní fáze projektu</a:t>
            </a:r>
          </a:p>
          <a:p>
            <a:pPr lvl="1"/>
            <a:r>
              <a:rPr lang="cs-CZ" dirty="0" smtClean="0"/>
              <a:t>Provozní monitorovací zprávy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488832" cy="4989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47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rozvoje venkova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</a:t>
            </a:r>
            <a:r>
              <a:rPr lang="cs-CZ" dirty="0"/>
              <a:t>instituce či </a:t>
            </a:r>
            <a:r>
              <a:rPr lang="cs-CZ" dirty="0" smtClean="0"/>
              <a:t>jednotlivci, </a:t>
            </a:r>
            <a:r>
              <a:rPr lang="cs-CZ" dirty="0"/>
              <a:t>kteří </a:t>
            </a:r>
            <a:r>
              <a:rPr lang="cs-CZ" dirty="0" smtClean="0"/>
              <a:t>nějakým způsobem </a:t>
            </a:r>
            <a:r>
              <a:rPr lang="cs-CZ" dirty="0"/>
              <a:t>svými aktivitami vstupují do dění na </a:t>
            </a:r>
            <a:r>
              <a:rPr lang="cs-CZ" dirty="0" smtClean="0"/>
              <a:t>venkově</a:t>
            </a:r>
          </a:p>
          <a:p>
            <a:endParaRPr lang="cs-CZ" dirty="0" smtClean="0"/>
          </a:p>
          <a:p>
            <a:r>
              <a:rPr lang="cs-CZ" dirty="0" smtClean="0"/>
              <a:t>Aktéři na třech úrovních</a:t>
            </a:r>
            <a:endParaRPr lang="cs-CZ" dirty="0"/>
          </a:p>
          <a:p>
            <a:pPr lvl="1"/>
            <a:r>
              <a:rPr lang="cs-CZ" dirty="0" smtClean="0"/>
              <a:t>Na lokální úrovni</a:t>
            </a:r>
          </a:p>
          <a:p>
            <a:pPr lvl="1"/>
            <a:r>
              <a:rPr lang="cs-CZ" dirty="0" smtClean="0"/>
              <a:t>Na regionální/krajské úrovni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národní </a:t>
            </a:r>
            <a:r>
              <a:rPr lang="cs-CZ" dirty="0" smtClean="0"/>
              <a:t>úrovni</a:t>
            </a:r>
          </a:p>
          <a:p>
            <a:pPr lvl="1"/>
            <a:endParaRPr lang="cs-CZ" dirty="0"/>
          </a:p>
          <a:p>
            <a:r>
              <a:rPr lang="cs-CZ" b="1" dirty="0" smtClean="0"/>
              <a:t>Pro nás důležité </a:t>
            </a:r>
            <a:r>
              <a:rPr lang="cs-CZ" dirty="0" smtClean="0"/>
              <a:t>pochopení možností jednotlivých aktérů.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3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na místní úrovni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45" t="19444" r="27156" b="23412"/>
          <a:stretch/>
        </p:blipFill>
        <p:spPr bwMode="auto">
          <a:xfrm>
            <a:off x="0" y="476672"/>
            <a:ext cx="9076699" cy="616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829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forma právnické osoby </a:t>
            </a:r>
          </a:p>
          <a:p>
            <a:r>
              <a:rPr lang="cs-CZ" dirty="0" smtClean="0"/>
              <a:t>S</a:t>
            </a:r>
            <a:r>
              <a:rPr lang="en-GB" dirty="0" err="1" smtClean="0"/>
              <a:t>amosprávné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dobrovolné</a:t>
            </a:r>
            <a:r>
              <a:rPr lang="en-GB" dirty="0"/>
              <a:t> </a:t>
            </a:r>
            <a:r>
              <a:rPr lang="en-GB" dirty="0" err="1"/>
              <a:t>sdružení</a:t>
            </a:r>
            <a:r>
              <a:rPr lang="en-GB" dirty="0"/>
              <a:t> </a:t>
            </a:r>
            <a:r>
              <a:rPr lang="en-GB" dirty="0" err="1"/>
              <a:t>osob</a:t>
            </a:r>
            <a:r>
              <a:rPr lang="en-GB" dirty="0"/>
              <a:t> </a:t>
            </a:r>
            <a:r>
              <a:rPr lang="en-GB" dirty="0" err="1"/>
              <a:t>vedených</a:t>
            </a:r>
            <a:r>
              <a:rPr lang="en-GB" dirty="0"/>
              <a:t> </a:t>
            </a:r>
            <a:r>
              <a:rPr lang="en-GB" dirty="0" err="1"/>
              <a:t>společným</a:t>
            </a:r>
            <a:r>
              <a:rPr lang="en-GB" dirty="0"/>
              <a:t> </a:t>
            </a:r>
            <a:r>
              <a:rPr lang="en-GB" dirty="0" err="1" smtClean="0"/>
              <a:t>zájmem</a:t>
            </a:r>
            <a:endParaRPr lang="cs-CZ" dirty="0" smtClean="0"/>
          </a:p>
          <a:p>
            <a:endParaRPr lang="cs-CZ" dirty="0"/>
          </a:p>
          <a:p>
            <a:pPr lvl="1"/>
            <a:r>
              <a:rPr lang="en-GB" dirty="0" err="1"/>
              <a:t>Spolek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vlastním</a:t>
            </a:r>
            <a:r>
              <a:rPr lang="en-GB" dirty="0"/>
              <a:t> </a:t>
            </a:r>
            <a:r>
              <a:rPr lang="en-GB" dirty="0" err="1"/>
              <a:t>jménem</a:t>
            </a:r>
            <a:r>
              <a:rPr lang="en-GB" dirty="0"/>
              <a:t> </a:t>
            </a:r>
            <a:r>
              <a:rPr lang="en-GB" dirty="0" err="1"/>
              <a:t>podnikat</a:t>
            </a:r>
            <a:r>
              <a:rPr lang="en-GB" dirty="0"/>
              <a:t>, ale </a:t>
            </a:r>
            <a:r>
              <a:rPr lang="en-GB" dirty="0" err="1"/>
              <a:t>nesmí</a:t>
            </a:r>
            <a:r>
              <a:rPr lang="en-GB" dirty="0"/>
              <a:t> to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 smtClean="0"/>
              <a:t>činností</a:t>
            </a:r>
            <a:endParaRPr lang="cs-CZ" dirty="0" smtClean="0"/>
          </a:p>
          <a:p>
            <a:endParaRPr lang="cs-CZ" dirty="0"/>
          </a:p>
          <a:p>
            <a:r>
              <a:rPr lang="en-GB" dirty="0" err="1"/>
              <a:t>Zapisuje</a:t>
            </a:r>
            <a:r>
              <a:rPr lang="en-GB" dirty="0"/>
              <a:t> se do </a:t>
            </a:r>
            <a:r>
              <a:rPr lang="en-GB" dirty="0" err="1"/>
              <a:t>spolkového</a:t>
            </a:r>
            <a:r>
              <a:rPr lang="en-GB" dirty="0"/>
              <a:t> </a:t>
            </a:r>
            <a:r>
              <a:rPr lang="en-GB" dirty="0" err="1"/>
              <a:t>rejstříku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veden</a:t>
            </a:r>
            <a:r>
              <a:rPr lang="en-GB" dirty="0"/>
              <a:t> </a:t>
            </a:r>
            <a:r>
              <a:rPr lang="en-GB" dirty="0" err="1"/>
              <a:t>příslušným</a:t>
            </a:r>
            <a:r>
              <a:rPr lang="en-GB" dirty="0"/>
              <a:t> </a:t>
            </a:r>
            <a:r>
              <a:rPr lang="en-GB" dirty="0" err="1"/>
              <a:t>rejstříkovým</a:t>
            </a:r>
            <a:r>
              <a:rPr lang="en-GB" dirty="0"/>
              <a:t> </a:t>
            </a:r>
            <a:r>
              <a:rPr lang="en-GB" dirty="0" err="1" smtClean="0"/>
              <a:t>soudem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https://or.justice.cz/ias/ui/rejstrik-$</a:t>
            </a:r>
            <a:r>
              <a:rPr lang="cs-CZ" dirty="0" smtClean="0">
                <a:hlinkClick r:id="rId2"/>
              </a:rPr>
              <a:t>firma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5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na regionální úrovni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Krajská zastupitelstva</a:t>
            </a:r>
          </a:p>
          <a:p>
            <a:pPr lvl="1"/>
            <a:r>
              <a:rPr lang="cs-CZ" dirty="0" smtClean="0"/>
              <a:t>vlastní </a:t>
            </a:r>
            <a:r>
              <a:rPr lang="cs-CZ" dirty="0"/>
              <a:t>rozpočtové prostředky a relativní samostatnost v jejich </a:t>
            </a:r>
            <a:r>
              <a:rPr lang="cs-CZ" dirty="0" smtClean="0"/>
              <a:t>užití</a:t>
            </a:r>
            <a:r>
              <a:rPr lang="cs-CZ" dirty="0"/>
              <a:t>, mohou si vytvářet vlastní krajskou politiku a podpůrné </a:t>
            </a:r>
            <a:r>
              <a:rPr lang="cs-CZ" dirty="0" smtClean="0"/>
              <a:t>programy</a:t>
            </a:r>
          </a:p>
          <a:p>
            <a:pPr lvl="1"/>
            <a:r>
              <a:rPr lang="cs-CZ" dirty="0"/>
              <a:t>Od roku 2004 disponují prostředky státního Programu obnovy venkova </a:t>
            </a:r>
            <a:r>
              <a:rPr lang="cs-CZ" dirty="0" smtClean="0"/>
              <a:t>a krajské </a:t>
            </a:r>
            <a:r>
              <a:rPr lang="cs-CZ" dirty="0"/>
              <a:t>programy obnovy </a:t>
            </a:r>
            <a:r>
              <a:rPr lang="cs-CZ" dirty="0" smtClean="0"/>
              <a:t>venkova.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MAS</a:t>
            </a:r>
          </a:p>
          <a:p>
            <a:endParaRPr lang="cs-CZ" dirty="0" smtClean="0"/>
          </a:p>
          <a:p>
            <a:r>
              <a:rPr lang="cs-CZ" dirty="0" smtClean="0"/>
              <a:t>Dobrovolné svazky obcí</a:t>
            </a:r>
          </a:p>
          <a:p>
            <a:pPr lvl="1"/>
            <a:r>
              <a:rPr lang="cs-CZ" dirty="0"/>
              <a:t>získávání dotací pro samotnou </a:t>
            </a:r>
            <a:r>
              <a:rPr lang="cs-CZ" dirty="0" smtClean="0"/>
              <a:t>obec</a:t>
            </a:r>
          </a:p>
          <a:p>
            <a:pPr lvl="1"/>
            <a:r>
              <a:rPr lang="cs-CZ" dirty="0" smtClean="0"/>
              <a:t>výměna </a:t>
            </a:r>
            <a:r>
              <a:rPr lang="cs-CZ" dirty="0"/>
              <a:t>zkušeností, větší informovanost </a:t>
            </a:r>
            <a:r>
              <a:rPr lang="cs-CZ" dirty="0" smtClean="0"/>
              <a:t>obce</a:t>
            </a:r>
          </a:p>
          <a:p>
            <a:pPr lvl="1"/>
            <a:endParaRPr lang="cs-CZ" dirty="0" smtClean="0"/>
          </a:p>
          <a:p>
            <a:r>
              <a:rPr lang="cs-CZ" dirty="0"/>
              <a:t>Krajská informační střediska pro rozvoj zemědělství a venkova</a:t>
            </a:r>
          </a:p>
          <a:p>
            <a:pPr lvl="1"/>
            <a:r>
              <a:rPr lang="cs-CZ" dirty="0"/>
              <a:t>zprostředkovatel informací pro odbornou i laickou zemědělskou, potravinářskou a lesnickou veřejnost o cílech Společné zemědělské </a:t>
            </a:r>
            <a:r>
              <a:rPr lang="cs-CZ" dirty="0" smtClean="0"/>
              <a:t>politiky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57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Vlastní 10">
      <a:dk1>
        <a:srgbClr val="000000"/>
      </a:dk1>
      <a:lt1>
        <a:srgbClr val="CDCDCD"/>
      </a:lt1>
      <a:dk2>
        <a:srgbClr val="3C5184"/>
      </a:dk2>
      <a:lt2>
        <a:srgbClr val="FFC000"/>
      </a:lt2>
      <a:accent1>
        <a:srgbClr val="FFC000"/>
      </a:accent1>
      <a:accent2>
        <a:srgbClr val="F5C201"/>
      </a:accent2>
      <a:accent3>
        <a:srgbClr val="3C5184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5378</TotalTime>
  <Words>759</Words>
  <Application>Microsoft Office PowerPoint</Application>
  <PresentationFormat>Předvádění na obrazovce (4:3)</PresentationFormat>
  <Paragraphs>140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Přehlednost</vt:lpstr>
      <vt:lpstr>Seminář Rurální geografie</vt:lpstr>
      <vt:lpstr>Vyhlašování výzvy MAS - pokračování z minulé hodiny</vt:lpstr>
      <vt:lpstr>Vyhlašování výzvy MAS </vt:lpstr>
      <vt:lpstr>Hodnotící kritéria </vt:lpstr>
      <vt:lpstr>Vyhlašování výzvy MAS</vt:lpstr>
      <vt:lpstr>Aktéři rozvoje venkova</vt:lpstr>
      <vt:lpstr>Aktéři na místní úrovni</vt:lpstr>
      <vt:lpstr>Spolky</vt:lpstr>
      <vt:lpstr>Aktéři na regionální úrovni </vt:lpstr>
      <vt:lpstr>Aktéři na národní úrovni</vt:lpstr>
      <vt:lpstr>Nástroje - Binek a kol. (2009) </vt:lpstr>
      <vt:lpstr>Koncepční nástroje </vt:lpstr>
      <vt:lpstr>Institucionální nástroje</vt:lpstr>
      <vt:lpstr>Finanční nástroje </vt:lpstr>
      <vt:lpstr>Děkuji za pozornost 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Rurální geografie</dc:title>
  <dc:creator>HP</dc:creator>
  <cp:lastModifiedBy>HP</cp:lastModifiedBy>
  <cp:revision>54</cp:revision>
  <dcterms:created xsi:type="dcterms:W3CDTF">2016-09-12T16:12:21Z</dcterms:created>
  <dcterms:modified xsi:type="dcterms:W3CDTF">2016-10-10T12:40:05Z</dcterms:modified>
</cp:coreProperties>
</file>