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4" r:id="rId4"/>
    <p:sldId id="268" r:id="rId5"/>
    <p:sldId id="270" r:id="rId6"/>
    <p:sldId id="271" r:id="rId7"/>
    <p:sldId id="272" r:id="rId8"/>
    <p:sldId id="273" r:id="rId9"/>
    <p:sldId id="286" r:id="rId10"/>
    <p:sldId id="287" r:id="rId11"/>
    <p:sldId id="274" r:id="rId12"/>
    <p:sldId id="277" r:id="rId13"/>
    <p:sldId id="285" r:id="rId14"/>
    <p:sldId id="279" r:id="rId15"/>
    <p:sldId id="280" r:id="rId16"/>
    <p:sldId id="278" r:id="rId17"/>
    <p:sldId id="283" r:id="rId18"/>
    <p:sldId id="276" r:id="rId19"/>
    <p:sldId id="288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339" autoAdjust="0"/>
    <p:restoredTop sz="94660"/>
  </p:normalViewPr>
  <p:slideViewPr>
    <p:cSldViewPr>
      <p:cViewPr>
        <p:scale>
          <a:sx n="66" d="100"/>
          <a:sy n="66" d="100"/>
        </p:scale>
        <p:origin x="-126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149A-DEA5-4E75-A09D-D18D07EC870C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BA4E-6791-4F15-A86E-048BAD122E2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149A-DEA5-4E75-A09D-D18D07EC870C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BA4E-6791-4F15-A86E-048BAD122E2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149A-DEA5-4E75-A09D-D18D07EC870C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BA4E-6791-4F15-A86E-048BAD122E2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149A-DEA5-4E75-A09D-D18D07EC870C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BA4E-6791-4F15-A86E-048BAD122E2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149A-DEA5-4E75-A09D-D18D07EC870C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BA4E-6791-4F15-A86E-048BAD122E2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149A-DEA5-4E75-A09D-D18D07EC870C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BA4E-6791-4F15-A86E-048BAD122E2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149A-DEA5-4E75-A09D-D18D07EC870C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BA4E-6791-4F15-A86E-048BAD122E2A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149A-DEA5-4E75-A09D-D18D07EC870C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BA4E-6791-4F15-A86E-048BAD122E2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149A-DEA5-4E75-A09D-D18D07EC870C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BA4E-6791-4F15-A86E-048BAD122E2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149A-DEA5-4E75-A09D-D18D07EC870C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BA4E-6791-4F15-A86E-048BAD122E2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149A-DEA5-4E75-A09D-D18D07EC870C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BA4E-6791-4F15-A86E-048BAD122E2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693149A-DEA5-4E75-A09D-D18D07EC870C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D11BA4E-6791-4F15-A86E-048BAD122E2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Seminář</a:t>
            </a:r>
            <a:br>
              <a:rPr lang="cs-CZ" dirty="0" smtClean="0"/>
            </a:br>
            <a:r>
              <a:rPr lang="cs-CZ" dirty="0" smtClean="0"/>
              <a:t>Rurální geografie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Cv</a:t>
            </a:r>
            <a:r>
              <a:rPr lang="cs-CZ" dirty="0" smtClean="0"/>
              <a:t>. 3 </a:t>
            </a:r>
            <a:r>
              <a:rPr lang="cs-CZ" dirty="0" smtClean="0"/>
              <a:t>PRV a Kritika rozvoje venkova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392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2" t="37674" r="27672" b="14757"/>
          <a:stretch/>
        </p:blipFill>
        <p:spPr bwMode="auto">
          <a:xfrm>
            <a:off x="28575" y="1347857"/>
            <a:ext cx="9144000" cy="510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01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Paradoxy a kritika rozvoje venkova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1) </a:t>
            </a:r>
            <a:r>
              <a:rPr lang="cs-CZ" dirty="0" smtClean="0"/>
              <a:t>Časté situace kdy dochází k protichůdným opatřením pro rozvoj venkova. </a:t>
            </a:r>
            <a:r>
              <a:rPr lang="cs-CZ" dirty="0" smtClean="0"/>
              <a:t>Mimo snahu o </a:t>
            </a:r>
            <a:r>
              <a:rPr lang="cs-CZ" dirty="0"/>
              <a:t>rozvoj území (dotačním titulem, rezortem) </a:t>
            </a:r>
            <a:r>
              <a:rPr lang="cs-CZ" dirty="0" smtClean="0"/>
              <a:t>jsou i opatření protichůdné s rozdílnými cíli. </a:t>
            </a:r>
          </a:p>
          <a:p>
            <a:pPr lvl="1"/>
            <a:r>
              <a:rPr lang="cs-CZ" dirty="0" smtClean="0"/>
              <a:t>rozvoj intenzivního zemědělství vs. ochrana krajiny</a:t>
            </a:r>
          </a:p>
          <a:p>
            <a:pPr lvl="1"/>
            <a:r>
              <a:rPr lang="cs-CZ" dirty="0" smtClean="0"/>
              <a:t>snaha </a:t>
            </a:r>
            <a:r>
              <a:rPr lang="cs-CZ" dirty="0" smtClean="0"/>
              <a:t>o udržení obyvatelstva </a:t>
            </a:r>
            <a:r>
              <a:rPr lang="cs-CZ" dirty="0" smtClean="0"/>
              <a:t>vs. </a:t>
            </a:r>
            <a:r>
              <a:rPr lang="cs-CZ" dirty="0" smtClean="0"/>
              <a:t>rušení škol, soc. zařízení</a:t>
            </a:r>
          </a:p>
          <a:p>
            <a:endParaRPr lang="cs-CZ" dirty="0" smtClean="0"/>
          </a:p>
          <a:p>
            <a:r>
              <a:rPr lang="cs-CZ" dirty="0" smtClean="0"/>
              <a:t>2</a:t>
            </a:r>
            <a:r>
              <a:rPr lang="cs-CZ" dirty="0"/>
              <a:t>) </a:t>
            </a:r>
            <a:r>
              <a:rPr lang="cs-CZ" dirty="0" smtClean="0"/>
              <a:t>Rozhodování </a:t>
            </a:r>
            <a:r>
              <a:rPr lang="cs-CZ" dirty="0"/>
              <a:t>o obecných směrech a podmínkách rozvoje venkova se uskutečňuje ve velké vzdálenosti od venkova bez reálných podkladů (názory obyvatel, starostů apod.) a znalosti poměrů na </a:t>
            </a:r>
            <a:r>
              <a:rPr lang="cs-CZ" dirty="0" smtClean="0"/>
              <a:t>venkově. </a:t>
            </a:r>
            <a:r>
              <a:rPr lang="cs-CZ" dirty="0" smtClean="0"/>
              <a:t>Rozhodování</a:t>
            </a:r>
            <a:r>
              <a:rPr lang="cs-CZ" dirty="0" smtClean="0"/>
              <a:t> </a:t>
            </a:r>
            <a:r>
              <a:rPr lang="cs-CZ" dirty="0"/>
              <a:t>často v </a:t>
            </a:r>
            <a:r>
              <a:rPr lang="cs-CZ" dirty="0" smtClean="0"/>
              <a:t>kontrastu např. </a:t>
            </a:r>
            <a:r>
              <a:rPr lang="cs-CZ" dirty="0"/>
              <a:t>k rozvoji </a:t>
            </a:r>
            <a:r>
              <a:rPr lang="cs-CZ" dirty="0" smtClean="0"/>
              <a:t>města.</a:t>
            </a:r>
          </a:p>
          <a:p>
            <a:pPr lvl="1"/>
            <a:r>
              <a:rPr lang="cs-CZ" dirty="0" smtClean="0"/>
              <a:t>Růstové </a:t>
            </a:r>
            <a:r>
              <a:rPr lang="cs-CZ" dirty="0" smtClean="0"/>
              <a:t>póly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28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Paradoxy a kritika rozvoje venkova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3) Rozvoj venkovského </a:t>
            </a:r>
            <a:r>
              <a:rPr lang="cs-CZ" dirty="0" smtClean="0"/>
              <a:t>se liší od rozvoje </a:t>
            </a:r>
            <a:r>
              <a:rPr lang="cs-CZ" dirty="0"/>
              <a:t>měst. </a:t>
            </a:r>
            <a:endParaRPr lang="cs-CZ" dirty="0" smtClean="0"/>
          </a:p>
          <a:p>
            <a:pPr lvl="1"/>
            <a:r>
              <a:rPr lang="cs-CZ" dirty="0" smtClean="0"/>
              <a:t>K </a:t>
            </a:r>
            <a:r>
              <a:rPr lang="cs-CZ" dirty="0"/>
              <a:t>dispozici pouze jedny nástroje státní správy, jednotná </a:t>
            </a:r>
            <a:r>
              <a:rPr lang="cs-CZ" dirty="0" smtClean="0"/>
              <a:t>legislativní regulace</a:t>
            </a:r>
            <a:r>
              <a:rPr lang="cs-CZ" dirty="0"/>
              <a:t>, jedny orgány státní správy. </a:t>
            </a:r>
            <a:endParaRPr lang="cs-CZ" dirty="0" smtClean="0"/>
          </a:p>
          <a:p>
            <a:pPr lvl="1"/>
            <a:endParaRPr lang="cs-CZ" dirty="0"/>
          </a:p>
          <a:p>
            <a:r>
              <a:rPr lang="cs-CZ" dirty="0"/>
              <a:t>4) </a:t>
            </a:r>
            <a:r>
              <a:rPr lang="cs-CZ" dirty="0" smtClean="0"/>
              <a:t>Silná pozice </a:t>
            </a:r>
            <a:r>
              <a:rPr lang="cs-CZ" dirty="0" smtClean="0"/>
              <a:t>územního </a:t>
            </a:r>
            <a:r>
              <a:rPr lang="cs-CZ" dirty="0" smtClean="0"/>
              <a:t>plánování v rozvoji venkova</a:t>
            </a:r>
          </a:p>
          <a:p>
            <a:pPr lvl="1"/>
            <a:r>
              <a:rPr lang="cs-CZ" dirty="0" smtClean="0"/>
              <a:t>Přesto masivní </a:t>
            </a:r>
            <a:r>
              <a:rPr lang="cs-CZ" dirty="0"/>
              <a:t>devastace venkovského prostoru </a:t>
            </a:r>
            <a:r>
              <a:rPr lang="cs-CZ" dirty="0" err="1" smtClean="0"/>
              <a:t>suburbanizačními</a:t>
            </a:r>
            <a:r>
              <a:rPr lang="cs-CZ" dirty="0" smtClean="0"/>
              <a:t> </a:t>
            </a:r>
            <a:r>
              <a:rPr lang="cs-CZ" dirty="0"/>
              <a:t>procesy, </a:t>
            </a:r>
            <a:r>
              <a:rPr lang="cs-CZ" dirty="0" smtClean="0"/>
              <a:t>vesnicko-průmyslových </a:t>
            </a:r>
            <a:r>
              <a:rPr lang="cs-CZ" dirty="0"/>
              <a:t>zón</a:t>
            </a:r>
            <a:r>
              <a:rPr lang="cs-CZ" dirty="0" smtClean="0"/>
              <a:t>.</a:t>
            </a:r>
          </a:p>
          <a:p>
            <a:pPr lvl="1"/>
            <a:endParaRPr lang="cs-CZ" dirty="0"/>
          </a:p>
          <a:p>
            <a:r>
              <a:rPr lang="cs-CZ" dirty="0" smtClean="0"/>
              <a:t>5) Velká </a:t>
            </a:r>
            <a:r>
              <a:rPr lang="cs-CZ" dirty="0"/>
              <a:t>část vlastníků pozemků na venkově má pouze velmi slabý vztah k </a:t>
            </a:r>
            <a:r>
              <a:rPr lang="cs-CZ" dirty="0" smtClean="0"/>
              <a:t>vesnici</a:t>
            </a:r>
          </a:p>
          <a:p>
            <a:pPr lvl="1"/>
            <a:r>
              <a:rPr lang="cs-CZ" dirty="0" smtClean="0"/>
              <a:t>Pozemky </a:t>
            </a:r>
            <a:r>
              <a:rPr lang="cs-CZ" dirty="0" smtClean="0"/>
              <a:t>na venkově často slouží pouze jako investice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340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Informační paradox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 smtClean="0"/>
              <a:t>V</a:t>
            </a:r>
            <a:r>
              <a:rPr lang="en-GB" b="1" dirty="0" smtClean="0"/>
              <a:t>elk</a:t>
            </a:r>
            <a:r>
              <a:rPr lang="cs-CZ" b="1" dirty="0" smtClean="0"/>
              <a:t>ý</a:t>
            </a:r>
            <a:r>
              <a:rPr lang="en-GB" b="1" dirty="0" smtClean="0"/>
              <a:t> </a:t>
            </a:r>
            <a:r>
              <a:rPr lang="en-GB" b="1" dirty="0" err="1" smtClean="0"/>
              <a:t>objem</a:t>
            </a:r>
            <a:r>
              <a:rPr lang="en-GB" b="1" dirty="0" smtClean="0"/>
              <a:t> </a:t>
            </a:r>
            <a:r>
              <a:rPr lang="en-GB" b="1" dirty="0" err="1" smtClean="0"/>
              <a:t>dat</a:t>
            </a:r>
            <a:r>
              <a:rPr lang="cs-CZ" b="1" dirty="0" smtClean="0"/>
              <a:t> </a:t>
            </a:r>
            <a:r>
              <a:rPr lang="en-GB" b="1" dirty="0" err="1" smtClean="0"/>
              <a:t>veřejně</a:t>
            </a:r>
            <a:r>
              <a:rPr lang="en-GB" b="1" dirty="0" smtClean="0"/>
              <a:t> </a:t>
            </a:r>
            <a:r>
              <a:rPr lang="en-GB" b="1" dirty="0"/>
              <a:t>k </a:t>
            </a:r>
            <a:r>
              <a:rPr lang="en-GB" b="1" dirty="0" err="1" smtClean="0"/>
              <a:t>dispozici</a:t>
            </a:r>
            <a:endParaRPr lang="cs-CZ" b="1" dirty="0"/>
          </a:p>
          <a:p>
            <a:pPr lvl="1"/>
            <a:r>
              <a:rPr lang="cs-CZ" dirty="0" smtClean="0"/>
              <a:t>Neexistuje </a:t>
            </a:r>
            <a:r>
              <a:rPr lang="cs-CZ" dirty="0"/>
              <a:t>jedna přehledná databáze, která by shromažďovala všechny </a:t>
            </a:r>
            <a:r>
              <a:rPr lang="cs-CZ" dirty="0" smtClean="0"/>
              <a:t>důležité </a:t>
            </a:r>
            <a:r>
              <a:rPr lang="cs-CZ" dirty="0"/>
              <a:t>údaje vztahující se k rozvoji území</a:t>
            </a:r>
            <a:r>
              <a:rPr lang="cs-CZ" dirty="0" smtClean="0"/>
              <a:t>.</a:t>
            </a:r>
          </a:p>
          <a:p>
            <a:pPr lvl="1"/>
            <a:endParaRPr lang="cs-CZ" dirty="0"/>
          </a:p>
          <a:p>
            <a:pPr lvl="1"/>
            <a:r>
              <a:rPr lang="cs-CZ" dirty="0" smtClean="0"/>
              <a:t>Obce </a:t>
            </a:r>
            <a:r>
              <a:rPr lang="cs-CZ" dirty="0"/>
              <a:t>nejvíce postrádají informace v oblasti vyhledávání </a:t>
            </a:r>
            <a:endParaRPr lang="cs-CZ" dirty="0" smtClean="0"/>
          </a:p>
          <a:p>
            <a:pPr lvl="2"/>
            <a:r>
              <a:rPr lang="cs-CZ" dirty="0" smtClean="0"/>
              <a:t>finančních </a:t>
            </a:r>
            <a:r>
              <a:rPr lang="cs-CZ" dirty="0"/>
              <a:t>partnerů (13,4 </a:t>
            </a:r>
            <a:r>
              <a:rPr lang="cs-CZ" dirty="0" smtClean="0"/>
              <a:t>%)</a:t>
            </a:r>
          </a:p>
          <a:p>
            <a:pPr lvl="2"/>
            <a:r>
              <a:rPr lang="cs-CZ" dirty="0" smtClean="0"/>
              <a:t>oblasti </a:t>
            </a:r>
            <a:r>
              <a:rPr lang="cs-CZ" dirty="0"/>
              <a:t>právního poradenství (9,5 </a:t>
            </a:r>
            <a:r>
              <a:rPr lang="cs-CZ" dirty="0" smtClean="0"/>
              <a:t>%)</a:t>
            </a:r>
          </a:p>
          <a:p>
            <a:pPr lvl="2"/>
            <a:r>
              <a:rPr lang="cs-CZ" dirty="0" smtClean="0"/>
              <a:t>příkladech </a:t>
            </a:r>
            <a:r>
              <a:rPr lang="cs-CZ" dirty="0"/>
              <a:t>vzorových a úspěšných projektů (8,5 </a:t>
            </a:r>
            <a:r>
              <a:rPr lang="cs-CZ" dirty="0" smtClean="0"/>
              <a:t>%)</a:t>
            </a:r>
          </a:p>
          <a:p>
            <a:pPr lvl="2"/>
            <a:r>
              <a:rPr lang="cs-CZ" dirty="0" smtClean="0"/>
              <a:t> </a:t>
            </a:r>
            <a:r>
              <a:rPr lang="cs-CZ" dirty="0"/>
              <a:t>Nejméně respondenti postrádají externí nezávislé moderátory, statistická data, výzkumné studie a další informace potřebné k </a:t>
            </a:r>
            <a:r>
              <a:rPr lang="cs-CZ" dirty="0" smtClean="0"/>
              <a:t>rozhodování</a:t>
            </a:r>
            <a:endParaRPr lang="cs-CZ" dirty="0" smtClean="0"/>
          </a:p>
          <a:p>
            <a:endParaRPr lang="cs-CZ" dirty="0"/>
          </a:p>
          <a:p>
            <a:r>
              <a:rPr lang="cs-CZ" dirty="0"/>
              <a:t>V současnosti je nabízeno nepřeberné množství kurzů, seminářů a dalších vzdělávacích programů k nejrůznějším tématům. </a:t>
            </a:r>
            <a:endParaRPr lang="cs-CZ" dirty="0" smtClean="0"/>
          </a:p>
          <a:p>
            <a:pPr lvl="1"/>
            <a:r>
              <a:rPr lang="cs-CZ" dirty="0" smtClean="0"/>
              <a:t>Jejich </a:t>
            </a:r>
            <a:r>
              <a:rPr lang="cs-CZ" dirty="0"/>
              <a:t>přínosy pro absolventy </a:t>
            </a:r>
            <a:r>
              <a:rPr lang="cs-CZ" dirty="0" smtClean="0"/>
              <a:t>velmi malé</a:t>
            </a:r>
            <a:endParaRPr lang="cs-CZ" dirty="0" smtClean="0"/>
          </a:p>
          <a:p>
            <a:endParaRPr lang="cs-CZ" dirty="0"/>
          </a:p>
          <a:p>
            <a:r>
              <a:rPr lang="cs-CZ" dirty="0"/>
              <a:t>Obecným informačním problémem je formálnost, převaha formy nad obsahem. </a:t>
            </a:r>
            <a:endParaRPr lang="cs-CZ" dirty="0" smtClean="0"/>
          </a:p>
          <a:p>
            <a:pPr lvl="1"/>
            <a:r>
              <a:rPr lang="cs-CZ" dirty="0" smtClean="0"/>
              <a:t>V </a:t>
            </a:r>
            <a:r>
              <a:rPr lang="cs-CZ" dirty="0"/>
              <a:t>plánování rozvoje tak je paradoxem, že vzniká řada koncepčních dokumentů, jež zůstávají pouze formálními výstupy bez výraznější odezvy v podobě realizace navržených aktivit.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378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Rozvoj cestovního ruchu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Rozvoj</a:t>
            </a:r>
            <a:r>
              <a:rPr lang="cs-CZ" dirty="0" smtClean="0"/>
              <a:t> - </a:t>
            </a:r>
            <a:r>
              <a:rPr lang="en-GB" dirty="0" err="1" smtClean="0"/>
              <a:t>proces</a:t>
            </a:r>
            <a:r>
              <a:rPr lang="en-GB" dirty="0" smtClean="0"/>
              <a:t> </a:t>
            </a:r>
            <a:r>
              <a:rPr lang="en-GB" dirty="0" err="1"/>
              <a:t>pozitivních</a:t>
            </a:r>
            <a:r>
              <a:rPr lang="en-GB" dirty="0"/>
              <a:t> </a:t>
            </a:r>
            <a:r>
              <a:rPr lang="en-GB" dirty="0" err="1"/>
              <a:t>změn</a:t>
            </a:r>
            <a:r>
              <a:rPr lang="en-GB" dirty="0"/>
              <a:t>. 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pozitivní </a:t>
            </a:r>
            <a:r>
              <a:rPr lang="cs-CZ" dirty="0" smtClean="0"/>
              <a:t>efekty</a:t>
            </a:r>
          </a:p>
          <a:p>
            <a:pPr lvl="1"/>
            <a:r>
              <a:rPr lang="cs-CZ" dirty="0" smtClean="0"/>
              <a:t>(</a:t>
            </a:r>
            <a:r>
              <a:rPr lang="cs-CZ" dirty="0"/>
              <a:t>pracovní </a:t>
            </a:r>
            <a:r>
              <a:rPr lang="cs-CZ" dirty="0" smtClean="0"/>
              <a:t>příležitosti</a:t>
            </a:r>
            <a:r>
              <a:rPr lang="cs-CZ" dirty="0"/>
              <a:t>, rozvoj služeb, úprava vzhledu obce…) </a:t>
            </a:r>
          </a:p>
          <a:p>
            <a:endParaRPr lang="cs-CZ" dirty="0" smtClean="0"/>
          </a:p>
          <a:p>
            <a:r>
              <a:rPr lang="cs-CZ" dirty="0" smtClean="0"/>
              <a:t>efekty negativní</a:t>
            </a:r>
          </a:p>
          <a:p>
            <a:pPr lvl="1"/>
            <a:r>
              <a:rPr lang="cs-CZ" dirty="0"/>
              <a:t>postupně vytlačí (resp. potlačí) běžnou (nejen obytnou) funkci sídla, dojde ke vzniku a rozvoji turistických „ghett“, tj. území, kde žijí návštěvníci zcela odděleni od stálých obyvatel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94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Rozvoj zemědělství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Zemědělské podnikání </a:t>
            </a:r>
            <a:r>
              <a:rPr lang="cs-CZ" dirty="0" smtClean="0"/>
              <a:t>součástí </a:t>
            </a:r>
            <a:r>
              <a:rPr lang="cs-CZ" dirty="0"/>
              <a:t>venkovského prostoru. </a:t>
            </a:r>
            <a:endParaRPr lang="cs-CZ" dirty="0" smtClean="0"/>
          </a:p>
          <a:p>
            <a:pPr lvl="1"/>
            <a:r>
              <a:rPr lang="cs-CZ" dirty="0" smtClean="0"/>
              <a:t>Ale mění </a:t>
            </a:r>
            <a:r>
              <a:rPr lang="cs-CZ" dirty="0" smtClean="0"/>
              <a:t>se jeho </a:t>
            </a:r>
            <a:r>
              <a:rPr lang="cs-CZ" dirty="0"/>
              <a:t>pozice</a:t>
            </a:r>
            <a:r>
              <a:rPr lang="cs-CZ" dirty="0" smtClean="0"/>
              <a:t>.</a:t>
            </a:r>
          </a:p>
          <a:p>
            <a:pPr lvl="1"/>
            <a:r>
              <a:rPr lang="cs-CZ" dirty="0"/>
              <a:t>Ekonomický profit ze zemědělského </a:t>
            </a:r>
            <a:r>
              <a:rPr lang="cs-CZ" dirty="0" smtClean="0"/>
              <a:t>podnikání, není </a:t>
            </a:r>
            <a:r>
              <a:rPr lang="cs-CZ" dirty="0"/>
              <a:t>realizován ve venkovském prostoru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/>
              <a:t>Negativní </a:t>
            </a:r>
            <a:r>
              <a:rPr lang="cs-CZ" dirty="0"/>
              <a:t>důsledky přetrvávajících </a:t>
            </a:r>
            <a:r>
              <a:rPr lang="cs-CZ" dirty="0" smtClean="0"/>
              <a:t>velkovýrobních </a:t>
            </a:r>
            <a:r>
              <a:rPr lang="cs-CZ" dirty="0"/>
              <a:t>forem intenzivního zemědělského hospodaření na erozi půdy, na veřejná zařízení, ale také na soukromý majetek. 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r>
              <a:rPr lang="cs-CZ" dirty="0"/>
              <a:t>I</a:t>
            </a:r>
            <a:r>
              <a:rPr lang="cs-CZ" dirty="0" smtClean="0"/>
              <a:t>ntenzivní </a:t>
            </a:r>
            <a:r>
              <a:rPr lang="cs-CZ" dirty="0"/>
              <a:t>velkovýrobní formy nepodporují obnovu atraktivity venkovské krajiny pro venkovskou rekreaci a turistiku. </a:t>
            </a:r>
            <a:r>
              <a:rPr lang="cs-CZ" dirty="0" smtClean="0"/>
              <a:t>Jsou </a:t>
            </a:r>
            <a:r>
              <a:rPr lang="cs-CZ" dirty="0"/>
              <a:t>v jistém rozporu s rozvojem venkova.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92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Běžná praxe v rozvoji venkova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1) </a:t>
            </a:r>
            <a:r>
              <a:rPr lang="en-GB" dirty="0" err="1" smtClean="0"/>
              <a:t>Řeší</a:t>
            </a:r>
            <a:r>
              <a:rPr lang="en-GB" dirty="0" smtClean="0"/>
              <a:t> </a:t>
            </a:r>
            <a:r>
              <a:rPr lang="en-GB" dirty="0"/>
              <a:t>se </a:t>
            </a:r>
            <a:r>
              <a:rPr lang="en-GB" dirty="0" err="1"/>
              <a:t>přednostně</a:t>
            </a:r>
            <a:r>
              <a:rPr lang="en-GB" dirty="0"/>
              <a:t> </a:t>
            </a:r>
            <a:r>
              <a:rPr lang="en-GB" dirty="0" err="1"/>
              <a:t>ty</a:t>
            </a:r>
            <a:r>
              <a:rPr lang="en-GB" dirty="0"/>
              <a:t> </a:t>
            </a:r>
            <a:r>
              <a:rPr lang="en-GB" dirty="0" err="1"/>
              <a:t>problémy</a:t>
            </a:r>
            <a:r>
              <a:rPr lang="en-GB" dirty="0"/>
              <a:t>, </a:t>
            </a:r>
            <a:r>
              <a:rPr lang="en-GB" dirty="0" err="1"/>
              <a:t>jejichž</a:t>
            </a:r>
            <a:r>
              <a:rPr lang="en-GB" dirty="0"/>
              <a:t> </a:t>
            </a:r>
            <a:r>
              <a:rPr lang="en-GB" dirty="0" err="1"/>
              <a:t>řešení</a:t>
            </a:r>
            <a:r>
              <a:rPr lang="en-GB" dirty="0"/>
              <a:t> je </a:t>
            </a:r>
            <a:r>
              <a:rPr lang="en-GB" dirty="0" err="1"/>
              <a:t>podporováno</a:t>
            </a:r>
            <a:r>
              <a:rPr lang="en-GB" dirty="0"/>
              <a:t> </a:t>
            </a:r>
            <a:r>
              <a:rPr lang="en-GB" dirty="0" err="1"/>
              <a:t>dotačními</a:t>
            </a:r>
            <a:r>
              <a:rPr lang="cs-CZ" dirty="0"/>
              <a:t> </a:t>
            </a:r>
            <a:r>
              <a:rPr lang="en-GB" dirty="0" err="1" smtClean="0"/>
              <a:t>prostředky</a:t>
            </a:r>
            <a:r>
              <a:rPr lang="en-GB" dirty="0" smtClean="0"/>
              <a:t>.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2) </a:t>
            </a:r>
            <a:r>
              <a:rPr lang="en-GB" dirty="0" err="1" smtClean="0"/>
              <a:t>Hlavní</a:t>
            </a:r>
            <a:r>
              <a:rPr lang="en-GB" dirty="0" smtClean="0"/>
              <a:t> </a:t>
            </a:r>
            <a:r>
              <a:rPr lang="en-GB" dirty="0" err="1"/>
              <a:t>problémy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venkově</a:t>
            </a:r>
            <a:r>
              <a:rPr lang="en-GB" dirty="0"/>
              <a:t> </a:t>
            </a:r>
            <a:r>
              <a:rPr lang="en-GB" dirty="0" err="1"/>
              <a:t>příliš</a:t>
            </a:r>
            <a:r>
              <a:rPr lang="en-GB" dirty="0"/>
              <a:t> </a:t>
            </a:r>
            <a:r>
              <a:rPr lang="en-GB" dirty="0" err="1"/>
              <a:t>nesouvisí</a:t>
            </a:r>
            <a:r>
              <a:rPr lang="en-GB" dirty="0"/>
              <a:t> </a:t>
            </a:r>
            <a:r>
              <a:rPr lang="en-GB" dirty="0" smtClean="0"/>
              <a:t>s</a:t>
            </a:r>
            <a:r>
              <a:rPr lang="cs-CZ" dirty="0" smtClean="0"/>
              <a:t>e zemědělskou </a:t>
            </a:r>
            <a:r>
              <a:rPr lang="en-GB" dirty="0" err="1" smtClean="0"/>
              <a:t>politikou</a:t>
            </a:r>
            <a:r>
              <a:rPr lang="en-GB" dirty="0" smtClean="0"/>
              <a:t> </a:t>
            </a:r>
            <a:r>
              <a:rPr lang="en-GB" dirty="0"/>
              <a:t>a </a:t>
            </a:r>
            <a:r>
              <a:rPr lang="en-GB" dirty="0" err="1"/>
              <a:t>jejími</a:t>
            </a:r>
            <a:r>
              <a:rPr lang="cs-CZ" dirty="0"/>
              <a:t> </a:t>
            </a:r>
            <a:r>
              <a:rPr lang="en-GB" dirty="0" err="1"/>
              <a:t>nástroji</a:t>
            </a:r>
            <a:r>
              <a:rPr lang="en-GB" dirty="0"/>
              <a:t>, </a:t>
            </a:r>
            <a:r>
              <a:rPr lang="en-GB" dirty="0" err="1"/>
              <a:t>přesto</a:t>
            </a:r>
            <a:r>
              <a:rPr lang="en-GB" dirty="0"/>
              <a:t> se </a:t>
            </a:r>
            <a:r>
              <a:rPr lang="en-GB" dirty="0" err="1"/>
              <a:t>stále</a:t>
            </a:r>
            <a:r>
              <a:rPr lang="en-GB" dirty="0"/>
              <a:t> </a:t>
            </a:r>
            <a:r>
              <a:rPr lang="en-GB" dirty="0" err="1"/>
              <a:t>ztotožňuje</a:t>
            </a:r>
            <a:r>
              <a:rPr lang="en-GB" dirty="0"/>
              <a:t> </a:t>
            </a:r>
            <a:r>
              <a:rPr lang="en-GB" dirty="0" err="1"/>
              <a:t>rozvoj</a:t>
            </a:r>
            <a:r>
              <a:rPr lang="en-GB" dirty="0"/>
              <a:t> </a:t>
            </a:r>
            <a:r>
              <a:rPr lang="en-GB" dirty="0" err="1"/>
              <a:t>venkova</a:t>
            </a:r>
            <a:r>
              <a:rPr lang="en-GB" dirty="0"/>
              <a:t> s </a:t>
            </a:r>
            <a:r>
              <a:rPr lang="en-GB" dirty="0" err="1"/>
              <a:t>rozvojem</a:t>
            </a:r>
            <a:r>
              <a:rPr lang="en-GB" dirty="0"/>
              <a:t> </a:t>
            </a:r>
            <a:r>
              <a:rPr lang="en-GB" dirty="0" err="1"/>
              <a:t>zemědělství</a:t>
            </a:r>
            <a:r>
              <a:rPr lang="en-GB" dirty="0" smtClean="0"/>
              <a:t>.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3) </a:t>
            </a:r>
            <a:r>
              <a:rPr lang="en-GB" dirty="0" smtClean="0"/>
              <a:t>Je </a:t>
            </a:r>
            <a:r>
              <a:rPr lang="en-GB" dirty="0" err="1"/>
              <a:t>podporováno</a:t>
            </a:r>
            <a:r>
              <a:rPr lang="en-GB" dirty="0"/>
              <a:t> </a:t>
            </a:r>
            <a:r>
              <a:rPr lang="en-GB" dirty="0" err="1"/>
              <a:t>řešení</a:t>
            </a:r>
            <a:r>
              <a:rPr lang="en-GB" dirty="0"/>
              <a:t> </a:t>
            </a:r>
            <a:r>
              <a:rPr lang="en-GB" dirty="0" err="1"/>
              <a:t>problémů</a:t>
            </a:r>
            <a:r>
              <a:rPr lang="en-GB" dirty="0"/>
              <a:t>, ale </a:t>
            </a:r>
            <a:r>
              <a:rPr lang="en-GB" dirty="0" err="1"/>
              <a:t>řeší</a:t>
            </a:r>
            <a:r>
              <a:rPr lang="en-GB" dirty="0"/>
              <a:t> se </a:t>
            </a:r>
            <a:r>
              <a:rPr lang="en-GB" dirty="0" err="1"/>
              <a:t>problémy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nejsou</a:t>
            </a:r>
            <a:r>
              <a:rPr lang="en-GB" dirty="0"/>
              <a:t> z </a:t>
            </a:r>
            <a:r>
              <a:rPr lang="en-GB" dirty="0" err="1"/>
              <a:t>hlediska</a:t>
            </a:r>
            <a:r>
              <a:rPr lang="cs-CZ" dirty="0"/>
              <a:t> </a:t>
            </a:r>
            <a:r>
              <a:rPr lang="en-GB" dirty="0" err="1"/>
              <a:t>obyvatel</a:t>
            </a:r>
            <a:r>
              <a:rPr lang="en-GB" dirty="0"/>
              <a:t> </a:t>
            </a:r>
            <a:r>
              <a:rPr lang="en-GB" dirty="0" err="1"/>
              <a:t>těmi</a:t>
            </a:r>
            <a:r>
              <a:rPr lang="en-GB" dirty="0"/>
              <a:t> </a:t>
            </a:r>
            <a:r>
              <a:rPr lang="en-GB" dirty="0" err="1"/>
              <a:t>zásadními</a:t>
            </a:r>
            <a:r>
              <a:rPr lang="en-GB" dirty="0" smtClean="0"/>
              <a:t>.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4</a:t>
            </a:r>
            <a:r>
              <a:rPr lang="cs-CZ" dirty="0" smtClean="0"/>
              <a:t>) </a:t>
            </a:r>
            <a:r>
              <a:rPr lang="en-GB" dirty="0" err="1" smtClean="0"/>
              <a:t>Setrvávání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tradičních</a:t>
            </a:r>
            <a:r>
              <a:rPr lang="en-GB" dirty="0" smtClean="0"/>
              <a:t>, </a:t>
            </a:r>
            <a:r>
              <a:rPr lang="en-GB" dirty="0" err="1" smtClean="0"/>
              <a:t>nepříliš</a:t>
            </a:r>
            <a:r>
              <a:rPr lang="en-GB" dirty="0" smtClean="0"/>
              <a:t> </a:t>
            </a:r>
            <a:r>
              <a:rPr lang="en-GB" dirty="0" err="1" smtClean="0"/>
              <a:t>účinných</a:t>
            </a:r>
            <a:r>
              <a:rPr lang="en-GB" dirty="0" smtClean="0"/>
              <a:t>, </a:t>
            </a:r>
            <a:r>
              <a:rPr lang="en-GB" dirty="0" err="1" smtClean="0"/>
              <a:t>zaběhlých</a:t>
            </a:r>
            <a:r>
              <a:rPr lang="en-GB" dirty="0" smtClean="0"/>
              <a:t> </a:t>
            </a:r>
            <a:r>
              <a:rPr lang="en-GB" dirty="0" err="1" smtClean="0"/>
              <a:t>postupech</a:t>
            </a:r>
            <a:r>
              <a:rPr lang="en-GB" dirty="0" smtClean="0"/>
              <a:t> – </a:t>
            </a:r>
            <a:r>
              <a:rPr lang="en-GB" dirty="0" err="1" smtClean="0"/>
              <a:t>využívání</a:t>
            </a:r>
            <a:r>
              <a:rPr lang="cs-CZ" dirty="0" smtClean="0"/>
              <a:t> </a:t>
            </a:r>
            <a:r>
              <a:rPr lang="en-GB" dirty="0" err="1" smtClean="0"/>
              <a:t>vytvořených</a:t>
            </a:r>
            <a:r>
              <a:rPr lang="en-GB" dirty="0" smtClean="0"/>
              <a:t> a </a:t>
            </a:r>
            <a:r>
              <a:rPr lang="en-GB" dirty="0" err="1" smtClean="0"/>
              <a:t>stabilizovaných</a:t>
            </a:r>
            <a:r>
              <a:rPr lang="en-GB" dirty="0" smtClean="0"/>
              <a:t> (ale </a:t>
            </a:r>
            <a:r>
              <a:rPr lang="cs-CZ" dirty="0" smtClean="0"/>
              <a:t>mnohdy </a:t>
            </a:r>
            <a:r>
              <a:rPr lang="en-GB" dirty="0" err="1" smtClean="0"/>
              <a:t>nefunkčních</a:t>
            </a:r>
            <a:r>
              <a:rPr lang="en-GB" dirty="0" smtClean="0"/>
              <a:t>) </a:t>
            </a:r>
            <a:r>
              <a:rPr lang="en-GB" dirty="0" err="1" smtClean="0"/>
              <a:t>struktur</a:t>
            </a:r>
            <a:r>
              <a:rPr lang="en-GB" dirty="0" smtClean="0"/>
              <a:t>.</a:t>
            </a: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793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Běžná praxe v rozvoji </a:t>
            </a:r>
            <a:r>
              <a:rPr lang="cs-CZ" dirty="0" smtClean="0"/>
              <a:t>venkova II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5) Řada </a:t>
            </a:r>
            <a:r>
              <a:rPr lang="cs-CZ" dirty="0"/>
              <a:t>subjektů připravuje projektové žádosti na základě témat aktuálně vyhlašovaných ve výzvách, a nikoliv podle svých priorit a potřeb. </a:t>
            </a:r>
            <a:endParaRPr lang="cs-CZ" dirty="0" smtClean="0"/>
          </a:p>
          <a:p>
            <a:r>
              <a:rPr lang="cs-CZ" dirty="0" smtClean="0"/>
              <a:t>zatížení </a:t>
            </a:r>
            <a:r>
              <a:rPr lang="cs-CZ" dirty="0"/>
              <a:t>rozpočtu dlouholetými </a:t>
            </a:r>
            <a:r>
              <a:rPr lang="cs-CZ" dirty="0" smtClean="0"/>
              <a:t>úvěry</a:t>
            </a:r>
          </a:p>
          <a:p>
            <a:r>
              <a:rPr lang="cs-CZ" dirty="0" smtClean="0"/>
              <a:t>ohrožení realizace </a:t>
            </a:r>
            <a:r>
              <a:rPr lang="cs-CZ" dirty="0"/>
              <a:t>skutečně potřebných </a:t>
            </a:r>
            <a:r>
              <a:rPr lang="cs-CZ" dirty="0" smtClean="0"/>
              <a:t>projektů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361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Dodatek k seminární práci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Velký počet stran</a:t>
            </a:r>
            <a:endParaRPr lang="en-GB" dirty="0"/>
          </a:p>
          <a:p>
            <a:r>
              <a:rPr lang="en-GB" dirty="0" err="1"/>
              <a:t>Efektivní</a:t>
            </a:r>
            <a:r>
              <a:rPr lang="en-GB" dirty="0"/>
              <a:t> ?</a:t>
            </a:r>
          </a:p>
          <a:p>
            <a:r>
              <a:rPr lang="en-GB" dirty="0" err="1"/>
              <a:t>Věcnost</a:t>
            </a:r>
            <a:r>
              <a:rPr lang="en-GB" dirty="0"/>
              <a:t> </a:t>
            </a:r>
            <a:endParaRPr lang="cs-CZ" dirty="0" smtClean="0"/>
          </a:p>
          <a:p>
            <a:r>
              <a:rPr lang="cs-CZ" dirty="0"/>
              <a:t>Lepší podrobněji rozebrat zajímavé specifické </a:t>
            </a:r>
            <a:r>
              <a:rPr lang="cs-CZ" dirty="0" smtClean="0"/>
              <a:t>cíle</a:t>
            </a:r>
            <a:endParaRPr lang="en-GB" dirty="0"/>
          </a:p>
          <a:p>
            <a:r>
              <a:rPr lang="en-GB" dirty="0" err="1"/>
              <a:t>Zabývejte</a:t>
            </a:r>
            <a:r>
              <a:rPr lang="en-GB" dirty="0"/>
              <a:t> se </a:t>
            </a:r>
            <a:r>
              <a:rPr lang="en-GB" dirty="0" err="1"/>
              <a:t>jen</a:t>
            </a:r>
            <a:r>
              <a:rPr lang="en-GB" dirty="0"/>
              <a:t> </a:t>
            </a:r>
            <a:r>
              <a:rPr lang="en-GB" dirty="0" err="1"/>
              <a:t>podstatným</a:t>
            </a:r>
            <a:r>
              <a:rPr lang="en-GB" dirty="0"/>
              <a:t> a </a:t>
            </a:r>
            <a:r>
              <a:rPr lang="cs-CZ" dirty="0" smtClean="0"/>
              <a:t>snažte se být konkrétní.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395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 !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86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 rozvoje venkova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97 </a:t>
            </a:r>
            <a:r>
              <a:rPr lang="pl-PL" dirty="0"/>
              <a:t>miliard </a:t>
            </a:r>
            <a:r>
              <a:rPr lang="pl-PL" dirty="0" smtClean="0"/>
              <a:t>Kč </a:t>
            </a:r>
          </a:p>
          <a:p>
            <a:pPr lvl="1"/>
            <a:r>
              <a:rPr lang="pl-PL" dirty="0" smtClean="0"/>
              <a:t>63 </a:t>
            </a:r>
            <a:r>
              <a:rPr lang="pl-PL" dirty="0"/>
              <a:t>miliarld z EU a 34 miliard z rozpočtu ČR</a:t>
            </a:r>
            <a:r>
              <a:rPr lang="pl-PL" dirty="0" smtClean="0"/>
              <a:t>.</a:t>
            </a:r>
          </a:p>
          <a:p>
            <a:pPr lvl="1"/>
            <a:endParaRPr lang="pl-PL" dirty="0"/>
          </a:p>
          <a:p>
            <a:r>
              <a:rPr lang="cs-CZ" dirty="0" err="1" smtClean="0"/>
              <a:t>Earth</a:t>
            </a:r>
            <a:r>
              <a:rPr lang="cs-CZ" dirty="0" smtClean="0"/>
              <a:t> Summit </a:t>
            </a:r>
            <a:r>
              <a:rPr lang="cs-CZ" dirty="0"/>
              <a:t>v Rio de </a:t>
            </a:r>
            <a:r>
              <a:rPr lang="cs-CZ" dirty="0" err="1"/>
              <a:t>Janeiru</a:t>
            </a:r>
            <a:r>
              <a:rPr lang="cs-CZ" dirty="0"/>
              <a:t> v roce </a:t>
            </a:r>
            <a:r>
              <a:rPr lang="cs-CZ" dirty="0" smtClean="0"/>
              <a:t>1992</a:t>
            </a:r>
          </a:p>
          <a:p>
            <a:r>
              <a:rPr lang="en-GB" dirty="0" smtClean="0"/>
              <a:t>Agenda </a:t>
            </a:r>
            <a:r>
              <a:rPr lang="en-GB" dirty="0"/>
              <a:t>2000 z </a:t>
            </a:r>
            <a:r>
              <a:rPr lang="en-GB" dirty="0" err="1"/>
              <a:t>roku</a:t>
            </a:r>
            <a:r>
              <a:rPr lang="en-GB" dirty="0"/>
              <a:t> 1997 </a:t>
            </a:r>
            <a:r>
              <a:rPr lang="en-GB" dirty="0" err="1"/>
              <a:t>znamenala</a:t>
            </a:r>
            <a:r>
              <a:rPr lang="en-GB" dirty="0"/>
              <a:t> </a:t>
            </a:r>
            <a:r>
              <a:rPr lang="en-GB" dirty="0" err="1"/>
              <a:t>první</a:t>
            </a:r>
            <a:r>
              <a:rPr lang="en-GB" dirty="0"/>
              <a:t> </a:t>
            </a:r>
            <a:r>
              <a:rPr lang="en-GB" dirty="0" err="1"/>
              <a:t>záměr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zpracování</a:t>
            </a:r>
            <a:r>
              <a:rPr lang="en-GB" dirty="0"/>
              <a:t> </a:t>
            </a:r>
            <a:r>
              <a:rPr lang="en-GB" dirty="0" err="1"/>
              <a:t>kompaktní</a:t>
            </a:r>
            <a:r>
              <a:rPr lang="en-GB" dirty="0"/>
              <a:t> </a:t>
            </a:r>
            <a:r>
              <a:rPr lang="en-GB" dirty="0" err="1"/>
              <a:t>politiky</a:t>
            </a:r>
            <a:r>
              <a:rPr lang="en-GB" dirty="0"/>
              <a:t> </a:t>
            </a:r>
            <a:r>
              <a:rPr lang="en-GB" dirty="0" err="1"/>
              <a:t>rozvoje</a:t>
            </a:r>
            <a:r>
              <a:rPr lang="en-GB" dirty="0"/>
              <a:t> </a:t>
            </a:r>
            <a:r>
              <a:rPr lang="en-GB" dirty="0" err="1"/>
              <a:t>venkova</a:t>
            </a:r>
            <a:r>
              <a:rPr lang="en-GB" dirty="0"/>
              <a:t> </a:t>
            </a:r>
            <a:endParaRPr lang="cs-CZ" dirty="0" smtClean="0"/>
          </a:p>
          <a:p>
            <a:pPr lvl="1"/>
            <a:r>
              <a:rPr lang="cs-CZ" dirty="0" smtClean="0"/>
              <a:t>Dochází k navyšování </a:t>
            </a:r>
            <a:r>
              <a:rPr lang="en-GB" dirty="0" err="1" smtClean="0"/>
              <a:t>objem</a:t>
            </a:r>
            <a:r>
              <a:rPr lang="cs-CZ" dirty="0" smtClean="0"/>
              <a:t>u</a:t>
            </a:r>
            <a:r>
              <a:rPr lang="en-GB" dirty="0" smtClean="0"/>
              <a:t> </a:t>
            </a:r>
            <a:r>
              <a:rPr lang="en-GB" dirty="0" err="1"/>
              <a:t>prostředků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rozvoj</a:t>
            </a:r>
            <a:r>
              <a:rPr lang="en-GB" dirty="0"/>
              <a:t> </a:t>
            </a:r>
            <a:r>
              <a:rPr lang="en-GB" dirty="0" err="1"/>
              <a:t>venkova</a:t>
            </a:r>
            <a:r>
              <a:rPr lang="en-GB" dirty="0"/>
              <a:t>, </a:t>
            </a:r>
            <a:r>
              <a:rPr lang="en-GB" dirty="0" err="1"/>
              <a:t>naopak</a:t>
            </a:r>
            <a:r>
              <a:rPr lang="en-GB" dirty="0"/>
              <a:t> </a:t>
            </a:r>
            <a:r>
              <a:rPr lang="en-GB" dirty="0" err="1"/>
              <a:t>objem</a:t>
            </a:r>
            <a:r>
              <a:rPr lang="en-GB" dirty="0"/>
              <a:t> </a:t>
            </a:r>
            <a:r>
              <a:rPr lang="en-GB" dirty="0" err="1"/>
              <a:t>finančních</a:t>
            </a:r>
            <a:r>
              <a:rPr lang="en-GB" dirty="0"/>
              <a:t> </a:t>
            </a:r>
            <a:r>
              <a:rPr lang="en-GB" dirty="0" err="1"/>
              <a:t>prostředků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SZP </a:t>
            </a:r>
            <a:r>
              <a:rPr lang="en-GB" dirty="0" err="1"/>
              <a:t>omezen</a:t>
            </a:r>
            <a:r>
              <a:rPr lang="en-GB" dirty="0"/>
              <a:t> </a:t>
            </a:r>
            <a:r>
              <a:rPr lang="en-GB" dirty="0" err="1"/>
              <a:t>finančním</a:t>
            </a:r>
            <a:r>
              <a:rPr lang="en-GB" dirty="0"/>
              <a:t> </a:t>
            </a:r>
            <a:r>
              <a:rPr lang="en-GB" dirty="0" err="1" smtClean="0"/>
              <a:t>stropem</a:t>
            </a:r>
            <a:endParaRPr lang="cs-CZ" dirty="0" smtClean="0"/>
          </a:p>
          <a:p>
            <a:pPr lvl="2"/>
            <a:r>
              <a:rPr lang="cs-CZ" dirty="0"/>
              <a:t>modulace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48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Podporované oblasti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6" y="2033465"/>
            <a:ext cx="9103174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47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Program rozvoje </a:t>
            </a:r>
            <a:r>
              <a:rPr lang="cs-CZ" dirty="0" smtClean="0"/>
              <a:t>venkova- 3. kolo  Operace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Žádost přes portál farmáře</a:t>
            </a:r>
          </a:p>
          <a:p>
            <a:pPr lvl="1"/>
            <a:r>
              <a:rPr lang="cs-CZ" dirty="0"/>
              <a:t>Je základním komunikačním nástrojem pro podávání Žádost o dotaci </a:t>
            </a:r>
            <a:r>
              <a:rPr lang="cs-CZ" dirty="0" smtClean="0"/>
              <a:t>a dalších </a:t>
            </a:r>
            <a:r>
              <a:rPr lang="cs-CZ" dirty="0"/>
              <a:t>dokumentů týkající se její administrace.</a:t>
            </a:r>
            <a:endParaRPr lang="cs-CZ" dirty="0" smtClean="0"/>
          </a:p>
          <a:p>
            <a:r>
              <a:rPr lang="cs-CZ" dirty="0" smtClean="0"/>
              <a:t>Momentálně 3.kolo od </a:t>
            </a:r>
            <a:r>
              <a:rPr lang="cs-CZ" dirty="0"/>
              <a:t>11. 10. 2016 8:00 hodin do 31. 10. 2016 13:00 </a:t>
            </a:r>
            <a:r>
              <a:rPr lang="cs-CZ" dirty="0" smtClean="0"/>
              <a:t>hodin</a:t>
            </a:r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23149" t="18530" r="24600" b="11471"/>
          <a:stretch/>
        </p:blipFill>
        <p:spPr bwMode="auto">
          <a:xfrm>
            <a:off x="539552" y="1556792"/>
            <a:ext cx="8280920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7876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Preferenční kritéria </a:t>
            </a:r>
            <a:r>
              <a:rPr lang="cs-CZ" b="1" dirty="0"/>
              <a:t>(výběr u </a:t>
            </a:r>
            <a:r>
              <a:rPr lang="cs-CZ" b="1" dirty="0" smtClean="0"/>
              <a:t>4.1.1)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dirty="0" smtClean="0"/>
              <a:t>Místo </a:t>
            </a:r>
            <a:r>
              <a:rPr lang="cs-CZ" dirty="0"/>
              <a:t>realizace projektu se nachází v </a:t>
            </a:r>
            <a:r>
              <a:rPr lang="cs-CZ" b="1" dirty="0"/>
              <a:t>LFA oblastech</a:t>
            </a:r>
          </a:p>
          <a:p>
            <a:pPr lvl="0"/>
            <a:r>
              <a:rPr lang="cs-CZ" dirty="0"/>
              <a:t>Místo realizace projektu se nachází v </a:t>
            </a:r>
            <a:r>
              <a:rPr lang="cs-CZ" b="1" dirty="0"/>
              <a:t>hospodářsky problémových regionech</a:t>
            </a:r>
          </a:p>
          <a:p>
            <a:pPr lvl="0"/>
            <a:r>
              <a:rPr lang="cs-CZ" dirty="0"/>
              <a:t>Součástí výdajů projektu je stroj s </a:t>
            </a:r>
            <a:r>
              <a:rPr lang="cs-CZ" b="1" dirty="0" err="1"/>
              <a:t>půdoochrannou</a:t>
            </a:r>
            <a:r>
              <a:rPr lang="cs-CZ" b="1" dirty="0"/>
              <a:t> funkcí</a:t>
            </a:r>
            <a:r>
              <a:rPr lang="cs-CZ" dirty="0"/>
              <a:t>, stroj nebo technologie, který přispívá ke snížení emisí NH3 do ovzduší nebo zařízení pro precizní zemědělství, a zároveň žadatel nebyl v minulosti sankcionován za nedodržení protierozních opatření ochrany půdy </a:t>
            </a:r>
          </a:p>
          <a:p>
            <a:pPr lvl="0"/>
            <a:r>
              <a:rPr lang="cs-CZ" b="1" dirty="0"/>
              <a:t>Zaměstnávání mladých </a:t>
            </a:r>
            <a:r>
              <a:rPr lang="cs-CZ" dirty="0"/>
              <a:t>zaměstnanců do 40 let</a:t>
            </a:r>
          </a:p>
          <a:p>
            <a:pPr lvl="0"/>
            <a:r>
              <a:rPr lang="cs-CZ" dirty="0"/>
              <a:t>Minimálně 20 % výdajů projektu, ze kterých je stanovena dotace, je určeno na </a:t>
            </a:r>
            <a:r>
              <a:rPr lang="cs-CZ" b="1" dirty="0"/>
              <a:t>pořízení technologie</a:t>
            </a:r>
          </a:p>
          <a:p>
            <a:pPr lvl="0"/>
            <a:r>
              <a:rPr lang="cs-CZ" dirty="0"/>
              <a:t>Místo realizace projektu se nachází v katastrálním území s mimořádným/vysokým rizikem </a:t>
            </a:r>
            <a:r>
              <a:rPr lang="cs-CZ" b="1" dirty="0"/>
              <a:t>ohrožení suchem</a:t>
            </a:r>
          </a:p>
          <a:p>
            <a:pPr lvl="0"/>
            <a:r>
              <a:rPr lang="cs-CZ" b="1" dirty="0"/>
              <a:t> </a:t>
            </a:r>
            <a:r>
              <a:rPr lang="cs-CZ" dirty="0"/>
              <a:t>Žadatel </a:t>
            </a:r>
            <a:r>
              <a:rPr lang="cs-CZ" b="1" dirty="0"/>
              <a:t>nepodniká déle než 5 let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798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12" y="764704"/>
            <a:ext cx="9153111" cy="563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4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Program rozvoje venkova Jihomoravského kraje pro rok </a:t>
            </a:r>
            <a:r>
              <a:rPr lang="cs-CZ" b="1" dirty="0" smtClean="0"/>
              <a:t>2016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Podpora školní </a:t>
            </a:r>
            <a:r>
              <a:rPr lang="cs-CZ" dirty="0"/>
              <a:t>a předškolní výchovy, zdravotní a sociální péče a </a:t>
            </a:r>
            <a:r>
              <a:rPr lang="cs-CZ" dirty="0" smtClean="0"/>
              <a:t>podpora </a:t>
            </a:r>
            <a:r>
              <a:rPr lang="cs-CZ" dirty="0"/>
              <a:t>projektů udržujících kvalitu života na </a:t>
            </a:r>
            <a:r>
              <a:rPr lang="cs-CZ" dirty="0" smtClean="0"/>
              <a:t>venkově</a:t>
            </a:r>
          </a:p>
          <a:p>
            <a:r>
              <a:rPr lang="cs-CZ" dirty="0"/>
              <a:t>Navazuje na dokumenty Strategie rozvoje JMK a  Plán rozvoje </a:t>
            </a:r>
            <a:r>
              <a:rPr lang="cs-CZ" dirty="0" smtClean="0"/>
              <a:t>JMK</a:t>
            </a:r>
          </a:p>
          <a:p>
            <a:r>
              <a:rPr lang="cs-CZ" dirty="0"/>
              <a:t>6 Titulů </a:t>
            </a:r>
            <a:r>
              <a:rPr lang="cs-CZ" dirty="0" smtClean="0"/>
              <a:t>- obce </a:t>
            </a:r>
            <a:r>
              <a:rPr lang="cs-CZ" dirty="0"/>
              <a:t>do 3 tisíc obyvatel, MAS, sdružení obcí </a:t>
            </a:r>
            <a:endParaRPr lang="cs-CZ" dirty="0" smtClean="0"/>
          </a:p>
          <a:p>
            <a:pPr lvl="1"/>
            <a:r>
              <a:rPr lang="cs-CZ" dirty="0"/>
              <a:t>Výstavba, obnova a údržba venkovské zástavby</a:t>
            </a:r>
          </a:p>
          <a:p>
            <a:pPr lvl="1"/>
            <a:r>
              <a:rPr lang="cs-CZ" dirty="0"/>
              <a:t>Podpora provozu místních akčních skupin</a:t>
            </a:r>
          </a:p>
          <a:p>
            <a:pPr lvl="1"/>
            <a:r>
              <a:rPr lang="cs-CZ" dirty="0"/>
              <a:t>Dotace na úroky z úvěrů na výstavbu</a:t>
            </a:r>
          </a:p>
          <a:p>
            <a:pPr lvl="1"/>
            <a:r>
              <a:rPr lang="cs-CZ" dirty="0"/>
              <a:t>Zvýšení bezpečnosti obyvatel v dopravě</a:t>
            </a:r>
          </a:p>
          <a:p>
            <a:pPr lvl="1"/>
            <a:r>
              <a:rPr lang="cs-CZ" dirty="0"/>
              <a:t>Obecní knihovny</a:t>
            </a:r>
          </a:p>
          <a:p>
            <a:pPr lvl="1"/>
            <a:r>
              <a:rPr lang="cs-CZ" dirty="0"/>
              <a:t>Realizace společných projektů svazků obcí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577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31252" t="14411" r="32371" b="67801"/>
          <a:stretch/>
        </p:blipFill>
        <p:spPr bwMode="auto">
          <a:xfrm>
            <a:off x="1691680" y="404664"/>
            <a:ext cx="6408712" cy="1944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/>
          <p:cNvPicPr/>
          <p:nvPr/>
        </p:nvPicPr>
        <p:blipFill rotWithShape="1">
          <a:blip r:embed="rId2"/>
          <a:srcRect l="31252" t="51244" r="32371" b="5294"/>
          <a:stretch/>
        </p:blipFill>
        <p:spPr bwMode="auto">
          <a:xfrm>
            <a:off x="1691680" y="2249488"/>
            <a:ext cx="6408712" cy="460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7646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Kritika rozvoje venkova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Všeobecně chápaný rozvoj</a:t>
            </a:r>
          </a:p>
          <a:p>
            <a:pPr lvl="1"/>
            <a:r>
              <a:rPr lang="cs-CZ" dirty="0" smtClean="0"/>
              <a:t>Obecné problémy - posílení zaměstnanosti, omezení depopulace venkova, ochrana životního prostředí… atd.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ALE</a:t>
            </a:r>
          </a:p>
          <a:p>
            <a:pPr lvl="1"/>
            <a:r>
              <a:rPr lang="cs-CZ" dirty="0"/>
              <a:t>R</a:t>
            </a:r>
            <a:r>
              <a:rPr lang="en-GB" dirty="0" err="1" smtClean="0"/>
              <a:t>ozvoj</a:t>
            </a:r>
            <a:r>
              <a:rPr lang="en-GB" dirty="0" smtClean="0"/>
              <a:t> </a:t>
            </a:r>
            <a:r>
              <a:rPr lang="en-GB" dirty="0"/>
              <a:t>a </a:t>
            </a:r>
            <a:r>
              <a:rPr lang="en-GB" dirty="0" err="1"/>
              <a:t>problémy</a:t>
            </a:r>
            <a:r>
              <a:rPr lang="en-GB" dirty="0"/>
              <a:t> </a:t>
            </a:r>
            <a:r>
              <a:rPr lang="en-GB" dirty="0" err="1"/>
              <a:t>venkovských</a:t>
            </a:r>
            <a:r>
              <a:rPr lang="en-GB" dirty="0"/>
              <a:t> </a:t>
            </a:r>
            <a:r>
              <a:rPr lang="en-GB" dirty="0" err="1"/>
              <a:t>obcí</a:t>
            </a:r>
            <a:r>
              <a:rPr lang="en-GB" dirty="0"/>
              <a:t> </a:t>
            </a:r>
            <a:r>
              <a:rPr lang="en-GB" dirty="0" err="1" smtClean="0"/>
              <a:t>závisí</a:t>
            </a:r>
            <a:r>
              <a:rPr lang="en-GB" dirty="0" smtClean="0"/>
              <a:t> </a:t>
            </a:r>
            <a:r>
              <a:rPr lang="cs-CZ" dirty="0" smtClean="0"/>
              <a:t>ve velkém počtu případů například na </a:t>
            </a:r>
            <a:r>
              <a:rPr lang="en-GB" dirty="0" err="1" smtClean="0"/>
              <a:t>velikosti</a:t>
            </a:r>
            <a:r>
              <a:rPr lang="en-GB" dirty="0" smtClean="0"/>
              <a:t> </a:t>
            </a:r>
            <a:r>
              <a:rPr lang="en-GB" dirty="0" err="1"/>
              <a:t>obce</a:t>
            </a:r>
            <a:r>
              <a:rPr lang="en-GB" dirty="0"/>
              <a:t>, </a:t>
            </a:r>
            <a:r>
              <a:rPr lang="en-GB" dirty="0" err="1"/>
              <a:t>její</a:t>
            </a:r>
            <a:r>
              <a:rPr lang="en-GB" dirty="0"/>
              <a:t> </a:t>
            </a:r>
            <a:r>
              <a:rPr lang="en-GB" dirty="0" err="1" smtClean="0"/>
              <a:t>poloze</a:t>
            </a:r>
            <a:r>
              <a:rPr lang="en-GB" dirty="0" smtClean="0"/>
              <a:t>,</a:t>
            </a:r>
            <a:r>
              <a:rPr lang="cs-CZ" dirty="0" smtClean="0"/>
              <a:t> </a:t>
            </a:r>
            <a:r>
              <a:rPr lang="en-GB" dirty="0" err="1" smtClean="0"/>
              <a:t>aktivitě</a:t>
            </a:r>
            <a:r>
              <a:rPr lang="en-GB" dirty="0" smtClean="0"/>
              <a:t> </a:t>
            </a:r>
            <a:r>
              <a:rPr lang="en-GB" dirty="0" err="1"/>
              <a:t>místních</a:t>
            </a:r>
            <a:r>
              <a:rPr lang="en-GB" dirty="0"/>
              <a:t> </a:t>
            </a:r>
            <a:r>
              <a:rPr lang="en-GB" dirty="0" err="1"/>
              <a:t>obyvatel</a:t>
            </a:r>
            <a:r>
              <a:rPr lang="en-GB" dirty="0"/>
              <a:t> a </a:t>
            </a:r>
            <a:r>
              <a:rPr lang="en-GB" dirty="0" err="1"/>
              <a:t>podnikatelů</a:t>
            </a:r>
            <a:r>
              <a:rPr lang="en-GB" dirty="0"/>
              <a:t> </a:t>
            </a:r>
            <a:r>
              <a:rPr lang="en-GB" dirty="0" err="1"/>
              <a:t>či</a:t>
            </a:r>
            <a:r>
              <a:rPr lang="en-GB" dirty="0"/>
              <a:t> </a:t>
            </a:r>
            <a:r>
              <a:rPr lang="en-GB" dirty="0" err="1"/>
              <a:t>osobnosti</a:t>
            </a:r>
            <a:r>
              <a:rPr lang="en-GB" dirty="0"/>
              <a:t> </a:t>
            </a:r>
            <a:r>
              <a:rPr lang="en-GB" dirty="0" err="1"/>
              <a:t>starosty</a:t>
            </a:r>
            <a:r>
              <a:rPr lang="en-GB" dirty="0" smtClean="0"/>
              <a:t>.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en-GB" dirty="0" err="1"/>
              <a:t>Cílem</a:t>
            </a:r>
            <a:r>
              <a:rPr lang="en-GB" dirty="0"/>
              <a:t> </a:t>
            </a:r>
            <a:r>
              <a:rPr lang="en-GB" dirty="0" err="1"/>
              <a:t>rozvoje</a:t>
            </a:r>
            <a:r>
              <a:rPr lang="en-GB" dirty="0"/>
              <a:t> </a:t>
            </a:r>
            <a:r>
              <a:rPr lang="en-GB" dirty="0" err="1" smtClean="0"/>
              <a:t>není</a:t>
            </a:r>
            <a:r>
              <a:rPr lang="en-GB" dirty="0" smtClean="0"/>
              <a:t> </a:t>
            </a:r>
            <a:r>
              <a:rPr lang="en-GB" dirty="0" err="1" smtClean="0"/>
              <a:t>aby</a:t>
            </a:r>
            <a:r>
              <a:rPr lang="en-GB" dirty="0" smtClean="0"/>
              <a:t> se z </a:t>
            </a:r>
            <a:r>
              <a:rPr lang="en-GB" dirty="0" err="1" smtClean="0"/>
              <a:t>vesnice</a:t>
            </a:r>
            <a:r>
              <a:rPr lang="en-GB" dirty="0" smtClean="0"/>
              <a:t> </a:t>
            </a:r>
            <a:r>
              <a:rPr lang="en-GB" dirty="0" err="1" smtClean="0"/>
              <a:t>stalo</a:t>
            </a:r>
            <a:r>
              <a:rPr lang="en-GB" dirty="0" smtClean="0"/>
              <a:t> </a:t>
            </a:r>
            <a:r>
              <a:rPr lang="en-GB" dirty="0" err="1" smtClean="0"/>
              <a:t>město</a:t>
            </a:r>
            <a:endParaRPr lang="cs-CZ" dirty="0" smtClean="0"/>
          </a:p>
          <a:p>
            <a:endParaRPr lang="en-GB" dirty="0"/>
          </a:p>
          <a:p>
            <a:pPr lvl="1"/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/>
              <a:t>rozvoj</a:t>
            </a:r>
            <a:r>
              <a:rPr lang="en-GB" dirty="0"/>
              <a:t> </a:t>
            </a:r>
            <a:r>
              <a:rPr lang="en-GB" dirty="0" err="1"/>
              <a:t>bývá</a:t>
            </a:r>
            <a:r>
              <a:rPr lang="en-GB" dirty="0"/>
              <a:t>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často</a:t>
            </a:r>
            <a:r>
              <a:rPr lang="en-GB" dirty="0"/>
              <a:t> </a:t>
            </a:r>
            <a:r>
              <a:rPr lang="en-GB" dirty="0" err="1"/>
              <a:t>obyvateli</a:t>
            </a:r>
            <a:r>
              <a:rPr lang="en-GB" dirty="0"/>
              <a:t> </a:t>
            </a:r>
            <a:r>
              <a:rPr lang="en-GB" dirty="0" err="1"/>
              <a:t>venkova</a:t>
            </a:r>
            <a:r>
              <a:rPr lang="en-GB" dirty="0"/>
              <a:t> </a:t>
            </a:r>
            <a:r>
              <a:rPr lang="en-GB" dirty="0" err="1"/>
              <a:t>chápána</a:t>
            </a:r>
            <a:r>
              <a:rPr lang="en-GB" dirty="0"/>
              <a:t> i </a:t>
            </a:r>
            <a:r>
              <a:rPr lang="en-GB" dirty="0" err="1"/>
              <a:t>stabilita</a:t>
            </a:r>
            <a:r>
              <a:rPr lang="en-GB" dirty="0"/>
              <a:t>, </a:t>
            </a:r>
            <a:r>
              <a:rPr lang="en-GB" dirty="0" err="1"/>
              <a:t>tedy</a:t>
            </a:r>
            <a:r>
              <a:rPr lang="en-GB" dirty="0"/>
              <a:t> </a:t>
            </a:r>
            <a:r>
              <a:rPr lang="en-GB" dirty="0" err="1"/>
              <a:t>stav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se </a:t>
            </a:r>
            <a:r>
              <a:rPr lang="en-GB" dirty="0" err="1"/>
              <a:t>mají</a:t>
            </a:r>
            <a:r>
              <a:rPr lang="en-GB" dirty="0"/>
              <a:t> </a:t>
            </a:r>
            <a:r>
              <a:rPr lang="en-GB" dirty="0" err="1"/>
              <a:t>dobře</a:t>
            </a:r>
            <a:r>
              <a:rPr lang="en-GB" dirty="0"/>
              <a:t> a </a:t>
            </a:r>
            <a:r>
              <a:rPr lang="en-GB" dirty="0" err="1"/>
              <a:t>jsou</a:t>
            </a:r>
            <a:r>
              <a:rPr lang="en-GB" dirty="0"/>
              <a:t> se </a:t>
            </a:r>
            <a:r>
              <a:rPr lang="en-GB" dirty="0" err="1"/>
              <a:t>stávajícími</a:t>
            </a:r>
            <a:r>
              <a:rPr lang="en-GB" dirty="0"/>
              <a:t> </a:t>
            </a:r>
            <a:r>
              <a:rPr lang="en-GB" dirty="0" err="1"/>
              <a:t>poměry</a:t>
            </a:r>
            <a:r>
              <a:rPr lang="en-GB" dirty="0"/>
              <a:t> </a:t>
            </a:r>
            <a:r>
              <a:rPr lang="en-GB" dirty="0" err="1"/>
              <a:t>spokojeni</a:t>
            </a:r>
            <a:r>
              <a:rPr lang="en-GB" dirty="0"/>
              <a:t>.</a:t>
            </a:r>
          </a:p>
          <a:p>
            <a:pPr lvl="1"/>
            <a:endParaRPr lang="en-GB" dirty="0"/>
          </a:p>
          <a:p>
            <a:pPr lvl="1"/>
            <a:r>
              <a:rPr lang="cs-CZ" dirty="0" smtClean="0"/>
              <a:t>Z</a:t>
            </a:r>
            <a:r>
              <a:rPr lang="en-GB" dirty="0" err="1" smtClean="0"/>
              <a:t>ávislost</a:t>
            </a:r>
            <a:r>
              <a:rPr lang="en-GB" dirty="0" smtClean="0"/>
              <a:t> </a:t>
            </a:r>
            <a:r>
              <a:rPr lang="en-GB" dirty="0" err="1"/>
              <a:t>rozvoje</a:t>
            </a:r>
            <a:r>
              <a:rPr lang="en-GB" dirty="0"/>
              <a:t> </a:t>
            </a:r>
            <a:r>
              <a:rPr lang="en-GB" dirty="0" err="1"/>
              <a:t>obce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získání</a:t>
            </a:r>
            <a:r>
              <a:rPr lang="en-GB" dirty="0"/>
              <a:t> </a:t>
            </a:r>
            <a:r>
              <a:rPr lang="en-GB" dirty="0" err="1"/>
              <a:t>finančních</a:t>
            </a:r>
            <a:r>
              <a:rPr lang="en-GB" dirty="0"/>
              <a:t> </a:t>
            </a:r>
            <a:r>
              <a:rPr lang="en-GB" dirty="0" err="1"/>
              <a:t>prostředků</a:t>
            </a:r>
            <a:r>
              <a:rPr lang="en-GB" dirty="0"/>
              <a:t> z </a:t>
            </a:r>
            <a:r>
              <a:rPr lang="en-GB" dirty="0" err="1"/>
              <a:t>cizích</a:t>
            </a:r>
            <a:r>
              <a:rPr lang="en-GB" dirty="0"/>
              <a:t> </a:t>
            </a:r>
            <a:r>
              <a:rPr lang="en-GB" dirty="0" err="1"/>
              <a:t>zdrojů</a:t>
            </a:r>
            <a:r>
              <a:rPr lang="en-GB" dirty="0"/>
              <a:t> (</a:t>
            </a:r>
            <a:r>
              <a:rPr lang="en-GB" dirty="0" err="1"/>
              <a:t>evropských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národních</a:t>
            </a:r>
            <a:r>
              <a:rPr lang="en-GB" dirty="0"/>
              <a:t> </a:t>
            </a:r>
            <a:r>
              <a:rPr lang="en-GB" dirty="0" err="1"/>
              <a:t>dotací</a:t>
            </a:r>
            <a:r>
              <a:rPr lang="en-GB" dirty="0"/>
              <a:t>). </a:t>
            </a:r>
          </a:p>
          <a:p>
            <a:pPr lvl="1"/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3" t="36979" r="25037" b="11285"/>
          <a:stretch/>
        </p:blipFill>
        <p:spPr bwMode="auto">
          <a:xfrm>
            <a:off x="-13816" y="1630603"/>
            <a:ext cx="913583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80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Vlastní 10">
      <a:dk1>
        <a:srgbClr val="000000"/>
      </a:dk1>
      <a:lt1>
        <a:srgbClr val="CDCDCD"/>
      </a:lt1>
      <a:dk2>
        <a:srgbClr val="3C5184"/>
      </a:dk2>
      <a:lt2>
        <a:srgbClr val="FFC000"/>
      </a:lt2>
      <a:accent1>
        <a:srgbClr val="FFC000"/>
      </a:accent1>
      <a:accent2>
        <a:srgbClr val="F5C201"/>
      </a:accent2>
      <a:accent3>
        <a:srgbClr val="3C5184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6224</TotalTime>
  <Words>943</Words>
  <Application>Microsoft Office PowerPoint</Application>
  <PresentationFormat>Předvádění na obrazovce (4:3)</PresentationFormat>
  <Paragraphs>112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Přehlednost</vt:lpstr>
      <vt:lpstr>Seminář Rurální geografie</vt:lpstr>
      <vt:lpstr>Program rozvoje venkova</vt:lpstr>
      <vt:lpstr>Podporované oblasti</vt:lpstr>
      <vt:lpstr>Program rozvoje venkova- 3. kolo  Operace</vt:lpstr>
      <vt:lpstr>Preferenční kritéria (výběr u 4.1.1)</vt:lpstr>
      <vt:lpstr>Prezentace aplikace PowerPoint</vt:lpstr>
      <vt:lpstr>Program rozvoje venkova Jihomoravského kraje pro rok 2016</vt:lpstr>
      <vt:lpstr>Prezentace aplikace PowerPoint</vt:lpstr>
      <vt:lpstr>Kritika rozvoje venkova</vt:lpstr>
      <vt:lpstr>Prezentace aplikace PowerPoint</vt:lpstr>
      <vt:lpstr>Paradoxy a kritika rozvoje venkova</vt:lpstr>
      <vt:lpstr>Paradoxy a kritika rozvoje venkova</vt:lpstr>
      <vt:lpstr>Informační paradox</vt:lpstr>
      <vt:lpstr>Rozvoj cestovního ruchu</vt:lpstr>
      <vt:lpstr>Rozvoj zemědělství</vt:lpstr>
      <vt:lpstr>Běžná praxe v rozvoji venkova</vt:lpstr>
      <vt:lpstr>Běžná praxe v rozvoji venkova II</vt:lpstr>
      <vt:lpstr>Dodatek k seminární práci</vt:lpstr>
      <vt:lpstr>Děkuji za pozornost 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Rurální geografie</dc:title>
  <dc:creator>HP</dc:creator>
  <cp:lastModifiedBy>HP</cp:lastModifiedBy>
  <cp:revision>92</cp:revision>
  <dcterms:created xsi:type="dcterms:W3CDTF">2016-09-12T16:12:21Z</dcterms:created>
  <dcterms:modified xsi:type="dcterms:W3CDTF">2016-10-17T12:34:23Z</dcterms:modified>
</cp:coreProperties>
</file>