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4" r:id="rId22"/>
    <p:sldId id="275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81A4F-8ABE-4C74-AF1D-FB4D83E233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4304-D72D-460D-902A-D959D376B4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1B44D-27BB-40D1-8B63-2BFB27D457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20DF-52AF-45FD-915B-A34C5AA5BA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E1293-E501-4F79-AF7D-F8C41CE5B9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7694-88C9-4E04-AA37-85FE0F14AC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621A-561B-46B6-83AC-41350E94D7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0948-AC51-43D3-8368-852B17FCCB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041DB-2FDD-4156-916D-7F31715391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7170-4E4D-408E-8C4F-36296FAC44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CD8B3-314C-4925-AAAA-58FA007E84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B7A8-ABF6-4D04-9E3E-D863639281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AFC-69DF-41D1-9381-CE86FD743D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EE2F75-832E-46AD-9DD5-DCDF93C2FE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sa.un.org/unpd/wpp/unpp/panel_indicators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7772400" cy="1728788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FFFF00"/>
                </a:solidFill>
              </a:rPr>
              <a:t>Konstrukce Witthauerova diagramu</a:t>
            </a:r>
            <a:br>
              <a:rPr lang="cs-CZ" altLang="cs-CZ">
                <a:solidFill>
                  <a:schemeClr val="bg1"/>
                </a:solidFill>
              </a:rPr>
            </a:br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437063"/>
            <a:ext cx="6400800" cy="1512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bg1"/>
                </a:solidFill>
              </a:rPr>
              <a:t>Cvičení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FF00"/>
                </a:solidFill>
              </a:rPr>
              <a:t>Jak průběh demografického přechodu graficky znázornit?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4579" name="Picture 5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4964112" cy="3238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580" name="Picture 7" descr="3241403188_009b847062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675" y="4076700"/>
            <a:ext cx="4381500" cy="25527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581" name="Picture 9" descr="image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525588"/>
            <a:ext cx="3168650" cy="25066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FF00"/>
                </a:solidFill>
              </a:rPr>
              <a:t>Jak průběh demografického přechodu graficky znázornit?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bg1"/>
                </a:solidFill>
              </a:rPr>
              <a:t>Existuje možnost zobrazit v jednom grafu vývoj </a:t>
            </a:r>
            <a:r>
              <a:rPr lang="cs-CZ" altLang="cs-CZ">
                <a:solidFill>
                  <a:srgbClr val="FFFF00"/>
                </a:solidFill>
              </a:rPr>
              <a:t>natality, mortality</a:t>
            </a:r>
            <a:r>
              <a:rPr lang="cs-CZ" altLang="cs-CZ">
                <a:solidFill>
                  <a:schemeClr val="bg1"/>
                </a:solidFill>
              </a:rPr>
              <a:t> a </a:t>
            </a:r>
            <a:r>
              <a:rPr lang="cs-CZ" altLang="cs-CZ">
                <a:solidFill>
                  <a:srgbClr val="FFFF00"/>
                </a:solidFill>
              </a:rPr>
              <a:t>přirozeného  přírůstku</a:t>
            </a:r>
            <a:r>
              <a:rPr lang="cs-CZ" altLang="cs-CZ">
                <a:solidFill>
                  <a:schemeClr val="bg1"/>
                </a:solidFill>
              </a:rPr>
              <a:t> pro libovolný počet států</a:t>
            </a:r>
          </a:p>
          <a:p>
            <a:pPr eaLnBrk="1" hangingPunct="1">
              <a:lnSpc>
                <a:spcPct val="90000"/>
              </a:lnSpc>
            </a:pPr>
            <a:endParaRPr lang="cs-CZ" altLang="cs-CZ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bg1"/>
                </a:solidFill>
              </a:rPr>
              <a:t>Analýza vývoje přirozeného pohybu obyvatelstva  jednotlivých států / regionů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bg1"/>
                </a:solidFill>
              </a:rPr>
              <a:t>1976 německý demograf Kurt Witthauer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6627" name="Picture 4" descr="sejmout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688" y="188913"/>
            <a:ext cx="4689475" cy="64801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FF00"/>
                </a:solidFill>
              </a:rPr>
              <a:t>Witthauerův diagram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osa x </a:t>
            </a:r>
            <a:r>
              <a:rPr lang="cs-CZ" altLang="cs-CZ" sz="2400">
                <a:solidFill>
                  <a:schemeClr val="bg1"/>
                </a:solidFill>
              </a:rPr>
              <a:t>= mortalita, obrácená osa (nula je vpravo, maximální hodnoty vlevo!),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rgbClr val="FFFF00"/>
                </a:solidFill>
              </a:rPr>
              <a:t>osa y </a:t>
            </a:r>
            <a:r>
              <a:rPr lang="cs-CZ" altLang="cs-CZ" sz="2400">
                <a:solidFill>
                  <a:schemeClr val="bg1"/>
                </a:solidFill>
              </a:rPr>
              <a:t>= natalita (normální stupnice)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bg1"/>
                </a:solidFill>
              </a:rPr>
              <a:t>důležitou součástí jsou i </a:t>
            </a:r>
            <a:r>
              <a:rPr lang="cs-CZ" altLang="cs-CZ" sz="2400">
                <a:solidFill>
                  <a:srgbClr val="FFFF00"/>
                </a:solidFill>
              </a:rPr>
              <a:t>úhlopříčky spojující místa se stejnou hodnotou přirozeného přírůstku</a:t>
            </a:r>
            <a:r>
              <a:rPr lang="cs-CZ" altLang="cs-CZ" sz="2400">
                <a:solidFill>
                  <a:schemeClr val="bg1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bg1"/>
                </a:solidFill>
              </a:rPr>
              <a:t>důležitou součástí jsou i </a:t>
            </a:r>
            <a:r>
              <a:rPr lang="cs-CZ" altLang="cs-CZ" sz="2400">
                <a:solidFill>
                  <a:srgbClr val="FFFF00"/>
                </a:solidFill>
              </a:rPr>
              <a:t>dvě čáry rozdělující pole grafu na čtyři kvadranty</a:t>
            </a:r>
            <a:r>
              <a:rPr lang="cs-CZ" altLang="cs-CZ" sz="2400">
                <a:solidFill>
                  <a:schemeClr val="bg1"/>
                </a:solidFill>
              </a:rPr>
              <a:t> – jedna vede v úrovni </a:t>
            </a:r>
            <a:r>
              <a:rPr lang="cs-CZ" altLang="cs-CZ" sz="2400">
                <a:solidFill>
                  <a:srgbClr val="FFFF00"/>
                </a:solidFill>
              </a:rPr>
              <a:t>natality 25 ‰</a:t>
            </a:r>
            <a:r>
              <a:rPr lang="cs-CZ" altLang="cs-CZ" sz="2400">
                <a:solidFill>
                  <a:schemeClr val="bg1"/>
                </a:solidFill>
              </a:rPr>
              <a:t>, druhá v úrovni </a:t>
            </a:r>
            <a:r>
              <a:rPr lang="cs-CZ" altLang="cs-CZ" sz="2400">
                <a:solidFill>
                  <a:srgbClr val="FFFF00"/>
                </a:solidFill>
              </a:rPr>
              <a:t>mortality 15 ‰,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bg1"/>
                </a:solidFill>
              </a:rPr>
              <a:t>státy se v průběhu demografického přechodu přesouvají z kvadrantu 1, do kvadrantu 2 a do kvadrantu 3 (viz šipky v obrázku).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FF00"/>
                </a:solidFill>
              </a:rPr>
              <a:t>Zadání</a:t>
            </a:r>
            <a:endParaRPr lang="cs-CZ" altLang="cs-CZ">
              <a:solidFill>
                <a:srgbClr val="FFFF00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bg1"/>
                </a:solidFill>
              </a:rPr>
              <a:t>Charakterizujte vývoj míry přirozeného přírůstku (vztahu hodnot hrubé míry porodnosti a hrubé míry úmrtnosti) ve vybraných státech světa (</a:t>
            </a:r>
            <a:r>
              <a:rPr lang="cs-CZ" altLang="cs-CZ" sz="2200">
                <a:solidFill>
                  <a:srgbClr val="FFFF00"/>
                </a:solidFill>
              </a:rPr>
              <a:t>1 – Latinská Amerika, 1 – subsaharská Afrika, 1 – Evropa, 1 – jihovýchodní Asie</a:t>
            </a:r>
            <a:r>
              <a:rPr lang="cs-CZ" altLang="cs-CZ" sz="2200">
                <a:solidFill>
                  <a:schemeClr val="bg1"/>
                </a:solidFill>
              </a:rPr>
              <a:t>) v </a:t>
            </a:r>
            <a:r>
              <a:rPr lang="cs-CZ" altLang="cs-CZ" sz="2200" u="sng">
                <a:solidFill>
                  <a:schemeClr val="bg1"/>
                </a:solidFill>
              </a:rPr>
              <a:t>obdobích</a:t>
            </a:r>
            <a:r>
              <a:rPr lang="cs-CZ" altLang="cs-CZ" sz="220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20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bg1"/>
                </a:solidFill>
              </a:rPr>
              <a:t>1950-1955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bg1"/>
                </a:solidFill>
              </a:rPr>
              <a:t>1975-1980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bg1"/>
                </a:solidFill>
              </a:rPr>
              <a:t>2000-2005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bg1"/>
                </a:solidFill>
              </a:rPr>
              <a:t>2020-2025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bg1"/>
                </a:solidFill>
              </a:rPr>
              <a:t>2045-2050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 u="sng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 u="sng">
                <a:solidFill>
                  <a:schemeClr val="bg1"/>
                </a:solidFill>
              </a:rPr>
              <a:t>Požadované údaje</a:t>
            </a:r>
            <a:r>
              <a:rPr lang="cs-CZ" altLang="cs-CZ" sz="2200">
                <a:solidFill>
                  <a:schemeClr val="bg1"/>
                </a:solidFill>
              </a:rPr>
              <a:t>:	- hrubá míra porodnosti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bg1"/>
                </a:solidFill>
              </a:rPr>
              <a:t>- hrubá míra úmrtnosti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bg1"/>
                </a:solidFill>
              </a:rPr>
              <a:t>Vývoj hodnot hrubých měr porodnosti a úmrtnosti zakreslete do </a:t>
            </a:r>
            <a:r>
              <a:rPr lang="cs-CZ" altLang="cs-CZ" sz="2200" u="sng">
                <a:solidFill>
                  <a:schemeClr val="bg1"/>
                </a:solidFill>
              </a:rPr>
              <a:t>Witthauerova diagramu</a:t>
            </a:r>
            <a:r>
              <a:rPr lang="cs-CZ" altLang="cs-CZ" sz="220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FFFF00"/>
                </a:solidFill>
              </a:rPr>
              <a:t>Postup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</a:rPr>
              <a:t>vybrat státy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</a:rPr>
              <a:t>vypsat požadované údaje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</a:rPr>
              <a:t>nakreslit </a:t>
            </a:r>
            <a:r>
              <a:rPr lang="cs-CZ" altLang="cs-CZ" sz="2400" dirty="0" err="1">
                <a:solidFill>
                  <a:schemeClr val="bg1"/>
                </a:solidFill>
              </a:rPr>
              <a:t>Witthauerův</a:t>
            </a:r>
            <a:r>
              <a:rPr lang="cs-CZ" altLang="cs-CZ" sz="2400" dirty="0">
                <a:solidFill>
                  <a:schemeClr val="bg1"/>
                </a:solidFill>
              </a:rPr>
              <a:t> diagram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u="sng" dirty="0">
                <a:solidFill>
                  <a:schemeClr val="bg1"/>
                </a:solidFill>
              </a:rPr>
              <a:t>Pramen</a:t>
            </a:r>
            <a:r>
              <a:rPr lang="cs-CZ" altLang="cs-CZ" sz="2400" dirty="0">
                <a:solidFill>
                  <a:schemeClr val="bg1"/>
                </a:solidFill>
              </a:rPr>
              <a:t>: 	internet – data OSN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  <a:hlinkClick r:id="rId2"/>
              </a:rPr>
              <a:t>http://esa.un.org/unpd/wpp/unpp/panel_indicators.htm</a:t>
            </a:r>
            <a:endParaRPr lang="cs-CZ" altLang="cs-CZ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</a:rPr>
              <a:t>údaje: </a:t>
            </a:r>
            <a:r>
              <a:rPr lang="cs-CZ" altLang="cs-CZ" sz="2400" dirty="0" err="1">
                <a:solidFill>
                  <a:schemeClr val="bg1"/>
                </a:solidFill>
              </a:rPr>
              <a:t>crude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</a:rPr>
              <a:t>birth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</a:rPr>
              <a:t>rate</a:t>
            </a:r>
            <a:r>
              <a:rPr lang="cs-CZ" altLang="cs-CZ" sz="2400" dirty="0">
                <a:solidFill>
                  <a:schemeClr val="bg1"/>
                </a:solidFill>
              </a:rPr>
              <a:t> (natalita), </a:t>
            </a:r>
            <a:r>
              <a:rPr lang="cs-CZ" altLang="cs-CZ" sz="2400" dirty="0" err="1">
                <a:solidFill>
                  <a:schemeClr val="bg1"/>
                </a:solidFill>
              </a:rPr>
              <a:t>crude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</a:rPr>
              <a:t>death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</a:rPr>
              <a:t>rate</a:t>
            </a:r>
            <a:r>
              <a:rPr lang="cs-CZ" altLang="cs-CZ" sz="2400" dirty="0">
                <a:solidFill>
                  <a:schemeClr val="bg1"/>
                </a:solidFill>
              </a:rPr>
              <a:t> (mortalita)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bg1"/>
                </a:solidFill>
              </a:rPr>
              <a:t>zadat příslušné údaje, vybrané státy, střední variantu a požadovaná časová období</a:t>
            </a:r>
            <a:r>
              <a:rPr lang="cs-CZ" altLang="cs-CZ" sz="24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FF00"/>
                </a:solidFill>
              </a:rPr>
              <a:t>V excelu si vytvoříte něco takového</a:t>
            </a:r>
          </a:p>
        </p:txBody>
      </p:sp>
      <p:pic>
        <p:nvPicPr>
          <p:cNvPr id="30722" name="Picture 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6500"/>
            <a:ext cx="9144000" cy="16271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FF00"/>
                </a:solidFill>
              </a:rPr>
              <a:t>Dále…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bg1"/>
                </a:solidFill>
              </a:rPr>
              <a:t>Vytvoříte v excelu pomocí </a:t>
            </a:r>
            <a:r>
              <a:rPr lang="cs-CZ" altLang="cs-CZ" sz="2400">
                <a:solidFill>
                  <a:srgbClr val="FFFF00"/>
                </a:solidFill>
              </a:rPr>
              <a:t>XY bodového grafu </a:t>
            </a:r>
            <a:r>
              <a:rPr lang="cs-CZ" altLang="cs-CZ" sz="2400">
                <a:solidFill>
                  <a:schemeClr val="bg1"/>
                </a:solidFill>
              </a:rPr>
              <a:t>něco takového…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bg1"/>
                </a:solidFill>
              </a:rPr>
              <a:t>S dalšími prvky</a:t>
            </a:r>
            <a:br>
              <a:rPr lang="cs-CZ" altLang="cs-CZ" sz="2400">
                <a:solidFill>
                  <a:schemeClr val="bg1"/>
                </a:solidFill>
              </a:rPr>
            </a:br>
            <a:r>
              <a:rPr lang="cs-CZ" altLang="cs-CZ" sz="2400">
                <a:solidFill>
                  <a:schemeClr val="bg1"/>
                </a:solidFill>
              </a:rPr>
              <a:t>si buď vyhrajte v</a:t>
            </a:r>
            <a:br>
              <a:rPr lang="cs-CZ" altLang="cs-CZ" sz="2400">
                <a:solidFill>
                  <a:schemeClr val="bg1"/>
                </a:solidFill>
              </a:rPr>
            </a:br>
            <a:r>
              <a:rPr lang="cs-CZ" altLang="cs-CZ" sz="2400">
                <a:solidFill>
                  <a:schemeClr val="bg1"/>
                </a:solidFill>
              </a:rPr>
              <a:t>excelu, postačí</a:t>
            </a:r>
            <a:br>
              <a:rPr lang="cs-CZ" altLang="cs-CZ" sz="2400">
                <a:solidFill>
                  <a:schemeClr val="bg1"/>
                </a:solidFill>
              </a:rPr>
            </a:br>
            <a:r>
              <a:rPr lang="cs-CZ" altLang="cs-CZ" sz="2400">
                <a:solidFill>
                  <a:schemeClr val="bg1"/>
                </a:solidFill>
              </a:rPr>
              <a:t>však i jejich </a:t>
            </a:r>
            <a:br>
              <a:rPr lang="cs-CZ" altLang="cs-CZ" sz="2400">
                <a:solidFill>
                  <a:schemeClr val="bg1"/>
                </a:solidFill>
              </a:rPr>
            </a:br>
            <a:r>
              <a:rPr lang="cs-CZ" altLang="cs-CZ" sz="2400">
                <a:solidFill>
                  <a:schemeClr val="bg1"/>
                </a:solidFill>
              </a:rPr>
              <a:t>„domalování“ v </a:t>
            </a:r>
            <a:br>
              <a:rPr lang="cs-CZ" altLang="cs-CZ" sz="2400">
                <a:solidFill>
                  <a:schemeClr val="bg1"/>
                </a:solidFill>
              </a:rPr>
            </a:br>
            <a:r>
              <a:rPr lang="cs-CZ" altLang="cs-CZ" sz="2400">
                <a:solidFill>
                  <a:schemeClr val="bg1"/>
                </a:solidFill>
              </a:rPr>
              <a:t>corellu, malování…</a:t>
            </a:r>
            <a:br>
              <a:rPr lang="cs-CZ" altLang="cs-CZ" sz="2400">
                <a:solidFill>
                  <a:schemeClr val="bg1"/>
                </a:solidFill>
              </a:rPr>
            </a:br>
            <a:r>
              <a:rPr lang="cs-CZ" altLang="cs-CZ" sz="2400">
                <a:solidFill>
                  <a:schemeClr val="bg1"/>
                </a:solidFill>
              </a:rPr>
              <a:t>(v nejhorším rukou)</a:t>
            </a:r>
          </a:p>
        </p:txBody>
      </p:sp>
      <p:pic>
        <p:nvPicPr>
          <p:cNvPr id="31747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492375"/>
            <a:ext cx="5026025" cy="41052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FF00"/>
                </a:solidFill>
              </a:rPr>
              <a:t>Výsledek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1323975"/>
          </a:xfrm>
        </p:spPr>
        <p:txBody>
          <a:bodyPr/>
          <a:lstStyle/>
          <a:p>
            <a:pPr eaLnBrk="1" hangingPunct="1"/>
            <a:r>
              <a:rPr lang="cs-CZ" altLang="cs-CZ" sz="2200">
                <a:solidFill>
                  <a:schemeClr val="bg1"/>
                </a:solidFill>
              </a:rPr>
              <a:t>Co nejvíce se s tím pohrajete, dle libosti doplníte názvy os, zakončení šipkama atd, atd…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76475"/>
            <a:ext cx="5727700" cy="34623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FF00"/>
                </a:solidFill>
              </a:rPr>
              <a:t>Výsledek</a:t>
            </a:r>
            <a:endParaRPr lang="cs-CZ"/>
          </a:p>
        </p:txBody>
      </p:sp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200">
                <a:solidFill>
                  <a:schemeClr val="bg1"/>
                </a:solidFill>
              </a:rPr>
              <a:t>Co nejvíce se s tím pohrajete, dle libosti doplníte názvy os, zakončení šipkama atd, atd…</a:t>
            </a:r>
          </a:p>
        </p:txBody>
      </p:sp>
      <p:pic>
        <p:nvPicPr>
          <p:cNvPr id="33795" name="Obrázek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173288"/>
            <a:ext cx="4465638" cy="45450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>
                <a:solidFill>
                  <a:srgbClr val="FFFF00"/>
                </a:solidFill>
              </a:rPr>
              <a:t>Jak se budu tvářit u oprav výstupů z tohoto cvičení…</a:t>
            </a:r>
          </a:p>
        </p:txBody>
      </p:sp>
      <p:pic>
        <p:nvPicPr>
          <p:cNvPr id="16386" name="Picture 2" descr="https://scontent-b.xx.fbcdn.net/hphotos-xpa1/v/t1.0-9/10347618_10201797967864054_791054004791623930_n.jpg?oh=9424be522c8cdd4ec4272f3c50a16fed&amp;oe=54F69E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00213"/>
            <a:ext cx="6264275" cy="46815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FF00"/>
                </a:solidFill>
              </a:rPr>
              <a:t>Výsledek</a:t>
            </a:r>
            <a:endParaRPr lang="cs-CZ"/>
          </a:p>
        </p:txBody>
      </p:sp>
      <p:sp>
        <p:nvSpPr>
          <p:cNvPr id="34818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altLang="cs-CZ" sz="2200">
                <a:solidFill>
                  <a:schemeClr val="bg1"/>
                </a:solidFill>
              </a:rPr>
              <a:t>Co nejvíce se s tím pohrajete, dle libosti doplníte názvy os, zakončení šipkama atd, atd…</a:t>
            </a:r>
          </a:p>
        </p:txBody>
      </p:sp>
      <p:pic>
        <p:nvPicPr>
          <p:cNvPr id="34819" name="obrázek 2" descr="C:\Users\Tomáš\Desktop\onrázek final c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492375"/>
            <a:ext cx="5757863" cy="35766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FF00"/>
                </a:solidFill>
              </a:rPr>
              <a:t>Závěr</a:t>
            </a:r>
            <a:endParaRPr lang="cs-CZ" altLang="cs-CZ" b="1" i="1">
              <a:solidFill>
                <a:srgbClr val="FFFF00"/>
              </a:solidFill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b="1" i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   Slovně okomentujte získané údaje, pokuste se odůvodnit rozdíly mezi kontinenty (zeměmi), interpretujte vývoj v období let 1950 - 2050.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/>
              <a:t>	</a:t>
            </a:r>
            <a:r>
              <a:rPr lang="cs-CZ" altLang="cs-CZ">
                <a:solidFill>
                  <a:schemeClr val="bg1"/>
                </a:solidFill>
              </a:rPr>
              <a:t>Rozsah cca 0,5 strany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>
                <a:solidFill>
                  <a:srgbClr val="FF0000"/>
                </a:solidFill>
              </a:rPr>
              <a:t>!!TERMÍN ODEVZDÁNÍ!!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dirty="0">
                <a:solidFill>
                  <a:srgbClr val="FFFF00"/>
                </a:solidFill>
              </a:rPr>
              <a:t>So 29.10. do 20:00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36713"/>
            <a:ext cx="2943225" cy="22066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6868" name="Picture 4" descr="http://vibratory.net/upload/htmledit/bice-dutky/kozena-dutka-pro-bd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65150"/>
            <a:ext cx="1990725" cy="26479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6869" name="Picture 6" descr="http://cenik.npmk.cz/files/prod_images/temp_big/ukazovatko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8863" y="1636713"/>
            <a:ext cx="3255962" cy="2159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6870" name="TextovéPole 3"/>
          <p:cNvSpPr txBox="1">
            <a:spLocks noChangeArrowheads="1"/>
          </p:cNvSpPr>
          <p:nvPr/>
        </p:nvSpPr>
        <p:spPr bwMode="auto">
          <a:xfrm>
            <a:off x="282575" y="6365875"/>
            <a:ext cx="712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>
                <a:solidFill>
                  <a:schemeClr val="bg1"/>
                </a:solidFill>
              </a:rPr>
              <a:t>Kdo nesplní bude potrestán…</a:t>
            </a:r>
          </a:p>
        </p:txBody>
      </p:sp>
      <p:pic>
        <p:nvPicPr>
          <p:cNvPr id="36871" name="Picture 8" descr="http://www.colosus.sk/galeria/2_11303/replika-kovbojsky-bic-153cm-origin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7738" y="3860800"/>
            <a:ext cx="2909887" cy="29098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6872" name="Picture 10" descr="http://rempocb.cz/wp-content/uploads/2012/04/Varecka-velka-2-1024x7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3929063"/>
            <a:ext cx="3263900" cy="24479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0413"/>
            <a:ext cx="8820150" cy="5302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FF00"/>
                </a:solidFill>
              </a:rPr>
              <a:t>Demografický přechod </a:t>
            </a:r>
            <a:r>
              <a:rPr lang="cs-CZ" altLang="cs-CZ" sz="1800">
                <a:solidFill>
                  <a:schemeClr val="bg1"/>
                </a:solidFill>
              </a:rPr>
              <a:t>(též demografická revoluce, demografický cyklus, teorie demografických nůžek…)</a:t>
            </a:r>
            <a:endParaRPr lang="cs-CZ" altLang="cs-CZ" sz="1800" b="1">
              <a:solidFill>
                <a:srgbClr val="FFFF00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bg1"/>
                </a:solidFill>
              </a:rPr>
              <a:t>Převratný, v historii lidstva ojedinělý proces demografické reprodukce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bg1"/>
                </a:solidFill>
              </a:rPr>
              <a:t>Dočasný jev</a:t>
            </a:r>
          </a:p>
          <a:p>
            <a:pPr eaLnBrk="1" hangingPunct="1">
              <a:lnSpc>
                <a:spcPct val="90000"/>
              </a:lnSpc>
            </a:pPr>
            <a:endParaRPr lang="cs-CZ" altLang="cs-CZ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bg1"/>
                </a:solidFill>
              </a:rPr>
              <a:t>4 fáze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bg1"/>
                </a:solidFill>
              </a:rPr>
              <a:t>3 typy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>
                <a:solidFill>
                  <a:schemeClr val="bg1"/>
                </a:solidFill>
              </a:rPr>
              <a:t>Francouzský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>
                <a:solidFill>
                  <a:schemeClr val="bg1"/>
                </a:solidFill>
              </a:rPr>
              <a:t>Anglický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>
                <a:solidFill>
                  <a:schemeClr val="bg1"/>
                </a:solidFill>
              </a:rPr>
              <a:t>Japonsko-mexický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FF00"/>
                </a:solidFill>
              </a:rPr>
              <a:t>Jak průběh demografického přechodu graficky znázornit?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945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0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9461" name="Picture 9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335837" cy="50276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FF00"/>
                </a:solidFill>
              </a:rPr>
              <a:t>Jak průběh demografického přechodu graficky znázornit?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35125"/>
            <a:ext cx="8810625" cy="46307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FF00"/>
                </a:solidFill>
              </a:rPr>
              <a:t>Jak průběh demografického přechodu graficky znázornit?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1507" name="Picture 5" descr="map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557338"/>
            <a:ext cx="5045075" cy="53006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FF00"/>
                </a:solidFill>
              </a:rPr>
              <a:t>Jak průběh demografického přechodu graficky znázornit?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2531" name="Picture 5" descr="365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8839200" cy="3727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FFFF00"/>
                </a:solidFill>
              </a:rPr>
              <a:t>Jak průběh demografického přechodu graficky znázornit?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23555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6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7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3558" name="Picture 10" descr="stažený soub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3925" y="1484313"/>
            <a:ext cx="3575050" cy="52292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326</Words>
  <Application>Microsoft Office PowerPoint</Application>
  <PresentationFormat>Předvádění na obrazovce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Arial</vt:lpstr>
      <vt:lpstr>Výchozí návrh</vt:lpstr>
      <vt:lpstr>Konstrukce Witthauerova diagramu </vt:lpstr>
      <vt:lpstr>Jak se budu tvářit u oprav výstupů z tohoto cvičení…</vt:lpstr>
      <vt:lpstr>Prezentace aplikace PowerPoint</vt:lpstr>
      <vt:lpstr>Demografický přechod (též demografická revoluce, demografický cyklus, teorie demografických nůžek…)</vt:lpstr>
      <vt:lpstr>Jak průběh demografického přechodu graficky znázornit?</vt:lpstr>
      <vt:lpstr>Jak průběh demografického přechodu graficky znázornit?</vt:lpstr>
      <vt:lpstr>Jak průběh demografického přechodu graficky znázornit?</vt:lpstr>
      <vt:lpstr>Jak průběh demografického přechodu graficky znázornit?</vt:lpstr>
      <vt:lpstr>Jak průběh demografického přechodu graficky znázornit?</vt:lpstr>
      <vt:lpstr>Jak průběh demografického přechodu graficky znázornit?</vt:lpstr>
      <vt:lpstr>Jak průběh demografického přechodu graficky znázornit?</vt:lpstr>
      <vt:lpstr>Prezentace aplikace PowerPoint</vt:lpstr>
      <vt:lpstr>Witthauerův diagram</vt:lpstr>
      <vt:lpstr>Zadání</vt:lpstr>
      <vt:lpstr>Postup</vt:lpstr>
      <vt:lpstr>V excelu si vytvoříte něco takového</vt:lpstr>
      <vt:lpstr>Dále…</vt:lpstr>
      <vt:lpstr>Výsledek</vt:lpstr>
      <vt:lpstr>Výsledek</vt:lpstr>
      <vt:lpstr>Výsledek</vt:lpstr>
      <vt:lpstr>Závěr</vt:lpstr>
      <vt:lpstr>!!TERMÍN ODEVZDÁNÍ!!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Domácí PC</dc:creator>
  <cp:lastModifiedBy>Tom</cp:lastModifiedBy>
  <cp:revision>34</cp:revision>
  <dcterms:created xsi:type="dcterms:W3CDTF">2013-10-22T20:44:14Z</dcterms:created>
  <dcterms:modified xsi:type="dcterms:W3CDTF">2016-10-17T16:49:04Z</dcterms:modified>
</cp:coreProperties>
</file>