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EC09B-2A28-4EEB-B9E9-675301998CF0}" type="datetimeFigureOut">
              <a:rPr lang="cs-CZ" smtClean="0"/>
              <a:t>2. 11. 2016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1CA74-637D-453D-B1D4-5266E2DD1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99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53C0C-A51B-428D-9AD4-DD285C21DEC1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9411-7D07-4C55-8388-AEF73B662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531C-7E65-4127-8CAD-7EC565476204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D51A-72E5-4130-AF40-201D92EA6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CF1D-6CAD-4DB6-9D64-1C5E52C75DC0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23748-F646-40C8-91EE-39FF4D245D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E07C1-16CD-4A45-9436-72BE242864D7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CBC6E-5784-4BA4-B3FE-833DC8B5F6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70646-33EF-4B7F-B80F-D0DEC116C7D8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A65D8-B914-4F99-ACC1-776F31CECA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B4130-CE5C-4543-BDCF-45379623C0B9}" type="datetime1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AD10C-D302-4FEB-9658-7B2864DE82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CDE77-AC09-48A0-88E2-3FB485CBB151}" type="datetime1">
              <a:rPr lang="cs-CZ" smtClean="0"/>
              <a:t>2. 11. 2016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9DD34-BA6F-46A0-823F-354C60EB6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F2692-99AE-4E6B-A673-1B9A0272FFC5}" type="datetime1">
              <a:rPr lang="cs-CZ" smtClean="0"/>
              <a:t>2. 11. 2016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5B20-A021-434D-B4BB-BB6AB12A5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AA50-13D5-445D-A4AC-A2C875204A5C}" type="datetime1">
              <a:rPr lang="cs-CZ" smtClean="0"/>
              <a:t>2. 11. 2016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422A-FC03-446E-8F9A-57C0C1DCB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1EFF-8087-4FC3-9850-F5CBD0BC85FC}" type="datetime1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2F9F6-5B24-4B70-9DBD-BC6B7C369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273F-D844-449A-8FD5-3AFAD3F6300C}" type="datetime1">
              <a:rPr lang="cs-CZ" smtClean="0"/>
              <a:t>2. 11. 2016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45BE-A637-47D2-8E28-2886C30F8A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76B300-6933-40DB-A487-F261F8C6451D}" type="datetime1">
              <a:rPr lang="cs-CZ" smtClean="0"/>
              <a:t>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94942B-ACFF-4C8F-8409-0DA53B7645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Z3090c</a:t>
            </a:r>
            <a:br>
              <a:rPr lang="cs-CZ" sz="3000" b="1" smtClean="0">
                <a:solidFill>
                  <a:srgbClr val="FFFF00"/>
                </a:solidFill>
              </a:rPr>
            </a:br>
            <a:r>
              <a:rPr lang="cs-CZ" sz="3000" b="1" smtClean="0">
                <a:solidFill>
                  <a:srgbClr val="FFFF00"/>
                </a:solidFill>
              </a:rPr>
              <a:t>Humánní geografie – cvičení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331913" y="3357563"/>
            <a:ext cx="6400800" cy="1917700"/>
          </a:xfrm>
        </p:spPr>
        <p:txBody>
          <a:bodyPr/>
          <a:lstStyle/>
          <a:p>
            <a:r>
              <a:rPr lang="cs-CZ" b="1" u="sng" smtClean="0">
                <a:solidFill>
                  <a:srgbClr val="FFFF00"/>
                </a:solidFill>
              </a:rPr>
              <a:t>Práce s literaturou</a:t>
            </a:r>
          </a:p>
          <a:p>
            <a:pPr algn="r"/>
            <a:endParaRPr lang="cs-CZ" sz="2400" smtClean="0">
              <a:solidFill>
                <a:schemeClr val="tx1"/>
              </a:solidFill>
            </a:endParaRPr>
          </a:p>
          <a:p>
            <a:pPr algn="r"/>
            <a:endParaRPr lang="cs-CZ" sz="2400" smtClean="0">
              <a:solidFill>
                <a:schemeClr val="tx1"/>
              </a:solidFill>
            </a:endParaRPr>
          </a:p>
          <a:p>
            <a:pPr algn="r"/>
            <a:r>
              <a:rPr lang="cs-CZ" sz="2400" smtClean="0">
                <a:solidFill>
                  <a:srgbClr val="FFFF00"/>
                </a:solidFill>
              </a:rPr>
              <a:t>2. 11. 2016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E9411-7D07-4C55-8388-AEF73B662B6A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1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Cvičení č. 5 – 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smtClean="0">
                <a:solidFill>
                  <a:srgbClr val="FFFF00"/>
                </a:solidFill>
              </a:rPr>
              <a:t>výběr </a:t>
            </a:r>
            <a:r>
              <a:rPr lang="cs-CZ" sz="2800" b="1" u="sng" smtClean="0">
                <a:solidFill>
                  <a:srgbClr val="FFFF00"/>
                </a:solidFill>
              </a:rPr>
              <a:t>odborných geografických</a:t>
            </a:r>
            <a:r>
              <a:rPr lang="cs-CZ" sz="2800" smtClean="0">
                <a:solidFill>
                  <a:srgbClr val="FFFF00"/>
                </a:solidFill>
              </a:rPr>
              <a:t> časopisů</a:t>
            </a:r>
          </a:p>
          <a:p>
            <a:r>
              <a:rPr lang="cs-CZ" sz="2800" smtClean="0">
                <a:solidFill>
                  <a:srgbClr val="FFFF00"/>
                </a:solidFill>
              </a:rPr>
              <a:t>povolené databáze (Web of Science, SCOPUS, google scholar, </a:t>
            </a:r>
            <a:r>
              <a:rPr lang="cs-CZ" sz="2800" smtClean="0">
                <a:solidFill>
                  <a:srgbClr val="FFFF00"/>
                </a:solidFill>
                <a:latin typeface="Arial" charset="0"/>
              </a:rPr>
              <a:t>…</a:t>
            </a:r>
            <a:r>
              <a:rPr lang="cs-CZ" sz="2800" smtClean="0">
                <a:solidFill>
                  <a:srgbClr val="FFFF00"/>
                </a:solidFill>
              </a:rPr>
              <a:t>)</a:t>
            </a:r>
          </a:p>
          <a:p>
            <a:r>
              <a:rPr lang="cs-CZ" sz="2800" smtClean="0">
                <a:solidFill>
                  <a:srgbClr val="FFFF00"/>
                </a:solidFill>
              </a:rPr>
              <a:t>článek dle vlastního zájmu, ALE!!!</a:t>
            </a:r>
          </a:p>
          <a:p>
            <a:pPr lvl="1"/>
            <a:r>
              <a:rPr lang="cs-CZ" sz="2400" smtClean="0">
                <a:solidFill>
                  <a:srgbClr val="FFFF00"/>
                </a:solidFill>
              </a:rPr>
              <a:t>minimální délky 7 stran</a:t>
            </a:r>
          </a:p>
          <a:p>
            <a:pPr lvl="1"/>
            <a:r>
              <a:rPr lang="cs-CZ" sz="2400" smtClean="0">
                <a:solidFill>
                  <a:srgbClr val="FFFF00"/>
                </a:solidFill>
              </a:rPr>
              <a:t>na téma (populační vývoj; migrace a jiné formy prostorové mobility obyvatelstva)</a:t>
            </a:r>
          </a:p>
          <a:p>
            <a:pPr>
              <a:spcBef>
                <a:spcPts val="25"/>
              </a:spcBef>
            </a:pPr>
            <a:r>
              <a:rPr lang="cs-CZ" sz="2800" smtClean="0">
                <a:solidFill>
                  <a:srgbClr val="FFFF00"/>
                </a:solidFill>
              </a:rPr>
              <a:t>práce jen s </a:t>
            </a:r>
            <a:r>
              <a:rPr lang="cs-CZ" sz="2800" b="1" u="sng" smtClean="0">
                <a:solidFill>
                  <a:srgbClr val="FFFF00"/>
                </a:solidFill>
              </a:rPr>
              <a:t>odbornými</a:t>
            </a:r>
            <a:r>
              <a:rPr lang="cs-CZ" sz="2800" smtClean="0">
                <a:solidFill>
                  <a:srgbClr val="FFFF00"/>
                </a:solidFill>
              </a:rPr>
              <a:t>, ne popularizačními a neodbornými časopisy (Lidé a Země, Koktejl, National Geographic,…)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2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Cvičení 5 – vypracování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FF00"/>
                </a:solidFill>
              </a:rPr>
              <a:t>elaborát na </a:t>
            </a:r>
            <a:r>
              <a:rPr lang="cs-CZ" sz="2800" b="1" u="sng" dirty="0" smtClean="0">
                <a:solidFill>
                  <a:srgbClr val="FFFF00"/>
                </a:solidFill>
              </a:rPr>
              <a:t>1 stránku!!!</a:t>
            </a:r>
            <a:r>
              <a:rPr lang="cs-CZ" sz="2800" dirty="0" smtClean="0">
                <a:solidFill>
                  <a:srgbClr val="FFFF00"/>
                </a:solidFill>
              </a:rPr>
              <a:t> (delší budou automaticky a  okamžitě vraceny)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přečíst vybraný článek </a:t>
            </a:r>
            <a:r>
              <a:rPr lang="cs-CZ" sz="2800" b="1" u="sng" dirty="0" smtClean="0">
                <a:solidFill>
                  <a:srgbClr val="FFFF00"/>
                </a:solidFill>
              </a:rPr>
              <a:t>minimálně o 7 stranách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stručně shrnout obsah (1/3 stránky)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stručná charakteristika použité metodiky (1/3 str.)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vlastní kritika článku (metodiky, východisek,…), taky na přibližně 1/3 stránky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TNR (12), řádkování 1, standardní okraje</a:t>
            </a:r>
            <a:endParaRPr lang="cs-CZ" sz="2800" dirty="0" smtClean="0">
              <a:solidFill>
                <a:srgbClr val="FFFF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3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Práce s odborným článkem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Kde hledat?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databáze, ve kterých se odborné články nacházejí (ANL, česká národní bibliografie, EZB, …)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Jak hledat?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dle čeho si vyhledat článek</a:t>
            </a:r>
            <a:r>
              <a:rPr lang="cs-CZ" sz="2800" i="1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cs-CZ" sz="2800" i="1" dirty="0" smtClean="0">
                <a:solidFill>
                  <a:srgbClr val="FFFF00"/>
                </a:solidFill>
              </a:rPr>
              <a:t>(jména autorů, klíčová slova, údaje z názvu, rok, vydavatel, …)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Ve kterých hledat?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kde by mohly být články se zvolenou tématikou (sborníky z konferencí na danou tématiku, odborné časopisy </a:t>
            </a:r>
            <a:r>
              <a:rPr lang="cs-CZ" sz="2800" i="1" dirty="0" smtClean="0">
                <a:solidFill>
                  <a:srgbClr val="FFFF00"/>
                </a:solidFill>
              </a:rPr>
              <a:t>zabývající </a:t>
            </a:r>
            <a:r>
              <a:rPr lang="cs-CZ" sz="2800" i="1" dirty="0" smtClean="0">
                <a:solidFill>
                  <a:srgbClr val="FFFF00"/>
                </a:solidFill>
              </a:rPr>
              <a:t>se danou tématikou, …)</a:t>
            </a:r>
          </a:p>
          <a:p>
            <a:endParaRPr lang="cs-CZ" sz="2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4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000" dirty="0" smtClean="0">
                <a:solidFill>
                  <a:srgbClr val="FFFF00"/>
                </a:solidFill>
              </a:rPr>
              <a:t>Kde hledat?</a:t>
            </a:r>
            <a:endParaRPr lang="cs-CZ" sz="3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/>
          <a:lstStyle/>
          <a:p>
            <a:r>
              <a:rPr lang="cs-CZ" sz="2800" dirty="0">
                <a:solidFill>
                  <a:srgbClr val="FFFF00"/>
                </a:solidFill>
              </a:rPr>
              <a:t>http://</a:t>
            </a:r>
            <a:r>
              <a:rPr lang="cs-CZ" sz="2800" dirty="0" smtClean="0">
                <a:solidFill>
                  <a:srgbClr val="FFFF00"/>
                </a:solidFill>
              </a:rPr>
              <a:t>info.jib.cz/dokumenty/seznamy-e-casopisu?lang=cze</a:t>
            </a:r>
          </a:p>
          <a:p>
            <a:r>
              <a:rPr lang="cs-CZ" sz="2800" dirty="0">
                <a:solidFill>
                  <a:srgbClr val="FFFF00"/>
                </a:solidFill>
              </a:rPr>
              <a:t>https://scholar.google.cz/</a:t>
            </a:r>
            <a:endParaRPr lang="cs-CZ" sz="2800" dirty="0" smtClean="0">
              <a:solidFill>
                <a:srgbClr val="FFFF00"/>
              </a:solidFill>
            </a:endParaRPr>
          </a:p>
          <a:p>
            <a:r>
              <a:rPr lang="cs-CZ" sz="2800" dirty="0">
                <a:solidFill>
                  <a:srgbClr val="FFFF00"/>
                </a:solidFill>
              </a:rPr>
              <a:t>https://books.google.cz/?hl=cs</a:t>
            </a:r>
          </a:p>
          <a:p>
            <a:r>
              <a:rPr lang="cs-CZ" sz="2800" dirty="0">
                <a:solidFill>
                  <a:srgbClr val="FFFF00"/>
                </a:solidFill>
              </a:rPr>
              <a:t>http://rzblx1.uni-regensburg.de/ezeit/dfaj</a:t>
            </a:r>
            <a:endParaRPr lang="cs-CZ" sz="2800" dirty="0" smtClean="0">
              <a:solidFill>
                <a:srgbClr val="FFFF00"/>
              </a:solidFill>
            </a:endParaRPr>
          </a:p>
          <a:p>
            <a:r>
              <a:rPr lang="cs-CZ" sz="2800" dirty="0">
                <a:solidFill>
                  <a:srgbClr val="FFFF00"/>
                </a:solidFill>
              </a:rPr>
              <a:t>https://doaj.org/</a:t>
            </a:r>
          </a:p>
          <a:p>
            <a:r>
              <a:rPr lang="cs-CZ" sz="2800" dirty="0">
                <a:solidFill>
                  <a:srgbClr val="FFFF00"/>
                </a:solidFill>
              </a:rPr>
              <a:t>https://www.scopus.com/</a:t>
            </a:r>
            <a:endParaRPr lang="cs-CZ" sz="2800" dirty="0" smtClean="0">
              <a:solidFill>
                <a:srgbClr val="FFFF00"/>
              </a:solidFill>
            </a:endParaRPr>
          </a:p>
          <a:p>
            <a:r>
              <a:rPr lang="cs-CZ" sz="2800" dirty="0">
                <a:solidFill>
                  <a:srgbClr val="FFFF00"/>
                </a:solidFill>
              </a:rPr>
              <a:t>http://apps.webofknowledge.com/WOS_GeneralSearch_input.do?product=WOS&amp;search_mode=GeneralSearch&amp;SID=X1krXQb7Z2624cwEmHq&amp;preferencesSaved=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5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8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Vlastní práce s článkem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FF00"/>
                </a:solidFill>
              </a:rPr>
              <a:t>Proč je důležité se ve vědě na zdroje dívat kriticky?</a:t>
            </a:r>
          </a:p>
          <a:p>
            <a:pPr>
              <a:buFont typeface="Arial" charset="0"/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….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nemusí být vždy pravdivé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můžou být již názorově „přežité“</a:t>
            </a:r>
          </a:p>
          <a:p>
            <a:endParaRPr lang="cs-CZ" sz="2800" dirty="0" smtClean="0">
              <a:solidFill>
                <a:srgbClr val="FFFF00"/>
              </a:solidFill>
            </a:endParaRPr>
          </a:p>
          <a:p>
            <a:r>
              <a:rPr lang="cs-CZ" sz="2800" dirty="0" smtClean="0">
                <a:solidFill>
                  <a:srgbClr val="FFFF00"/>
                </a:solidFill>
              </a:rPr>
              <a:t>K čemu je práce se zdroji?</a:t>
            </a:r>
          </a:p>
          <a:p>
            <a:pPr>
              <a:buFont typeface="Arial" charset="0"/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…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zakotvení do vědeckých teorií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srovnání přístupů a jejich posouzení</a:t>
            </a:r>
          </a:p>
          <a:p>
            <a:endParaRPr lang="cs-CZ" sz="2800" dirty="0" smtClean="0">
              <a:solidFill>
                <a:srgbClr val="FFFF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6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smtClean="0">
                <a:solidFill>
                  <a:srgbClr val="FFFF00"/>
                </a:solidFill>
              </a:rPr>
              <a:t>Příklad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FF00"/>
                </a:solidFill>
              </a:rPr>
              <a:t>Odkud byl použit?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Sborník ČGS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Co uděláme jako první?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přečteme si abstrakt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Jaký bude další postup?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projdeme metodiku a zdroje dat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při čtení článků není špatné si dělat poznámky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CBC6E-5784-4BA4-B3FE-833DC8B5F6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7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662"/>
          </a:xfrm>
        </p:spPr>
        <p:txBody>
          <a:bodyPr/>
          <a:lstStyle/>
          <a:p>
            <a:pPr algn="r"/>
            <a:r>
              <a:rPr lang="cs-CZ" sz="3000" b="1" u="sng" smtClean="0">
                <a:solidFill>
                  <a:srgbClr val="FFFF00"/>
                </a:solidFill>
              </a:rPr>
              <a:t>Termín odevzdání!!!</a:t>
            </a:r>
            <a:br>
              <a:rPr lang="cs-CZ" sz="3000" b="1" u="sng" smtClean="0">
                <a:solidFill>
                  <a:srgbClr val="FFFF00"/>
                </a:solidFill>
              </a:rPr>
            </a:br>
            <a:r>
              <a:rPr lang="cs-CZ" sz="3000" b="1" smtClean="0">
                <a:solidFill>
                  <a:srgbClr val="FFFF00"/>
                </a:solidFill>
              </a:rPr>
              <a:t/>
            </a:r>
            <a:br>
              <a:rPr lang="cs-CZ" sz="3000" b="1" smtClean="0">
                <a:solidFill>
                  <a:srgbClr val="FFFF00"/>
                </a:solidFill>
              </a:rPr>
            </a:br>
            <a:r>
              <a:rPr lang="cs-CZ" sz="3000" b="1" smtClean="0">
                <a:solidFill>
                  <a:srgbClr val="FFFF00"/>
                </a:solidFill>
              </a:rPr>
              <a:t>12. 11. 2016</a:t>
            </a:r>
            <a:br>
              <a:rPr lang="cs-CZ" sz="3000" b="1" smtClean="0">
                <a:solidFill>
                  <a:srgbClr val="FFFF00"/>
                </a:solidFill>
              </a:rPr>
            </a:br>
            <a:r>
              <a:rPr lang="cs-CZ" sz="3000" b="1" smtClean="0">
                <a:solidFill>
                  <a:srgbClr val="FFFF00"/>
                </a:solidFill>
              </a:rPr>
              <a:t>23:59:59</a:t>
            </a:r>
            <a:r>
              <a:rPr lang="cs-CZ" sz="3000" b="1" smtClean="0"/>
              <a:t/>
            </a:r>
            <a:br>
              <a:rPr lang="cs-CZ" sz="3000" b="1" smtClean="0"/>
            </a:br>
            <a:endParaRPr lang="cs-CZ" sz="3000" b="1" smtClean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1844675"/>
            <a:ext cx="6786563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468313" y="981075"/>
            <a:ext cx="3382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rgbClr val="FFFF00"/>
                </a:solidFill>
                <a:latin typeface="Calibri" pitchFamily="34" charset="0"/>
              </a:rPr>
              <a:t>Práce s literaturou?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B5B20-A021-434D-B4BB-BB6AB12A5A1B}" type="slidenum">
              <a:rPr lang="cs-CZ" sz="2000" smtClean="0">
                <a:solidFill>
                  <a:srgbClr val="FFFF00"/>
                </a:solidFill>
              </a:rPr>
              <a:pPr>
                <a:defRPr/>
              </a:pPr>
              <a:t>8</a:t>
            </a:fld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337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Z3090c Humánní geografie – cvičení</vt:lpstr>
      <vt:lpstr>Cvičení č. 5 – zadání</vt:lpstr>
      <vt:lpstr>Cvičení 5 – vypracování</vt:lpstr>
      <vt:lpstr>Práce s odborným článkem</vt:lpstr>
      <vt:lpstr>Kde hledat?</vt:lpstr>
      <vt:lpstr>Vlastní práce s článkem</vt:lpstr>
      <vt:lpstr>Příklad</vt:lpstr>
      <vt:lpstr>Termín odevzdání!!!  12. 11. 2016 23:59:59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Z3090c Humánní geografie – cvičení</dc:title>
  <dc:creator>mu</dc:creator>
  <cp:lastModifiedBy>mu</cp:lastModifiedBy>
  <cp:revision>8</cp:revision>
  <dcterms:created xsi:type="dcterms:W3CDTF">2016-11-01T16:35:21Z</dcterms:created>
  <dcterms:modified xsi:type="dcterms:W3CDTF">2016-11-02T10:41:19Z</dcterms:modified>
</cp:coreProperties>
</file>