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2" r:id="rId4"/>
    <p:sldId id="273" r:id="rId5"/>
    <p:sldId id="274" r:id="rId6"/>
    <p:sldId id="275" r:id="rId7"/>
    <p:sldId id="276" r:id="rId8"/>
    <p:sldId id="259" r:id="rId9"/>
    <p:sldId id="261" r:id="rId10"/>
    <p:sldId id="263" r:id="rId11"/>
    <p:sldId id="264" r:id="rId12"/>
    <p:sldId id="268" r:id="rId13"/>
    <p:sldId id="266" r:id="rId14"/>
    <p:sldId id="267" r:id="rId15"/>
    <p:sldId id="269" r:id="rId16"/>
    <p:sldId id="270" r:id="rId17"/>
    <p:sldId id="271" r:id="rId18"/>
    <p:sldId id="278" r:id="rId19"/>
    <p:sldId id="280" r:id="rId20"/>
    <p:sldId id="281" r:id="rId21"/>
    <p:sldId id="282" r:id="rId22"/>
    <p:sldId id="283" r:id="rId23"/>
    <p:sldId id="26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79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79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90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86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88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02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71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38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51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5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61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9D4-EE59-4A8B-AC5A-9F07D18FBEEF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2A29-8EE9-42AF-B832-356CBD7014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1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py.kr-plzensky.cz/gis/dt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py.kr-plzensky.cz/gis/letecke_snimky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eoportal.plzensky-kraj.cz/gs/uzemne-analyticke-podklady-orp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eoportal.plzensky-kraj.cz/gs/uzemni-plany-a-dalsi-nastroje-uzemniho-planovan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apy.kr-zlinsky.cz/otevrene_brany/" TargetMode="External"/><Relationship Id="rId3" Type="http://schemas.openxmlformats.org/officeDocument/2006/relationships/hyperlink" Target="https://vms4.kr-zlinsky.cz/bf/" TargetMode="External"/><Relationship Id="rId7" Type="http://schemas.openxmlformats.org/officeDocument/2006/relationships/hyperlink" Target="https://vms4.kr-zlinsky.cz/ppo/" TargetMode="External"/><Relationship Id="rId2" Type="http://schemas.openxmlformats.org/officeDocument/2006/relationships/hyperlink" Target="https://vms4.kr-zlinsky.cz/km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ms4.kr-zlinsky.cz/zaplavy/" TargetMode="External"/><Relationship Id="rId5" Type="http://schemas.openxmlformats.org/officeDocument/2006/relationships/hyperlink" Target="https://vms4.kr-zlinsky.cz/of/" TargetMode="External"/><Relationship Id="rId10" Type="http://schemas.openxmlformats.org/officeDocument/2006/relationships/hyperlink" Target="http://zlk.maps.arcgis.com/apps/webappviewer/index.html?id=cd1fe4ac5f3d4b4f847aad47366491b9" TargetMode="External"/><Relationship Id="rId4" Type="http://schemas.openxmlformats.org/officeDocument/2006/relationships/hyperlink" Target="https://vms4.kr-zlinsky.cz/prvkuk/" TargetMode="External"/><Relationship Id="rId9" Type="http://schemas.openxmlformats.org/officeDocument/2006/relationships/hyperlink" Target="http://zlk.maps.arcgis.com/apps/webappviewer/index.html?id=ba021f3cb4cd456eb458a4048821aaf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juapzk.geostore.cz/portal/DemoMapKlient/Default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py.kr-plzensky.cz/gis/katast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745" y="122830"/>
            <a:ext cx="12037326" cy="3330053"/>
          </a:xfrm>
        </p:spPr>
        <p:txBody>
          <a:bodyPr>
            <a:normAutofit/>
          </a:bodyPr>
          <a:lstStyle/>
          <a:p>
            <a:r>
              <a:rPr lang="cs-CZ" sz="7300" dirty="0" err="1"/>
              <a:t>Geoportály</a:t>
            </a:r>
            <a:r>
              <a:rPr lang="cs-CZ" sz="7300" dirty="0"/>
              <a:t> Zlínského </a:t>
            </a:r>
            <a:br>
              <a:rPr lang="cs-CZ" sz="7300" dirty="0"/>
            </a:br>
            <a:r>
              <a:rPr lang="cs-CZ" sz="7300" dirty="0"/>
              <a:t>a Plzeňského kraje</a:t>
            </a:r>
            <a:br>
              <a:rPr lang="cs-CZ" dirty="0"/>
            </a:br>
            <a:br>
              <a:rPr lang="cs-CZ" dirty="0"/>
            </a:br>
            <a:endParaRPr lang="cs-CZ" sz="2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21922" y="5018016"/>
            <a:ext cx="2138149" cy="2575092"/>
          </a:xfrm>
        </p:spPr>
        <p:txBody>
          <a:bodyPr>
            <a:normAutofit/>
          </a:bodyPr>
          <a:lstStyle/>
          <a:p>
            <a:pPr algn="r"/>
            <a:r>
              <a:rPr lang="cs-CZ" sz="1600" b="1" dirty="0"/>
              <a:t>Anna Průšová</a:t>
            </a:r>
          </a:p>
          <a:p>
            <a:pPr algn="r"/>
            <a:r>
              <a:rPr lang="cs-CZ" sz="1600" b="1" dirty="0"/>
              <a:t>Vilém </a:t>
            </a:r>
            <a:r>
              <a:rPr lang="cs-CZ" sz="1600" b="1" dirty="0" err="1"/>
              <a:t>Spálovský</a:t>
            </a:r>
            <a:endParaRPr lang="cs-CZ" sz="1600" b="1" dirty="0"/>
          </a:p>
          <a:p>
            <a:pPr algn="r"/>
            <a:r>
              <a:rPr lang="cs-CZ" sz="1600" b="1" dirty="0"/>
              <a:t>Jiří Stehno</a:t>
            </a:r>
          </a:p>
          <a:p>
            <a:pPr algn="r"/>
            <a:r>
              <a:rPr lang="cs-CZ" sz="1600" b="1" dirty="0"/>
              <a:t>B-GK KART, N-GK FG</a:t>
            </a:r>
          </a:p>
          <a:p>
            <a:pPr algn="r"/>
            <a:r>
              <a:rPr lang="cs-CZ" sz="1600" b="1" dirty="0"/>
              <a:t>Brno 2016</a:t>
            </a:r>
          </a:p>
        </p:txBody>
      </p:sp>
      <p:pic>
        <p:nvPicPr>
          <p:cNvPr id="1026" name="Picture 2" descr="https://vlast.cz/soubory/nahrane/kraje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7" y="2245045"/>
            <a:ext cx="6748922" cy="39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160" y="6360449"/>
            <a:ext cx="514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Z7262 </a:t>
            </a:r>
            <a:r>
              <a:rPr lang="cs-CZ" b="1" dirty="0" err="1"/>
              <a:t>Geoinformatika</a:t>
            </a:r>
            <a:r>
              <a:rPr lang="cs-CZ" b="1" dirty="0"/>
              <a:t> ve veřejné správě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02658" y="6212800"/>
            <a:ext cx="2006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cap="small" dirty="0"/>
              <a:t>Vlastenci.cz</a:t>
            </a:r>
            <a:r>
              <a:rPr lang="pl-PL" sz="1000" dirty="0"/>
              <a:t>, 2016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478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4325" y="193557"/>
            <a:ext cx="5157787" cy="823912"/>
          </a:xfrm>
        </p:spPr>
        <p:txBody>
          <a:bodyPr/>
          <a:lstStyle/>
          <a:p>
            <a:pPr algn="ctr"/>
            <a:r>
              <a:rPr lang="cs-CZ" dirty="0"/>
              <a:t>+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93557"/>
            <a:ext cx="5183188" cy="823912"/>
          </a:xfrm>
        </p:spPr>
        <p:txBody>
          <a:bodyPr/>
          <a:lstStyle/>
          <a:p>
            <a:pPr algn="ctr"/>
            <a:r>
              <a:rPr lang="cs-CZ" dirty="0"/>
              <a:t>-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49621" y="1385957"/>
            <a:ext cx="5183188" cy="4783944"/>
          </a:xfrm>
        </p:spPr>
        <p:txBody>
          <a:bodyPr/>
          <a:lstStyle/>
          <a:p>
            <a:r>
              <a:rPr lang="cs-CZ" dirty="0"/>
              <a:t>nelze nastavit průhlednost vrstev</a:t>
            </a:r>
          </a:p>
          <a:p>
            <a:r>
              <a:rPr lang="cs-CZ" dirty="0"/>
              <a:t>není formát </a:t>
            </a:r>
            <a:r>
              <a:rPr lang="cs-CZ" dirty="0" err="1"/>
              <a:t>shp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(uložení ve formátu JPEG)</a:t>
            </a:r>
          </a:p>
          <a:p>
            <a:r>
              <a:rPr lang="cs-CZ" dirty="0"/>
              <a:t>WMS nenalezena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2"/>
          </p:nvPr>
        </p:nvSpPr>
        <p:spPr>
          <a:xfrm>
            <a:off x="945249" y="1481492"/>
            <a:ext cx="4946863" cy="3684588"/>
          </a:xfrm>
        </p:spPr>
        <p:txBody>
          <a:bodyPr>
            <a:noAutofit/>
          </a:bodyPr>
          <a:lstStyle/>
          <a:p>
            <a:r>
              <a:rPr lang="cs-CZ" dirty="0"/>
              <a:t>kvalitní </a:t>
            </a:r>
          </a:p>
          <a:p>
            <a:r>
              <a:rPr lang="cs-CZ" dirty="0"/>
              <a:t>základní mapa/</a:t>
            </a:r>
            <a:r>
              <a:rPr lang="cs-CZ" dirty="0" err="1"/>
              <a:t>ortofoto</a:t>
            </a:r>
            <a:r>
              <a:rPr lang="cs-CZ" dirty="0"/>
              <a:t>/využití parcel</a:t>
            </a:r>
          </a:p>
          <a:p>
            <a:r>
              <a:rPr lang="cs-CZ" dirty="0"/>
              <a:t>rychlé vyhledávání</a:t>
            </a:r>
          </a:p>
          <a:p>
            <a:r>
              <a:rPr lang="cs-CZ" dirty="0"/>
              <a:t>vyhledávání parcel</a:t>
            </a:r>
          </a:p>
          <a:p>
            <a:r>
              <a:rPr lang="cs-CZ" dirty="0"/>
              <a:t>dostupná a srozumitelná legenda</a:t>
            </a:r>
          </a:p>
          <a:p>
            <a:r>
              <a:rPr lang="cs-CZ" dirty="0"/>
              <a:t>možnost měření, zákresu jednoduchých geometrických tvarů</a:t>
            </a:r>
          </a:p>
          <a:p>
            <a:r>
              <a:rPr lang="cs-CZ" dirty="0"/>
              <a:t>přiblížení na konkrétní SO ORP</a:t>
            </a:r>
          </a:p>
        </p:txBody>
      </p:sp>
    </p:spTree>
    <p:extLst>
      <p:ext uri="{BB962C8B-B14F-4D97-AF65-F5344CB8AC3E}">
        <p14:creationId xmlns:p14="http://schemas.microsoft.com/office/powerpoint/2010/main" val="419597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16188" cy="2118768"/>
          </a:xfrm>
        </p:spPr>
        <p:txBody>
          <a:bodyPr/>
          <a:lstStyle/>
          <a:p>
            <a:pPr algn="ctr"/>
            <a:r>
              <a:rPr lang="cs-CZ" dirty="0"/>
              <a:t>Digitálně </a:t>
            </a:r>
            <a:br>
              <a:rPr lang="cs-CZ" dirty="0"/>
            </a:br>
            <a:r>
              <a:rPr lang="cs-CZ" dirty="0"/>
              <a:t>technická mapa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5" y="0"/>
            <a:ext cx="5593982" cy="6595142"/>
          </a:xfrm>
        </p:spPr>
      </p:pic>
      <p:sp>
        <p:nvSpPr>
          <p:cNvPr id="7" name="TextovéPole 6"/>
          <p:cNvSpPr txBox="1"/>
          <p:nvPr/>
        </p:nvSpPr>
        <p:spPr>
          <a:xfrm>
            <a:off x="10384345" y="5527344"/>
            <a:ext cx="2047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3"/>
              </a:rPr>
              <a:t>Zdroj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9899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4325" y="0"/>
            <a:ext cx="5157787" cy="823912"/>
          </a:xfrm>
        </p:spPr>
        <p:txBody>
          <a:bodyPr/>
          <a:lstStyle/>
          <a:p>
            <a:pPr algn="ctr"/>
            <a:r>
              <a:rPr lang="cs-CZ" dirty="0"/>
              <a:t>+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0"/>
            <a:ext cx="5183188" cy="823912"/>
          </a:xfrm>
        </p:spPr>
        <p:txBody>
          <a:bodyPr/>
          <a:lstStyle/>
          <a:p>
            <a:pPr algn="ctr"/>
            <a:r>
              <a:rPr lang="cs-CZ" dirty="0"/>
              <a:t>-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823912"/>
            <a:ext cx="5183188" cy="4783944"/>
          </a:xfrm>
        </p:spPr>
        <p:txBody>
          <a:bodyPr/>
          <a:lstStyle/>
          <a:p>
            <a:r>
              <a:rPr lang="cs-CZ" sz="2600" dirty="0"/>
              <a:t>nelze nastavit průhlednost vrstev</a:t>
            </a:r>
          </a:p>
          <a:p>
            <a:r>
              <a:rPr lang="cs-CZ" sz="2600" dirty="0"/>
              <a:t>není formát </a:t>
            </a:r>
            <a:r>
              <a:rPr lang="cs-CZ" sz="2600" dirty="0" err="1"/>
              <a:t>shp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   (uložení ve formátu JPEG)</a:t>
            </a:r>
          </a:p>
          <a:p>
            <a:r>
              <a:rPr lang="cs-CZ" sz="2600" dirty="0"/>
              <a:t>WMS nenalezena</a:t>
            </a:r>
          </a:p>
          <a:p>
            <a:r>
              <a:rPr lang="cs-CZ" sz="2600" dirty="0"/>
              <a:t>dlouhotrvající až neúspěšný pokus o zobrazení </a:t>
            </a:r>
            <a:r>
              <a:rPr lang="cs-CZ" sz="2600" dirty="0" err="1"/>
              <a:t>metadat</a:t>
            </a:r>
            <a:endParaRPr lang="cs-CZ" sz="2600" dirty="0"/>
          </a:p>
          <a:p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2"/>
          </p:nvPr>
        </p:nvSpPr>
        <p:spPr>
          <a:xfrm>
            <a:off x="945249" y="950342"/>
            <a:ext cx="4946863" cy="5219559"/>
          </a:xfrm>
        </p:spPr>
        <p:txBody>
          <a:bodyPr>
            <a:noAutofit/>
          </a:bodyPr>
          <a:lstStyle/>
          <a:p>
            <a:r>
              <a:rPr lang="cs-CZ" sz="2600" dirty="0"/>
              <a:t>kvalitní </a:t>
            </a:r>
          </a:p>
          <a:p>
            <a:r>
              <a:rPr lang="cs-CZ" sz="2600" dirty="0"/>
              <a:t>základní mapa/</a:t>
            </a:r>
            <a:r>
              <a:rPr lang="cs-CZ" sz="2600" dirty="0" err="1"/>
              <a:t>ortofoto</a:t>
            </a:r>
            <a:r>
              <a:rPr lang="cs-CZ" sz="2600" dirty="0"/>
              <a:t>/využití parcel</a:t>
            </a:r>
          </a:p>
          <a:p>
            <a:r>
              <a:rPr lang="cs-CZ" sz="2600" dirty="0"/>
              <a:t>možnost připojení katastrální mapy</a:t>
            </a:r>
          </a:p>
          <a:p>
            <a:r>
              <a:rPr lang="cs-CZ" sz="2600" dirty="0"/>
              <a:t>rychlé vyhledávání</a:t>
            </a:r>
          </a:p>
          <a:p>
            <a:r>
              <a:rPr lang="cs-CZ" sz="2600" dirty="0"/>
              <a:t>dostupná a srozumitelná legenda</a:t>
            </a:r>
          </a:p>
          <a:p>
            <a:r>
              <a:rPr lang="cs-CZ" sz="2600" dirty="0"/>
              <a:t>možnost měření, zákresu jednoduchých geometrických tvarů</a:t>
            </a:r>
          </a:p>
          <a:p>
            <a:r>
              <a:rPr lang="cs-CZ" sz="2600" dirty="0"/>
              <a:t>přiblížení na konkrétní SO ORP</a:t>
            </a:r>
          </a:p>
          <a:p>
            <a:r>
              <a:rPr lang="cs-CZ" sz="2600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72761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2224" y="624433"/>
            <a:ext cx="10515600" cy="1325563"/>
          </a:xfrm>
        </p:spPr>
        <p:txBody>
          <a:bodyPr/>
          <a:lstStyle/>
          <a:p>
            <a:r>
              <a:rPr lang="cs-CZ" dirty="0" err="1"/>
              <a:t>Ortofoto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86" y="365125"/>
            <a:ext cx="6372697" cy="6171705"/>
          </a:xfrm>
        </p:spPr>
      </p:pic>
      <p:sp>
        <p:nvSpPr>
          <p:cNvPr id="6" name="TextovéPole 5"/>
          <p:cNvSpPr txBox="1"/>
          <p:nvPr/>
        </p:nvSpPr>
        <p:spPr>
          <a:xfrm>
            <a:off x="9928178" y="5704764"/>
            <a:ext cx="136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3"/>
              </a:rPr>
              <a:t>Zdroj</a:t>
            </a: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8049" y="1610436"/>
            <a:ext cx="42444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letecké snímkování z let</a:t>
            </a:r>
          </a:p>
          <a:p>
            <a:r>
              <a:rPr lang="cs-CZ" dirty="0"/>
              <a:t>	- 1947 až 1962</a:t>
            </a:r>
          </a:p>
          <a:p>
            <a:r>
              <a:rPr lang="cs-CZ" dirty="0"/>
              <a:t>	- 1998</a:t>
            </a:r>
          </a:p>
          <a:p>
            <a:r>
              <a:rPr lang="cs-CZ" dirty="0"/>
              <a:t>	- 2002</a:t>
            </a:r>
          </a:p>
          <a:p>
            <a:r>
              <a:rPr lang="cs-CZ" dirty="0"/>
              <a:t>	- 2005</a:t>
            </a:r>
          </a:p>
          <a:p>
            <a:r>
              <a:rPr lang="cs-CZ" dirty="0"/>
              <a:t>	- 2008</a:t>
            </a:r>
          </a:p>
          <a:p>
            <a:r>
              <a:rPr lang="cs-CZ" dirty="0"/>
              <a:t>	- 2011</a:t>
            </a:r>
          </a:p>
          <a:p>
            <a:r>
              <a:rPr lang="cs-CZ" dirty="0"/>
              <a:t>	- 2013</a:t>
            </a:r>
          </a:p>
          <a:p>
            <a:r>
              <a:rPr lang="cs-CZ" dirty="0"/>
              <a:t>	- 2015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32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4325" y="193557"/>
            <a:ext cx="5157787" cy="823912"/>
          </a:xfrm>
        </p:spPr>
        <p:txBody>
          <a:bodyPr/>
          <a:lstStyle/>
          <a:p>
            <a:pPr algn="ctr"/>
            <a:r>
              <a:rPr lang="cs-CZ" dirty="0"/>
              <a:t>+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93557"/>
            <a:ext cx="5183188" cy="823912"/>
          </a:xfrm>
        </p:spPr>
        <p:txBody>
          <a:bodyPr/>
          <a:lstStyle/>
          <a:p>
            <a:pPr algn="ctr"/>
            <a:r>
              <a:rPr lang="cs-CZ" dirty="0"/>
              <a:t>-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1385957"/>
            <a:ext cx="5183188" cy="4783944"/>
          </a:xfrm>
        </p:spPr>
        <p:txBody>
          <a:bodyPr>
            <a:normAutofit/>
          </a:bodyPr>
          <a:lstStyle/>
          <a:p>
            <a:r>
              <a:rPr lang="cs-CZ" dirty="0"/>
              <a:t>není formát </a:t>
            </a:r>
            <a:r>
              <a:rPr lang="cs-CZ" dirty="0" err="1"/>
              <a:t>shp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(uložení ve formátu JPEG)</a:t>
            </a:r>
          </a:p>
          <a:p>
            <a:r>
              <a:rPr lang="cs-CZ" dirty="0"/>
              <a:t>WMS nenalezena</a:t>
            </a:r>
          </a:p>
          <a:p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2"/>
          </p:nvPr>
        </p:nvSpPr>
        <p:spPr>
          <a:xfrm>
            <a:off x="945249" y="1481492"/>
            <a:ext cx="4946863" cy="5124024"/>
          </a:xfrm>
        </p:spPr>
        <p:txBody>
          <a:bodyPr>
            <a:normAutofit/>
          </a:bodyPr>
          <a:lstStyle/>
          <a:p>
            <a:r>
              <a:rPr lang="cs-CZ" dirty="0"/>
              <a:t>kvalitní </a:t>
            </a:r>
          </a:p>
          <a:p>
            <a:r>
              <a:rPr lang="cs-CZ" dirty="0"/>
              <a:t>časový horizont</a:t>
            </a:r>
          </a:p>
          <a:p>
            <a:r>
              <a:rPr lang="cs-CZ" dirty="0"/>
              <a:t>rychlé vyhledávání</a:t>
            </a:r>
          </a:p>
          <a:p>
            <a:r>
              <a:rPr lang="cs-CZ" dirty="0"/>
              <a:t>zobrazení více vrstev zároveň</a:t>
            </a:r>
          </a:p>
          <a:p>
            <a:r>
              <a:rPr lang="cs-CZ" dirty="0"/>
              <a:t>dostupná a srozumitelná legenda</a:t>
            </a:r>
          </a:p>
          <a:p>
            <a:r>
              <a:rPr lang="cs-CZ" dirty="0"/>
              <a:t>možnost měření, zákresu jednoduchých geometrických tvarů</a:t>
            </a:r>
          </a:p>
          <a:p>
            <a:r>
              <a:rPr lang="cs-CZ" dirty="0"/>
              <a:t>zajímavé funkce (hledání zaniklých obcí)</a:t>
            </a:r>
          </a:p>
        </p:txBody>
      </p:sp>
    </p:spTree>
    <p:extLst>
      <p:ext uri="{BB962C8B-B14F-4D97-AF65-F5344CB8AC3E}">
        <p14:creationId xmlns:p14="http://schemas.microsoft.com/office/powerpoint/2010/main" val="179185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68141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Územně analytické podklady ORP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10687"/>
            <a:ext cx="10515600" cy="3693070"/>
          </a:xfrm>
        </p:spPr>
        <p:txBody>
          <a:bodyPr/>
          <a:lstStyle/>
          <a:p>
            <a:r>
              <a:rPr lang="cs-CZ" dirty="0"/>
              <a:t>základní výkresy územně analytických podkladů obcí s rozšířenou působností</a:t>
            </a:r>
          </a:p>
          <a:p>
            <a:r>
              <a:rPr lang="cs-CZ" dirty="0"/>
              <a:t>souhrnná dlaždicová mapová služba zobrazující všechny jevy ÚAP ORP</a:t>
            </a:r>
          </a:p>
          <a:p>
            <a:r>
              <a:rPr lang="cs-CZ" dirty="0"/>
              <a:t>souhrnná dynamická mapová služba zobrazující všechny jevy ÚAP ORP</a:t>
            </a:r>
          </a:p>
          <a:p>
            <a:r>
              <a:rPr lang="cs-CZ" dirty="0"/>
              <a:t>jevy územně analytických podkladů ORP dle vyhlášky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491415" y="6346209"/>
            <a:ext cx="11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2"/>
              </a:rPr>
              <a:t>Zdroj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4825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4325" y="193557"/>
            <a:ext cx="5157787" cy="823912"/>
          </a:xfrm>
        </p:spPr>
        <p:txBody>
          <a:bodyPr/>
          <a:lstStyle/>
          <a:p>
            <a:pPr algn="ctr"/>
            <a:r>
              <a:rPr lang="cs-CZ" dirty="0"/>
              <a:t>+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93557"/>
            <a:ext cx="5183188" cy="823912"/>
          </a:xfrm>
        </p:spPr>
        <p:txBody>
          <a:bodyPr/>
          <a:lstStyle/>
          <a:p>
            <a:pPr algn="ctr"/>
            <a:r>
              <a:rPr lang="cs-CZ" dirty="0"/>
              <a:t>-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1385957"/>
            <a:ext cx="5183188" cy="4783944"/>
          </a:xfrm>
        </p:spPr>
        <p:txBody>
          <a:bodyPr>
            <a:normAutofit/>
          </a:bodyPr>
          <a:lstStyle/>
          <a:p>
            <a:r>
              <a:rPr lang="cs-CZ" dirty="0"/>
              <a:t>není formát </a:t>
            </a:r>
            <a:r>
              <a:rPr lang="cs-CZ" dirty="0" err="1"/>
              <a:t>shp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(uložení ve formátu JPEG)</a:t>
            </a:r>
          </a:p>
          <a:p>
            <a:r>
              <a:rPr lang="cs-CZ" dirty="0"/>
              <a:t>dlouhotrvající až neúspěšný pokus o zobrazení </a:t>
            </a:r>
            <a:r>
              <a:rPr lang="cs-CZ" dirty="0" err="1"/>
              <a:t>metadat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2"/>
          </p:nvPr>
        </p:nvSpPr>
        <p:spPr>
          <a:xfrm>
            <a:off x="945249" y="1481492"/>
            <a:ext cx="4946863" cy="5124024"/>
          </a:xfrm>
        </p:spPr>
        <p:txBody>
          <a:bodyPr>
            <a:normAutofit/>
          </a:bodyPr>
          <a:lstStyle/>
          <a:p>
            <a:r>
              <a:rPr lang="cs-CZ" dirty="0"/>
              <a:t>zobrazení více vrstev zároveň</a:t>
            </a:r>
          </a:p>
          <a:p>
            <a:r>
              <a:rPr lang="cs-CZ" dirty="0"/>
              <a:t>dostupná a srozumitelná legenda</a:t>
            </a:r>
          </a:p>
          <a:p>
            <a:r>
              <a:rPr lang="cs-CZ" dirty="0"/>
              <a:t>možnost vyhledávání parcel</a:t>
            </a:r>
          </a:p>
          <a:p>
            <a:r>
              <a:rPr lang="cs-CZ" dirty="0"/>
              <a:t>možnost měření, zákresu jednoduchých geometrických tvarů</a:t>
            </a:r>
          </a:p>
          <a:p>
            <a:r>
              <a:rPr lang="cs-CZ" dirty="0"/>
              <a:t>dostupné WMS</a:t>
            </a:r>
          </a:p>
          <a:p>
            <a:r>
              <a:rPr lang="cs-CZ" dirty="0"/>
              <a:t>volba konkrétního ORP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98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Územně plánovací dokumentace obcí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podle území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353800" y="6176963"/>
            <a:ext cx="3234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hlinkClick r:id="rId2"/>
              </a:rPr>
              <a:t>Zdroj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02189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Plzeňský kraj – celkové zhodnocení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cs-CZ" dirty="0"/>
              <a:t>celkově kvalitní </a:t>
            </a:r>
            <a:r>
              <a:rPr lang="cs-CZ" dirty="0" err="1"/>
              <a:t>geoportál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podrobné mapy</a:t>
            </a:r>
          </a:p>
          <a:p>
            <a:pPr marL="514350" indent="-514350">
              <a:buAutoNum type="arabicParenR"/>
            </a:pPr>
            <a:r>
              <a:rPr lang="cs-CZ" dirty="0"/>
              <a:t>možnost jednoduchých analýz online</a:t>
            </a:r>
          </a:p>
          <a:p>
            <a:pPr marL="514350" indent="-514350">
              <a:buAutoNum type="arabicParenR"/>
            </a:pPr>
            <a:r>
              <a:rPr lang="cs-CZ" dirty="0"/>
              <a:t>podkladové mapy: základní mapa, </a:t>
            </a:r>
            <a:r>
              <a:rPr lang="cs-CZ" dirty="0" err="1"/>
              <a:t>ortofoto</a:t>
            </a:r>
            <a:r>
              <a:rPr lang="cs-CZ" dirty="0"/>
              <a:t>, využití parcel </a:t>
            </a:r>
          </a:p>
          <a:p>
            <a:pPr marL="514350" indent="-514350">
              <a:buAutoNum type="arabicParenR"/>
            </a:pPr>
            <a:r>
              <a:rPr lang="cs-CZ" dirty="0"/>
              <a:t>přehledná legenda</a:t>
            </a:r>
          </a:p>
          <a:p>
            <a:pPr marL="514350" indent="-514350">
              <a:buAutoNum type="arabicParenR"/>
            </a:pPr>
            <a:r>
              <a:rPr lang="cs-CZ" dirty="0"/>
              <a:t>dělení podle SO ORP</a:t>
            </a:r>
          </a:p>
          <a:p>
            <a:pPr marL="514350" indent="-514350">
              <a:buAutoNum type="arabicParenR"/>
            </a:pPr>
            <a:r>
              <a:rPr lang="cs-CZ" dirty="0"/>
              <a:t>WMS pouze u některých částí</a:t>
            </a:r>
          </a:p>
          <a:p>
            <a:pPr marL="514350" indent="-514350">
              <a:buAutoNum type="arabicParenR"/>
            </a:pPr>
            <a:r>
              <a:rPr lang="cs-CZ" dirty="0"/>
              <a:t>uložení dat v JPEG</a:t>
            </a:r>
          </a:p>
          <a:p>
            <a:pPr marL="514350" indent="-514350">
              <a:buAutoNum type="arabicParenR"/>
            </a:pPr>
            <a:r>
              <a:rPr lang="cs-CZ" dirty="0" err="1"/>
              <a:t>metadata</a:t>
            </a:r>
            <a:r>
              <a:rPr lang="cs-CZ" dirty="0"/>
              <a:t> těžko zobrazitelná</a:t>
            </a:r>
          </a:p>
        </p:txBody>
      </p:sp>
    </p:spTree>
    <p:extLst>
      <p:ext uri="{BB962C8B-B14F-4D97-AF65-F5344CB8AC3E}">
        <p14:creationId xmlns:p14="http://schemas.microsoft.com/office/powerpoint/2010/main" val="92554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/>
              <a:t>Plzeňský kraj  	x       Zlínský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98521" y="1690631"/>
            <a:ext cx="5157787" cy="82391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/>
              <a:t>KATASTRÁLNÍ  MAPA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7414" y="2674596"/>
            <a:ext cx="5336041" cy="36090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700" dirty="0"/>
              <a:t>na celé ČR – údaje jen za kraj (?)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/>
              <a:t> ZM, ORTOFOTO 2014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700" dirty="0"/>
              <a:t> WMS KM, WMS PK (-), popisy 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700" dirty="0"/>
              <a:t> měřit + poznámka (</a:t>
            </a:r>
            <a:r>
              <a:rPr lang="cs-CZ" sz="2700" dirty="0" err="1"/>
              <a:t>shp</a:t>
            </a:r>
            <a:r>
              <a:rPr lang="cs-CZ" sz="27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700" dirty="0"/>
              <a:t> legenda OK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700" dirty="0"/>
              <a:t> mapa lze exportovat i vytisknout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39788" y="2674596"/>
            <a:ext cx="5157787" cy="39186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700" dirty="0"/>
              <a:t>jen výřez kraje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/>
              <a:t> ZM, ORTOFOTO, využití parcel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/>
              <a:t> členění, ulice (-), KM, PK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/>
              <a:t> měřit + kreslit (ne </a:t>
            </a:r>
            <a:r>
              <a:rPr lang="cs-CZ" sz="2700" dirty="0" err="1"/>
              <a:t>shp</a:t>
            </a:r>
            <a:r>
              <a:rPr lang="cs-CZ" sz="27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/>
              <a:t> problém s legendou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/>
              <a:t> bez exportu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/>
              <a:t> v záložkách jednotlivé ORP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700" dirty="0"/>
              <a:t> odkazy na DMVS PK, KN</a:t>
            </a:r>
          </a:p>
        </p:txBody>
      </p:sp>
    </p:spTree>
    <p:extLst>
      <p:ext uri="{BB962C8B-B14F-4D97-AF65-F5344CB8AC3E}">
        <p14:creationId xmlns:p14="http://schemas.microsoft.com/office/powerpoint/2010/main" val="191614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31044"/>
            <a:ext cx="9144000" cy="1566246"/>
          </a:xfrm>
        </p:spPr>
        <p:txBody>
          <a:bodyPr>
            <a:normAutofit/>
          </a:bodyPr>
          <a:lstStyle/>
          <a:p>
            <a:r>
              <a:rPr lang="cs-CZ" sz="4400" b="1" dirty="0" err="1">
                <a:solidFill>
                  <a:srgbClr val="0070C0"/>
                </a:solidFill>
              </a:rPr>
              <a:t>Geoportál</a:t>
            </a:r>
            <a:r>
              <a:rPr lang="cs-CZ" sz="4400" b="1" dirty="0">
                <a:solidFill>
                  <a:srgbClr val="0070C0"/>
                </a:solidFill>
              </a:rPr>
              <a:t> Zlínského kraje </a:t>
            </a:r>
            <a:br>
              <a:rPr lang="cs-CZ" sz="4400" b="1" dirty="0">
                <a:solidFill>
                  <a:srgbClr val="0070C0"/>
                </a:solidFill>
              </a:rPr>
            </a:br>
            <a:r>
              <a:rPr lang="cs-CZ" sz="4400" b="1" dirty="0">
                <a:solidFill>
                  <a:srgbClr val="0070C0"/>
                </a:solidFill>
              </a:rPr>
              <a:t>(Portál mapových služeb Zlínského kraje)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gis.kr-zlinsky.cz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661248"/>
            <a:ext cx="3440644" cy="8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/>
              <a:t>Plzeňský kraj  	x       Zlínský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18694" y="1507204"/>
            <a:ext cx="5157787" cy="82391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/>
              <a:t>ORTOFOTO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04416" y="2570958"/>
            <a:ext cx="5336041" cy="36090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2014, 2012, 2008, 2005, 2002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historická mapa (MO 2009)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hranice (která je která ?)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porovnávání vrstev (nefunkční)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jen k prohlížení, ne k analýzám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04801" y="2570958"/>
            <a:ext cx="5778556" cy="39186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2015, 2013, 2011, 2008, 2005, 2002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historická mapa 1947 – 1962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legenda OK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čp, členění, datum pořízení snímku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kreslení i měření, ale ne export/tisk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plynulý přechod s jasným snímkem</a:t>
            </a:r>
          </a:p>
          <a:p>
            <a:pPr marL="360363" indent="-360363">
              <a:buFont typeface="Wingdings" panose="05000000000000000000" pitchFamily="2" charset="2"/>
              <a:buChar char="v"/>
              <a:tabLst>
                <a:tab pos="360363" algn="l"/>
              </a:tabLst>
            </a:pPr>
            <a:r>
              <a:rPr lang="cs-CZ" dirty="0"/>
              <a:t> záložky – objekty i zaniklé obce </a:t>
            </a:r>
          </a:p>
        </p:txBody>
      </p:sp>
    </p:spTree>
    <p:extLst>
      <p:ext uri="{BB962C8B-B14F-4D97-AF65-F5344CB8AC3E}">
        <p14:creationId xmlns:p14="http://schemas.microsoft.com/office/powerpoint/2010/main" val="359448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/>
              <a:t>Plzeňský kraj  	x       Zlínský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2001879"/>
            <a:ext cx="10800668" cy="82391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/>
              <a:t>PROTIPOVODŇOVÁ  OPATŘENÍ   A  ZÁPLAVOVÁ  ÚZEMÍ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09150" y="3189087"/>
            <a:ext cx="5336041" cy="36090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2 mapové aplikace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legenda v samostatném okně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1566" y="3189087"/>
            <a:ext cx="6247584" cy="39186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 změna designu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1 mapová aplikace bez pp opatření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horší orientace, ale manuál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nelze kreslit ani vkládat vlastní SHP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lze tisk, odkaz URL, ale ne export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pomalé načítání</a:t>
            </a:r>
          </a:p>
        </p:txBody>
      </p:sp>
    </p:spTree>
    <p:extLst>
      <p:ext uri="{BB962C8B-B14F-4D97-AF65-F5344CB8AC3E}">
        <p14:creationId xmlns:p14="http://schemas.microsoft.com/office/powerpoint/2010/main" val="373815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/>
              <a:t>Plzeňský kraj  	x       Zlínský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2001879"/>
            <a:ext cx="10800668" cy="82391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/>
              <a:t>ZHODNOCENÍ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0122" y="3248937"/>
            <a:ext cx="5842613" cy="36090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jednotný design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WMS  (ZÚ, BF, PPO)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legenda u mapy (většinou)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vkládání vlastních SHP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mapový balíček využití území dle INSPIRE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BF, VP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1566" y="3248937"/>
            <a:ext cx="5778556" cy="39186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nejednotný design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volně dostupné SHP i WMS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legenda (jak kde)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aktualizovaná data (2016)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 více map </a:t>
            </a:r>
            <a:r>
              <a:rPr lang="cs-CZ" sz="2500" dirty="0">
                <a:sym typeface="Symbol" panose="05050102010706020507" pitchFamily="18" charset="2"/>
              </a:rPr>
              <a:t> složitější struktura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>
                <a:sym typeface="Symbol" panose="05050102010706020507" pitchFamily="18" charset="2"/>
              </a:rPr>
              <a:t> stav silnic, školy v kraji, zakázky DTM</a:t>
            </a:r>
            <a:endParaRPr lang="cs-CZ" sz="2500" dirty="0"/>
          </a:p>
          <a:p>
            <a:pPr>
              <a:buFont typeface="Wingdings" panose="05000000000000000000" pitchFamily="2" charset="2"/>
              <a:buChar char="v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77052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Internetové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cap="small" dirty="0"/>
              <a:t>Digitálně technická mapa Plzeňského kraje </a:t>
            </a:r>
            <a:r>
              <a:rPr lang="pl-PL" dirty="0">
                <a:latin typeface="Calibri" panose="020F0502020204030204" pitchFamily="34" charset="0"/>
              </a:rPr>
              <a:t>[2016]: </a:t>
            </a:r>
            <a:r>
              <a:rPr lang="pl-PL" dirty="0"/>
              <a:t>Základní mapa, http://mapy.kr-plzensky.cz/gis/dtm/ (20. 11. 2016)</a:t>
            </a:r>
            <a:endParaRPr lang="cs-CZ" dirty="0"/>
          </a:p>
          <a:p>
            <a:r>
              <a:rPr lang="pl-PL" cap="small" dirty="0"/>
              <a:t>Katastrální mapa Plzeňského kraje </a:t>
            </a:r>
            <a:r>
              <a:rPr lang="pl-PL" dirty="0">
                <a:latin typeface="Calibri" panose="020F0502020204030204" pitchFamily="34" charset="0"/>
              </a:rPr>
              <a:t>[2016]: </a:t>
            </a:r>
            <a:r>
              <a:rPr lang="pl-PL" dirty="0"/>
              <a:t>Základní mapa, http://mapy.kr-plzensky.cz/gis/katastr/ (18. 11. 2016)</a:t>
            </a:r>
          </a:p>
          <a:p>
            <a:r>
              <a:rPr lang="pl-PL" cap="small" dirty="0"/>
              <a:t>Plzeňský kraj </a:t>
            </a:r>
            <a:r>
              <a:rPr lang="pl-PL" dirty="0">
                <a:latin typeface="Calibri" panose="020F0502020204030204" pitchFamily="34" charset="0"/>
              </a:rPr>
              <a:t>[2016]: </a:t>
            </a:r>
            <a:r>
              <a:rPr lang="pl-PL" dirty="0"/>
              <a:t>Letecké snímky Kraje z různých časových období, http://mapy.kr-plzensky.cz/gis/letecke_snimky/ (20. 11. 2016)</a:t>
            </a:r>
            <a:endParaRPr lang="cs-CZ" dirty="0"/>
          </a:p>
          <a:p>
            <a:r>
              <a:rPr lang="pl-PL" dirty="0"/>
              <a:t>T-MAPY (©2014): Portál digitální mapy veřejné správy Plzeňského kraje, http://geoportal.plzensky-kraj.cz/gs/ (18. 11. 2016)</a:t>
            </a:r>
          </a:p>
          <a:p>
            <a:r>
              <a:rPr lang="pl-PL" dirty="0"/>
              <a:t>T-MAPY (©2014): Portál digitální mapy veřejné správy Plzeňského kraje: Územně analytické podklady ORP, http://geoportal.plzensky-kraj.cz/gs/uzemne-analyticke-podklady-orp/ (20. 11. 2016)</a:t>
            </a:r>
          </a:p>
          <a:p>
            <a:r>
              <a:rPr lang="pl-PL" dirty="0"/>
              <a:t>T-MAPY (©2014): Portál digitální mapy veřejné správy Plzeňského kraje: Územní plány a další nástroje územního plánování, http://geoportal.plzensky-kraj.cz/gs/uzemni-plany-a-dalsi-nastroje-uzemniho-planovani/ (20. 11. 2016)</a:t>
            </a:r>
          </a:p>
          <a:p>
            <a:r>
              <a:rPr lang="pl-PL" cap="small" dirty="0"/>
              <a:t>Vlastenci.cz</a:t>
            </a:r>
            <a:r>
              <a:rPr lang="pl-PL" dirty="0"/>
              <a:t> (2016): HISTORICKÉ ZEMĚ A KRAJE, https://vlast.cz/historicke-zeme-a-kraje/ (21. 11. 2016)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26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3206" y="562727"/>
            <a:ext cx="8229600" cy="4525963"/>
          </a:xfrm>
        </p:spPr>
        <p:txBody>
          <a:bodyPr/>
          <a:lstStyle/>
          <a:p>
            <a:r>
              <a:rPr lang="cs-CZ" b="1" dirty="0"/>
              <a:t>Portál mapových služeb Zlínského kraje</a:t>
            </a:r>
            <a:r>
              <a:rPr lang="cs-CZ" dirty="0"/>
              <a:t> soustřeďuje informace z oblastí, které souvisí s geografickými informačními systémy (GIS) a územně vázanými informacemi.</a:t>
            </a:r>
          </a:p>
          <a:p>
            <a:r>
              <a:rPr lang="cs-CZ" dirty="0"/>
              <a:t>Poskytuje informace ze čtyř okruhů: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47" y="3675259"/>
            <a:ext cx="1440160" cy="7920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47" y="4713164"/>
            <a:ext cx="1224136" cy="8252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03" y="3665599"/>
            <a:ext cx="1236595" cy="8017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02" y="4868582"/>
            <a:ext cx="1091594" cy="66984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761215" y="355217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Informace z geografického informačního systém ZK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61215" y="486858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Informace z projektu JDTM ZK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93663" y="36656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Informace z projektu JUAP ZK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793663" y="475249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Informace z metainformačního systému ZK</a:t>
            </a:r>
          </a:p>
        </p:txBody>
      </p:sp>
    </p:spTree>
    <p:extLst>
      <p:ext uri="{BB962C8B-B14F-4D97-AF65-F5344CB8AC3E}">
        <p14:creationId xmlns:p14="http://schemas.microsoft.com/office/powerpoint/2010/main" val="169666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Geografický informační systém ZK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Mapy</a:t>
            </a:r>
            <a:r>
              <a:rPr lang="en-US" b="1" dirty="0"/>
              <a:t> v </a:t>
            </a:r>
            <a:r>
              <a:rPr lang="en-US" b="1" dirty="0" err="1"/>
              <a:t>prostředí</a:t>
            </a:r>
            <a:r>
              <a:rPr lang="en-US" b="1" dirty="0"/>
              <a:t> ArcGIS Viewer for Flex</a:t>
            </a:r>
          </a:p>
          <a:p>
            <a:r>
              <a:rPr lang="cs-CZ" dirty="0">
                <a:hlinkClick r:id="rId2"/>
              </a:rPr>
              <a:t>Katastrální mapa</a:t>
            </a:r>
            <a:endParaRPr lang="cs-CZ" dirty="0"/>
          </a:p>
          <a:p>
            <a:r>
              <a:rPr lang="cs-CZ" dirty="0">
                <a:hlinkClick r:id="rId3"/>
              </a:rPr>
              <a:t>Brownfieldy ZK</a:t>
            </a:r>
            <a:endParaRPr lang="cs-CZ" dirty="0"/>
          </a:p>
          <a:p>
            <a:r>
              <a:rPr lang="cs-CZ" dirty="0">
                <a:hlinkClick r:id="rId4"/>
              </a:rPr>
              <a:t>Plán rozvoje vodovodů a kanalizací</a:t>
            </a:r>
            <a:endParaRPr lang="cs-CZ" dirty="0"/>
          </a:p>
          <a:p>
            <a:r>
              <a:rPr lang="cs-CZ" dirty="0">
                <a:hlinkClick r:id="rId5"/>
              </a:rPr>
              <a:t>Ortofotomapy ZK</a:t>
            </a:r>
            <a:endParaRPr lang="cs-CZ" dirty="0"/>
          </a:p>
          <a:p>
            <a:r>
              <a:rPr lang="cs-CZ" dirty="0">
                <a:hlinkClick r:id="rId6"/>
              </a:rPr>
              <a:t>Záplavová území ZK</a:t>
            </a:r>
            <a:endParaRPr lang="cs-CZ" dirty="0"/>
          </a:p>
          <a:p>
            <a:r>
              <a:rPr lang="cs-CZ" dirty="0">
                <a:hlinkClick r:id="rId7"/>
              </a:rPr>
              <a:t>Protipovodňová opatření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Mapy na </a:t>
            </a:r>
            <a:r>
              <a:rPr lang="cs-CZ" b="1" dirty="0" err="1"/>
              <a:t>ArcGIS</a:t>
            </a:r>
            <a:r>
              <a:rPr lang="cs-CZ" b="1" dirty="0"/>
              <a:t> Online</a:t>
            </a:r>
          </a:p>
          <a:p>
            <a:r>
              <a:rPr lang="cs-CZ" dirty="0">
                <a:hlinkClick r:id="rId8"/>
              </a:rPr>
              <a:t>Otevřené brány</a:t>
            </a:r>
            <a:r>
              <a:rPr lang="cs-CZ" dirty="0"/>
              <a:t>: zpřístupnění významných sakrálních památek ve Zlínském kraji</a:t>
            </a:r>
          </a:p>
          <a:p>
            <a:r>
              <a:rPr lang="cs-CZ" dirty="0">
                <a:hlinkClick r:id="rId9"/>
              </a:rPr>
              <a:t>Výrobní plochy</a:t>
            </a:r>
            <a:r>
              <a:rPr lang="cs-CZ" dirty="0"/>
              <a:t>: plochy určené k výrobě z územních plánů obcí</a:t>
            </a:r>
          </a:p>
          <a:p>
            <a:r>
              <a:rPr lang="cs-CZ" dirty="0">
                <a:hlinkClick r:id="rId10"/>
              </a:rPr>
              <a:t>Využití území-</a:t>
            </a:r>
            <a:r>
              <a:rPr lang="cs-CZ" dirty="0" err="1">
                <a:hlinkClick r:id="rId10"/>
              </a:rPr>
              <a:t>Inspire</a:t>
            </a:r>
            <a:r>
              <a:rPr lang="cs-CZ" dirty="0"/>
              <a:t>: odvozeno z ploch a koridorů Zásad územního rozvoje Zlínského kraje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19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JDTM ZK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Portál poskytuje dálkový přístup k JDTM</a:t>
            </a:r>
          </a:p>
          <a:p>
            <a:r>
              <a:rPr lang="cs-CZ" dirty="0"/>
              <a:t>Služba slouží pouze placeným uživatelům (městům, obcím, správcům inženýrských sítí…)</a:t>
            </a:r>
          </a:p>
          <a:p>
            <a:r>
              <a:rPr lang="cs-CZ" dirty="0"/>
              <a:t>Pro běžné uživatele pouze náhled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99" y="3861049"/>
            <a:ext cx="4029638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3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JUAP ZK</a:t>
            </a:r>
          </a:p>
        </p:txBody>
      </p:sp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4797152"/>
            <a:ext cx="2222327" cy="1004050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133600" y="1752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Editace a výdej dat je umožněn pouze oprávněným osobám</a:t>
            </a:r>
          </a:p>
          <a:p>
            <a:r>
              <a:rPr lang="cs-CZ" dirty="0"/>
              <a:t>Pro veřejnost je umožněno prohlížení mapové sestavy</a:t>
            </a:r>
          </a:p>
        </p:txBody>
      </p:sp>
    </p:spTree>
    <p:extLst>
      <p:ext uri="{BB962C8B-B14F-4D97-AF65-F5344CB8AC3E}">
        <p14:creationId xmlns:p14="http://schemas.microsoft.com/office/powerpoint/2010/main" val="50069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Metainformační systém ZK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Poskytovatelé dat mají možnost na Metainformační systém umístit (nebo přes něj vytvořit) metadatové záznamy o jimi poskytovaných souborech dat. Uživatelé Metainformačního systému pak mohou v takto vytvořeném katalogu vyhledávat podle různých kritérií a získat o požadovaných datech bližší informace, případně si data rovnou prohlédnout</a:t>
            </a:r>
          </a:p>
        </p:txBody>
      </p:sp>
    </p:spTree>
    <p:extLst>
      <p:ext uri="{BB962C8B-B14F-4D97-AF65-F5344CB8AC3E}">
        <p14:creationId xmlns:p14="http://schemas.microsoft.com/office/powerpoint/2010/main" val="78943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346" y="500062"/>
            <a:ext cx="3761096" cy="3007413"/>
          </a:xfrm>
        </p:spPr>
        <p:txBody>
          <a:bodyPr>
            <a:no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Geoportál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Plzeňského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kraje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579" y="729464"/>
            <a:ext cx="7309798" cy="572954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3096" y="62269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000" dirty="0"/>
              <a:t>T-MAPY, 2014</a:t>
            </a:r>
          </a:p>
        </p:txBody>
      </p:sp>
    </p:spTree>
    <p:extLst>
      <p:ext uri="{BB962C8B-B14F-4D97-AF65-F5344CB8AC3E}">
        <p14:creationId xmlns:p14="http://schemas.microsoft.com/office/powerpoint/2010/main" val="137351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11" y="0"/>
            <a:ext cx="6218369" cy="66789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044752" y="5827594"/>
            <a:ext cx="304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Zdroj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97137"/>
            <a:ext cx="10515600" cy="1325563"/>
          </a:xfrm>
        </p:spPr>
        <p:txBody>
          <a:bodyPr/>
          <a:lstStyle/>
          <a:p>
            <a:r>
              <a:rPr lang="cs-CZ" dirty="0"/>
              <a:t>Katastrální mapa</a:t>
            </a:r>
          </a:p>
        </p:txBody>
      </p:sp>
    </p:spTree>
    <p:extLst>
      <p:ext uri="{BB962C8B-B14F-4D97-AF65-F5344CB8AC3E}">
        <p14:creationId xmlns:p14="http://schemas.microsoft.com/office/powerpoint/2010/main" val="2830718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1010</Words>
  <Application>Microsoft Office PowerPoint</Application>
  <PresentationFormat>Širokoúhlá obrazovka</PresentationFormat>
  <Paragraphs>186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Wingdings</vt:lpstr>
      <vt:lpstr>Motiv Office</vt:lpstr>
      <vt:lpstr>Geoportály Zlínského  a Plzeňského kraje  </vt:lpstr>
      <vt:lpstr>Geoportál Zlínského kraje  (Portál mapových služeb Zlínského kraje)</vt:lpstr>
      <vt:lpstr>Prezentace aplikace PowerPoint</vt:lpstr>
      <vt:lpstr>Geografický informační systém ZK</vt:lpstr>
      <vt:lpstr>JDTM ZK</vt:lpstr>
      <vt:lpstr>JUAP ZK</vt:lpstr>
      <vt:lpstr>Metainformační systém ZK</vt:lpstr>
      <vt:lpstr>Geoportál  Plzeňského  kraje</vt:lpstr>
      <vt:lpstr>Katastrální mapa</vt:lpstr>
      <vt:lpstr>Prezentace aplikace PowerPoint</vt:lpstr>
      <vt:lpstr>Digitálně  technická mapa</vt:lpstr>
      <vt:lpstr>Prezentace aplikace PowerPoint</vt:lpstr>
      <vt:lpstr>Ortofoto</vt:lpstr>
      <vt:lpstr>Prezentace aplikace PowerPoint</vt:lpstr>
      <vt:lpstr>Územně analytické podklady ORP</vt:lpstr>
      <vt:lpstr>Prezentace aplikace PowerPoint</vt:lpstr>
      <vt:lpstr>Územně plánovací dokumentace obcí</vt:lpstr>
      <vt:lpstr>Plzeňský kraj – celkové zhodnocení</vt:lpstr>
      <vt:lpstr>Plzeňský kraj   x       Zlínský kraj</vt:lpstr>
      <vt:lpstr>Plzeňský kraj   x       Zlínský kraj</vt:lpstr>
      <vt:lpstr>Plzeňský kraj   x       Zlínský kraj</vt:lpstr>
      <vt:lpstr>Plzeňský kraj   x       Zlínský kraj</vt:lpstr>
      <vt:lpstr>Internetové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Geoportály Plzeňského a Zlínského kraje  Z7262 Geoinformatika ve veřejné správě</dc:title>
  <dc:creator>Toshiba</dc:creator>
  <cp:lastModifiedBy>uživatel</cp:lastModifiedBy>
  <cp:revision>31</cp:revision>
  <dcterms:created xsi:type="dcterms:W3CDTF">2016-11-20T11:16:39Z</dcterms:created>
  <dcterms:modified xsi:type="dcterms:W3CDTF">2016-11-22T05:42:06Z</dcterms:modified>
</cp:coreProperties>
</file>