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SWOT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Dominik Kevický</a:t>
            </a:r>
          </a:p>
        </p:txBody>
      </p:sp>
    </p:spTree>
    <p:extLst>
      <p:ext uri="{BB962C8B-B14F-4D97-AF65-F5344CB8AC3E}">
        <p14:creationId xmlns:p14="http://schemas.microsoft.com/office/powerpoint/2010/main" val="265225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AG Portál (</a:t>
            </a:r>
            <a:r>
              <a:rPr lang="sk-SK" dirty="0" err="1"/>
              <a:t>Asseco</a:t>
            </a:r>
            <a:r>
              <a:rPr lang="sk-SK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011902"/>
              </p:ext>
            </p:extLst>
          </p:nvPr>
        </p:nvGraphicFramePr>
        <p:xfrm>
          <a:off x="1141413" y="1719616"/>
          <a:ext cx="6264322" cy="297370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66323">
                  <a:extLst>
                    <a:ext uri="{9D8B030D-6E8A-4147-A177-3AD203B41FA5}">
                      <a16:colId xmlns:a16="http://schemas.microsoft.com/office/drawing/2014/main" val="554653839"/>
                    </a:ext>
                  </a:extLst>
                </a:gridCol>
                <a:gridCol w="2697999">
                  <a:extLst>
                    <a:ext uri="{9D8B030D-6E8A-4147-A177-3AD203B41FA5}">
                      <a16:colId xmlns:a16="http://schemas.microsoft.com/office/drawing/2014/main" val="69584473"/>
                    </a:ext>
                  </a:extLst>
                </a:gridCol>
              </a:tblGrid>
              <a:tr h="33551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Silné stránky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Slabé stránky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331639"/>
                  </a:ext>
                </a:extLst>
              </a:tr>
              <a:tr h="335515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jednoduchá ovládateľnosť systému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hlavne pre verejnú správu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2292280"/>
                  </a:ext>
                </a:extLst>
              </a:tr>
              <a:tr h="335515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možnosť využitia vlastných </a:t>
                      </a:r>
                      <a:r>
                        <a:rPr lang="sk-SK" sz="2400" u="none" strike="noStrike" dirty="0" err="1">
                          <a:effectLst/>
                        </a:rPr>
                        <a:t>geodát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propagácia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8132161"/>
                  </a:ext>
                </a:extLst>
              </a:tr>
              <a:tr h="335515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služby 24x7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 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2769800"/>
                  </a:ext>
                </a:extLst>
              </a:tr>
              <a:tr h="335515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poskytovanie dát pre územno-analytické podklady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 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454382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913140"/>
              </p:ext>
            </p:extLst>
          </p:nvPr>
        </p:nvGraphicFramePr>
        <p:xfrm>
          <a:off x="1141413" y="4693321"/>
          <a:ext cx="6264322" cy="14820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66323">
                  <a:extLst>
                    <a:ext uri="{9D8B030D-6E8A-4147-A177-3AD203B41FA5}">
                      <a16:colId xmlns:a16="http://schemas.microsoft.com/office/drawing/2014/main" val="11588165"/>
                    </a:ext>
                  </a:extLst>
                </a:gridCol>
                <a:gridCol w="2697999">
                  <a:extLst>
                    <a:ext uri="{9D8B030D-6E8A-4147-A177-3AD203B41FA5}">
                      <a16:colId xmlns:a16="http://schemas.microsoft.com/office/drawing/2014/main" val="4271940513"/>
                    </a:ext>
                  </a:extLst>
                </a:gridCol>
              </a:tblGrid>
              <a:tr h="33551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Príležitosti</a:t>
                      </a:r>
                      <a:r>
                        <a:rPr lang="sk-SK" sz="2400" u="none" strike="noStrike" dirty="0">
                          <a:effectLst/>
                        </a:rPr>
                        <a:t> 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Ohrozenie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2270612"/>
                  </a:ext>
                </a:extLst>
              </a:tr>
              <a:tr h="607281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spĺňa implementačné pravidlá európskej smernice INSPIRE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výrazná automatizácia procesov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1914608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724632" y="1651096"/>
            <a:ext cx="35893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i="1" dirty="0"/>
              <a:t>„Prináša do oblasti portálových riešení a internetu nové možnosti vďaka využitiu dát a funkcií geografických informačných systémov. AG Portál (</a:t>
            </a:r>
            <a:r>
              <a:rPr lang="sk-SK" sz="2400" i="1" dirty="0" err="1"/>
              <a:t>Asseco</a:t>
            </a:r>
            <a:r>
              <a:rPr lang="sk-SK" sz="2400" i="1" dirty="0"/>
              <a:t> </a:t>
            </a:r>
            <a:r>
              <a:rPr lang="sk-SK" sz="2400" i="1" dirty="0" err="1"/>
              <a:t>Geoportál</a:t>
            </a:r>
            <a:r>
              <a:rPr lang="sk-SK" sz="2400" i="1" dirty="0"/>
              <a:t>) prináša do oblasti portálových riešení a internetu nové možnosti vďaka využitiu dát a funkcií geografických informačných systémov.“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501417" y="237526"/>
            <a:ext cx="6452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/>
              <a:t>https://ce.asseco.com/sk/riesenia/296/299/412/</a:t>
            </a:r>
          </a:p>
        </p:txBody>
      </p:sp>
    </p:spTree>
    <p:extLst>
      <p:ext uri="{BB962C8B-B14F-4D97-AF65-F5344CB8AC3E}">
        <p14:creationId xmlns:p14="http://schemas.microsoft.com/office/powerpoint/2010/main" val="171863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Marushka</a:t>
            </a:r>
            <a:r>
              <a:rPr lang="sk-SK" dirty="0"/>
              <a:t> </a:t>
            </a:r>
            <a:r>
              <a:rPr lang="sk-SK" dirty="0" err="1"/>
              <a:t>Photo</a:t>
            </a:r>
            <a:r>
              <a:rPr lang="sk-SK" dirty="0"/>
              <a:t> (</a:t>
            </a:r>
            <a:r>
              <a:rPr lang="sk-SK" dirty="0" err="1"/>
              <a:t>Geovap</a:t>
            </a:r>
            <a:r>
              <a:rPr lang="sk-SK" dirty="0"/>
              <a:t> Pardubice)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063254"/>
              </p:ext>
            </p:extLst>
          </p:nvPr>
        </p:nvGraphicFramePr>
        <p:xfrm>
          <a:off x="1141413" y="1654590"/>
          <a:ext cx="5147576" cy="33394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30551">
                  <a:extLst>
                    <a:ext uri="{9D8B030D-6E8A-4147-A177-3AD203B41FA5}">
                      <a16:colId xmlns:a16="http://schemas.microsoft.com/office/drawing/2014/main" val="626418287"/>
                    </a:ext>
                  </a:extLst>
                </a:gridCol>
                <a:gridCol w="2217025">
                  <a:extLst>
                    <a:ext uri="{9D8B030D-6E8A-4147-A177-3AD203B41FA5}">
                      <a16:colId xmlns:a16="http://schemas.microsoft.com/office/drawing/2014/main" val="225705156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Silné stránky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Slabé stránky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2469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nepotrebujeme počítač, stačí mobil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u="none" strike="noStrike" dirty="0">
                          <a:effectLst/>
                        </a:rPr>
                        <a:t>môže zaberať veľa miesta na disku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1278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použitie v teréne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nutnosť </a:t>
                      </a:r>
                      <a:r>
                        <a:rPr lang="sk-SK" sz="2400" u="none" strike="noStrike" dirty="0" err="1">
                          <a:effectLst/>
                        </a:rPr>
                        <a:t>smartphonu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801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Windows Phone a Android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 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06759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má návod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 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3610620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660517"/>
              </p:ext>
            </p:extLst>
          </p:nvPr>
        </p:nvGraphicFramePr>
        <p:xfrm>
          <a:off x="1141413" y="4628295"/>
          <a:ext cx="5147576" cy="185737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30551">
                  <a:extLst>
                    <a:ext uri="{9D8B030D-6E8A-4147-A177-3AD203B41FA5}">
                      <a16:colId xmlns:a16="http://schemas.microsoft.com/office/drawing/2014/main" val="2823139408"/>
                    </a:ext>
                  </a:extLst>
                </a:gridCol>
                <a:gridCol w="2217025">
                  <a:extLst>
                    <a:ext uri="{9D8B030D-6E8A-4147-A177-3AD203B41FA5}">
                      <a16:colId xmlns:a16="http://schemas.microsoft.com/office/drawing/2014/main" val="13147554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Príležitosti 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Ohrozenie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88579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rozvoj pre iPhone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vypadávanie internetu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67506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presnosť GPS v lese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9123521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4291" y="1654590"/>
            <a:ext cx="4847941" cy="303300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141413" y="176171"/>
            <a:ext cx="9030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/>
              <a:t>http://marushka.geostore.cz/cz/produkty-a-sluzby/marushkaphoto-/15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3016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GISel</a:t>
            </a:r>
            <a:r>
              <a:rPr lang="sk-SK" dirty="0"/>
              <a:t> IZS (T-mapy)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500986"/>
              </p:ext>
            </p:extLst>
          </p:nvPr>
        </p:nvGraphicFramePr>
        <p:xfrm>
          <a:off x="1141413" y="1730875"/>
          <a:ext cx="4459085" cy="256891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38588">
                  <a:extLst>
                    <a:ext uri="{9D8B030D-6E8A-4147-A177-3AD203B41FA5}">
                      <a16:colId xmlns:a16="http://schemas.microsoft.com/office/drawing/2014/main" val="1922190099"/>
                    </a:ext>
                  </a:extLst>
                </a:gridCol>
                <a:gridCol w="1920497">
                  <a:extLst>
                    <a:ext uri="{9D8B030D-6E8A-4147-A177-3AD203B41FA5}">
                      <a16:colId xmlns:a16="http://schemas.microsoft.com/office/drawing/2014/main" val="1322339009"/>
                    </a:ext>
                  </a:extLst>
                </a:gridCol>
              </a:tblGrid>
              <a:tr h="471459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Silné stránky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Slabé stránky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val="678073394"/>
                  </a:ext>
                </a:extLst>
              </a:tr>
              <a:tr h="471459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pre požiadavky IZS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úzke zameranie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val="1347565000"/>
                  </a:ext>
                </a:extLst>
              </a:tr>
              <a:tr h="343436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vyvíja sa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 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val="1441341478"/>
                  </a:ext>
                </a:extLst>
              </a:tr>
              <a:tr h="471459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rýchle vyhľadávanie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 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val="534910190"/>
                  </a:ext>
                </a:extLst>
              </a:tr>
              <a:tr h="78306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zobrazuje dynamické objekty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 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val="3378834420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70104"/>
              </p:ext>
            </p:extLst>
          </p:nvPr>
        </p:nvGraphicFramePr>
        <p:xfrm>
          <a:off x="1141412" y="4299790"/>
          <a:ext cx="4459085" cy="17623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38590">
                  <a:extLst>
                    <a:ext uri="{9D8B030D-6E8A-4147-A177-3AD203B41FA5}">
                      <a16:colId xmlns:a16="http://schemas.microsoft.com/office/drawing/2014/main" val="2173763287"/>
                    </a:ext>
                  </a:extLst>
                </a:gridCol>
                <a:gridCol w="1920495">
                  <a:extLst>
                    <a:ext uri="{9D8B030D-6E8A-4147-A177-3AD203B41FA5}">
                      <a16:colId xmlns:a16="http://schemas.microsoft.com/office/drawing/2014/main" val="2862773340"/>
                    </a:ext>
                  </a:extLst>
                </a:gridCol>
              </a:tblGrid>
              <a:tr h="329956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Príležitosti 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3" marR="7653" marT="7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>
                          <a:effectLst/>
                        </a:rPr>
                        <a:t>Ohrozenie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3" marR="7653" marT="7653" marB="0" anchor="b"/>
                </a:tc>
                <a:extLst>
                  <a:ext uri="{0D108BD9-81ED-4DB2-BD59-A6C34878D82A}">
                    <a16:rowId xmlns:a16="http://schemas.microsoft.com/office/drawing/2014/main" val="2748939816"/>
                  </a:ext>
                </a:extLst>
              </a:tr>
              <a:tr h="1388917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zvyšovanie počtu hľadaných objektov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3" marR="7653" marT="7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u="none" strike="noStrike" dirty="0">
                          <a:effectLst/>
                        </a:rPr>
                        <a:t>veľké množstvo rôznych druhov vyhľadávania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3" marR="7653" marT="7653" marB="0" anchor="b"/>
                </a:tc>
                <a:extLst>
                  <a:ext uri="{0D108BD9-81ED-4DB2-BD59-A6C34878D82A}">
                    <a16:rowId xmlns:a16="http://schemas.microsoft.com/office/drawing/2014/main" val="1705337287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768" y="1047105"/>
            <a:ext cx="5524500" cy="413385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967768" y="5609542"/>
            <a:ext cx="4404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/>
              <a:t>http://gis.izscr.cz/wpgis/gisel-izs/</a:t>
            </a:r>
          </a:p>
        </p:txBody>
      </p:sp>
    </p:spTree>
    <p:extLst>
      <p:ext uri="{BB962C8B-B14F-4D97-AF65-F5344CB8AC3E}">
        <p14:creationId xmlns:p14="http://schemas.microsoft.com/office/powerpoint/2010/main" val="2082373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53</TotalTime>
  <Words>174</Words>
  <Application>Microsoft Office PowerPoint</Application>
  <PresentationFormat>Širokoúhlá obrazovka</PresentationFormat>
  <Paragraphs>52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Tw Cen MT</vt:lpstr>
      <vt:lpstr>Obvod</vt:lpstr>
      <vt:lpstr>SWOT analýza</vt:lpstr>
      <vt:lpstr>AG Portál (Asseco)</vt:lpstr>
      <vt:lpstr>Marushka Photo (Geovap Pardubice)</vt:lpstr>
      <vt:lpstr>GISel IZS (T-mapy)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analýza</dc:title>
  <dc:creator>Acer</dc:creator>
  <cp:lastModifiedBy>Acer</cp:lastModifiedBy>
  <cp:revision>9</cp:revision>
  <dcterms:created xsi:type="dcterms:W3CDTF">2016-10-08T15:32:08Z</dcterms:created>
  <dcterms:modified xsi:type="dcterms:W3CDTF">2016-10-11T14:54:10Z</dcterms:modified>
</cp:coreProperties>
</file>