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20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6D1A-B9EA-431B-9F9E-04C83023FCD8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E6B4-8AE8-4B37-94C7-F049F5934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EB1B2-9927-42A6-A9CD-139171C952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6D34-2E91-4704-8FF2-2EA9C6FA1E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C4C9-0A25-4E1A-9195-348C67E6F534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3329-1CFC-4DE4-981D-E2978CB1594D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71B6-50B9-410C-8D6A-E271FA857071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9154-94EF-4554-BF3A-C4708B4995D8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A1E4-B280-4714-B35A-8968D194299A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F6F-8808-436A-B067-E3013FF54690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CF4B-3C19-41AA-BF03-F3D3A50DA152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7A6-2B7B-4645-98E3-38D89936813F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2E7C-5E01-4C7F-B014-9522695B0384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AAD5-EEF3-4F19-B982-D0BE1622BEB3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1788-E1BE-449C-B80A-A06ACA0B9384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31A5-5EC8-414C-967D-EEF651764087}" type="datetime1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Z0138 Socioekonomické změny regionů České republiky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16267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Metody facilitace pracovních (expertních) skupin při tvorbě strategických a regionálních dokumentů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1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cs-CZ" dirty="0" smtClean="0"/>
              <a:t>5</a:t>
            </a:r>
            <a:r>
              <a:rPr lang="cs-CZ" dirty="0" smtClean="0"/>
              <a:t>. října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Příklad vedení pracovní skupiny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rozdělení do skupin podle témat (např. doprava, ŽP, ...)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zvolení mluvčího skupiny, resp. zapisovatele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definovat problémy a jejich řešení v rámci daného tématu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členové skupiny = odborníci na dané téma či lidé se zájmem o danou oblast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hlasování zástupců ostatních skupin 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poster každé skupiny mohou dát dva hlasy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„vyhrávají“ první tři problémy s nejvyšším počtem hlasů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problémy s nejvyšším počtem hlasů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jsou představeny ostatním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postupují do druhého kola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nová společná volba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„vyhrávají“ opět ty s nejvyšším počtem hlasů (počet dle počtu skupin)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Problematické typy osobností (I.)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opozdilci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přichází pozdě, ruší, vytahují notebook (podklady, papír a psací potřeby)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ptají se ostatních, co bylo; teprve chytají kontext; ptají se na to, co už bylo řečeno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začít organizačními záležitostmi, příliš si jich nevšímat, po konci jednání se o pozdním příchodu osobně krátce pobavit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dezertéři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předčasně odcházejí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jasně určit předem čas; zjistit, zda s ním všichni počítají; při pravidelných dřívějších odchodech osobně krátce pobavit o důvodech; nenechávat na závěr podstatné věci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pokažené desky, velkohubí řečníci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neustálé omílání téhož, věční stěžovatelé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nabídnout možnost individuálního rozhovoru o tématu; připomenout cíl setkání; upozornit na časový limit na jeden příspěvek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Problematické typy osobností (II.)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šuškandy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„paralelní diskuze“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ztichnout, narušit osobní prostor, obrátit se na účastníky šuškandy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útočníci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útok na někoho konkrétního ve skupině či obecně na skupinu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osobní věci řešit po skončení setkání; upozornit na pravidla diskuze a cíle jednání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tlumočníci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opakují, co už bylo řečeno jinými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zpočátku nevšímat; později upozornit, že již bylo řečeno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Problematické typy osobností (III.)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vševědové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„všechno ví, ke všemu je třeba přidat komentář“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uznat znalosti, ale upozornit na prostor pro další řečníky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</a:t>
            </a:r>
            <a:r>
              <a:rPr lang="cs-CZ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kibicové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polohlasně komentují počínání moderátora (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facilitátora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i vystoupení jiných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dát možnost se vyjádřit nahlas; upozornit na pravidla diskuze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přerušovači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přetlak emocí, „musí říct svůj názor“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zapsat poznámku, upozornit na pravidla, později dát slovo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 </a:t>
            </a:r>
            <a:r>
              <a:rPr lang="cs-CZ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vyrušovači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nesoustředí se na proces (hraní s mobilem, opakované odcházení z jednání)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 úvodu se zeptat, zda mají všichni všechno potřebné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Praktická ukázka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Jaká témata by měl strategický plán řešit?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jisté míry, jaké podkapitoly by měla mít analytická část?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Koho byste nominovali do pracovních skupin?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obecně, resp. na příkladu města Brna</a:t>
            </a: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Praktická ukázka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Vytvořte pět skupin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většinou tříčlenné (podle počtu studentů)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každá skupina si zvolí mluvčího (zapisovatele) a jedno téma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Sepisujte problémy a řešení k danému tématu</a:t>
            </a:r>
          </a:p>
          <a:p>
            <a:pPr>
              <a:buFont typeface="Wingdings" pitchFamily="2" charset="2"/>
              <a:buChar char="§"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Následně navštivte ostatní skupiny a hlasujte</a:t>
            </a:r>
          </a:p>
          <a:p>
            <a:pPr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 každé skupiny možnost dvou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hlasů (dva problémy po jednom hlasu či jeden problém za dva hlasy)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tři s největším počtem hlasů u každé skupiny postupují dále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Problémy, které postupují dále, každá skupina představí</a:t>
            </a:r>
          </a:p>
          <a:p>
            <a:pPr>
              <a:buFont typeface="Wingdings" pitchFamily="2" charset="2"/>
              <a:buChar char="§"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Nové hlasování jen o představených problémech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opět dva hlasy (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dva problémy po jednom hlasu či jeden problém za dva hlasy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Základní rysy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strategické a regionální dokumenty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analytická část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strategická část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implementační část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tvorbě dokumentů se podílí: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zadavatel = obec či město, kraj, ...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zhotovitel = obecní, městský či krajský úřad; soukromý subjekt; univerzita; ...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veřejnost skrze dotazníkové šetření, veřejná projednání, ...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zástupci relevantních institucí a veřejnosti skrze </a:t>
            </a:r>
            <a:r>
              <a:rPr lang="cs-CZ" sz="1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pracovní (expertní) skupiny</a:t>
            </a:r>
            <a:endParaRPr lang="cs-CZ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Pracovní skupiny (I.)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složení pracovních skupin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zástupci (představitelé) důležitých institucí pro rozvoj města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odborníci v daných oblastech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mohou být i zástupci široké (laické) veřejnosti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jmenování členů pracovních skupin 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vedení města, resp. rada města nebo zastupitelstvo města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příslušný odbor městského úřadu, resp. magistrátu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náplň činnosti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pracovních skupin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(variabilní)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tvorba připomínek k analytické části (upozornění na chyby, požadavky na doplnění)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spolupráce při tvorbě SWOT analýzy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definování vize, příp. motta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tvorba námětů pro návrhovou část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tvorba připomínek k návrhové části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Pracovní skupiny (II.)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výhody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členové pracovních skupin znají většinou oproti zhotoviteli lépe lokální prostředí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jsou součástí místní komunity a podílí se na klíčovém strategickém dokumentu 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částečně budou odpovídat za naplňování strategie, jsou tak již při tvorbě „vtaženi do hry“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nevýhody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nejsou nestranní, jsou ovlivnění lokálními spory, pohledy na věc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někdy se neumějí dívat na dokument jako celek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Jednání pracovních skupin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několik jednání v rámci procesu tvorby dokumentu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jednání vede či je mu alespoň přítomen zástupce zhotovitele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prostor pro geografy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facilitace, resp. </a:t>
            </a:r>
            <a:r>
              <a:rPr lang="cs-CZ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facilitátor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ulehčuje diskuzi; snaží se, aby byla efektivní a aby z ní vznikly výstupy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snaží se, aby míra participace všech účastníků byla co nejvyšší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snaží se být neutrální osobou, která diskuzi ulehčuje a podporuje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pravidla si ale určuje tým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moderace, resp. moderátor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vnáší do diskuze své názory a postoje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stanovuje pravidla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usměrňuje aktivně diskuzi k cíli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participace účastníků je nižší, než v případě facilitace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Základní pravidla facilitace pracovních skupin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 předem dohodnut časový limit a přibližný časový harmonogram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začátku jsou jasně definovány cíle, tj. co je účelem setkání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každý člen pracovní skupiny má stejnou váhu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některých případech rozdělení do podskupin a zvolení mluvčího (předsedy)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nesouhlasné názory nejsou problém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Aktivizace členů pracovní skupiny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vhodné představení členů pracovní skupiny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i když se většina vzájemně zná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minimum = jméno, funkce (koho zastupuje)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vhodné připojit nějakou aktivizační metodu „na rozehřátí“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členové pracovní skupiny by neměly získat dojem, že si jen vyposlechnou prezentaci, pak se na něco případně zeptají a akce skončí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aktivizační metody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brainstorming,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brainwriting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...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např. napsat na papírek, co od akce očekávám; jak mohu prospět městu; v jakém městě chci za pár let žít, ...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pracovat s pohybem v prostoru,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flipchartem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fixami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barevnými papírky atd. 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Samotná tvorba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pracovní skupiny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dostatek času, aby se: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téma mohlo probrat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každý mohl vyjádřit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ALE účastníci nenudili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pracovní skupinu možné členit na skupinky, ty pak nechat mezi s sebou spolupracovat (konfrontovat se)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výsledky prezentovat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diskutovat o výsledcích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Závěr pracovní skupiny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formulovat (zopakovat) zásadní závěry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vrátit se k cíli setkání, porovnat s očekáváními účastníků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informovat o dalších krocích (o následném harmonogramu)</a:t>
            </a: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 se bude s výsledky pracovní skupiny dít dále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dirty="0" smtClean="0"/>
              <a:t>Z7890 Metody a techniky v sociální a regionální geografii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348</Words>
  <Application>Microsoft Office PowerPoint</Application>
  <PresentationFormat>Předvádění na obrazovce (4:3)</PresentationFormat>
  <Paragraphs>270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Metody facilitace pracovních (expertních) skupin při tvorbě strategických a regionálních dokumentů </vt:lpstr>
      <vt:lpstr>Základní rysy</vt:lpstr>
      <vt:lpstr>Pracovní skupiny (I.)</vt:lpstr>
      <vt:lpstr>Pracovní skupiny (II.)</vt:lpstr>
      <vt:lpstr>Jednání pracovních skupin</vt:lpstr>
      <vt:lpstr>Základní pravidla facilitace pracovních skupin</vt:lpstr>
      <vt:lpstr>Aktivizace členů pracovní skupiny</vt:lpstr>
      <vt:lpstr>Samotná tvorba pracovní skupiny</vt:lpstr>
      <vt:lpstr>Závěr pracovní skupiny</vt:lpstr>
      <vt:lpstr>Příklad vedení pracovní skupiny</vt:lpstr>
      <vt:lpstr>Problematické typy osobností (I.)</vt:lpstr>
      <vt:lpstr>Problematické typy osobností (II.)</vt:lpstr>
      <vt:lpstr>Problematické typy osobností (III.)</vt:lpstr>
      <vt:lpstr>Praktická ukázka</vt:lpstr>
      <vt:lpstr>Praktická ukázka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177</cp:revision>
  <dcterms:created xsi:type="dcterms:W3CDTF">2014-09-08T07:18:26Z</dcterms:created>
  <dcterms:modified xsi:type="dcterms:W3CDTF">2016-10-04T15:28:03Z</dcterms:modified>
</cp:coreProperties>
</file>