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336" r:id="rId3"/>
    <p:sldId id="337" r:id="rId4"/>
    <p:sldId id="338" r:id="rId5"/>
    <p:sldId id="339" r:id="rId6"/>
    <p:sldId id="340" r:id="rId7"/>
    <p:sldId id="341" r:id="rId8"/>
    <p:sldId id="342" r:id="rId9"/>
    <p:sldId id="343" r:id="rId10"/>
    <p:sldId id="344" r:id="rId11"/>
    <p:sldId id="345" r:id="rId12"/>
    <p:sldId id="346" r:id="rId13"/>
    <p:sldId id="347" r:id="rId14"/>
    <p:sldId id="348" r:id="rId15"/>
    <p:sldId id="349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81B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Světlý styl 1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620" y="-8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9F6D1A-B9EA-431B-9F9E-04C83023FCD8}" type="datetimeFigureOut">
              <a:rPr lang="cs-CZ" smtClean="0"/>
              <a:pPr/>
              <a:t>4.10.2016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10E6B4-8AE8-4B37-94C7-F049F593426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9EB1B2-9927-42A6-A9CD-139171C952B2}" type="datetimeFigureOut">
              <a:rPr lang="cs-CZ" smtClean="0"/>
              <a:pPr/>
              <a:t>4.10.2016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6C6D34-2E91-4704-8FF2-2EA9C6FA1EE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6C6D34-2E91-4704-8FF2-2EA9C6FA1EEE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6C6D34-2E91-4704-8FF2-2EA9C6FA1EEE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6C6D34-2E91-4704-8FF2-2EA9C6FA1EEE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6C6D34-2E91-4704-8FF2-2EA9C6FA1EEE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6C6D34-2E91-4704-8FF2-2EA9C6FA1EEE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6C6D34-2E91-4704-8FF2-2EA9C6FA1EEE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6C6D34-2E91-4704-8FF2-2EA9C6FA1EEE}" type="slidenum">
              <a:rPr lang="cs-CZ" smtClean="0"/>
              <a:pPr/>
              <a:t>15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6C6D34-2E91-4704-8FF2-2EA9C6FA1EEE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6C6D34-2E91-4704-8FF2-2EA9C6FA1EEE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6C6D34-2E91-4704-8FF2-2EA9C6FA1EEE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6C6D34-2E91-4704-8FF2-2EA9C6FA1EEE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6C6D34-2E91-4704-8FF2-2EA9C6FA1EEE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6C6D34-2E91-4704-8FF2-2EA9C6FA1EEE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6C6D34-2E91-4704-8FF2-2EA9C6FA1EEE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46C6D34-2E91-4704-8FF2-2EA9C6FA1EEE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0C4C9-0A25-4E1A-9195-348C67E6F534}" type="datetime1">
              <a:rPr lang="cs-CZ" smtClean="0"/>
              <a:pPr/>
              <a:t>4.10.2016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Z0138 Socioekonomické změny regionů České republiky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CF6F-58D5-4CF0-998B-8B711EA7DFA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B3329-1CFC-4DE4-981D-E2978CB1594D}" type="datetime1">
              <a:rPr lang="cs-CZ" smtClean="0"/>
              <a:pPr/>
              <a:t>4.10.2016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Z0138 Socioekonomické změny regionů České republiky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CF6F-58D5-4CF0-998B-8B711EA7DFA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071B6-50B9-410C-8D6A-E271FA857071}" type="datetime1">
              <a:rPr lang="cs-CZ" smtClean="0"/>
              <a:pPr/>
              <a:t>4.10.2016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Z0138 Socioekonomické změny regionů České republiky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CF6F-58D5-4CF0-998B-8B711EA7DFA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09154-94EF-4554-BF3A-C4708B4995D8}" type="datetime1">
              <a:rPr lang="cs-CZ" smtClean="0"/>
              <a:pPr/>
              <a:t>4.10.2016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Z0138 Socioekonomické změny regionů České republiky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CF6F-58D5-4CF0-998B-8B711EA7DFA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7A1E4-B280-4714-B35A-8968D194299A}" type="datetime1">
              <a:rPr lang="cs-CZ" smtClean="0"/>
              <a:pPr/>
              <a:t>4.10.2016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Z0138 Socioekonomické změny regionů České republiky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CF6F-58D5-4CF0-998B-8B711EA7DFA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1EF6F-8808-436A-B067-E3013FF54690}" type="datetime1">
              <a:rPr lang="cs-CZ" smtClean="0"/>
              <a:pPr/>
              <a:t>4.10.2016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Z0138 Socioekonomické změny regionů České republiky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CF6F-58D5-4CF0-998B-8B711EA7DFA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DCF4B-3C19-41AA-BF03-F3D3A50DA152}" type="datetime1">
              <a:rPr lang="cs-CZ" smtClean="0"/>
              <a:pPr/>
              <a:t>4.10.2016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Z0138 Socioekonomické změny regionů České republiky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CF6F-58D5-4CF0-998B-8B711EA7DFA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407A6-2B7B-4645-98E3-38D89936813F}" type="datetime1">
              <a:rPr lang="cs-CZ" smtClean="0"/>
              <a:pPr/>
              <a:t>4.10.2016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Z0138 Socioekonomické změny regionů České republiky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CF6F-58D5-4CF0-998B-8B711EA7DFA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22E7C-5E01-4C7F-B014-9522695B0384}" type="datetime1">
              <a:rPr lang="cs-CZ" smtClean="0"/>
              <a:pPr/>
              <a:t>4.10.2016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Z0138 Socioekonomické změny regionů České republiky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CF6F-58D5-4CF0-998B-8B711EA7DFA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9AAD5-EEF3-4F19-B982-D0BE1622BEB3}" type="datetime1">
              <a:rPr lang="cs-CZ" smtClean="0"/>
              <a:pPr/>
              <a:t>4.10.2016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Z0138 Socioekonomické změny regionů České republiky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CF6F-58D5-4CF0-998B-8B711EA7DFA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91788-E1BE-449C-B80A-A06ACA0B9384}" type="datetime1">
              <a:rPr lang="cs-CZ" smtClean="0"/>
              <a:pPr/>
              <a:t>4.10.2016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Z0138 Socioekonomické změny regionů České republiky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CF6F-58D5-4CF0-998B-8B711EA7DFA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131A5-5EC8-414C-967D-EEF651764087}" type="datetime1">
              <a:rPr lang="cs-CZ" smtClean="0"/>
              <a:pPr/>
              <a:t>4.10.2016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 smtClean="0"/>
              <a:t>Z0138 Socioekonomické změny regionů České republiky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CCF6F-58D5-4CF0-998B-8B711EA7DFA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2162671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Metody facilitace pracovních (expertních) skupin při tvorbě strategických a regionálních dokumentů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sz="13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5013176"/>
            <a:ext cx="6400800" cy="625624"/>
          </a:xfrm>
        </p:spPr>
        <p:txBody>
          <a:bodyPr/>
          <a:lstStyle/>
          <a:p>
            <a:r>
              <a:rPr lang="cs-CZ" dirty="0" smtClean="0"/>
              <a:t>5</a:t>
            </a:r>
            <a:r>
              <a:rPr lang="cs-CZ" dirty="0" smtClean="0"/>
              <a:t>. října </a:t>
            </a:r>
            <a:r>
              <a:rPr lang="cs-CZ" dirty="0" smtClean="0"/>
              <a:t>2016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4000" cy="365125"/>
          </a:xfrm>
        </p:spPr>
        <p:txBody>
          <a:bodyPr/>
          <a:lstStyle/>
          <a:p>
            <a:r>
              <a:rPr lang="pl-PL" dirty="0" smtClean="0"/>
              <a:t>Z7890 Metody a techniky v sociální a regionální geografii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Příklad vedení pracovní skupiny</a:t>
            </a:r>
            <a:endParaRPr lang="cs-CZ" sz="3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1) rozdělení do skupin podle témat (např. doprava, ŽP, ...)</a:t>
            </a:r>
          </a:p>
          <a:p>
            <a:pPr>
              <a:buNone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zvolení mluvčího skupiny, resp. zapisovatele</a:t>
            </a: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2) definovat problémy a jejich řešení v rámci daného tématu</a:t>
            </a:r>
          </a:p>
          <a:p>
            <a:pPr>
              <a:buNone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členové skupiny = odborníci na dané téma či lidé se zájmem o danou oblast</a:t>
            </a: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3) hlasování zástupců ostatních skupin </a:t>
            </a:r>
            <a:endParaRPr lang="cs-CZ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na poster každé skupiny mohou dát dva hlasy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„vyhrávají“ první tři problémy s nejvyšším počtem hlasů</a:t>
            </a: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4) problémy s nejvyšším počtem hlasů</a:t>
            </a:r>
            <a:endParaRPr lang="cs-CZ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jsou představeny ostatním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postupují do druhého kola</a:t>
            </a: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5) nová společná volba</a:t>
            </a:r>
            <a:endParaRPr lang="cs-CZ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„vyhrávají“ opět ty s nejvyšším počtem hlasů (počet dle počtu skupin)</a:t>
            </a: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4000" cy="365125"/>
          </a:xfrm>
        </p:spPr>
        <p:txBody>
          <a:bodyPr/>
          <a:lstStyle/>
          <a:p>
            <a:r>
              <a:rPr lang="pl-PL" dirty="0" smtClean="0"/>
              <a:t>Z7890 Metody a techniky v sociální a regionální geografii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Problematické typy osobností (I.)</a:t>
            </a:r>
            <a:endParaRPr lang="cs-CZ" sz="3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1) opozdilci</a:t>
            </a:r>
          </a:p>
          <a:p>
            <a:pPr>
              <a:buNone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přichází pozdě, ruší, vytahují notebook (podklady, papír a psací potřeby)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ptají se ostatních, co bylo; teprve chytají kontext; ptají se na to, co už bylo řečeno</a:t>
            </a:r>
          </a:p>
          <a:p>
            <a:pPr>
              <a:buNone/>
            </a:pPr>
            <a:endParaRPr lang="cs-CZ" sz="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začít organizačními záležitostmi, příliš si jich nevšímat, po konci jednání se o pozdním příchodu osobně krátce pobavit</a:t>
            </a: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2) dezertéři</a:t>
            </a:r>
          </a:p>
          <a:p>
            <a:pPr>
              <a:buNone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předčasně odcházejí</a:t>
            </a:r>
          </a:p>
          <a:p>
            <a:pPr>
              <a:buNone/>
            </a:pPr>
            <a:endParaRPr lang="cs-CZ" sz="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jasně určit předem čas; zjistit, zda s ním všichni počítají; při pravidelných dřívějších odchodech osobně krátce pobavit o důvodech; nenechávat na závěr podstatné věci</a:t>
            </a: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3) pokažené desky, velkohubí řečníci</a:t>
            </a:r>
            <a:endParaRPr lang="cs-CZ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neustálé omílání téhož, věční stěžovatelé</a:t>
            </a:r>
          </a:p>
          <a:p>
            <a:pPr>
              <a:buNone/>
            </a:pPr>
            <a:endParaRPr lang="cs-CZ" sz="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nabídnout možnost individuálního rozhovoru o tématu; připomenout cíl setkání; upozornit na časový limit na jeden příspěvek</a:t>
            </a: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4000" cy="365125"/>
          </a:xfrm>
        </p:spPr>
        <p:txBody>
          <a:bodyPr/>
          <a:lstStyle/>
          <a:p>
            <a:r>
              <a:rPr lang="pl-PL" dirty="0" smtClean="0"/>
              <a:t>Z7890 Metody a techniky v sociální a regionální geografii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Problematické typy osobností (II.)</a:t>
            </a:r>
            <a:endParaRPr lang="cs-CZ" sz="3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 šuškandy</a:t>
            </a:r>
          </a:p>
          <a:p>
            <a:pPr>
              <a:buNone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„paralelní diskuze“</a:t>
            </a:r>
          </a:p>
          <a:p>
            <a:pPr>
              <a:buNone/>
            </a:pPr>
            <a:endParaRPr lang="cs-CZ" sz="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ztichnout, narušit osobní prostor, obrátit se na účastníky šuškandy</a:t>
            </a: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 útočníci</a:t>
            </a:r>
          </a:p>
          <a:p>
            <a:pPr>
              <a:buNone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útok na někoho konkrétního ve skupině či obecně na skupinu</a:t>
            </a:r>
          </a:p>
          <a:p>
            <a:pPr>
              <a:buNone/>
            </a:pPr>
            <a:endParaRPr lang="cs-CZ" sz="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osobní věci řešit po skončení setkání; upozornit na pravidla diskuze a cíle jednání</a:t>
            </a: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6) tlumočníci</a:t>
            </a:r>
            <a:endParaRPr lang="cs-CZ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opakují, co už bylo řečeno jinými</a:t>
            </a:r>
          </a:p>
          <a:p>
            <a:pPr>
              <a:buNone/>
            </a:pPr>
            <a:endParaRPr lang="cs-CZ" sz="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zpočátku nevšímat; později upozornit, že již bylo řečeno</a:t>
            </a: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4000" cy="365125"/>
          </a:xfrm>
        </p:spPr>
        <p:txBody>
          <a:bodyPr/>
          <a:lstStyle/>
          <a:p>
            <a:r>
              <a:rPr lang="pl-PL" dirty="0" smtClean="0"/>
              <a:t>Z7890 Metody a techniky v sociální a regionální geografii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143000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Problematické typy osobností (III.)</a:t>
            </a:r>
            <a:endParaRPr lang="cs-CZ" sz="3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5732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7) vševědové</a:t>
            </a:r>
          </a:p>
          <a:p>
            <a:pPr>
              <a:buNone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„všechno ví, ke všemu je třeba přidat komentář“</a:t>
            </a:r>
          </a:p>
          <a:p>
            <a:pPr>
              <a:buNone/>
            </a:pPr>
            <a:endParaRPr lang="cs-CZ" sz="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uznat znalosti, ale upozornit na prostor pro další řečníky</a:t>
            </a: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8) </a:t>
            </a:r>
            <a:r>
              <a:rPr lang="cs-CZ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kibicové</a:t>
            </a:r>
            <a:endParaRPr lang="cs-CZ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polohlasně komentují počínání moderátora (</a:t>
            </a:r>
            <a:r>
              <a:rPr lang="cs-CZ" sz="1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facilitátora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 i vystoupení jiných</a:t>
            </a:r>
          </a:p>
          <a:p>
            <a:pPr>
              <a:buNone/>
            </a:pPr>
            <a:endParaRPr lang="cs-CZ" sz="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dát možnost se vyjádřit nahlas; upozornit na pravidla diskuze</a:t>
            </a: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9) přerušovači</a:t>
            </a:r>
            <a:endParaRPr lang="cs-CZ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přetlak emocí, „musí říct svůj názor“</a:t>
            </a:r>
          </a:p>
          <a:p>
            <a:pPr>
              <a:buNone/>
            </a:pPr>
            <a:endParaRPr lang="cs-CZ" sz="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zapsat poznámku, upozornit na pravidla, později dát slovo</a:t>
            </a: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10) </a:t>
            </a:r>
            <a:r>
              <a:rPr lang="cs-CZ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vyrušovači</a:t>
            </a:r>
            <a:endParaRPr lang="cs-CZ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nesoustředí se na proces (hraní s mobilem, opakované odcházení z jednání)</a:t>
            </a:r>
          </a:p>
          <a:p>
            <a:pPr>
              <a:buNone/>
            </a:pPr>
            <a:endParaRPr lang="cs-CZ" sz="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v úvodu se zeptat, zda mají všichni všechno potřebné</a:t>
            </a: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4000" cy="365125"/>
          </a:xfrm>
        </p:spPr>
        <p:txBody>
          <a:bodyPr/>
          <a:lstStyle/>
          <a:p>
            <a:r>
              <a:rPr lang="pl-PL" dirty="0" smtClean="0"/>
              <a:t>Z7890 Metody a techniky v sociální a regionální geografii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143000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Praktická ukázka</a:t>
            </a:r>
            <a:endParaRPr lang="cs-CZ" sz="3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Jaká témata by měl strategický plán řešit?</a:t>
            </a:r>
          </a:p>
          <a:p>
            <a:pPr>
              <a:buNone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do jisté míry, jaké podkapitoly by měla mít analytická část?</a:t>
            </a:r>
          </a:p>
          <a:p>
            <a:pPr>
              <a:buNone/>
            </a:pPr>
            <a:endParaRPr lang="cs-CZ" sz="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Koho byste nominovali do pracovních skupin?</a:t>
            </a:r>
          </a:p>
          <a:p>
            <a:pPr>
              <a:buNone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obecně, resp. na příkladu města Brna</a:t>
            </a:r>
          </a:p>
          <a:p>
            <a:pPr>
              <a:buNone/>
            </a:pPr>
            <a:endParaRPr lang="cs-CZ" sz="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4000" cy="365125"/>
          </a:xfrm>
        </p:spPr>
        <p:txBody>
          <a:bodyPr/>
          <a:lstStyle/>
          <a:p>
            <a:r>
              <a:rPr lang="pl-PL" dirty="0" smtClean="0"/>
              <a:t>Z7890 Metody a techniky v sociální a regionální geografii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143000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Praktická ukázka</a:t>
            </a:r>
            <a:endParaRPr lang="cs-CZ" sz="3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Vytvořte pět skupin</a:t>
            </a:r>
          </a:p>
          <a:p>
            <a:pPr>
              <a:buNone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většinou tříčlenné (podle počtu studentů)</a:t>
            </a:r>
          </a:p>
          <a:p>
            <a:pPr>
              <a:buNone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každá skupina si zvolí mluvčího (zapisovatele) a jedno téma</a:t>
            </a: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Sepisujte problémy a řešení k danému tématu</a:t>
            </a:r>
          </a:p>
          <a:p>
            <a:pPr>
              <a:buFont typeface="Wingdings" pitchFamily="2" charset="2"/>
              <a:buChar char="§"/>
            </a:pPr>
            <a:endParaRPr lang="cs-CZ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Následně navštivte ostatní skupiny a hlasujte</a:t>
            </a:r>
          </a:p>
          <a:p>
            <a:pPr>
              <a:buNone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u každé skupiny možnost dvou 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hlasů (dva problémy po jednom hlasu či jeden problém za dva hlasy)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tři s největším počtem hlasů u každé skupiny postupují dále</a:t>
            </a: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Problémy, které postupují dále, každá skupina představí</a:t>
            </a:r>
          </a:p>
          <a:p>
            <a:pPr>
              <a:buFont typeface="Wingdings" pitchFamily="2" charset="2"/>
              <a:buChar char="§"/>
            </a:pPr>
            <a:endParaRPr lang="cs-CZ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Nové hlasování jen o představených problémech</a:t>
            </a:r>
            <a:endParaRPr lang="cs-CZ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opět dva hlasy (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dva problémy po jednom hlasu či jeden problém za dva hlasy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endParaRPr lang="cs-CZ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4000" cy="365125"/>
          </a:xfrm>
        </p:spPr>
        <p:txBody>
          <a:bodyPr/>
          <a:lstStyle/>
          <a:p>
            <a:r>
              <a:rPr lang="pl-PL" dirty="0" smtClean="0"/>
              <a:t>Z7890 Metody a techniky v sociální a regionální geografii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Základní rysy</a:t>
            </a:r>
            <a:endParaRPr lang="cs-CZ" sz="3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strategické a regionální dokumenty</a:t>
            </a: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analytická část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strategická část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implementační část</a:t>
            </a: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na tvorbě dokumentů se podílí:</a:t>
            </a:r>
            <a:endParaRPr lang="cs-CZ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cs-CZ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zadavatel = obec či město, kraj, ...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zhotovitel = obecní, městský či krajský úřad; soukromý subjekt; univerzita; ...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veřejnost skrze dotazníkové šetření, veřejná projednání, ...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zástupci relevantních institucí a veřejnosti skrze </a:t>
            </a:r>
            <a:r>
              <a:rPr lang="cs-CZ" sz="1400" u="sng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pracovní (expertní) skupiny</a:t>
            </a:r>
            <a:endParaRPr lang="cs-CZ" sz="1400" u="sng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4000" cy="365125"/>
          </a:xfrm>
        </p:spPr>
        <p:txBody>
          <a:bodyPr/>
          <a:lstStyle/>
          <a:p>
            <a:r>
              <a:rPr lang="pl-PL" dirty="0" smtClean="0"/>
              <a:t>Z7890 Metody a techniky v sociální a regionální geografii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Pracovní skupiny (I.)</a:t>
            </a:r>
            <a:endParaRPr lang="cs-CZ" sz="3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složení pracovních skupin</a:t>
            </a: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zástupci (představitelé) důležitých institucí pro rozvoj města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odborníci v daných oblastech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mohou být i zástupci široké (laické) veřejnosti</a:t>
            </a: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jmenování členů pracovních skupin </a:t>
            </a:r>
            <a:endParaRPr lang="cs-CZ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cs-CZ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vedení města, resp. rada města nebo zastupitelstvo města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příslušný odbor městského úřadu, resp. magistrátu</a:t>
            </a: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náplň činnosti </a:t>
            </a: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pracovních skupin </a:t>
            </a: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(variabilní)</a:t>
            </a:r>
            <a:endParaRPr lang="cs-CZ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cs-CZ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tvorba připomínek k analytické části (upozornění na chyby, požadavky na doplnění)</a:t>
            </a: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spolupráce při tvorbě SWOT analýzy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definování vize, příp. motta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tvorba námětů pro návrhovou část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tvorba připomínek k návrhové části</a:t>
            </a: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4000" cy="365125"/>
          </a:xfrm>
        </p:spPr>
        <p:txBody>
          <a:bodyPr/>
          <a:lstStyle/>
          <a:p>
            <a:r>
              <a:rPr lang="pl-PL" dirty="0" smtClean="0"/>
              <a:t>Z7890 Metody a techniky v sociální a regionální geografii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Pracovní skupiny (II.)</a:t>
            </a:r>
            <a:endParaRPr lang="cs-CZ" sz="3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výhody</a:t>
            </a: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členové pracovních skupin znají většinou oproti zhotoviteli lépe lokální prostředí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jsou součástí místní komunity a podílí se na klíčovém strategickém dokumentu 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částečně budou odpovídat za naplňování strategie, jsou tak již při tvorbě „vtaženi do hry“</a:t>
            </a: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nevýhody</a:t>
            </a:r>
            <a:endParaRPr lang="cs-CZ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cs-CZ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nejsou nestranní, jsou ovlivnění lokálními spory, pohledy na věc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někdy se neumějí dívat na dokument jako celek</a:t>
            </a: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4000" cy="365125"/>
          </a:xfrm>
        </p:spPr>
        <p:txBody>
          <a:bodyPr/>
          <a:lstStyle/>
          <a:p>
            <a:r>
              <a:rPr lang="pl-PL" dirty="0" smtClean="0"/>
              <a:t>Z7890 Metody a techniky v sociální a regionální geografii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Jednání pracovních skupin</a:t>
            </a:r>
            <a:endParaRPr lang="cs-CZ" sz="3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několik jednání v rámci procesu tvorby dokumentu</a:t>
            </a: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jednání vede či je mu alespoň přítomen zástupce zhotovitele</a:t>
            </a:r>
            <a:endParaRPr lang="cs-CZ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cs-CZ" sz="1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prostor pro geografy</a:t>
            </a: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facilitace, resp. </a:t>
            </a:r>
            <a:r>
              <a:rPr lang="cs-CZ" sz="1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facilitátor</a:t>
            </a:r>
            <a:endParaRPr lang="cs-CZ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cs-CZ" sz="1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ulehčuje diskuzi; snaží se, aby byla efektivní a aby z ní vznikly výstupy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snaží se, aby míra participace všech účastníků byla co nejvyšší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snaží se být neutrální osobou, která diskuzi ulehčuje a podporuje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pravidla si ale určuje tým</a:t>
            </a: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moderace, resp. moderátor</a:t>
            </a:r>
            <a:endParaRPr lang="cs-CZ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cs-CZ" sz="1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vnáší do diskuze své názory a postoje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stanovuje pravidla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usměrňuje aktivně diskuzi k cíli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participace účastníků je nižší, než v případě facilitace</a:t>
            </a: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4000" cy="365125"/>
          </a:xfrm>
        </p:spPr>
        <p:txBody>
          <a:bodyPr/>
          <a:lstStyle/>
          <a:p>
            <a:r>
              <a:rPr lang="pl-PL" dirty="0" smtClean="0"/>
              <a:t>Z7890 Metody a techniky v sociální a regionální geografii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Základní pravidla facilitace pracovních skupin</a:t>
            </a:r>
            <a:endParaRPr lang="cs-CZ" sz="3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je předem dohodnut časový limit a přibližný časový harmonogram</a:t>
            </a: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na začátku jsou jasně definovány cíle, tj. co je účelem setkání</a:t>
            </a: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každý člen pracovní skupiny má stejnou váhu</a:t>
            </a:r>
            <a:endParaRPr lang="cs-CZ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cs-CZ" sz="1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 některých případech rozdělení do podskupin a zvolení mluvčího (předsedy)</a:t>
            </a: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nesouhlasné názory nejsou problém</a:t>
            </a:r>
            <a:endParaRPr lang="cs-CZ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4000" cy="365125"/>
          </a:xfrm>
        </p:spPr>
        <p:txBody>
          <a:bodyPr/>
          <a:lstStyle/>
          <a:p>
            <a:r>
              <a:rPr lang="pl-PL" dirty="0" smtClean="0"/>
              <a:t>Z7890 Metody a techniky v sociální a regionální geografii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Aktivizace členů pracovní skupiny</a:t>
            </a:r>
            <a:endParaRPr lang="cs-CZ" sz="3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vhodné představení členů pracovní skupiny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i když se většina vzájemně zná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minimum = jméno, funkce (koho zastupuje)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vhodné připojit nějakou aktivizační metodu „na rozehřátí“</a:t>
            </a: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členové pracovní skupiny by neměly získat dojem, že si jen vyposlechnou prezentaci, pak se na něco případně zeptají a akce skončí</a:t>
            </a: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aktivizační metody</a:t>
            </a:r>
            <a:endParaRPr lang="cs-CZ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cs-CZ" sz="1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brainstorming, </a:t>
            </a:r>
            <a:r>
              <a:rPr lang="cs-CZ" sz="1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brainwriting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...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např. napsat na papírek, co od akce očekávám; jak mohu prospět městu; v jakém městě chci za pár let žít, ...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pracovat s pohybem v prostoru, </a:t>
            </a:r>
            <a:r>
              <a:rPr lang="cs-CZ" sz="1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flipchartem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cs-CZ" sz="1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fixami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barevnými papírky atd. </a:t>
            </a: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4000" cy="365125"/>
          </a:xfrm>
        </p:spPr>
        <p:txBody>
          <a:bodyPr/>
          <a:lstStyle/>
          <a:p>
            <a:r>
              <a:rPr lang="pl-PL" dirty="0" smtClean="0"/>
              <a:t>Z7890 Metody a techniky v sociální a regionální geografii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Samotná tvorba</a:t>
            </a:r>
            <a:r>
              <a:rPr lang="cs-CZ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pracovní skupiny</a:t>
            </a:r>
            <a:endParaRPr lang="cs-CZ" sz="3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dostatek času, aby se: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- téma mohlo probrat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každý mohl vyjádřit</a:t>
            </a:r>
          </a:p>
          <a:p>
            <a:pPr>
              <a:buNone/>
            </a:pP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ALE účastníci nenudili</a:t>
            </a: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pracovní skupinu možné členit na skupinky, ty pak nechat mezi s sebou spolupracovat (konfrontovat se)</a:t>
            </a: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výsledky prezentovat</a:t>
            </a:r>
            <a:endParaRPr lang="cs-CZ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cs-CZ" sz="1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diskutovat o výsledcích</a:t>
            </a: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4000" cy="365125"/>
          </a:xfrm>
        </p:spPr>
        <p:txBody>
          <a:bodyPr/>
          <a:lstStyle/>
          <a:p>
            <a:r>
              <a:rPr lang="pl-PL" dirty="0" smtClean="0"/>
              <a:t>Z7890 Metody a techniky v sociální a regionální geografii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Závěr pracovní skupiny</a:t>
            </a:r>
            <a:endParaRPr lang="cs-CZ" sz="3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formulovat (zopakovat) zásadní závěry</a:t>
            </a: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vrátit se k cíli setkání, porovnat s očekáváními účastníků</a:t>
            </a: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informovat o dalších krocích (o následném harmonogramu)</a:t>
            </a:r>
            <a:endParaRPr lang="cs-CZ" sz="1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cs-CZ" sz="1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- </a:t>
            </a:r>
            <a:r>
              <a:rPr lang="cs-CZ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 se bude s výsledky pracovní skupiny dít dále</a:t>
            </a: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4000" cy="365125"/>
          </a:xfrm>
        </p:spPr>
        <p:txBody>
          <a:bodyPr/>
          <a:lstStyle/>
          <a:p>
            <a:r>
              <a:rPr lang="pl-PL" dirty="0" smtClean="0"/>
              <a:t>Z7890 Metody a techniky v sociální a regionální geografii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1900</TotalTime>
  <Words>348</Words>
  <Application>Microsoft Office PowerPoint</Application>
  <PresentationFormat>Předvádění na obrazovce (4:3)</PresentationFormat>
  <Paragraphs>270</Paragraphs>
  <Slides>15</Slides>
  <Notes>15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sady Office</vt:lpstr>
      <vt:lpstr>Metody facilitace pracovních (expertních) skupin při tvorbě strategických a regionálních dokumentů </vt:lpstr>
      <vt:lpstr>Základní rysy</vt:lpstr>
      <vt:lpstr>Pracovní skupiny (I.)</vt:lpstr>
      <vt:lpstr>Pracovní skupiny (II.)</vt:lpstr>
      <vt:lpstr>Jednání pracovních skupin</vt:lpstr>
      <vt:lpstr>Základní pravidla facilitace pracovních skupin</vt:lpstr>
      <vt:lpstr>Aktivizace členů pracovní skupiny</vt:lpstr>
      <vt:lpstr>Samotná tvorba pracovní skupiny</vt:lpstr>
      <vt:lpstr>Závěr pracovní skupiny</vt:lpstr>
      <vt:lpstr>Příklad vedení pracovní skupiny</vt:lpstr>
      <vt:lpstr>Problematické typy osobností (I.)</vt:lpstr>
      <vt:lpstr>Problematické typy osobností (II.)</vt:lpstr>
      <vt:lpstr>Problematické typy osobností (III.)</vt:lpstr>
      <vt:lpstr>Praktická ukázka</vt:lpstr>
      <vt:lpstr>Praktická ukázka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User</dc:creator>
  <cp:lastModifiedBy>User</cp:lastModifiedBy>
  <cp:revision>177</cp:revision>
  <dcterms:created xsi:type="dcterms:W3CDTF">2014-09-08T07:18:26Z</dcterms:created>
  <dcterms:modified xsi:type="dcterms:W3CDTF">2016-10-04T15:28:03Z</dcterms:modified>
</cp:coreProperties>
</file>