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336" r:id="rId3"/>
    <p:sldId id="337" r:id="rId4"/>
    <p:sldId id="338" r:id="rId5"/>
    <p:sldId id="339" r:id="rId6"/>
    <p:sldId id="340" r:id="rId7"/>
    <p:sldId id="341" r:id="rId8"/>
    <p:sldId id="342" r:id="rId9"/>
    <p:sldId id="343" r:id="rId10"/>
    <p:sldId id="348" r:id="rId11"/>
    <p:sldId id="345" r:id="rId12"/>
    <p:sldId id="344" r:id="rId13"/>
    <p:sldId id="346" r:id="rId14"/>
    <p:sldId id="349" r:id="rId15"/>
    <p:sldId id="347" r:id="rId16"/>
    <p:sldId id="351" r:id="rId17"/>
    <p:sldId id="350" r:id="rId18"/>
    <p:sldId id="352" r:id="rId19"/>
    <p:sldId id="353" r:id="rId2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81BD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Světlý styl 1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Styl Světlá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2166" y="-8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9F6D1A-B9EA-431B-9F9E-04C83023FCD8}" type="datetimeFigureOut">
              <a:rPr lang="cs-CZ" smtClean="0"/>
              <a:pPr/>
              <a:t>10.10.2016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10E6B4-8AE8-4B37-94C7-F049F5934268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9EB1B2-9927-42A6-A9CD-139171C952B2}" type="datetimeFigureOut">
              <a:rPr lang="cs-CZ" smtClean="0"/>
              <a:pPr/>
              <a:t>10.10.2016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6C6D34-2E91-4704-8FF2-2EA9C6FA1EE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6C6D34-2E91-4704-8FF2-2EA9C6FA1EEE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46C6D34-2E91-4704-8FF2-2EA9C6FA1EEE}" type="slidenum">
              <a:rPr lang="cs-CZ" smtClean="0"/>
              <a:pPr/>
              <a:t>10</a:t>
            </a:fld>
            <a:endParaRPr 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46C6D34-2E91-4704-8FF2-2EA9C6FA1EEE}" type="slidenum">
              <a:rPr lang="cs-CZ" smtClean="0"/>
              <a:pPr/>
              <a:t>11</a:t>
            </a:fld>
            <a:endParaRPr lang="cs-CZ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46C6D34-2E91-4704-8FF2-2EA9C6FA1EEE}" type="slidenum">
              <a:rPr lang="cs-CZ" smtClean="0"/>
              <a:pPr/>
              <a:t>12</a:t>
            </a:fld>
            <a:endParaRPr lang="cs-CZ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46C6D34-2E91-4704-8FF2-2EA9C6FA1EEE}" type="slidenum">
              <a:rPr lang="cs-CZ" smtClean="0"/>
              <a:pPr/>
              <a:t>13</a:t>
            </a:fld>
            <a:endParaRPr lang="cs-CZ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46C6D34-2E91-4704-8FF2-2EA9C6FA1EEE}" type="slidenum">
              <a:rPr lang="cs-CZ" smtClean="0"/>
              <a:pPr/>
              <a:t>14</a:t>
            </a:fld>
            <a:endParaRPr lang="cs-CZ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46C6D34-2E91-4704-8FF2-2EA9C6FA1EEE}" type="slidenum">
              <a:rPr lang="cs-CZ" smtClean="0"/>
              <a:pPr/>
              <a:t>15</a:t>
            </a:fld>
            <a:endParaRPr lang="cs-CZ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46C6D34-2E91-4704-8FF2-2EA9C6FA1EEE}" type="slidenum">
              <a:rPr lang="cs-CZ" smtClean="0"/>
              <a:pPr/>
              <a:t>16</a:t>
            </a:fld>
            <a:endParaRPr lang="cs-CZ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46C6D34-2E91-4704-8FF2-2EA9C6FA1EEE}" type="slidenum">
              <a:rPr lang="cs-CZ" smtClean="0"/>
              <a:pPr/>
              <a:t>17</a:t>
            </a:fld>
            <a:endParaRPr lang="cs-CZ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46C6D34-2E91-4704-8FF2-2EA9C6FA1EEE}" type="slidenum">
              <a:rPr lang="cs-CZ" smtClean="0"/>
              <a:pPr/>
              <a:t>18</a:t>
            </a:fld>
            <a:endParaRPr lang="cs-CZ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46C6D34-2E91-4704-8FF2-2EA9C6FA1EEE}" type="slidenum">
              <a:rPr lang="cs-CZ" smtClean="0"/>
              <a:pPr/>
              <a:t>19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46C6D34-2E91-4704-8FF2-2EA9C6FA1EEE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46C6D34-2E91-4704-8FF2-2EA9C6FA1EEE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46C6D34-2E91-4704-8FF2-2EA9C6FA1EEE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46C6D34-2E91-4704-8FF2-2EA9C6FA1EEE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46C6D34-2E91-4704-8FF2-2EA9C6FA1EEE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46C6D34-2E91-4704-8FF2-2EA9C6FA1EEE}" type="slidenum">
              <a:rPr lang="cs-CZ" smtClean="0"/>
              <a:pPr/>
              <a:t>7</a:t>
            </a:fld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46C6D34-2E91-4704-8FF2-2EA9C6FA1EEE}" type="slidenum">
              <a:rPr lang="cs-CZ" smtClean="0"/>
              <a:pPr/>
              <a:t>8</a:t>
            </a:fld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46C6D34-2E91-4704-8FF2-2EA9C6FA1EEE}" type="slidenum">
              <a:rPr lang="cs-CZ" smtClean="0"/>
              <a:pPr/>
              <a:t>9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0C4C9-0A25-4E1A-9195-348C67E6F534}" type="datetime1">
              <a:rPr lang="cs-CZ" smtClean="0"/>
              <a:pPr/>
              <a:t>10.10.2016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Z0138 Socioekonomické změny regionů České republiky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CCF6F-58D5-4CF0-998B-8B711EA7DFA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B3329-1CFC-4DE4-981D-E2978CB1594D}" type="datetime1">
              <a:rPr lang="cs-CZ" smtClean="0"/>
              <a:pPr/>
              <a:t>10.10.2016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Z0138 Socioekonomické změny regionů České republiky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CCF6F-58D5-4CF0-998B-8B711EA7DFA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071B6-50B9-410C-8D6A-E271FA857071}" type="datetime1">
              <a:rPr lang="cs-CZ" smtClean="0"/>
              <a:pPr/>
              <a:t>10.10.2016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Z0138 Socioekonomické změny regionů České republiky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CCF6F-58D5-4CF0-998B-8B711EA7DFA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09154-94EF-4554-BF3A-C4708B4995D8}" type="datetime1">
              <a:rPr lang="cs-CZ" smtClean="0"/>
              <a:pPr/>
              <a:t>10.10.2016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Z0138 Socioekonomické změny regionů České republiky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CCF6F-58D5-4CF0-998B-8B711EA7DFA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7A1E4-B280-4714-B35A-8968D194299A}" type="datetime1">
              <a:rPr lang="cs-CZ" smtClean="0"/>
              <a:pPr/>
              <a:t>10.10.2016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Z0138 Socioekonomické změny regionů České republiky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CCF6F-58D5-4CF0-998B-8B711EA7DFA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1EF6F-8808-436A-B067-E3013FF54690}" type="datetime1">
              <a:rPr lang="cs-CZ" smtClean="0"/>
              <a:pPr/>
              <a:t>10.10.2016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Z0138 Socioekonomické změny regionů České republiky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CCF6F-58D5-4CF0-998B-8B711EA7DFA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DCF4B-3C19-41AA-BF03-F3D3A50DA152}" type="datetime1">
              <a:rPr lang="cs-CZ" smtClean="0"/>
              <a:pPr/>
              <a:t>10.10.2016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Z0138 Socioekonomické změny regionů České republiky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CCF6F-58D5-4CF0-998B-8B711EA7DFA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407A6-2B7B-4645-98E3-38D89936813F}" type="datetime1">
              <a:rPr lang="cs-CZ" smtClean="0"/>
              <a:pPr/>
              <a:t>10.10.2016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Z0138 Socioekonomické změny regionů České republiky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CCF6F-58D5-4CF0-998B-8B711EA7DFA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22E7C-5E01-4C7F-B014-9522695B0384}" type="datetime1">
              <a:rPr lang="cs-CZ" smtClean="0"/>
              <a:pPr/>
              <a:t>10.10.2016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Z0138 Socioekonomické změny regionů České republiky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CCF6F-58D5-4CF0-998B-8B711EA7DFA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9AAD5-EEF3-4F19-B982-D0BE1622BEB3}" type="datetime1">
              <a:rPr lang="cs-CZ" smtClean="0"/>
              <a:pPr/>
              <a:t>10.10.2016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Z0138 Socioekonomické změny regionů České republiky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CCF6F-58D5-4CF0-998B-8B711EA7DFA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91788-E1BE-449C-B80A-A06ACA0B9384}" type="datetime1">
              <a:rPr lang="cs-CZ" smtClean="0"/>
              <a:pPr/>
              <a:t>10.10.2016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Z0138 Socioekonomické změny regionů České republiky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CCF6F-58D5-4CF0-998B-8B711EA7DFA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C131A5-5EC8-414C-967D-EEF651764087}" type="datetime1">
              <a:rPr lang="cs-CZ" smtClean="0"/>
              <a:pPr/>
              <a:t>10.10.2016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l-PL" smtClean="0"/>
              <a:t>Z0138 Socioekonomické změny regionů České republiky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7CCF6F-58D5-4CF0-998B-8B711EA7DFA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2162671"/>
          </a:xfrm>
        </p:spPr>
        <p:txBody>
          <a:bodyPr>
            <a:normAutofit/>
          </a:bodyPr>
          <a:lstStyle/>
          <a:p>
            <a:r>
              <a:rPr lang="cs-CZ" dirty="0" smtClean="0"/>
              <a:t>Projektový cyklus ESI fondů od přípravy žádosti o podporu po archivaci dat</a:t>
            </a:r>
            <a:br>
              <a:rPr lang="cs-CZ" dirty="0" smtClean="0"/>
            </a:br>
            <a:endParaRPr lang="cs-CZ" sz="13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5013176"/>
            <a:ext cx="6400800" cy="625624"/>
          </a:xfrm>
        </p:spPr>
        <p:txBody>
          <a:bodyPr/>
          <a:lstStyle/>
          <a:p>
            <a:r>
              <a:rPr lang="cs-CZ" dirty="0" smtClean="0"/>
              <a:t>12. října 2016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0" y="6356350"/>
            <a:ext cx="9144000" cy="365125"/>
          </a:xfrm>
        </p:spPr>
        <p:txBody>
          <a:bodyPr/>
          <a:lstStyle/>
          <a:p>
            <a:r>
              <a:rPr lang="pl-PL" dirty="0" smtClean="0"/>
              <a:t>Z7890 Metody a techniky v sociální a regionální geografii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OP Zaměstnanost (OP Z)</a:t>
            </a:r>
            <a:endParaRPr lang="cs-CZ" sz="32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711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cíl</a:t>
            </a: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- zlepšení lidského kapitálu obyvatel a veřejné správy v ČR</a:t>
            </a:r>
          </a:p>
          <a:p>
            <a:pPr>
              <a:buNone/>
            </a:pP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- podpora rovných příležitostí žen a mužů, adaptability zaměstnanců a zaměstnavatelů , dalšího vzdělávání, sociálního začleňování a boje s chudobou, zdravotních služeb</a:t>
            </a:r>
          </a:p>
          <a:p>
            <a:pPr>
              <a:buNone/>
            </a:pP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- modernizace veřejné správy, sociální inovace v oblasti zaměstnanosti</a:t>
            </a:r>
          </a:p>
          <a:p>
            <a:pPr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Ministerstvo práce a sociálních věcí ČR</a:t>
            </a: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0" y="6356350"/>
            <a:ext cx="9144000" cy="365125"/>
          </a:xfrm>
        </p:spPr>
        <p:txBody>
          <a:bodyPr/>
          <a:lstStyle/>
          <a:p>
            <a:r>
              <a:rPr lang="pl-PL" dirty="0" smtClean="0"/>
              <a:t>Z7890 Metody a techniky v sociální a regionální geografii</a:t>
            </a: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4077072"/>
            <a:ext cx="2160240" cy="2292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55776" y="4561840"/>
            <a:ext cx="6516216" cy="12744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OP Doprava (OP D)</a:t>
            </a:r>
            <a:endParaRPr lang="cs-CZ" sz="32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711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cíl</a:t>
            </a: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- kvalitní dopravní infrastruktura v celé ČR</a:t>
            </a:r>
          </a:p>
          <a:p>
            <a:pPr>
              <a:buNone/>
            </a:pP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- zvyšování konkurenceschopnosti celého státu i regionů</a:t>
            </a:r>
          </a:p>
          <a:p>
            <a:pPr>
              <a:buNone/>
            </a:pP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- pozitivní vliv na všechny oblasti veřejného i soukromého života a podnikatelské sféry</a:t>
            </a:r>
          </a:p>
          <a:p>
            <a:pPr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Ministerstvo dopravy ČR</a:t>
            </a: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0" y="6356350"/>
            <a:ext cx="9144000" cy="365125"/>
          </a:xfrm>
        </p:spPr>
        <p:txBody>
          <a:bodyPr/>
          <a:lstStyle/>
          <a:p>
            <a:r>
              <a:rPr lang="pl-PL" dirty="0" smtClean="0"/>
              <a:t>Z7890 Metody a techniky v sociální a regionální geografii</a:t>
            </a:r>
            <a:endParaRPr lang="cs-CZ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4077072"/>
            <a:ext cx="2009734" cy="2307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27784" y="4437112"/>
            <a:ext cx="6083796" cy="1043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OP Životní prostředí (OP ŽP)</a:t>
            </a:r>
            <a:endParaRPr lang="cs-CZ" sz="32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711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cíl</a:t>
            </a: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- ochrana a zajištění kvalitního ŽP pro obyvatele ČR</a:t>
            </a:r>
          </a:p>
          <a:p>
            <a:pPr>
              <a:buNone/>
            </a:pP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- efektivní využívání zdrojů</a:t>
            </a:r>
          </a:p>
          <a:p>
            <a:pPr>
              <a:buNone/>
            </a:pP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- eliminace negativních dopadů lidské činnosti na ŽP</a:t>
            </a:r>
          </a:p>
          <a:p>
            <a:pPr>
              <a:buNone/>
            </a:pP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- zmírňování dopadů změny klimatu</a:t>
            </a:r>
          </a:p>
          <a:p>
            <a:pPr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Ministerstvo životního prostředí ČR</a:t>
            </a: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0" y="6356350"/>
            <a:ext cx="9144000" cy="365125"/>
          </a:xfrm>
        </p:spPr>
        <p:txBody>
          <a:bodyPr/>
          <a:lstStyle/>
          <a:p>
            <a:r>
              <a:rPr lang="pl-PL" dirty="0" smtClean="0"/>
              <a:t>Z7890 Metody a techniky v sociální a regionální geografii</a:t>
            </a:r>
            <a:endParaRPr lang="cs-CZ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3789040"/>
            <a:ext cx="2232248" cy="26865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55776" y="4293096"/>
            <a:ext cx="6192688" cy="14480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Integrovaný regionální operační program (IROP)</a:t>
            </a:r>
            <a:endParaRPr lang="cs-CZ" sz="32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711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cíl</a:t>
            </a: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- vyvážený rozvoj území</a:t>
            </a:r>
          </a:p>
          <a:p>
            <a:pPr>
              <a:buNone/>
            </a:pP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- zkvalitnění infrastruktury, zlepšení veřejných služeb a veřejné správy</a:t>
            </a:r>
          </a:p>
          <a:p>
            <a:pPr>
              <a:buNone/>
            </a:pP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- zajištění udržitelného rozvoje v obcích, městech a regionech</a:t>
            </a:r>
          </a:p>
          <a:p>
            <a:pPr>
              <a:buNone/>
            </a:pP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- navazuje na 7 regionálních operačních programů z let 2007 až 2013</a:t>
            </a:r>
          </a:p>
          <a:p>
            <a:pPr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Ministerstvo pro místní rozvoj ČR</a:t>
            </a: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0" y="6356350"/>
            <a:ext cx="9144000" cy="365125"/>
          </a:xfrm>
        </p:spPr>
        <p:txBody>
          <a:bodyPr/>
          <a:lstStyle/>
          <a:p>
            <a:r>
              <a:rPr lang="pl-PL" dirty="0" smtClean="0"/>
              <a:t>Z7890 Metody a techniky v sociální a regionální geografii</a:t>
            </a:r>
            <a:endParaRPr lang="cs-CZ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9" y="3869342"/>
            <a:ext cx="2016224" cy="2489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11760" y="4365104"/>
            <a:ext cx="6408712" cy="1355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OP Praha - pól růstu ČR</a:t>
            </a:r>
            <a:br>
              <a:rPr lang="cs-CZ" sz="3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cs-CZ" sz="3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(OP Praha)</a:t>
            </a:r>
            <a:endParaRPr lang="cs-CZ" sz="32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711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cíl</a:t>
            </a: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- efektivní realizace investic v Praze</a:t>
            </a:r>
          </a:p>
          <a:p>
            <a:pPr>
              <a:buNone/>
            </a:pP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- vytvoření příznivého podnikatelského prostředí</a:t>
            </a:r>
          </a:p>
          <a:p>
            <a:pPr>
              <a:buNone/>
            </a:pP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- podpora vzdělání a vědy</a:t>
            </a:r>
          </a:p>
          <a:p>
            <a:pPr>
              <a:buNone/>
            </a:pP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- efektivní hospodaření se všemi formami zdrojů (pozemky, nemovitosti, infrastruktura, energie, finance)</a:t>
            </a:r>
          </a:p>
          <a:p>
            <a:pPr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Magistrát hlavního města Prahy</a:t>
            </a: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0" y="6356350"/>
            <a:ext cx="9144000" cy="365125"/>
          </a:xfrm>
        </p:spPr>
        <p:txBody>
          <a:bodyPr/>
          <a:lstStyle/>
          <a:p>
            <a:r>
              <a:rPr lang="pl-PL" dirty="0" smtClean="0"/>
              <a:t>Z7890 Metody a techniky v sociální a regionální geografii</a:t>
            </a:r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8150" y="4149080"/>
            <a:ext cx="2075618" cy="21469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99792" y="4365104"/>
            <a:ext cx="6326028" cy="12533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OP Technická pomoc (OP TP)</a:t>
            </a:r>
            <a:endParaRPr lang="cs-CZ" sz="32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711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cíl</a:t>
            </a: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- financování administrativy</a:t>
            </a:r>
          </a:p>
          <a:p>
            <a:pPr>
              <a:buNone/>
            </a:pP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- podpora absorpční a administrativní kapacity a doplňkových činností pro zdárný chod systému ESI fondů v období 2014 – 2020</a:t>
            </a:r>
          </a:p>
          <a:p>
            <a:pPr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Ministerstvo pro místní rozvoj ČR</a:t>
            </a: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0" y="6356350"/>
            <a:ext cx="9144000" cy="365125"/>
          </a:xfrm>
        </p:spPr>
        <p:txBody>
          <a:bodyPr/>
          <a:lstStyle/>
          <a:p>
            <a:r>
              <a:rPr lang="pl-PL" dirty="0" smtClean="0"/>
              <a:t>Z7890 Metody a techniky v sociální a regionální geografii</a:t>
            </a:r>
            <a:endParaRPr lang="cs-CZ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0437" y="3861048"/>
            <a:ext cx="2223331" cy="24254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58393" y="4653136"/>
            <a:ext cx="6162079" cy="5361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OP Rybářství (OP R)</a:t>
            </a:r>
            <a:endParaRPr lang="cs-CZ" sz="32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711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cíl</a:t>
            </a: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- udržitelná a konkurenceschopná akvakultura</a:t>
            </a:r>
          </a:p>
          <a:p>
            <a:pPr>
              <a:buNone/>
            </a:pP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- udržitelný chov ryb v ČR</a:t>
            </a:r>
          </a:p>
          <a:p>
            <a:pPr>
              <a:buNone/>
            </a:pP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- zajištění rovnoměrných dodávek sladkovodních ryb během roku na domácí trh</a:t>
            </a:r>
          </a:p>
          <a:p>
            <a:pPr>
              <a:buNone/>
            </a:pP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- podpora zavádění moderních intenzivních chovných systémů </a:t>
            </a:r>
          </a:p>
          <a:p>
            <a:pPr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Ministerstvo zemědělství ČR</a:t>
            </a: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0" y="6356350"/>
            <a:ext cx="9144000" cy="365125"/>
          </a:xfrm>
        </p:spPr>
        <p:txBody>
          <a:bodyPr/>
          <a:lstStyle/>
          <a:p>
            <a:r>
              <a:rPr lang="pl-PL" dirty="0" smtClean="0"/>
              <a:t>Z7890 Metody a techniky v sociální a regionální geografii</a:t>
            </a:r>
            <a:endParaRPr lang="cs-CZ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3" y="3933056"/>
            <a:ext cx="2541194" cy="2370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43808" y="4437112"/>
            <a:ext cx="6258448" cy="1051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Program rozvoje venkova (PRV)</a:t>
            </a:r>
            <a:endParaRPr lang="cs-CZ" sz="32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711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cíl</a:t>
            </a: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- obnova, zachování a zlepšení ekosystémů závislých na zemědělství</a:t>
            </a:r>
          </a:p>
          <a:p>
            <a:pPr>
              <a:buNone/>
            </a:pP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- </a:t>
            </a:r>
            <a:r>
              <a:rPr lang="cs-CZ" sz="1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agroenvironmentální</a:t>
            </a: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opatření, konkurenceschopnost a inovace zemědělských podniků</a:t>
            </a:r>
          </a:p>
          <a:p>
            <a:pPr>
              <a:buNone/>
            </a:pP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- podpora vstupu mladých lidí do zemědělství, krajinná infrastruktura</a:t>
            </a:r>
          </a:p>
          <a:p>
            <a:pPr>
              <a:buNone/>
            </a:pP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- diverzifikace zemědělských aktivit ve venkovském prostoru</a:t>
            </a:r>
          </a:p>
          <a:p>
            <a:pPr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Ministerstvo zemědělství ČR</a:t>
            </a: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0" y="6356350"/>
            <a:ext cx="9144000" cy="365125"/>
          </a:xfrm>
        </p:spPr>
        <p:txBody>
          <a:bodyPr/>
          <a:lstStyle/>
          <a:p>
            <a:r>
              <a:rPr lang="pl-PL" dirty="0" smtClean="0"/>
              <a:t>Z7890 Metody a techniky v sociální a regionální geografii</a:t>
            </a:r>
            <a:endParaRPr lang="cs-CZ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3600" y="4077072"/>
            <a:ext cx="1956152" cy="2179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59832" y="3732892"/>
            <a:ext cx="4968552" cy="26484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7112"/>
          </a:xfrm>
        </p:spPr>
        <p:txBody>
          <a:bodyPr>
            <a:normAutofit/>
          </a:bodyPr>
          <a:lstStyle/>
          <a:p>
            <a:pPr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0" y="6356350"/>
            <a:ext cx="9144000" cy="365125"/>
          </a:xfrm>
        </p:spPr>
        <p:txBody>
          <a:bodyPr/>
          <a:lstStyle/>
          <a:p>
            <a:r>
              <a:rPr lang="pl-PL" dirty="0" smtClean="0"/>
              <a:t>Z7890 Metody a techniky v sociální a regionální geografii</a:t>
            </a: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864" y="188640"/>
            <a:ext cx="9032640" cy="27134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5064" y="3392442"/>
            <a:ext cx="9038936" cy="3276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Aktivita po skupinách</a:t>
            </a:r>
            <a:endParaRPr lang="cs-CZ" sz="32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711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vytvořte skupiny jako při minulé hodině (metody facilitace pracovních skupin)</a:t>
            </a: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úkol 1: přiřaďte Vašim návrhům operační cíle, z nichž by mohly být financovány projekty na jejich řešení + tematické cíle a podporované oblasti</a:t>
            </a:r>
          </a:p>
          <a:p>
            <a:pPr>
              <a:buFont typeface="Wingdings" pitchFamily="2" charset="2"/>
              <a:buChar char="§"/>
            </a:pPr>
            <a:endParaRPr lang="cs-CZ" sz="1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úkol 2: projekt na řešení inovace výuky geografie</a:t>
            </a:r>
          </a:p>
          <a:p>
            <a:pPr>
              <a:buNone/>
            </a:pPr>
            <a:r>
              <a:rPr lang="cs-CZ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cs-CZ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klíčové aktivity,</a:t>
            </a:r>
          </a:p>
          <a:p>
            <a:pPr>
              <a:buNone/>
            </a:pPr>
            <a:r>
              <a:rPr lang="cs-CZ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cs-CZ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výstupy,</a:t>
            </a:r>
          </a:p>
          <a:p>
            <a:pPr>
              <a:buNone/>
            </a:pPr>
            <a:r>
              <a:rPr lang="cs-CZ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cs-CZ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indikátory.</a:t>
            </a: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0" y="6356350"/>
            <a:ext cx="9144000" cy="365125"/>
          </a:xfrm>
        </p:spPr>
        <p:txBody>
          <a:bodyPr/>
          <a:lstStyle/>
          <a:p>
            <a:r>
              <a:rPr lang="pl-PL" dirty="0" smtClean="0"/>
              <a:t>Z7890 Metody a techniky v sociální a regionální geografii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ESI fondy pro ČR, 2014 – 2020</a:t>
            </a:r>
            <a:endParaRPr lang="cs-CZ" sz="32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0" y="6356350"/>
            <a:ext cx="9144000" cy="365125"/>
          </a:xfrm>
        </p:spPr>
        <p:txBody>
          <a:bodyPr/>
          <a:lstStyle/>
          <a:p>
            <a:r>
              <a:rPr lang="pl-PL" dirty="0" smtClean="0"/>
              <a:t>Z7890 Metody a techniky v sociální a regionální geografii</a:t>
            </a: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86347" y="1306395"/>
            <a:ext cx="5371306" cy="5362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Projektový cyklus</a:t>
            </a:r>
            <a:endParaRPr lang="cs-CZ" sz="32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711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fáze projektového cyklu</a:t>
            </a: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- příprava a podání žádosti o podporu,</a:t>
            </a:r>
          </a:p>
          <a:p>
            <a:pPr>
              <a:buNone/>
            </a:pP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- otevřené výzvy,</a:t>
            </a:r>
          </a:p>
          <a:p>
            <a:pPr>
              <a:buNone/>
            </a:pP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- hodnocení a výběr projektů,</a:t>
            </a:r>
          </a:p>
          <a:p>
            <a:pPr>
              <a:buNone/>
            </a:pP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- schválení projektu,</a:t>
            </a:r>
          </a:p>
          <a:p>
            <a:pPr>
              <a:buNone/>
            </a:pP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- elektronická komunikace,</a:t>
            </a:r>
          </a:p>
          <a:p>
            <a:pPr>
              <a:buNone/>
            </a:pP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- reporting a monitorování,</a:t>
            </a:r>
          </a:p>
          <a:p>
            <a:pPr>
              <a:buNone/>
            </a:pP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- žádost o platbu,</a:t>
            </a:r>
          </a:p>
          <a:p>
            <a:pPr>
              <a:buNone/>
            </a:pP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- kontroly a nesrovnalosti,</a:t>
            </a:r>
          </a:p>
          <a:p>
            <a:pPr>
              <a:buNone/>
            </a:pP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- archivace dat.</a:t>
            </a:r>
          </a:p>
          <a:p>
            <a:pPr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0" y="6356350"/>
            <a:ext cx="9144000" cy="365125"/>
          </a:xfrm>
        </p:spPr>
        <p:txBody>
          <a:bodyPr/>
          <a:lstStyle/>
          <a:p>
            <a:r>
              <a:rPr lang="pl-PL" dirty="0" smtClean="0"/>
              <a:t>Z7890 Metody a techniky v sociální a regionální geografii</a:t>
            </a:r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756" y="4462244"/>
            <a:ext cx="8964488" cy="1255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Fáze projektového cyklu (I.)</a:t>
            </a:r>
            <a:endParaRPr lang="cs-CZ" sz="32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711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nápad, projektový záměr</a:t>
            </a: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- začít nápadem (potřebou) žadatele nebo tím, na co lze získat peníze</a:t>
            </a:r>
          </a:p>
          <a:p>
            <a:pPr>
              <a:buNone/>
            </a:pP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- volba cíle a prostředků k němu vedoucích</a:t>
            </a:r>
          </a:p>
          <a:p>
            <a:pPr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vhodný operační program</a:t>
            </a:r>
          </a:p>
          <a:p>
            <a:pPr>
              <a:buNone/>
            </a:pPr>
            <a:r>
              <a:rPr lang="cs-CZ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podporuje daný OP činnost, kterou chce žadatel financovat?</a:t>
            </a:r>
          </a:p>
          <a:p>
            <a:pPr>
              <a:buNone/>
            </a:pP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- kdo je oprávněný žadatel?</a:t>
            </a:r>
          </a:p>
          <a:p>
            <a:pPr>
              <a:buNone/>
            </a:pP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- časový a finanční harmonogram</a:t>
            </a:r>
          </a:p>
          <a:p>
            <a:pPr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podání žádosti o podporu na projekt</a:t>
            </a:r>
          </a:p>
          <a:p>
            <a:pPr>
              <a:buNone/>
            </a:pPr>
            <a:r>
              <a:rPr lang="cs-CZ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elektronicky prostřednictvím informačního systému fondů</a:t>
            </a:r>
          </a:p>
          <a:p>
            <a:pPr>
              <a:buNone/>
            </a:pP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- náležitosti žádosti, povinné a nepovinné přílohy</a:t>
            </a:r>
          </a:p>
          <a:p>
            <a:pPr>
              <a:buNone/>
            </a:pP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- termíny konkrétních výzev</a:t>
            </a:r>
          </a:p>
          <a:p>
            <a:pPr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0" y="6356350"/>
            <a:ext cx="9144000" cy="365125"/>
          </a:xfrm>
        </p:spPr>
        <p:txBody>
          <a:bodyPr/>
          <a:lstStyle/>
          <a:p>
            <a:r>
              <a:rPr lang="pl-PL" dirty="0" smtClean="0"/>
              <a:t>Z7890 Metody a techniky v sociální a regionální geografii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Fáze projektového cyklu (II.)</a:t>
            </a:r>
            <a:endParaRPr lang="cs-CZ" sz="32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711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posuzování žádosti o dotace</a:t>
            </a: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- hodnoticí a bodovací kritéria (součástí výzvy)</a:t>
            </a:r>
          </a:p>
          <a:p>
            <a:pPr>
              <a:buNone/>
            </a:pP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- první posouzení: formální náležitosti, vhodnost projektu pro daný OP</a:t>
            </a:r>
          </a:p>
          <a:p>
            <a:pPr>
              <a:buNone/>
            </a:pP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- následuje soutěž o finanční prostředky, které jsou k dispozici</a:t>
            </a:r>
          </a:p>
          <a:p>
            <a:pPr>
              <a:buNone/>
            </a:pP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- projekty s nejvyšším bodovým ohodnocením jsou doporučeny ke schválení</a:t>
            </a:r>
          </a:p>
          <a:p>
            <a:pPr>
              <a:buNone/>
            </a:pP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- v případě neúspěchu se žadatel může přihlásit i do dalších výzev</a:t>
            </a:r>
          </a:p>
          <a:p>
            <a:pPr>
              <a:buNone/>
            </a:pP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- o výsledku všichni žadatelé informováni, veřejně dostupné</a:t>
            </a:r>
          </a:p>
          <a:p>
            <a:pPr>
              <a:buNone/>
            </a:pP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- úspěšní žadatelé vyzváni k podpisu smlouvy o přidělení dotace</a:t>
            </a:r>
          </a:p>
          <a:p>
            <a:pPr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uskutečnění projektu</a:t>
            </a:r>
          </a:p>
          <a:p>
            <a:pPr>
              <a:buNone/>
            </a:pPr>
            <a:r>
              <a:rPr lang="cs-CZ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samotné naplňování žádosti</a:t>
            </a:r>
          </a:p>
          <a:p>
            <a:pPr>
              <a:buNone/>
            </a:pP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- změny od původního projektového záměru -&gt; žádost o provedení změn</a:t>
            </a:r>
          </a:p>
          <a:p>
            <a:pPr>
              <a:buNone/>
            </a:pP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- pravidla pro výběr dodavatelů, povinná publicita, uchovávání dokladů, ...</a:t>
            </a:r>
          </a:p>
          <a:p>
            <a:pPr>
              <a:buNone/>
            </a:pP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- musí být splněny cíle (monitorovací indikátory projektu), cíle jsou závazné</a:t>
            </a:r>
          </a:p>
          <a:p>
            <a:pPr>
              <a:buNone/>
            </a:pP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- třeba brát v potaz období udržitelnosti</a:t>
            </a:r>
          </a:p>
          <a:p>
            <a:pPr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0" y="6356350"/>
            <a:ext cx="9144000" cy="365125"/>
          </a:xfrm>
        </p:spPr>
        <p:txBody>
          <a:bodyPr/>
          <a:lstStyle/>
          <a:p>
            <a:r>
              <a:rPr lang="pl-PL" dirty="0" smtClean="0"/>
              <a:t>Z7890 Metody a techniky v sociální a regionální geografii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Fáze projektového cyklu (III.)</a:t>
            </a:r>
            <a:endParaRPr lang="cs-CZ" sz="32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711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vyhodnocení a vyúčtování projektu</a:t>
            </a: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- během realizace projektu tvorba průběžných monitorovacích zpráv</a:t>
            </a:r>
          </a:p>
          <a:p>
            <a:pPr>
              <a:buNone/>
            </a:pP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- předkládají se žádosti o platbu včetně konečného vyúčtování</a:t>
            </a:r>
          </a:p>
          <a:p>
            <a:pPr>
              <a:buNone/>
            </a:pP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- možné korekce o nezpůsobilé výdaje</a:t>
            </a:r>
          </a:p>
          <a:p>
            <a:pPr>
              <a:buNone/>
            </a:pP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- možné sankce a krácení nárokovaných částek</a:t>
            </a:r>
          </a:p>
          <a:p>
            <a:pPr>
              <a:buNone/>
            </a:pP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- kontrola projektu na místě</a:t>
            </a:r>
          </a:p>
          <a:p>
            <a:pPr>
              <a:buNone/>
            </a:pP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- období udržitelnosti 3 až 5 let</a:t>
            </a:r>
          </a:p>
          <a:p>
            <a:pPr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0" y="6356350"/>
            <a:ext cx="9144000" cy="365125"/>
          </a:xfrm>
        </p:spPr>
        <p:txBody>
          <a:bodyPr/>
          <a:lstStyle/>
          <a:p>
            <a:r>
              <a:rPr lang="pl-PL" dirty="0" smtClean="0"/>
              <a:t>Z7890 Metody a techniky v sociální a regionální geografii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Národní o</a:t>
            </a:r>
            <a:r>
              <a:rPr lang="cs-CZ" sz="3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perační programy</a:t>
            </a:r>
            <a:br>
              <a:rPr lang="cs-CZ" sz="3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cs-CZ" sz="3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2014 </a:t>
            </a:r>
            <a:r>
              <a:rPr lang="cs-CZ" sz="3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– </a:t>
            </a:r>
            <a:r>
              <a:rPr lang="cs-CZ" sz="3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2020</a:t>
            </a:r>
            <a:endParaRPr lang="cs-CZ" sz="32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7112"/>
          </a:xfrm>
        </p:spPr>
        <p:txBody>
          <a:bodyPr>
            <a:normAutofit/>
          </a:bodyPr>
          <a:lstStyle/>
          <a:p>
            <a:pPr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0" y="6356350"/>
            <a:ext cx="9144000" cy="365125"/>
          </a:xfrm>
        </p:spPr>
        <p:txBody>
          <a:bodyPr/>
          <a:lstStyle/>
          <a:p>
            <a:r>
              <a:rPr lang="pl-PL" dirty="0" smtClean="0"/>
              <a:t>Z7890 Metody a techniky v sociální a regionální geografii</a:t>
            </a:r>
            <a:endParaRPr lang="cs-CZ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53437" y="1458599"/>
            <a:ext cx="6437126" cy="5354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OP Podnikání a inovace pro konkurenceschopnost (OP PIK)</a:t>
            </a:r>
            <a:endParaRPr lang="cs-CZ" sz="32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711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cíl</a:t>
            </a: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- konkurenceschopná a udržitelná ekonomika založená na znalostech a inovacích</a:t>
            </a:r>
          </a:p>
          <a:p>
            <a:pPr>
              <a:buNone/>
            </a:pP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- prosazování místních firem na světových trzích </a:t>
            </a:r>
          </a:p>
          <a:p>
            <a:pPr>
              <a:buNone/>
            </a:pP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- vytvoření dostatku pracovních míst</a:t>
            </a:r>
          </a:p>
          <a:p>
            <a:pPr>
              <a:buNone/>
            </a:pP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- konkurenceschopné hospodářství vč. environmentální dimenze</a:t>
            </a:r>
          </a:p>
          <a:p>
            <a:pPr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Ministerstvo průmyslu a obchodu ČR</a:t>
            </a: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0" y="6356350"/>
            <a:ext cx="9144000" cy="365125"/>
          </a:xfrm>
        </p:spPr>
        <p:txBody>
          <a:bodyPr/>
          <a:lstStyle/>
          <a:p>
            <a:r>
              <a:rPr lang="pl-PL" dirty="0" smtClean="0"/>
              <a:t>Z7890 Metody a techniky v sociální a regionální geografii</a:t>
            </a:r>
            <a:endParaRPr lang="cs-CZ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1800" y="4271607"/>
            <a:ext cx="6228184" cy="1869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4077072"/>
            <a:ext cx="2232248" cy="2278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OP Výzkum, vývoj a vzdělávání (OP VVV)</a:t>
            </a:r>
            <a:endParaRPr lang="cs-CZ" sz="32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711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cíl</a:t>
            </a: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- rozvoj lidských zdrojů pro znalostní ekonomiku</a:t>
            </a:r>
          </a:p>
          <a:p>
            <a:pPr>
              <a:buNone/>
            </a:pP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- udržitelný rozvoj v sociálně soudržné společnosti</a:t>
            </a:r>
          </a:p>
          <a:p>
            <a:pPr>
              <a:buNone/>
            </a:pP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- podpora kvalitního výzkumu a kvalifikované pracovní síly</a:t>
            </a:r>
          </a:p>
          <a:p>
            <a:pPr>
              <a:buNone/>
            </a:pP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- zkvalitnění vzdělávacího systému ČR</a:t>
            </a:r>
          </a:p>
          <a:p>
            <a:pPr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Ministerstvo školství, mládeže a tělovýchovy ČR</a:t>
            </a: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0" y="6356350"/>
            <a:ext cx="9144000" cy="365125"/>
          </a:xfrm>
        </p:spPr>
        <p:txBody>
          <a:bodyPr/>
          <a:lstStyle/>
          <a:p>
            <a:r>
              <a:rPr lang="pl-PL" dirty="0" smtClean="0"/>
              <a:t>Z7890 Metody a techniky v sociální a regionální geografii</a:t>
            </a:r>
            <a:endParaRPr lang="cs-CZ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7" y="4137178"/>
            <a:ext cx="2088232" cy="2225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71800" y="4653136"/>
            <a:ext cx="5832648" cy="10033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2090</TotalTime>
  <Words>382</Words>
  <Application>Microsoft Office PowerPoint</Application>
  <PresentationFormat>Předvádění na obrazovce (4:3)</PresentationFormat>
  <Paragraphs>227</Paragraphs>
  <Slides>19</Slides>
  <Notes>19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0" baseType="lpstr">
      <vt:lpstr>Motiv sady Office</vt:lpstr>
      <vt:lpstr>Projektový cyklus ESI fondů od přípravy žádosti o podporu po archivaci dat </vt:lpstr>
      <vt:lpstr>ESI fondy pro ČR, 2014 – 2020</vt:lpstr>
      <vt:lpstr>Projektový cyklus</vt:lpstr>
      <vt:lpstr>Fáze projektového cyklu (I.)</vt:lpstr>
      <vt:lpstr>Fáze projektového cyklu (II.)</vt:lpstr>
      <vt:lpstr>Fáze projektového cyklu (III.)</vt:lpstr>
      <vt:lpstr>Národní operační programy 2014 – 2020</vt:lpstr>
      <vt:lpstr>OP Podnikání a inovace pro konkurenceschopnost (OP PIK)</vt:lpstr>
      <vt:lpstr>OP Výzkum, vývoj a vzdělávání (OP VVV)</vt:lpstr>
      <vt:lpstr>OP Zaměstnanost (OP Z)</vt:lpstr>
      <vt:lpstr>OP Doprava (OP D)</vt:lpstr>
      <vt:lpstr>OP Životní prostředí (OP ŽP)</vt:lpstr>
      <vt:lpstr>Integrovaný regionální operační program (IROP)</vt:lpstr>
      <vt:lpstr>OP Praha - pól růstu ČR (OP Praha)</vt:lpstr>
      <vt:lpstr>OP Technická pomoc (OP TP)</vt:lpstr>
      <vt:lpstr>OP Rybářství (OP R)</vt:lpstr>
      <vt:lpstr>Program rozvoje venkova (PRV)</vt:lpstr>
      <vt:lpstr>Snímek 18</vt:lpstr>
      <vt:lpstr>Aktivita po skupinách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User</dc:creator>
  <cp:lastModifiedBy>User</cp:lastModifiedBy>
  <cp:revision>190</cp:revision>
  <dcterms:created xsi:type="dcterms:W3CDTF">2014-09-08T07:18:26Z</dcterms:created>
  <dcterms:modified xsi:type="dcterms:W3CDTF">2016-10-10T15:46:26Z</dcterms:modified>
</cp:coreProperties>
</file>