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336" r:id="rId3"/>
    <p:sldId id="337" r:id="rId4"/>
    <p:sldId id="338" r:id="rId5"/>
    <p:sldId id="339" r:id="rId6"/>
    <p:sldId id="340" r:id="rId7"/>
    <p:sldId id="341" r:id="rId8"/>
    <p:sldId id="342" r:id="rId9"/>
    <p:sldId id="343" r:id="rId10"/>
    <p:sldId id="348" r:id="rId11"/>
    <p:sldId id="345" r:id="rId12"/>
    <p:sldId id="344" r:id="rId13"/>
    <p:sldId id="346" r:id="rId14"/>
    <p:sldId id="349" r:id="rId15"/>
    <p:sldId id="347" r:id="rId16"/>
    <p:sldId id="351" r:id="rId17"/>
    <p:sldId id="350" r:id="rId18"/>
    <p:sldId id="352" r:id="rId19"/>
    <p:sldId id="353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166" y="-8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F6D1A-B9EA-431B-9F9E-04C83023FCD8}" type="datetimeFigureOut">
              <a:rPr lang="cs-CZ" smtClean="0"/>
              <a:pPr/>
              <a:t>10.10.2016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10E6B4-8AE8-4B37-94C7-F049F593426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EB1B2-9927-42A6-A9CD-139171C952B2}" type="datetimeFigureOut">
              <a:rPr lang="cs-CZ" smtClean="0"/>
              <a:pPr/>
              <a:t>10.10.2016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6C6D34-2E91-4704-8FF2-2EA9C6FA1EE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0C4C9-0A25-4E1A-9195-348C67E6F534}" type="datetime1">
              <a:rPr lang="cs-CZ" smtClean="0"/>
              <a:pPr/>
              <a:t>10.10.2016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Z0138 Socioekonomické změny regionů České republiky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3329-1CFC-4DE4-981D-E2978CB1594D}" type="datetime1">
              <a:rPr lang="cs-CZ" smtClean="0"/>
              <a:pPr/>
              <a:t>10.10.2016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Z0138 Socioekonomické změny regionů České republiky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071B6-50B9-410C-8D6A-E271FA857071}" type="datetime1">
              <a:rPr lang="cs-CZ" smtClean="0"/>
              <a:pPr/>
              <a:t>10.10.2016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Z0138 Socioekonomické změny regionů České republiky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09154-94EF-4554-BF3A-C4708B4995D8}" type="datetime1">
              <a:rPr lang="cs-CZ" smtClean="0"/>
              <a:pPr/>
              <a:t>10.10.2016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Z0138 Socioekonomické změny regionů České republiky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7A1E4-B280-4714-B35A-8968D194299A}" type="datetime1">
              <a:rPr lang="cs-CZ" smtClean="0"/>
              <a:pPr/>
              <a:t>10.10.2016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Z0138 Socioekonomické změny regionů České republiky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1EF6F-8808-436A-B067-E3013FF54690}" type="datetime1">
              <a:rPr lang="cs-CZ" smtClean="0"/>
              <a:pPr/>
              <a:t>10.10.2016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Z0138 Socioekonomické změny regionů České republiky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DCF4B-3C19-41AA-BF03-F3D3A50DA152}" type="datetime1">
              <a:rPr lang="cs-CZ" smtClean="0"/>
              <a:pPr/>
              <a:t>10.10.2016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Z0138 Socioekonomické změny regionů České republiky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407A6-2B7B-4645-98E3-38D89936813F}" type="datetime1">
              <a:rPr lang="cs-CZ" smtClean="0"/>
              <a:pPr/>
              <a:t>10.10.2016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Z0138 Socioekonomické změny regionů České republiky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22E7C-5E01-4C7F-B014-9522695B0384}" type="datetime1">
              <a:rPr lang="cs-CZ" smtClean="0"/>
              <a:pPr/>
              <a:t>10.10.2016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Z0138 Socioekonomické změny regionů České republiky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AAD5-EEF3-4F19-B982-D0BE1622BEB3}" type="datetime1">
              <a:rPr lang="cs-CZ" smtClean="0"/>
              <a:pPr/>
              <a:t>10.10.2016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Z0138 Socioekonomické změny regionů České republiky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91788-E1BE-449C-B80A-A06ACA0B9384}" type="datetime1">
              <a:rPr lang="cs-CZ" smtClean="0"/>
              <a:pPr/>
              <a:t>10.10.2016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Z0138 Socioekonomické změny regionů České republiky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131A5-5EC8-414C-967D-EEF651764087}" type="datetime1">
              <a:rPr lang="cs-CZ" smtClean="0"/>
              <a:pPr/>
              <a:t>10.10.2016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Z0138 Socioekonomické změny regionů České republiky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2162671"/>
          </a:xfrm>
        </p:spPr>
        <p:txBody>
          <a:bodyPr>
            <a:normAutofit/>
          </a:bodyPr>
          <a:lstStyle/>
          <a:p>
            <a:r>
              <a:rPr lang="cs-CZ" dirty="0" smtClean="0"/>
              <a:t>Projektový cyklus ESI fondů od přípravy žádosti o podporu po archivaci dat</a:t>
            </a:r>
            <a:br>
              <a:rPr lang="cs-CZ" dirty="0" smtClean="0"/>
            </a:br>
            <a:endParaRPr lang="cs-CZ" sz="13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013176"/>
            <a:ext cx="6400800" cy="625624"/>
          </a:xfrm>
        </p:spPr>
        <p:txBody>
          <a:bodyPr/>
          <a:lstStyle/>
          <a:p>
            <a:r>
              <a:rPr lang="cs-CZ" dirty="0" smtClean="0"/>
              <a:t>12. října 2016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dirty="0" smtClean="0"/>
              <a:t>Z7890 Metody a techniky v sociální a regionální geografii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 Zaměstnanost (OP Z)</a:t>
            </a:r>
            <a:endParaRPr lang="cs-CZ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cíl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zlepšení lidského kapitálu obyvatel a veřejné správy v ČR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podpora rovných příležitostí žen a mužů, adaptability zaměstnanců a zaměstnavatelů , dalšího vzdělávání, sociálního začleňování a boje s chudobou, zdravotních služeb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modernizace veřejné správy, sociální inovace v oblasti zaměstnanosti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Ministerstvo práce a sociálních věcí ČR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dirty="0" smtClean="0"/>
              <a:t>Z7890 Metody a techniky v sociální a regionální geografii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077072"/>
            <a:ext cx="2160240" cy="2292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4561840"/>
            <a:ext cx="6516216" cy="1274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 Doprava (OP D)</a:t>
            </a:r>
            <a:endParaRPr lang="cs-CZ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cíl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kvalitní dopravní infrastruktura v celé ČR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zvyšování konkurenceschopnosti celého státu i regionů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pozitivní vliv na všechny oblasti veřejného i soukromého života a podnikatelské sféry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Ministerstvo dopravy ČR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dirty="0" smtClean="0"/>
              <a:t>Z7890 Metody a techniky v sociální a regionální geografii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077072"/>
            <a:ext cx="2009734" cy="2307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4437112"/>
            <a:ext cx="6083796" cy="104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 Životní prostředí (OP ŽP)</a:t>
            </a:r>
            <a:endParaRPr lang="cs-CZ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cíl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ochrana a zajištění kvalitního ŽP pro obyvatele ČR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efektivní využívání zdrojů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eliminace negativních dopadů lidské činnosti na ŽP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zmírňování dopadů změny klimatu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Ministerstvo životního prostředí ČR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dirty="0" smtClean="0"/>
              <a:t>Z7890 Metody a techniky v sociální a regionální geografii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789040"/>
            <a:ext cx="2232248" cy="2686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4293096"/>
            <a:ext cx="6192688" cy="1448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Integrovaný regionální operační program (IROP)</a:t>
            </a:r>
            <a:endParaRPr lang="cs-CZ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cíl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vyvážený rozvoj území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zkvalitnění infrastruktury, zlepšení veřejných služeb a veřejné správy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zajištění udržitelného rozvoje v obcích, městech a regionech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navazuje na 7 regionálních operačních programů z let 2007 až 2013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Ministerstvo pro místní rozvoj ČR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dirty="0" smtClean="0"/>
              <a:t>Z7890 Metody a techniky v sociální a regionální geografii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9" y="3869342"/>
            <a:ext cx="2016224" cy="248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4365104"/>
            <a:ext cx="6408712" cy="1355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 Praha - pól růstu ČR</a:t>
            </a:r>
            <a:b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(OP Praha)</a:t>
            </a:r>
            <a:endParaRPr lang="cs-CZ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cíl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efektivní realizace investic v Praze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vytvoření příznivého podnikatelského prostředí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podpora vzdělání a vědy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efektivní hospodaření se všemi formami zdrojů (pozemky, nemovitosti, infrastruktura, energie, finance)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Magistrát hlavního města Prahy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dirty="0" smtClean="0"/>
              <a:t>Z7890 Metody a techniky v sociální a regionální geografii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8150" y="4149080"/>
            <a:ext cx="2075618" cy="2146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4365104"/>
            <a:ext cx="6326028" cy="1253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 Technická pomoc (OP TP)</a:t>
            </a:r>
            <a:endParaRPr lang="cs-CZ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cíl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financování administrativy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podpora absorpční a administrativní kapacity a doplňkových činností pro zdárný chod systému ESI fondů v období 2014 – 2020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Ministerstvo pro místní rozvoj ČR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dirty="0" smtClean="0"/>
              <a:t>Z7890 Metody a techniky v sociální a regionální geografii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0437" y="3861048"/>
            <a:ext cx="2223331" cy="2425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58393" y="4653136"/>
            <a:ext cx="6162079" cy="536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 Rybářství (OP R)</a:t>
            </a:r>
            <a:endParaRPr lang="cs-CZ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cíl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udržitelná a konkurenceschopná akvakultura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udržitelný chov ryb v ČR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zajištění rovnoměrných dodávek sladkovodních ryb během roku na domácí trh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podpora zavádění moderních intenzivních chovných systémů 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Ministerstvo zemědělství ČR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dirty="0" smtClean="0"/>
              <a:t>Z7890 Metody a techniky v sociální a regionální geografii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3" y="3933056"/>
            <a:ext cx="2541194" cy="2370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4437112"/>
            <a:ext cx="6258448" cy="1051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Program rozvoje venkova (PRV)</a:t>
            </a:r>
            <a:endParaRPr lang="cs-CZ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cíl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obnova, zachování a zlepšení ekosystémů závislých na zemědělství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agroenvironmentální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opatření, konkurenceschopnost a inovace zemědělských podniků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podpora vstupu mladých lidí do zemědělství, krajinná infrastruktura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diverzifikace zemědělských aktivit ve venkovském prostoru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Ministerstvo zemědělství ČR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dirty="0" smtClean="0"/>
              <a:t>Z7890 Metody a techniky v sociální a regionální geografii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3600" y="4077072"/>
            <a:ext cx="1956152" cy="217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3732892"/>
            <a:ext cx="4968552" cy="2648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dirty="0" smtClean="0"/>
              <a:t>Z7890 Metody a techniky v sociální a regionální geografii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864" y="188640"/>
            <a:ext cx="9032640" cy="2713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5064" y="3392442"/>
            <a:ext cx="9038936" cy="3276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Aktivita po skupinách</a:t>
            </a:r>
            <a:endParaRPr lang="cs-CZ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vytvořte skupiny jako při minulé hodině (metody facilitace pracovních skupin)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úkol 1: přiřaďte Vašim návrhům operační cíle, z nichž by mohly být financovány projekty na jejich řešení + tematické cíle a podporované oblasti</a:t>
            </a:r>
          </a:p>
          <a:p>
            <a:pPr>
              <a:buFont typeface="Wingdings" pitchFamily="2" charset="2"/>
              <a:buChar char="§"/>
            </a:pPr>
            <a:endParaRPr lang="cs-CZ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úkol 2: projekt na řešení inovace výuky geografie</a:t>
            </a:r>
          </a:p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klíčové aktivity,</a:t>
            </a:r>
          </a:p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výstupy,</a:t>
            </a:r>
          </a:p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indikátory.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dirty="0" smtClean="0"/>
              <a:t>Z7890 Metody a techniky v sociální a regionální geografii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ESI fondy pro ČR, 2014 – 2020</a:t>
            </a:r>
            <a:endParaRPr lang="cs-CZ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dirty="0" smtClean="0"/>
              <a:t>Z7890 Metody a techniky v sociální a regionální geografii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86347" y="1306395"/>
            <a:ext cx="5371306" cy="5362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Projektový cyklus</a:t>
            </a:r>
            <a:endParaRPr lang="cs-CZ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fáze projektového cyklu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příprava a podání žádosti o podporu,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otevřené výzvy,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hodnocení a výběr projektů,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schválení projektu,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elektronická komunikace,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reporting a monitorování,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žádost o platbu,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kontroly a nesrovnalosti,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archivace dat.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dirty="0" smtClean="0"/>
              <a:t>Z7890 Metody a techniky v sociální a regionální geografii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756" y="4462244"/>
            <a:ext cx="8964488" cy="1255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Fáze projektového cyklu (I.)</a:t>
            </a:r>
            <a:endParaRPr lang="cs-CZ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nápad, projektový záměr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začít nápadem (potřebou) žadatele nebo tím, na co lze získat peníze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volba cíle a prostředků k němu vedoucích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vhodný operační program</a:t>
            </a:r>
          </a:p>
          <a:p>
            <a:pPr>
              <a:buNone/>
            </a:pPr>
            <a:r>
              <a:rPr lang="cs-CZ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podporuje daný OP činnost, kterou chce žadatel financovat?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kdo je oprávněný žadatel?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časový a finanční harmonogram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podání žádosti o podporu na projekt</a:t>
            </a:r>
          </a:p>
          <a:p>
            <a:pPr>
              <a:buNone/>
            </a:pPr>
            <a:r>
              <a:rPr lang="cs-CZ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elektronicky prostřednictvím informačního systému fondů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náležitosti žádosti, povinné a nepovinné přílohy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termíny konkrétních výzev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dirty="0" smtClean="0"/>
              <a:t>Z7890 Metody a techniky v sociální a regionální geografii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Fáze projektového cyklu (II.)</a:t>
            </a:r>
            <a:endParaRPr lang="cs-CZ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posuzování žádosti o dotace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hodnoticí a bodovací kritéria (součástí výzvy)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první posouzení: formální náležitosti, vhodnost projektu pro daný OP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následuje soutěž o finanční prostředky, které jsou k dispozici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projekty s nejvyšším bodovým ohodnocením jsou doporučeny ke schválení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v případě neúspěchu se žadatel může přihlásit i do dalších výzev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o výsledku všichni žadatelé informováni, veřejně dostupné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úspěšní žadatelé vyzváni k podpisu smlouvy o přidělení dotace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uskutečnění projektu</a:t>
            </a:r>
          </a:p>
          <a:p>
            <a:pPr>
              <a:buNone/>
            </a:pPr>
            <a:r>
              <a:rPr lang="cs-CZ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samotné naplňování žádosti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změny od původního projektového záměru -&gt; žádost o provedení změn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pravidla pro výběr dodavatelů, povinná publicita, uchovávání dokladů, ...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musí být splněny cíle (monitorovací indikátory projektu), cíle jsou závazné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třeba brát v potaz období udržitelnosti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dirty="0" smtClean="0"/>
              <a:t>Z7890 Metody a techniky v sociální a regionální geografii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Fáze projektového cyklu (III.)</a:t>
            </a:r>
            <a:endParaRPr lang="cs-CZ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vyhodnocení a vyúčtování projektu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během realizace projektu tvorba průběžných monitorovacích zpráv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předkládají se žádosti o platbu včetně konečného vyúčtování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možné korekce o nezpůsobilé výdaje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možné sankce a krácení nárokovaných částek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kontrola projektu na místě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období udržitelnosti 3 až 5 let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dirty="0" smtClean="0"/>
              <a:t>Z7890 Metody a techniky v sociální a regionální geografii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Národní o</a:t>
            </a:r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perační programy</a:t>
            </a:r>
            <a:b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2014 </a:t>
            </a:r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– </a:t>
            </a:r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2020</a:t>
            </a:r>
            <a:endParaRPr lang="cs-CZ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dirty="0" smtClean="0"/>
              <a:t>Z7890 Metody a techniky v sociální a regionální geografii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3437" y="1458599"/>
            <a:ext cx="6437126" cy="5354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 Podnikání a inovace pro konkurenceschopnost (OP PIK)</a:t>
            </a:r>
            <a:endParaRPr lang="cs-CZ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cíl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konkurenceschopná a udržitelná ekonomika založená na znalostech a inovacích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prosazování místních firem na světových trzích 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vytvoření dostatku pracovních míst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konkurenceschopné hospodářství vč. environmentální dimenze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Ministerstvo průmyslu a obchodu ČR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dirty="0" smtClean="0"/>
              <a:t>Z7890 Metody a techniky v sociální a regionální geografii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4271607"/>
            <a:ext cx="6228184" cy="1869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077072"/>
            <a:ext cx="2232248" cy="227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 Výzkum, vývoj a vzdělávání (OP VVV)</a:t>
            </a:r>
            <a:endParaRPr lang="cs-CZ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cíl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rozvoj lidských zdrojů pro znalostní ekonomiku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udržitelný rozvoj v sociálně soudržné společnosti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podpora kvalitního výzkumu a kvalifikované pracovní síly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zkvalitnění vzdělávacího systému ČR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Ministerstvo školství, mládeže a tělovýchovy ČR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dirty="0" smtClean="0"/>
              <a:t>Z7890 Metody a techniky v sociální a regionální geografii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7" y="4137178"/>
            <a:ext cx="2088232" cy="2225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4653136"/>
            <a:ext cx="5832648" cy="1003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2090</TotalTime>
  <Words>382</Words>
  <Application>Microsoft Office PowerPoint</Application>
  <PresentationFormat>Předvádění na obrazovce (4:3)</PresentationFormat>
  <Paragraphs>227</Paragraphs>
  <Slides>19</Slides>
  <Notes>19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sady Office</vt:lpstr>
      <vt:lpstr>Projektový cyklus ESI fondů od přípravy žádosti o podporu po archivaci dat </vt:lpstr>
      <vt:lpstr>ESI fondy pro ČR, 2014 – 2020</vt:lpstr>
      <vt:lpstr>Projektový cyklus</vt:lpstr>
      <vt:lpstr>Fáze projektového cyklu (I.)</vt:lpstr>
      <vt:lpstr>Fáze projektového cyklu (II.)</vt:lpstr>
      <vt:lpstr>Fáze projektového cyklu (III.)</vt:lpstr>
      <vt:lpstr>Národní operační programy 2014 – 2020</vt:lpstr>
      <vt:lpstr>OP Podnikání a inovace pro konkurenceschopnost (OP PIK)</vt:lpstr>
      <vt:lpstr>OP Výzkum, vývoj a vzdělávání (OP VVV)</vt:lpstr>
      <vt:lpstr>OP Zaměstnanost (OP Z)</vt:lpstr>
      <vt:lpstr>OP Doprava (OP D)</vt:lpstr>
      <vt:lpstr>OP Životní prostředí (OP ŽP)</vt:lpstr>
      <vt:lpstr>Integrovaný regionální operační program (IROP)</vt:lpstr>
      <vt:lpstr>OP Praha - pól růstu ČR (OP Praha)</vt:lpstr>
      <vt:lpstr>OP Technická pomoc (OP TP)</vt:lpstr>
      <vt:lpstr>OP Rybářství (OP R)</vt:lpstr>
      <vt:lpstr>Program rozvoje venkova (PRV)</vt:lpstr>
      <vt:lpstr>Snímek 18</vt:lpstr>
      <vt:lpstr>Aktivita po skupinách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User</dc:creator>
  <cp:lastModifiedBy>User</cp:lastModifiedBy>
  <cp:revision>190</cp:revision>
  <dcterms:created xsi:type="dcterms:W3CDTF">2014-09-08T07:18:26Z</dcterms:created>
  <dcterms:modified xsi:type="dcterms:W3CDTF">2016-10-10T15:46:26Z</dcterms:modified>
</cp:coreProperties>
</file>