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376" r:id="rId2"/>
    <p:sldId id="381" r:id="rId3"/>
    <p:sldId id="382" r:id="rId4"/>
    <p:sldId id="394" r:id="rId5"/>
    <p:sldId id="395" r:id="rId6"/>
    <p:sldId id="384" r:id="rId7"/>
    <p:sldId id="409" r:id="rId8"/>
    <p:sldId id="396" r:id="rId9"/>
    <p:sldId id="385" r:id="rId10"/>
    <p:sldId id="387" r:id="rId11"/>
    <p:sldId id="390" r:id="rId12"/>
    <p:sldId id="405" r:id="rId13"/>
    <p:sldId id="388" r:id="rId14"/>
    <p:sldId id="397" r:id="rId15"/>
    <p:sldId id="406" r:id="rId16"/>
    <p:sldId id="407" r:id="rId17"/>
    <p:sldId id="404" r:id="rId18"/>
    <p:sldId id="391" r:id="rId19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  <a:srgbClr val="FFFF99"/>
    <a:srgbClr val="996633"/>
    <a:srgbClr val="CDE1F3"/>
    <a:srgbClr val="CCFF99"/>
    <a:srgbClr val="99FF66"/>
    <a:srgbClr val="FFFF66"/>
    <a:srgbClr val="FF0000"/>
    <a:srgbClr val="0000FF"/>
    <a:srgbClr val="321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Bez stylu, mřížka tabulky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D03447BB-5D67-496B-8E87-E561075AD55C}" styleName="Tmavý styl 1 – zvýraznění 3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wholeTbl>
    <a:band1H>
      <a:tcStyle>
        <a:tcBdr/>
        <a:fill>
          <a:solidFill>
            <a:schemeClr val="accent3">
              <a:shade val="60000"/>
            </a:schemeClr>
          </a:solidFill>
        </a:fill>
      </a:tcStyle>
    </a:band1H>
    <a:band1V>
      <a:tcStyle>
        <a:tcBdr/>
        <a:fill>
          <a:solidFill>
            <a:schemeClr val="accent3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3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3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3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425" autoAdjust="0"/>
    <p:restoredTop sz="98355" autoAdjust="0"/>
  </p:normalViewPr>
  <p:slideViewPr>
    <p:cSldViewPr>
      <p:cViewPr varScale="1">
        <p:scale>
          <a:sx n="122" d="100"/>
          <a:sy n="122" d="100"/>
        </p:scale>
        <p:origin x="-1470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EBE737C-ECC4-4E43-9D70-CC98629924DA}" type="datetimeFigureOut">
              <a:rPr lang="cs-CZ" smtClean="0"/>
              <a:pPr/>
              <a:t>08.12.2016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779EDDB-3C6C-4E77-91DE-BB9D12EBC2B1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993879559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A1ACC81-8344-4328-8FA6-2BE76E9F1F9E}" type="datetimeFigureOut">
              <a:rPr lang="cs-CZ" smtClean="0"/>
              <a:pPr/>
              <a:t>08.12.2016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7232D87-0879-4888-A39A-69074374B3F4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210369101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232D87-0879-4888-A39A-69074374B3F4}" type="slidenum">
              <a:rPr lang="cs-CZ" smtClean="0"/>
              <a:pPr/>
              <a:t>2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76007833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232D87-0879-4888-A39A-69074374B3F4}" type="slidenum">
              <a:rPr lang="cs-CZ" smtClean="0"/>
              <a:pPr/>
              <a:t>11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76007833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232D87-0879-4888-A39A-69074374B3F4}" type="slidenum">
              <a:rPr lang="cs-CZ" smtClean="0"/>
              <a:pPr/>
              <a:t>12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76007833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232D87-0879-4888-A39A-69074374B3F4}" type="slidenum">
              <a:rPr lang="cs-CZ" smtClean="0"/>
              <a:pPr/>
              <a:t>13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76007833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232D87-0879-4888-A39A-69074374B3F4}" type="slidenum">
              <a:rPr lang="cs-CZ" smtClean="0"/>
              <a:pPr/>
              <a:t>14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76007833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232D87-0879-4888-A39A-69074374B3F4}" type="slidenum">
              <a:rPr lang="cs-CZ" smtClean="0"/>
              <a:pPr/>
              <a:t>15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76007833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232D87-0879-4888-A39A-69074374B3F4}" type="slidenum">
              <a:rPr lang="cs-CZ" smtClean="0"/>
              <a:pPr/>
              <a:t>16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76007833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232D87-0879-4888-A39A-69074374B3F4}" type="slidenum">
              <a:rPr lang="cs-CZ" smtClean="0"/>
              <a:pPr/>
              <a:t>17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76007833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232D87-0879-4888-A39A-69074374B3F4}" type="slidenum">
              <a:rPr lang="cs-CZ" smtClean="0"/>
              <a:pPr/>
              <a:t>3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76007833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232D87-0879-4888-A39A-69074374B3F4}" type="slidenum">
              <a:rPr lang="cs-CZ" smtClean="0"/>
              <a:pPr/>
              <a:t>4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76007833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232D87-0879-4888-A39A-69074374B3F4}" type="slidenum">
              <a:rPr lang="cs-CZ" smtClean="0"/>
              <a:pPr/>
              <a:t>5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76007833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232D87-0879-4888-A39A-69074374B3F4}" type="slidenum">
              <a:rPr lang="cs-CZ" smtClean="0"/>
              <a:pPr/>
              <a:t>6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76007833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232D87-0879-4888-A39A-69074374B3F4}" type="slidenum">
              <a:rPr lang="cs-CZ" smtClean="0"/>
              <a:pPr/>
              <a:t>7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76007833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232D87-0879-4888-A39A-69074374B3F4}" type="slidenum">
              <a:rPr lang="cs-CZ" smtClean="0"/>
              <a:pPr/>
              <a:t>8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76007833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232D87-0879-4888-A39A-69074374B3F4}" type="slidenum">
              <a:rPr lang="cs-CZ" smtClean="0"/>
              <a:pPr/>
              <a:t>9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76007833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232D87-0879-4888-A39A-69074374B3F4}" type="slidenum">
              <a:rPr lang="cs-CZ" smtClean="0"/>
              <a:pPr/>
              <a:t>10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7600783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Kliknutím lze upravit styl předlohy.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8C161C-0806-40FC-8863-B38BE14F7007}" type="datetime1">
              <a:rPr lang="cs-CZ" smtClean="0"/>
              <a:pPr/>
              <a:t>08.12.2016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315394-562B-4455-8801-44CE4BF533A4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6210742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AE6C4F-351D-40F7-B703-5E8E8F284890}" type="datetime1">
              <a:rPr lang="cs-CZ" smtClean="0"/>
              <a:pPr/>
              <a:t>08.12.2016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315394-562B-4455-8801-44CE4BF533A4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6335655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69D260-D00E-4548-927A-7D15D8AA99EF}" type="datetime1">
              <a:rPr lang="cs-CZ" smtClean="0"/>
              <a:pPr/>
              <a:t>08.12.2016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315394-562B-4455-8801-44CE4BF533A4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2569673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8AF42D-7BCD-41CE-91EB-708243D1A4AE}" type="datetime1">
              <a:rPr lang="cs-CZ" smtClean="0"/>
              <a:pPr/>
              <a:t>08.12.2016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315394-562B-4455-8801-44CE4BF533A4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2521291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1934BB-C3A4-4322-A7E1-8C73EBD1ECC3}" type="datetime1">
              <a:rPr lang="cs-CZ" smtClean="0"/>
              <a:pPr/>
              <a:t>08.12.2016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315394-562B-4455-8801-44CE4BF533A4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8713425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38AF60-22AD-4DD1-9BB5-291B84F8943E}" type="datetime1">
              <a:rPr lang="cs-CZ" smtClean="0"/>
              <a:pPr/>
              <a:t>08.12.2016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315394-562B-4455-8801-44CE4BF533A4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865221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7BB2A5-B025-4ACE-83D1-1BE0D04FD15B}" type="datetime1">
              <a:rPr lang="cs-CZ" smtClean="0"/>
              <a:pPr/>
              <a:t>08.12.2016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315394-562B-4455-8801-44CE4BF533A4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2247469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2424EB-986D-49C2-8D6A-E0CAB2393CF6}" type="datetime1">
              <a:rPr lang="cs-CZ" smtClean="0"/>
              <a:pPr/>
              <a:t>08.12.2016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315394-562B-4455-8801-44CE4BF533A4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248919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DB31CB-FF62-4024-B942-5E5E179BDA8E}" type="datetime1">
              <a:rPr lang="cs-CZ" smtClean="0"/>
              <a:pPr/>
              <a:t>08.12.2016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315394-562B-4455-8801-44CE4BF533A4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8640411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BBC866-BD2D-4BAB-9AD5-3C396696A4B7}" type="datetime1">
              <a:rPr lang="cs-CZ" smtClean="0"/>
              <a:pPr/>
              <a:t>08.12.2016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315394-562B-4455-8801-44CE4BF533A4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354791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C7F407-B2C2-41F5-B9F4-0C4C49EDBEE0}" type="datetime1">
              <a:rPr lang="cs-CZ" smtClean="0"/>
              <a:pPr/>
              <a:t>08.12.2016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315394-562B-4455-8801-44CE4BF533A4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1876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7B8BA0-74EE-477C-9630-AD1CD7049C4C}" type="datetime1">
              <a:rPr lang="cs-CZ" smtClean="0"/>
              <a:pPr/>
              <a:t>08.12.2016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E315394-562B-4455-8801-44CE4BF533A4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8039883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png"/><Relationship Id="rId4" Type="http://schemas.openxmlformats.org/officeDocument/2006/relationships/image" Target="../media/image15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gi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60000"/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4572000" y="381000"/>
            <a:ext cx="4495800" cy="2743200"/>
          </a:xfrm>
        </p:spPr>
        <p:txBody>
          <a:bodyPr>
            <a:noAutofit/>
          </a:bodyPr>
          <a:lstStyle/>
          <a:p>
            <a:r>
              <a:rPr lang="cs-CZ" sz="5400" dirty="0" smtClean="0"/>
              <a:t>Proudění podzemní vody</a:t>
            </a:r>
            <a:endParaRPr lang="cs-CZ" sz="5400" b="1" dirty="0">
              <a:effectLst>
                <a:innerShdw blurRad="63500" dist="50800">
                  <a:prstClr val="black">
                    <a:alpha val="50000"/>
                  </a:prstClr>
                </a:innerShdw>
              </a:effectLst>
            </a:endParaRPr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4419600"/>
            <a:ext cx="6400800" cy="1066800"/>
          </a:xfrm>
        </p:spPr>
        <p:txBody>
          <a:bodyPr>
            <a:normAutofit fontScale="92500"/>
          </a:bodyPr>
          <a:lstStyle/>
          <a:p>
            <a:r>
              <a:rPr lang="cs-CZ" b="1" dirty="0" smtClean="0">
                <a:solidFill>
                  <a:schemeClr val="tx1"/>
                </a:solidFill>
                <a:effectLst>
                  <a:innerShdw blurRad="63500" dist="50800">
                    <a:prstClr val="black">
                      <a:alpha val="50000"/>
                    </a:prstClr>
                  </a:innerShdw>
                </a:effectLst>
              </a:rPr>
              <a:t>Ing. Lukáš </a:t>
            </a:r>
            <a:r>
              <a:rPr lang="cs-CZ" b="1" dirty="0" err="1" smtClean="0">
                <a:solidFill>
                  <a:schemeClr val="tx1"/>
                </a:solidFill>
                <a:effectLst>
                  <a:innerShdw blurRad="63500" dist="50800">
                    <a:prstClr val="black">
                      <a:alpha val="50000"/>
                    </a:prstClr>
                  </a:innerShdw>
                </a:effectLst>
              </a:rPr>
              <a:t>Smelík</a:t>
            </a:r>
            <a:r>
              <a:rPr lang="cs-CZ" b="1" dirty="0" smtClean="0">
                <a:solidFill>
                  <a:schemeClr val="tx1"/>
                </a:solidFill>
                <a:effectLst>
                  <a:innerShdw blurRad="63500" dist="50800">
                    <a:prstClr val="black">
                      <a:alpha val="50000"/>
                    </a:prstClr>
                  </a:innerShdw>
                </a:effectLst>
              </a:rPr>
              <a:t>, Ph.D.</a:t>
            </a:r>
          </a:p>
          <a:p>
            <a:r>
              <a:rPr lang="cs-CZ" sz="2400" dirty="0" smtClean="0">
                <a:solidFill>
                  <a:schemeClr val="tx1"/>
                </a:solidFill>
                <a:effectLst>
                  <a:innerShdw blurRad="63500" dist="50800">
                    <a:prstClr val="black">
                      <a:alpha val="50000"/>
                    </a:prstClr>
                  </a:innerShdw>
                </a:effectLst>
              </a:rPr>
              <a:t>Výzkumný ústav vodohospodářský T. G. Masaryka, </a:t>
            </a:r>
            <a:r>
              <a:rPr lang="cs-CZ" sz="2400" dirty="0" err="1" smtClean="0">
                <a:solidFill>
                  <a:schemeClr val="tx1"/>
                </a:solidFill>
                <a:effectLst>
                  <a:innerShdw blurRad="63500" dist="50800">
                    <a:prstClr val="black">
                      <a:alpha val="50000"/>
                    </a:prstClr>
                  </a:innerShdw>
                </a:effectLst>
              </a:rPr>
              <a:t>v.v.i</a:t>
            </a:r>
            <a:r>
              <a:rPr lang="cs-CZ" sz="2400" dirty="0" smtClean="0">
                <a:solidFill>
                  <a:schemeClr val="tx1"/>
                </a:solidFill>
                <a:effectLst>
                  <a:innerShdw blurRad="63500" dist="50800">
                    <a:prstClr val="black">
                      <a:alpha val="50000"/>
                    </a:prstClr>
                  </a:innerShdw>
                </a:effectLst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579935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rmAutofit/>
          </a:bodyPr>
          <a:lstStyle/>
          <a:p>
            <a:r>
              <a:rPr lang="cs-CZ" b="1" dirty="0" smtClean="0">
                <a:solidFill>
                  <a:schemeClr val="tx2">
                    <a:lumMod val="75000"/>
                  </a:schemeClr>
                </a:solidFill>
              </a:rPr>
              <a:t>Studna kopaná</a:t>
            </a:r>
            <a:endParaRPr lang="cs-CZ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0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2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9" name="Zástupný symbol pro obsah 2"/>
          <p:cNvSpPr>
            <a:spLocks noGrp="1"/>
          </p:cNvSpPr>
          <p:nvPr>
            <p:ph idx="1"/>
          </p:nvPr>
        </p:nvSpPr>
        <p:spPr>
          <a:xfrm>
            <a:off x="457200" y="1371600"/>
            <a:ext cx="8610600" cy="4953000"/>
          </a:xfrm>
        </p:spPr>
        <p:txBody>
          <a:bodyPr>
            <a:noAutofit/>
          </a:bodyPr>
          <a:lstStyle/>
          <a:p>
            <a:pPr>
              <a:lnSpc>
                <a:spcPct val="90000"/>
              </a:lnSpc>
            </a:pPr>
            <a:r>
              <a:rPr lang="cs-CZ" altLang="cs-CZ" sz="2800" dirty="0" smtClean="0"/>
              <a:t>vytahování horniny na laně ručně, rumpálem, </a:t>
            </a:r>
            <a:r>
              <a:rPr lang="cs-CZ" altLang="cs-CZ" sz="2800" dirty="0" err="1" smtClean="0"/>
              <a:t>naviákem</a:t>
            </a:r>
            <a:endParaRPr lang="cs-CZ" altLang="cs-CZ" sz="2800" dirty="0" smtClean="0"/>
          </a:p>
          <a:p>
            <a:pPr>
              <a:lnSpc>
                <a:spcPct val="90000"/>
              </a:lnSpc>
            </a:pPr>
            <a:r>
              <a:rPr lang="cs-CZ" altLang="cs-CZ" sz="2800" dirty="0" smtClean="0"/>
              <a:t>studniční skruže</a:t>
            </a:r>
          </a:p>
          <a:p>
            <a:pPr>
              <a:lnSpc>
                <a:spcPct val="90000"/>
              </a:lnSpc>
            </a:pPr>
            <a:r>
              <a:rPr lang="cs-CZ" altLang="cs-CZ" sz="2800" dirty="0" smtClean="0"/>
              <a:t>obložení kamenem</a:t>
            </a:r>
          </a:p>
          <a:p>
            <a:pPr>
              <a:lnSpc>
                <a:spcPct val="90000"/>
              </a:lnSpc>
            </a:pPr>
            <a:r>
              <a:rPr lang="cs-CZ" altLang="cs-CZ" sz="2800" dirty="0" smtClean="0"/>
              <a:t>bez odborné firmy</a:t>
            </a:r>
          </a:p>
          <a:p>
            <a:pPr>
              <a:lnSpc>
                <a:spcPct val="90000"/>
              </a:lnSpc>
            </a:pPr>
            <a:r>
              <a:rPr lang="cs-CZ" altLang="cs-CZ" sz="2800" dirty="0" smtClean="0"/>
              <a:t>často tragické případy</a:t>
            </a:r>
            <a:endParaRPr lang="cs-CZ" altLang="cs-CZ" sz="2800" dirty="0"/>
          </a:p>
          <a:p>
            <a:pPr>
              <a:lnSpc>
                <a:spcPct val="90000"/>
              </a:lnSpc>
            </a:pPr>
            <a:endParaRPr lang="cs-CZ" altLang="cs-CZ" sz="2800" dirty="0" smtClean="0"/>
          </a:p>
          <a:p>
            <a:pPr>
              <a:lnSpc>
                <a:spcPct val="90000"/>
              </a:lnSpc>
            </a:pPr>
            <a:r>
              <a:rPr lang="cs-CZ" altLang="cs-CZ" sz="2800" dirty="0" smtClean="0"/>
              <a:t>včetně zásobníku vody</a:t>
            </a:r>
          </a:p>
          <a:p>
            <a:pPr>
              <a:lnSpc>
                <a:spcPct val="90000"/>
              </a:lnSpc>
            </a:pPr>
            <a:r>
              <a:rPr lang="cs-CZ" altLang="cs-CZ" sz="2800" dirty="0" smtClean="0"/>
              <a:t>jímání pouze dnem</a:t>
            </a:r>
          </a:p>
          <a:p>
            <a:pPr>
              <a:lnSpc>
                <a:spcPct val="90000"/>
              </a:lnSpc>
            </a:pPr>
            <a:r>
              <a:rPr lang="cs-CZ" altLang="cs-CZ" sz="2800" dirty="0" smtClean="0"/>
              <a:t>skruže se nevytahují</a:t>
            </a:r>
          </a:p>
        </p:txBody>
      </p:sp>
      <p:pic>
        <p:nvPicPr>
          <p:cNvPr id="72708" name="Picture 4" descr="http://www.top-bazar.sk/foto/37000/37502-cistenie-studni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82140" y="2362200"/>
            <a:ext cx="4961860" cy="3733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51615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rmAutofit fontScale="90000"/>
          </a:bodyPr>
          <a:lstStyle/>
          <a:p>
            <a:r>
              <a:rPr lang="cs-CZ" b="1" dirty="0" smtClean="0">
                <a:solidFill>
                  <a:schemeClr val="tx2">
                    <a:lumMod val="75000"/>
                  </a:schemeClr>
                </a:solidFill>
              </a:rPr>
              <a:t>Filtrační součinitel (hydraulická vodivost)</a:t>
            </a:r>
            <a:endParaRPr lang="cs-CZ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0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2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9" name="Zástupný symbol pro obsah 2"/>
          <p:cNvSpPr>
            <a:spLocks noGrp="1"/>
          </p:cNvSpPr>
          <p:nvPr>
            <p:ph idx="1"/>
          </p:nvPr>
        </p:nvSpPr>
        <p:spPr>
          <a:xfrm>
            <a:off x="457200" y="1371600"/>
            <a:ext cx="8610600" cy="4953000"/>
          </a:xfrm>
        </p:spPr>
        <p:txBody>
          <a:bodyPr>
            <a:noAutofit/>
          </a:bodyPr>
          <a:lstStyle/>
          <a:p>
            <a:pPr>
              <a:lnSpc>
                <a:spcPct val="90000"/>
              </a:lnSpc>
            </a:pPr>
            <a:r>
              <a:rPr lang="cs-CZ" altLang="cs-CZ" sz="2800" dirty="0" smtClean="0"/>
              <a:t>charakterizuje vlastnost porézního prostředí převádět vodu skrz sebe</a:t>
            </a:r>
          </a:p>
          <a:p>
            <a:pPr>
              <a:lnSpc>
                <a:spcPct val="90000"/>
              </a:lnSpc>
            </a:pPr>
            <a:r>
              <a:rPr lang="cs-CZ" altLang="cs-CZ" sz="2800" dirty="0" smtClean="0"/>
              <a:t>dle velikosti, tvaru, rozložení zrn zeminy</a:t>
            </a:r>
          </a:p>
        </p:txBody>
      </p:sp>
      <p:pic>
        <p:nvPicPr>
          <p:cNvPr id="11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609600" y="3391930"/>
            <a:ext cx="4772524" cy="228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0" name="Picture 2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5943600" y="3147919"/>
            <a:ext cx="2286000" cy="25300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ovéPole 2"/>
          <p:cNvSpPr txBox="1"/>
          <p:nvPr/>
        </p:nvSpPr>
        <p:spPr>
          <a:xfrm>
            <a:off x="5382124" y="5677930"/>
            <a:ext cx="376187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dirty="0" smtClean="0"/>
              <a:t>princip spojitosti:</a:t>
            </a:r>
          </a:p>
          <a:p>
            <a:pPr algn="just"/>
            <a:r>
              <a:rPr lang="cs-CZ" dirty="0" smtClean="0"/>
              <a:t>kapalina fiktivně vyplňuje celou oblast proudění (póry i pevné částice)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9024050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1524000" y="3216021"/>
            <a:ext cx="5943600" cy="36419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rmAutofit/>
          </a:bodyPr>
          <a:lstStyle/>
          <a:p>
            <a:r>
              <a:rPr lang="cs-CZ" b="1" dirty="0" err="1" smtClean="0">
                <a:solidFill>
                  <a:schemeClr val="tx2">
                    <a:lumMod val="75000"/>
                  </a:schemeClr>
                </a:solidFill>
              </a:rPr>
              <a:t>Darcyho</a:t>
            </a:r>
            <a:r>
              <a:rPr lang="cs-CZ" b="1" dirty="0" smtClean="0">
                <a:solidFill>
                  <a:schemeClr val="tx2">
                    <a:lumMod val="75000"/>
                  </a:schemeClr>
                </a:solidFill>
              </a:rPr>
              <a:t> vztah</a:t>
            </a:r>
            <a:endParaRPr lang="cs-CZ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0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2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9" name="Zástupný symbol pro obsah 2"/>
          <p:cNvSpPr>
            <a:spLocks noGrp="1"/>
          </p:cNvSpPr>
          <p:nvPr>
            <p:ph idx="1"/>
          </p:nvPr>
        </p:nvSpPr>
        <p:spPr>
          <a:xfrm>
            <a:off x="457200" y="1148395"/>
            <a:ext cx="8610600" cy="4953000"/>
          </a:xfrm>
        </p:spPr>
        <p:txBody>
          <a:bodyPr>
            <a:noAutofit/>
          </a:bodyPr>
          <a:lstStyle/>
          <a:p>
            <a:pPr algn="just">
              <a:lnSpc>
                <a:spcPct val="90000"/>
              </a:lnSpc>
            </a:pPr>
            <a:r>
              <a:rPr lang="cs-CZ" altLang="cs-CZ" sz="2800" dirty="0" smtClean="0"/>
              <a:t>průsak vzorkem zeminy ve válci je přímo úměrný průtočnému průřezu válce, rozdílu hladin, </a:t>
            </a:r>
            <a:r>
              <a:rPr lang="cs-CZ" altLang="cs-CZ" sz="2800" dirty="0" smtClean="0">
                <a:solidFill>
                  <a:srgbClr val="FF0000"/>
                </a:solidFill>
              </a:rPr>
              <a:t>filtračním součiniteli</a:t>
            </a:r>
            <a:r>
              <a:rPr lang="cs-CZ" altLang="cs-CZ" sz="2800" dirty="0" smtClean="0"/>
              <a:t> a nepřímo úměrný délce vzorku</a:t>
            </a:r>
          </a:p>
          <a:p>
            <a:pPr algn="just">
              <a:lnSpc>
                <a:spcPct val="90000"/>
              </a:lnSpc>
            </a:pPr>
            <a:r>
              <a:rPr lang="cs-CZ" altLang="cs-CZ" sz="2800" dirty="0" err="1" smtClean="0"/>
              <a:t>Darcyho</a:t>
            </a:r>
            <a:r>
              <a:rPr lang="cs-CZ" altLang="cs-CZ" sz="2800" dirty="0" smtClean="0"/>
              <a:t> filtrační přístroj</a:t>
            </a:r>
          </a:p>
          <a:p>
            <a:pPr algn="just">
              <a:lnSpc>
                <a:spcPct val="90000"/>
              </a:lnSpc>
            </a:pPr>
            <a:r>
              <a:rPr lang="cs-CZ" altLang="cs-CZ" sz="2800" dirty="0" smtClean="0"/>
              <a:t>piezometrická výška h = tlaková + polohová energie</a:t>
            </a:r>
          </a:p>
        </p:txBody>
      </p:sp>
      <p:sp>
        <p:nvSpPr>
          <p:cNvPr id="3" name="Volný tvar 2"/>
          <p:cNvSpPr/>
          <p:nvPr/>
        </p:nvSpPr>
        <p:spPr>
          <a:xfrm>
            <a:off x="2597543" y="3911263"/>
            <a:ext cx="3560496" cy="2281954"/>
          </a:xfrm>
          <a:custGeom>
            <a:avLst/>
            <a:gdLst>
              <a:gd name="connsiteX0" fmla="*/ 0 w 3560496"/>
              <a:gd name="connsiteY0" fmla="*/ 0 h 2281954"/>
              <a:gd name="connsiteX1" fmla="*/ 509799 w 3560496"/>
              <a:gd name="connsiteY1" fmla="*/ 0 h 2281954"/>
              <a:gd name="connsiteX2" fmla="*/ 517891 w 3560496"/>
              <a:gd name="connsiteY2" fmla="*/ 493614 h 2281954"/>
              <a:gd name="connsiteX3" fmla="*/ 2532807 w 3560496"/>
              <a:gd name="connsiteY3" fmla="*/ 1772155 h 2281954"/>
              <a:gd name="connsiteX4" fmla="*/ 3083066 w 3560496"/>
              <a:gd name="connsiteY4" fmla="*/ 1764063 h 2281954"/>
              <a:gd name="connsiteX5" fmla="*/ 3083066 w 3560496"/>
              <a:gd name="connsiteY5" fmla="*/ 995320 h 2281954"/>
              <a:gd name="connsiteX6" fmla="*/ 3552404 w 3560496"/>
              <a:gd name="connsiteY6" fmla="*/ 995320 h 2281954"/>
              <a:gd name="connsiteX7" fmla="*/ 3560496 w 3560496"/>
              <a:gd name="connsiteY7" fmla="*/ 2281954 h 2281954"/>
              <a:gd name="connsiteX8" fmla="*/ 2362875 w 3560496"/>
              <a:gd name="connsiteY8" fmla="*/ 2265770 h 2281954"/>
              <a:gd name="connsiteX9" fmla="*/ 0 w 3560496"/>
              <a:gd name="connsiteY9" fmla="*/ 768743 h 2281954"/>
              <a:gd name="connsiteX10" fmla="*/ 0 w 3560496"/>
              <a:gd name="connsiteY10" fmla="*/ 0 h 22819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560496" h="2281954">
                <a:moveTo>
                  <a:pt x="0" y="0"/>
                </a:moveTo>
                <a:lnTo>
                  <a:pt x="509799" y="0"/>
                </a:lnTo>
                <a:lnTo>
                  <a:pt x="517891" y="493614"/>
                </a:lnTo>
                <a:lnTo>
                  <a:pt x="2532807" y="1772155"/>
                </a:lnTo>
                <a:lnTo>
                  <a:pt x="3083066" y="1764063"/>
                </a:lnTo>
                <a:lnTo>
                  <a:pt x="3083066" y="995320"/>
                </a:lnTo>
                <a:lnTo>
                  <a:pt x="3552404" y="995320"/>
                </a:lnTo>
                <a:cubicBezTo>
                  <a:pt x="3555101" y="1424198"/>
                  <a:pt x="3557799" y="1853076"/>
                  <a:pt x="3560496" y="2281954"/>
                </a:cubicBezTo>
                <a:lnTo>
                  <a:pt x="2362875" y="2265770"/>
                </a:lnTo>
                <a:lnTo>
                  <a:pt x="0" y="768743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alpha val="34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5" name="Volný tvar 4"/>
          <p:cNvSpPr/>
          <p:nvPr/>
        </p:nvSpPr>
        <p:spPr>
          <a:xfrm>
            <a:off x="3002145" y="4501981"/>
            <a:ext cx="1982549" cy="1529395"/>
          </a:xfrm>
          <a:custGeom>
            <a:avLst/>
            <a:gdLst>
              <a:gd name="connsiteX0" fmla="*/ 283221 w 1982549"/>
              <a:gd name="connsiteY0" fmla="*/ 0 h 1529395"/>
              <a:gd name="connsiteX1" fmla="*/ 0 w 1982549"/>
              <a:gd name="connsiteY1" fmla="*/ 453154 h 1529395"/>
              <a:gd name="connsiteX2" fmla="*/ 1715512 w 1982549"/>
              <a:gd name="connsiteY2" fmla="*/ 1529395 h 1529395"/>
              <a:gd name="connsiteX3" fmla="*/ 1982549 w 1982549"/>
              <a:gd name="connsiteY3" fmla="*/ 1076241 h 1529395"/>
              <a:gd name="connsiteX4" fmla="*/ 283221 w 1982549"/>
              <a:gd name="connsiteY4" fmla="*/ 0 h 15293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82549" h="1529395">
                <a:moveTo>
                  <a:pt x="283221" y="0"/>
                </a:moveTo>
                <a:lnTo>
                  <a:pt x="0" y="453154"/>
                </a:lnTo>
                <a:lnTo>
                  <a:pt x="1715512" y="1529395"/>
                </a:lnTo>
                <a:lnTo>
                  <a:pt x="1982549" y="1076241"/>
                </a:lnTo>
                <a:lnTo>
                  <a:pt x="283221" y="0"/>
                </a:lnTo>
                <a:close/>
              </a:path>
            </a:pathLst>
          </a:custGeom>
          <a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pic>
        <p:nvPicPr>
          <p:cNvPr id="12291" name="Picture 3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5943600" y="3564146"/>
            <a:ext cx="2702011" cy="9378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300649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5105400" y="1559704"/>
            <a:ext cx="3576623" cy="21801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rmAutofit/>
          </a:bodyPr>
          <a:lstStyle/>
          <a:p>
            <a:r>
              <a:rPr lang="cs-CZ" b="1" dirty="0" smtClean="0">
                <a:solidFill>
                  <a:schemeClr val="tx2">
                    <a:lumMod val="75000"/>
                  </a:schemeClr>
                </a:solidFill>
              </a:rPr>
              <a:t>Výpočet jímání studny</a:t>
            </a:r>
            <a:endParaRPr lang="cs-CZ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0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2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716145" y="1377533"/>
            <a:ext cx="3666230" cy="228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685800" y="3657599"/>
            <a:ext cx="6172200" cy="28606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ovéPole 2"/>
          <p:cNvSpPr txBox="1"/>
          <p:nvPr/>
        </p:nvSpPr>
        <p:spPr>
          <a:xfrm>
            <a:off x="3329535" y="1225641"/>
            <a:ext cx="2514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/>
              <a:t>vzniká depresní kužel</a:t>
            </a:r>
            <a:endParaRPr lang="cs-CZ" dirty="0"/>
          </a:p>
        </p:txBody>
      </p:sp>
      <p:cxnSp>
        <p:nvCxnSpPr>
          <p:cNvPr id="7" name="Přímá spojnice se šipkou 6"/>
          <p:cNvCxnSpPr/>
          <p:nvPr/>
        </p:nvCxnSpPr>
        <p:spPr>
          <a:xfrm flipH="1">
            <a:off x="3276600" y="1594973"/>
            <a:ext cx="495300" cy="92556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6" name="Přímá spojnice se šipkou 15"/>
          <p:cNvCxnSpPr/>
          <p:nvPr/>
        </p:nvCxnSpPr>
        <p:spPr>
          <a:xfrm>
            <a:off x="4762500" y="1589257"/>
            <a:ext cx="1333500" cy="92556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3" name="Ovál 12"/>
          <p:cNvSpPr/>
          <p:nvPr/>
        </p:nvSpPr>
        <p:spPr>
          <a:xfrm>
            <a:off x="6093977" y="3430954"/>
            <a:ext cx="1295400" cy="308880"/>
          </a:xfrm>
          <a:prstGeom prst="ellipse">
            <a:avLst/>
          </a:prstGeom>
          <a:solidFill>
            <a:schemeClr val="accent2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1618599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rmAutofit/>
          </a:bodyPr>
          <a:lstStyle/>
          <a:p>
            <a:r>
              <a:rPr lang="cs-CZ" b="1" dirty="0" smtClean="0">
                <a:solidFill>
                  <a:schemeClr val="tx2">
                    <a:lumMod val="75000"/>
                  </a:schemeClr>
                </a:solidFill>
              </a:rPr>
              <a:t>Výpočet jímání studny</a:t>
            </a:r>
            <a:endParaRPr lang="cs-CZ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0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2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457200" y="1915013"/>
            <a:ext cx="3511717" cy="3733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5478308" y="2274332"/>
            <a:ext cx="2514600" cy="15599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ovéPole 2"/>
          <p:cNvSpPr txBox="1"/>
          <p:nvPr/>
        </p:nvSpPr>
        <p:spPr>
          <a:xfrm>
            <a:off x="5520791" y="1890737"/>
            <a:ext cx="2590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dirty="0" err="1" smtClean="0"/>
              <a:t>jímané</a:t>
            </a:r>
            <a:r>
              <a:rPr lang="cs-CZ" dirty="0" smtClean="0"/>
              <a:t> množství (m</a:t>
            </a:r>
            <a:r>
              <a:rPr lang="cs-CZ" baseline="30000" dirty="0" smtClean="0"/>
              <a:t>3</a:t>
            </a:r>
            <a:r>
              <a:rPr lang="cs-CZ" dirty="0" smtClean="0"/>
              <a:t>/s)</a:t>
            </a:r>
            <a:endParaRPr lang="cs-CZ" dirty="0"/>
          </a:p>
        </p:txBody>
      </p:sp>
      <p:pic>
        <p:nvPicPr>
          <p:cNvPr id="4101" name="Picture 5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5029200" y="4243561"/>
            <a:ext cx="3733801" cy="3027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TextovéPole 15"/>
          <p:cNvSpPr txBox="1"/>
          <p:nvPr/>
        </p:nvSpPr>
        <p:spPr>
          <a:xfrm>
            <a:off x="4953000" y="4910149"/>
            <a:ext cx="3962401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cs-CZ" dirty="0" smtClean="0"/>
              <a:t>z = </a:t>
            </a:r>
            <a:r>
              <a:rPr lang="cs-CZ" dirty="0" err="1" smtClean="0"/>
              <a:t>max</a:t>
            </a:r>
            <a:r>
              <a:rPr lang="cs-CZ" dirty="0" smtClean="0"/>
              <a:t> Y/3</a:t>
            </a:r>
          </a:p>
          <a:p>
            <a:pPr algn="just"/>
            <a:r>
              <a:rPr lang="cs-CZ" dirty="0" smtClean="0"/>
              <a:t>odčerpává-li se velký průtok, voda přitéká velkou rychlostí, strhuje jemné částice zeminy a ucpává jimi filtr na obvodu studny - vydatnost časem klesá</a:t>
            </a:r>
            <a:endParaRPr lang="cs-CZ" dirty="0"/>
          </a:p>
        </p:txBody>
      </p:sp>
      <p:sp>
        <p:nvSpPr>
          <p:cNvPr id="17" name="TextovéPole 16"/>
          <p:cNvSpPr txBox="1"/>
          <p:nvPr/>
        </p:nvSpPr>
        <p:spPr>
          <a:xfrm>
            <a:off x="692317" y="1496924"/>
            <a:ext cx="3276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dirty="0" smtClean="0"/>
              <a:t>válcová plocha kolem studny</a:t>
            </a:r>
            <a:endParaRPr lang="cs-CZ" dirty="0"/>
          </a:p>
        </p:txBody>
      </p:sp>
      <p:sp>
        <p:nvSpPr>
          <p:cNvPr id="5" name="TextovéPole 4"/>
          <p:cNvSpPr txBox="1"/>
          <p:nvPr/>
        </p:nvSpPr>
        <p:spPr>
          <a:xfrm rot="16200000">
            <a:off x="-778777" y="3755023"/>
            <a:ext cx="23622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600" dirty="0" smtClean="0"/>
              <a:t>mocnost zvodnělé vrstvy</a:t>
            </a:r>
            <a:endParaRPr lang="cs-CZ" sz="1600" dirty="0"/>
          </a:p>
        </p:txBody>
      </p:sp>
      <p:sp>
        <p:nvSpPr>
          <p:cNvPr id="7" name="TextovéPole 6"/>
          <p:cNvSpPr txBox="1"/>
          <p:nvPr/>
        </p:nvSpPr>
        <p:spPr>
          <a:xfrm>
            <a:off x="2057400" y="5479536"/>
            <a:ext cx="136508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600" dirty="0" smtClean="0"/>
              <a:t>dosah studny</a:t>
            </a:r>
            <a:endParaRPr lang="cs-CZ" sz="1600" dirty="0"/>
          </a:p>
        </p:txBody>
      </p:sp>
      <p:sp>
        <p:nvSpPr>
          <p:cNvPr id="19" name="TextovéPole 18"/>
          <p:cNvSpPr txBox="1"/>
          <p:nvPr/>
        </p:nvSpPr>
        <p:spPr>
          <a:xfrm rot="16200000">
            <a:off x="2433341" y="3951173"/>
            <a:ext cx="2362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1600" dirty="0" smtClean="0"/>
              <a:t>hloubka vody </a:t>
            </a:r>
          </a:p>
          <a:p>
            <a:pPr algn="ctr"/>
            <a:r>
              <a:rPr lang="cs-CZ" sz="1600" dirty="0" smtClean="0"/>
              <a:t>ve studni</a:t>
            </a:r>
            <a:endParaRPr lang="cs-CZ" sz="1600" dirty="0"/>
          </a:p>
        </p:txBody>
      </p:sp>
      <p:sp>
        <p:nvSpPr>
          <p:cNvPr id="20" name="TextovéPole 19"/>
          <p:cNvSpPr txBox="1"/>
          <p:nvPr/>
        </p:nvSpPr>
        <p:spPr>
          <a:xfrm>
            <a:off x="3329868" y="3124200"/>
            <a:ext cx="219092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600" dirty="0" smtClean="0"/>
              <a:t>snížení hladiny ve studni</a:t>
            </a:r>
            <a:endParaRPr lang="cs-CZ" sz="1600" dirty="0"/>
          </a:p>
        </p:txBody>
      </p:sp>
      <p:sp>
        <p:nvSpPr>
          <p:cNvPr id="21" name="TextovéPole 20"/>
          <p:cNvSpPr txBox="1"/>
          <p:nvPr/>
        </p:nvSpPr>
        <p:spPr>
          <a:xfrm>
            <a:off x="1828800" y="4615934"/>
            <a:ext cx="16764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600" dirty="0" smtClean="0"/>
              <a:t>poloměr studny</a:t>
            </a:r>
            <a:endParaRPr lang="cs-CZ" sz="1600" dirty="0"/>
          </a:p>
        </p:txBody>
      </p:sp>
      <p:sp>
        <p:nvSpPr>
          <p:cNvPr id="13" name="Ovál 12"/>
          <p:cNvSpPr/>
          <p:nvPr/>
        </p:nvSpPr>
        <p:spPr>
          <a:xfrm>
            <a:off x="457200" y="3834276"/>
            <a:ext cx="381000" cy="356724"/>
          </a:xfrm>
          <a:prstGeom prst="ellipse">
            <a:avLst/>
          </a:prstGeom>
          <a:solidFill>
            <a:schemeClr val="accent1">
              <a:alpha val="42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4" name="Ovál 23"/>
          <p:cNvSpPr/>
          <p:nvPr/>
        </p:nvSpPr>
        <p:spPr>
          <a:xfrm>
            <a:off x="1794935" y="4958787"/>
            <a:ext cx="381000" cy="356724"/>
          </a:xfrm>
          <a:prstGeom prst="ellipse">
            <a:avLst/>
          </a:prstGeom>
          <a:solidFill>
            <a:schemeClr val="accent1">
              <a:alpha val="42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5" name="Ovál 24"/>
          <p:cNvSpPr/>
          <p:nvPr/>
        </p:nvSpPr>
        <p:spPr>
          <a:xfrm>
            <a:off x="3041483" y="3960275"/>
            <a:ext cx="381000" cy="356724"/>
          </a:xfrm>
          <a:prstGeom prst="ellipse">
            <a:avLst/>
          </a:prstGeom>
          <a:solidFill>
            <a:schemeClr val="accent1">
              <a:alpha val="42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6" name="Ovál 25"/>
          <p:cNvSpPr/>
          <p:nvPr/>
        </p:nvSpPr>
        <p:spPr>
          <a:xfrm>
            <a:off x="2469983" y="5246299"/>
            <a:ext cx="381000" cy="356724"/>
          </a:xfrm>
          <a:prstGeom prst="ellipse">
            <a:avLst/>
          </a:prstGeom>
          <a:solidFill>
            <a:schemeClr val="accent1">
              <a:alpha val="42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7" name="Ovál 26"/>
          <p:cNvSpPr/>
          <p:nvPr/>
        </p:nvSpPr>
        <p:spPr>
          <a:xfrm>
            <a:off x="3036926" y="3054304"/>
            <a:ext cx="381000" cy="356724"/>
          </a:xfrm>
          <a:prstGeom prst="ellipse">
            <a:avLst/>
          </a:prstGeom>
          <a:solidFill>
            <a:schemeClr val="accent1">
              <a:alpha val="42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5441433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rmAutofit/>
          </a:bodyPr>
          <a:lstStyle/>
          <a:p>
            <a:r>
              <a:rPr lang="cs-CZ" b="1" dirty="0" smtClean="0">
                <a:solidFill>
                  <a:schemeClr val="tx2">
                    <a:lumMod val="75000"/>
                  </a:schemeClr>
                </a:solidFill>
              </a:rPr>
              <a:t>Tvary depresních křivek</a:t>
            </a:r>
            <a:endParaRPr lang="cs-CZ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0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2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279215" y="1447800"/>
            <a:ext cx="3403415" cy="31326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5" name="Picture 3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3936815" y="1752600"/>
            <a:ext cx="4724400" cy="2953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ovéPole 4"/>
          <p:cNvSpPr txBox="1"/>
          <p:nvPr/>
        </p:nvSpPr>
        <p:spPr>
          <a:xfrm>
            <a:off x="609322" y="4810715"/>
            <a:ext cx="2743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dirty="0" smtClean="0"/>
              <a:t>vsakovací studna</a:t>
            </a:r>
          </a:p>
          <a:p>
            <a:pPr algn="ctr"/>
            <a:r>
              <a:rPr lang="cs-CZ" dirty="0" smtClean="0"/>
              <a:t>bodově</a:t>
            </a:r>
            <a:endParaRPr lang="cs-CZ" dirty="0"/>
          </a:p>
        </p:txBody>
      </p:sp>
      <p:sp>
        <p:nvSpPr>
          <p:cNvPr id="14" name="TextovéPole 13"/>
          <p:cNvSpPr txBox="1"/>
          <p:nvPr/>
        </p:nvSpPr>
        <p:spPr>
          <a:xfrm>
            <a:off x="5334000" y="4837014"/>
            <a:ext cx="3810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dirty="0" smtClean="0"/>
              <a:t>sběrná štola </a:t>
            </a:r>
          </a:p>
          <a:p>
            <a:pPr algn="ctr"/>
            <a:r>
              <a:rPr lang="cs-CZ" dirty="0" smtClean="0"/>
              <a:t>pro menší výšku zvodnělé vrstvy</a:t>
            </a:r>
          </a:p>
          <a:p>
            <a:pPr algn="ctr"/>
            <a:r>
              <a:rPr lang="cs-CZ" dirty="0" smtClean="0"/>
              <a:t>podélně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41607159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rmAutofit/>
          </a:bodyPr>
          <a:lstStyle/>
          <a:p>
            <a:r>
              <a:rPr lang="cs-CZ" b="1" dirty="0" smtClean="0">
                <a:solidFill>
                  <a:schemeClr val="tx2">
                    <a:lumMod val="75000"/>
                  </a:schemeClr>
                </a:solidFill>
              </a:rPr>
              <a:t>Soustava studní</a:t>
            </a:r>
            <a:endParaRPr lang="cs-CZ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0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2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4244887" y="1524000"/>
            <a:ext cx="4670513" cy="3544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39" name="Picture 3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457200" y="1600200"/>
            <a:ext cx="3352800" cy="29583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Obdélník 2"/>
          <p:cNvSpPr/>
          <p:nvPr/>
        </p:nvSpPr>
        <p:spPr>
          <a:xfrm>
            <a:off x="5791200" y="2895600"/>
            <a:ext cx="304800" cy="18377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5" name="Obdélník 14"/>
          <p:cNvSpPr/>
          <p:nvPr/>
        </p:nvSpPr>
        <p:spPr>
          <a:xfrm>
            <a:off x="7848600" y="2057400"/>
            <a:ext cx="304800" cy="18377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6" name="Obdélník 15"/>
          <p:cNvSpPr/>
          <p:nvPr/>
        </p:nvSpPr>
        <p:spPr>
          <a:xfrm>
            <a:off x="7813589" y="4267200"/>
            <a:ext cx="304800" cy="18377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6867208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rmAutofit/>
          </a:bodyPr>
          <a:lstStyle/>
          <a:p>
            <a:r>
              <a:rPr lang="cs-CZ" b="1" dirty="0" smtClean="0">
                <a:solidFill>
                  <a:schemeClr val="tx2">
                    <a:lumMod val="75000"/>
                  </a:schemeClr>
                </a:solidFill>
              </a:rPr>
              <a:t>Evidence odběrů vody</a:t>
            </a:r>
            <a:endParaRPr lang="cs-CZ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0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2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9" name="Zástupný symbol pro obsah 2"/>
          <p:cNvSpPr>
            <a:spLocks noGrp="1"/>
          </p:cNvSpPr>
          <p:nvPr>
            <p:ph idx="1"/>
          </p:nvPr>
        </p:nvSpPr>
        <p:spPr>
          <a:xfrm>
            <a:off x="457200" y="1371600"/>
            <a:ext cx="8610600" cy="4953000"/>
          </a:xfrm>
        </p:spPr>
        <p:txBody>
          <a:bodyPr>
            <a:noAutofit/>
          </a:bodyPr>
          <a:lstStyle/>
          <a:p>
            <a:pPr>
              <a:lnSpc>
                <a:spcPct val="90000"/>
              </a:lnSpc>
            </a:pPr>
            <a:r>
              <a:rPr lang="cs-CZ" altLang="cs-CZ" sz="2800" dirty="0" smtClean="0"/>
              <a:t>povolení k odběru podzemních vod ze studny nebo vrtu</a:t>
            </a:r>
          </a:p>
          <a:p>
            <a:pPr>
              <a:lnSpc>
                <a:spcPct val="90000"/>
              </a:lnSpc>
            </a:pPr>
            <a:r>
              <a:rPr lang="cs-CZ" altLang="cs-CZ" sz="2800" dirty="0" smtClean="0"/>
              <a:t>poplatek za odebrané množství podzemní vody</a:t>
            </a:r>
          </a:p>
          <a:p>
            <a:pPr>
              <a:lnSpc>
                <a:spcPct val="90000"/>
              </a:lnSpc>
            </a:pPr>
            <a:r>
              <a:rPr lang="cs-CZ" altLang="cs-CZ" sz="2800" dirty="0" smtClean="0"/>
              <a:t>ztráty na síti cca 20 %</a:t>
            </a:r>
          </a:p>
          <a:p>
            <a:pPr>
              <a:lnSpc>
                <a:spcPct val="90000"/>
              </a:lnSpc>
            </a:pPr>
            <a:endParaRPr lang="cs-CZ" altLang="cs-CZ" sz="2800" dirty="0" smtClean="0"/>
          </a:p>
          <a:p>
            <a:pPr>
              <a:lnSpc>
                <a:spcPct val="90000"/>
              </a:lnSpc>
            </a:pPr>
            <a:r>
              <a:rPr lang="cs-CZ" altLang="cs-CZ" sz="2800" dirty="0" smtClean="0"/>
              <a:t>neplatí se:</a:t>
            </a:r>
          </a:p>
          <a:p>
            <a:pPr lvl="1">
              <a:lnSpc>
                <a:spcPct val="90000"/>
              </a:lnSpc>
            </a:pPr>
            <a:r>
              <a:rPr lang="cs-CZ" altLang="cs-CZ" sz="2400" dirty="0" smtClean="0"/>
              <a:t>do 6000 m</a:t>
            </a:r>
            <a:r>
              <a:rPr lang="cs-CZ" altLang="cs-CZ" sz="2400" baseline="30000" dirty="0" smtClean="0"/>
              <a:t>3</a:t>
            </a:r>
            <a:r>
              <a:rPr lang="cs-CZ" altLang="cs-CZ" sz="2400" dirty="0" smtClean="0"/>
              <a:t> /rok </a:t>
            </a:r>
          </a:p>
          <a:p>
            <a:pPr lvl="1">
              <a:lnSpc>
                <a:spcPct val="90000"/>
              </a:lnSpc>
            </a:pPr>
            <a:r>
              <a:rPr lang="cs-CZ" altLang="cs-CZ" sz="2400" dirty="0" smtClean="0"/>
              <a:t>do 500 m</a:t>
            </a:r>
            <a:r>
              <a:rPr lang="cs-CZ" altLang="cs-CZ" sz="2400" baseline="30000" dirty="0" smtClean="0"/>
              <a:t>3</a:t>
            </a:r>
            <a:r>
              <a:rPr lang="cs-CZ" altLang="cs-CZ" sz="2400" dirty="0" smtClean="0"/>
              <a:t>/měsíc </a:t>
            </a:r>
          </a:p>
          <a:p>
            <a:pPr lvl="1">
              <a:lnSpc>
                <a:spcPct val="90000"/>
              </a:lnSpc>
            </a:pPr>
            <a:r>
              <a:rPr lang="cs-CZ" altLang="cs-CZ" sz="2400" dirty="0" smtClean="0"/>
              <a:t>k získání tepelné energie</a:t>
            </a:r>
          </a:p>
          <a:p>
            <a:pPr lvl="1">
              <a:lnSpc>
                <a:spcPct val="90000"/>
              </a:lnSpc>
            </a:pPr>
            <a:r>
              <a:rPr lang="cs-CZ" altLang="cs-CZ" sz="2400" dirty="0" smtClean="0"/>
              <a:t>snižování HPZ</a:t>
            </a:r>
          </a:p>
          <a:p>
            <a:pPr lvl="1">
              <a:lnSpc>
                <a:spcPct val="90000"/>
              </a:lnSpc>
            </a:pPr>
            <a:r>
              <a:rPr lang="cs-CZ" altLang="cs-CZ" sz="2400" dirty="0" smtClean="0"/>
              <a:t>hydraulická ochrana před znečištěním</a:t>
            </a:r>
          </a:p>
        </p:txBody>
      </p:sp>
      <p:pic>
        <p:nvPicPr>
          <p:cNvPr id="69634" name="Picture 2" descr="http://velkoobchod-man.eu/data/images/45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8400" y="3200400"/>
            <a:ext cx="2362200" cy="2362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362138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7620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cs-CZ" dirty="0"/>
              <a:t>Děkuji, že jste </a:t>
            </a:r>
            <a:r>
              <a:rPr lang="cs-CZ" dirty="0" smtClean="0"/>
              <a:t>mi věnovali pozornost</a:t>
            </a:r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315394-562B-4455-8801-44CE4BF533A4}" type="slidenum">
              <a:rPr lang="cs-CZ" smtClean="0"/>
              <a:pPr/>
              <a:t>18</a:t>
            </a:fld>
            <a:endParaRPr lang="cs-CZ"/>
          </a:p>
        </p:txBody>
      </p:sp>
      <p:pic>
        <p:nvPicPr>
          <p:cNvPr id="60418" name="Picture 2" descr="Záchrana telete ze studny v Rudné pod Pradědem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575" y="-136525"/>
            <a:ext cx="9525" cy="9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0420" name="Picture 4" descr="Záchrana telete ze studny v Rudné pod Pradědem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975" y="15875"/>
            <a:ext cx="9525" cy="9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0422" name="Picture 6" descr="Záchrana telete ze studny v Rudné pod Pradědem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375" y="168275"/>
            <a:ext cx="9525" cy="9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0424" name="Picture 8" descr="Záchrana telete ze studny v Rudné pod Pradědem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2775" y="320675"/>
            <a:ext cx="9525" cy="9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0425" name="Picture 9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276" t="21796" r="42854" b="28353"/>
          <a:stretch/>
        </p:blipFill>
        <p:spPr bwMode="auto">
          <a:xfrm>
            <a:off x="2051222" y="2362200"/>
            <a:ext cx="4687329" cy="35422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643989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rmAutofit/>
          </a:bodyPr>
          <a:lstStyle/>
          <a:p>
            <a:r>
              <a:rPr lang="cs-CZ" b="1" dirty="0" smtClean="0">
                <a:solidFill>
                  <a:schemeClr val="tx2">
                    <a:lumMod val="75000"/>
                  </a:schemeClr>
                </a:solidFill>
              </a:rPr>
              <a:t>Podzemní voda</a:t>
            </a:r>
            <a:endParaRPr lang="cs-CZ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0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2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9" name="Zástupný symbol pro obsah 2"/>
          <p:cNvSpPr>
            <a:spLocks noGrp="1"/>
          </p:cNvSpPr>
          <p:nvPr>
            <p:ph idx="1"/>
          </p:nvPr>
        </p:nvSpPr>
        <p:spPr>
          <a:xfrm>
            <a:off x="457200" y="1371600"/>
            <a:ext cx="8610600" cy="4953000"/>
          </a:xfrm>
        </p:spPr>
        <p:txBody>
          <a:bodyPr>
            <a:noAutofit/>
          </a:bodyPr>
          <a:lstStyle/>
          <a:p>
            <a:pPr>
              <a:lnSpc>
                <a:spcPct val="90000"/>
              </a:lnSpc>
            </a:pPr>
            <a:r>
              <a:rPr lang="cs-CZ" altLang="cs-CZ" sz="2800" dirty="0" smtClean="0"/>
              <a:t>hydrogeologie - výzkum podzemní vody</a:t>
            </a:r>
          </a:p>
          <a:p>
            <a:pPr>
              <a:lnSpc>
                <a:spcPct val="90000"/>
              </a:lnSpc>
            </a:pPr>
            <a:r>
              <a:rPr lang="cs-CZ" altLang="cs-CZ" sz="2800" dirty="0" smtClean="0"/>
              <a:t>pod zemským povrchem v pórech, v horninách, puklinách - neplést s podpovrchovou</a:t>
            </a:r>
          </a:p>
          <a:p>
            <a:pPr algn="just">
              <a:lnSpc>
                <a:spcPct val="90000"/>
              </a:lnSpc>
            </a:pPr>
            <a:r>
              <a:rPr lang="cs-CZ" altLang="cs-CZ" sz="2800" dirty="0" smtClean="0"/>
              <a:t>sladká voda</a:t>
            </a:r>
          </a:p>
          <a:p>
            <a:pPr algn="just">
              <a:lnSpc>
                <a:spcPct val="90000"/>
              </a:lnSpc>
            </a:pPr>
            <a:r>
              <a:rPr lang="cs-CZ" altLang="cs-CZ" sz="2800" dirty="0" smtClean="0"/>
              <a:t>zásoby pitné vody - zvodnělé pásmo (</a:t>
            </a:r>
            <a:r>
              <a:rPr lang="cs-CZ" altLang="cs-CZ" sz="2800" dirty="0" err="1" smtClean="0"/>
              <a:t>zvodeň</a:t>
            </a:r>
            <a:r>
              <a:rPr lang="cs-CZ" altLang="cs-CZ" sz="2800" dirty="0" smtClean="0"/>
              <a:t>)</a:t>
            </a:r>
          </a:p>
          <a:p>
            <a:pPr algn="just">
              <a:lnSpc>
                <a:spcPct val="90000"/>
              </a:lnSpc>
            </a:pPr>
            <a:r>
              <a:rPr lang="cs-CZ" altLang="cs-CZ" sz="2800" dirty="0" smtClean="0"/>
              <a:t>minerální látky, plyny, teplota</a:t>
            </a:r>
          </a:p>
          <a:p>
            <a:pPr algn="just">
              <a:lnSpc>
                <a:spcPct val="90000"/>
              </a:lnSpc>
            </a:pPr>
            <a:r>
              <a:rPr lang="cs-CZ" altLang="cs-CZ" sz="2800" dirty="0" smtClean="0"/>
              <a:t>znečištění - kontaminace, havárie</a:t>
            </a:r>
          </a:p>
        </p:txBody>
      </p:sp>
    </p:spTree>
    <p:extLst>
      <p:ext uri="{BB962C8B-B14F-4D97-AF65-F5344CB8AC3E}">
        <p14:creationId xmlns:p14="http://schemas.microsoft.com/office/powerpoint/2010/main" val="21792331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rmAutofit/>
          </a:bodyPr>
          <a:lstStyle/>
          <a:p>
            <a:r>
              <a:rPr lang="cs-CZ" b="1" dirty="0" smtClean="0">
                <a:solidFill>
                  <a:schemeClr val="tx2">
                    <a:lumMod val="75000"/>
                  </a:schemeClr>
                </a:solidFill>
              </a:rPr>
              <a:t>Měření hladiny podzemní vody</a:t>
            </a:r>
            <a:endParaRPr lang="cs-CZ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0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2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716145" y="2419891"/>
            <a:ext cx="7587767" cy="44333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2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6858000" y="2187547"/>
            <a:ext cx="2043958" cy="10128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Zástupný symbol pro obsah 2"/>
          <p:cNvSpPr>
            <a:spLocks noGrp="1"/>
          </p:cNvSpPr>
          <p:nvPr>
            <p:ph idx="1"/>
          </p:nvPr>
        </p:nvSpPr>
        <p:spPr>
          <a:xfrm>
            <a:off x="457200" y="1371600"/>
            <a:ext cx="8610600" cy="4953000"/>
          </a:xfrm>
        </p:spPr>
        <p:txBody>
          <a:bodyPr>
            <a:noAutofit/>
          </a:bodyPr>
          <a:lstStyle/>
          <a:p>
            <a:pPr>
              <a:lnSpc>
                <a:spcPct val="90000"/>
              </a:lnSpc>
            </a:pPr>
            <a:r>
              <a:rPr lang="cs-CZ" altLang="cs-CZ" sz="2800" dirty="0" smtClean="0"/>
              <a:t>ČHMÚ </a:t>
            </a:r>
            <a:r>
              <a:rPr lang="cs-CZ" altLang="cs-CZ" sz="2400" dirty="0" smtClean="0"/>
              <a:t>- prameny, hluboké vrty, mělké vrty </a:t>
            </a:r>
          </a:p>
          <a:p>
            <a:pPr>
              <a:lnSpc>
                <a:spcPct val="90000"/>
              </a:lnSpc>
            </a:pPr>
            <a:r>
              <a:rPr lang="cs-CZ" altLang="cs-CZ" sz="2800" dirty="0" smtClean="0"/>
              <a:t>vodárenské společnosti</a:t>
            </a:r>
          </a:p>
        </p:txBody>
      </p:sp>
    </p:spTree>
    <p:extLst>
      <p:ext uri="{BB962C8B-B14F-4D97-AF65-F5344CB8AC3E}">
        <p14:creationId xmlns:p14="http://schemas.microsoft.com/office/powerpoint/2010/main" val="2000831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rmAutofit/>
          </a:bodyPr>
          <a:lstStyle/>
          <a:p>
            <a:r>
              <a:rPr lang="cs-CZ" b="1" dirty="0" smtClean="0">
                <a:solidFill>
                  <a:schemeClr val="tx2">
                    <a:lumMod val="75000"/>
                  </a:schemeClr>
                </a:solidFill>
              </a:rPr>
              <a:t>Měření hladiny podzemní vody</a:t>
            </a:r>
            <a:endParaRPr lang="cs-CZ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0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2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pic>
        <p:nvPicPr>
          <p:cNvPr id="67586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1066800" y="914400"/>
            <a:ext cx="6705600" cy="59291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334213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rmAutofit/>
          </a:bodyPr>
          <a:lstStyle/>
          <a:p>
            <a:r>
              <a:rPr lang="cs-CZ" b="1" dirty="0" smtClean="0">
                <a:solidFill>
                  <a:schemeClr val="tx2">
                    <a:lumMod val="75000"/>
                  </a:schemeClr>
                </a:solidFill>
              </a:rPr>
              <a:t>Měření hladiny podzemní vody</a:t>
            </a:r>
            <a:endParaRPr lang="cs-CZ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0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2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9" name="Zástupný symbol pro obsah 2"/>
          <p:cNvSpPr>
            <a:spLocks noGrp="1"/>
          </p:cNvSpPr>
          <p:nvPr>
            <p:ph idx="1"/>
          </p:nvPr>
        </p:nvSpPr>
        <p:spPr>
          <a:xfrm>
            <a:off x="457200" y="1371600"/>
            <a:ext cx="8610600" cy="4953000"/>
          </a:xfrm>
        </p:spPr>
        <p:txBody>
          <a:bodyPr>
            <a:noAutofit/>
          </a:bodyPr>
          <a:lstStyle/>
          <a:p>
            <a:pPr>
              <a:lnSpc>
                <a:spcPct val="90000"/>
              </a:lnSpc>
            </a:pPr>
            <a:r>
              <a:rPr lang="cs-CZ" altLang="cs-CZ" sz="2800" dirty="0" smtClean="0"/>
              <a:t>hladina podzemní vody, vydatnost, jakost, teplota</a:t>
            </a:r>
          </a:p>
          <a:p>
            <a:pPr>
              <a:lnSpc>
                <a:spcPct val="90000"/>
              </a:lnSpc>
            </a:pPr>
            <a:r>
              <a:rPr lang="cs-CZ" altLang="cs-CZ" sz="2800" dirty="0" smtClean="0"/>
              <a:t>manuálně v týdenním intervalu</a:t>
            </a:r>
          </a:p>
          <a:p>
            <a:pPr>
              <a:lnSpc>
                <a:spcPct val="90000"/>
              </a:lnSpc>
            </a:pPr>
            <a:r>
              <a:rPr lang="cs-CZ" altLang="cs-CZ" sz="2800" dirty="0" smtClean="0"/>
              <a:t>automaticky - hodina, den</a:t>
            </a:r>
          </a:p>
          <a:p>
            <a:pPr>
              <a:lnSpc>
                <a:spcPct val="90000"/>
              </a:lnSpc>
            </a:pPr>
            <a:r>
              <a:rPr lang="cs-CZ" altLang="cs-CZ" sz="2800" dirty="0" smtClean="0"/>
              <a:t>ČHMÚ (2016): 401 pramenů, 1723 vrtů</a:t>
            </a:r>
          </a:p>
          <a:p>
            <a:pPr>
              <a:lnSpc>
                <a:spcPct val="90000"/>
              </a:lnSpc>
            </a:pPr>
            <a:endParaRPr lang="cs-CZ" altLang="cs-CZ" sz="2800" dirty="0" smtClean="0"/>
          </a:p>
          <a:p>
            <a:pPr>
              <a:lnSpc>
                <a:spcPct val="90000"/>
              </a:lnSpc>
            </a:pPr>
            <a:endParaRPr lang="cs-CZ" altLang="cs-CZ" sz="2800" dirty="0"/>
          </a:p>
          <a:p>
            <a:pPr>
              <a:lnSpc>
                <a:spcPct val="90000"/>
              </a:lnSpc>
            </a:pPr>
            <a:r>
              <a:rPr lang="cs-CZ" altLang="cs-CZ" sz="2800" dirty="0" smtClean="0"/>
              <a:t>účely měření: </a:t>
            </a:r>
          </a:p>
          <a:p>
            <a:pPr lvl="1">
              <a:lnSpc>
                <a:spcPct val="90000"/>
              </a:lnSpc>
            </a:pPr>
            <a:r>
              <a:rPr lang="cs-CZ" altLang="cs-CZ" sz="2400" dirty="0" smtClean="0"/>
              <a:t>HPV - pitná voda</a:t>
            </a:r>
          </a:p>
          <a:p>
            <a:pPr lvl="1">
              <a:lnSpc>
                <a:spcPct val="90000"/>
              </a:lnSpc>
            </a:pPr>
            <a:r>
              <a:rPr lang="cs-CZ" altLang="cs-CZ" sz="2400" dirty="0" smtClean="0"/>
              <a:t>ohrožení staveb - čerpání</a:t>
            </a:r>
          </a:p>
          <a:p>
            <a:pPr lvl="1">
              <a:lnSpc>
                <a:spcPct val="90000"/>
              </a:lnSpc>
            </a:pPr>
            <a:r>
              <a:rPr lang="cs-CZ" altLang="cs-CZ" sz="2400" dirty="0" smtClean="0"/>
              <a:t>průsaky hrází - bezpečnost</a:t>
            </a:r>
          </a:p>
        </p:txBody>
      </p:sp>
      <p:pic>
        <p:nvPicPr>
          <p:cNvPr id="68610" name="Picture 2" descr="https://encrypted-tbn1.gstatic.com/images?q=tbn:ANd9GcRvvu_xYXNjRJRMlW-fC__ICJl9TKLLfhuhOgdhP0OkHQF6xYI-gQ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6607810" y="1905000"/>
            <a:ext cx="2546305" cy="23862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612" name="Picture 4" descr="http://www.kafelanka.cz/v/retencka-6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6603090" y="4419600"/>
            <a:ext cx="2540910" cy="22753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576818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rmAutofit fontScale="90000"/>
          </a:bodyPr>
          <a:lstStyle/>
          <a:p>
            <a:r>
              <a:rPr lang="cs-CZ" b="1" dirty="0" smtClean="0">
                <a:solidFill>
                  <a:schemeClr val="tx2">
                    <a:lumMod val="75000"/>
                  </a:schemeClr>
                </a:solidFill>
              </a:rPr>
              <a:t>Mapy hladin a proudění podzemní vody</a:t>
            </a:r>
            <a:endParaRPr lang="cs-CZ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0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2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pic>
        <p:nvPicPr>
          <p:cNvPr id="26626" name="Picture 2" descr="http://voda.chmi.cz/opzv/vlnas/libechov/html/o8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19200" y="990600"/>
            <a:ext cx="6400800" cy="5797826"/>
          </a:xfrm>
          <a:prstGeom prst="rect">
            <a:avLst/>
          </a:prstGeom>
          <a:noFill/>
        </p:spPr>
      </p:pic>
      <p:cxnSp>
        <p:nvCxnSpPr>
          <p:cNvPr id="13" name="Přímá spojovací šipka 12"/>
          <p:cNvCxnSpPr/>
          <p:nvPr/>
        </p:nvCxnSpPr>
        <p:spPr>
          <a:xfrm flipH="1" flipV="1">
            <a:off x="6400800" y="4953000"/>
            <a:ext cx="914400" cy="381000"/>
          </a:xfrm>
          <a:prstGeom prst="straightConnector1">
            <a:avLst/>
          </a:prstGeom>
          <a:ln w="22225">
            <a:solidFill>
              <a:schemeClr val="tx1"/>
            </a:solidFill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ovéPole 13"/>
          <p:cNvSpPr txBox="1"/>
          <p:nvPr/>
        </p:nvSpPr>
        <p:spPr>
          <a:xfrm>
            <a:off x="7239000" y="5105400"/>
            <a:ext cx="2057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/>
              <a:t>předpokládaný průběh izolinií HPV</a:t>
            </a:r>
            <a:endParaRPr lang="cs-CZ" dirty="0"/>
          </a:p>
        </p:txBody>
      </p:sp>
      <p:cxnSp>
        <p:nvCxnSpPr>
          <p:cNvPr id="15" name="Přímá spojovací šipka 14"/>
          <p:cNvCxnSpPr/>
          <p:nvPr/>
        </p:nvCxnSpPr>
        <p:spPr>
          <a:xfrm flipH="1" flipV="1">
            <a:off x="5029200" y="5105400"/>
            <a:ext cx="762000" cy="762000"/>
          </a:xfrm>
          <a:prstGeom prst="straightConnector1">
            <a:avLst/>
          </a:prstGeom>
          <a:ln w="22225">
            <a:solidFill>
              <a:schemeClr val="tx1"/>
            </a:solidFill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ovéPole 16"/>
          <p:cNvSpPr txBox="1"/>
          <p:nvPr/>
        </p:nvSpPr>
        <p:spPr>
          <a:xfrm>
            <a:off x="5715000" y="5715000"/>
            <a:ext cx="2057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/>
              <a:t>naměřená úroveň HPV ve vrtu</a:t>
            </a:r>
            <a:endParaRPr lang="cs-CZ" dirty="0"/>
          </a:p>
        </p:txBody>
      </p:sp>
      <p:sp>
        <p:nvSpPr>
          <p:cNvPr id="19" name="TextovéPole 18"/>
          <p:cNvSpPr txBox="1"/>
          <p:nvPr/>
        </p:nvSpPr>
        <p:spPr>
          <a:xfrm>
            <a:off x="0" y="3733800"/>
            <a:ext cx="1295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/>
              <a:t>vodní toky</a:t>
            </a:r>
            <a:endParaRPr lang="cs-CZ" dirty="0"/>
          </a:p>
        </p:txBody>
      </p:sp>
      <p:cxnSp>
        <p:nvCxnSpPr>
          <p:cNvPr id="20" name="Přímá spojovací šipka 19"/>
          <p:cNvCxnSpPr/>
          <p:nvPr/>
        </p:nvCxnSpPr>
        <p:spPr>
          <a:xfrm>
            <a:off x="1066800" y="3962400"/>
            <a:ext cx="914400" cy="457200"/>
          </a:xfrm>
          <a:prstGeom prst="straightConnector1">
            <a:avLst/>
          </a:prstGeom>
          <a:ln w="22225">
            <a:solidFill>
              <a:schemeClr val="tx1"/>
            </a:solidFill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Přímá spojovací šipka 21"/>
          <p:cNvCxnSpPr/>
          <p:nvPr/>
        </p:nvCxnSpPr>
        <p:spPr>
          <a:xfrm flipV="1">
            <a:off x="1066800" y="3733800"/>
            <a:ext cx="838200" cy="228600"/>
          </a:xfrm>
          <a:prstGeom prst="straightConnector1">
            <a:avLst/>
          </a:prstGeom>
          <a:ln w="22225">
            <a:solidFill>
              <a:schemeClr val="tx1"/>
            </a:solidFill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811920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9" name="Picture 5"/>
          <p:cNvPicPr>
            <a:picLocks noChangeAspect="1" noChangeArrowheads="1"/>
          </p:cNvPicPr>
          <p:nvPr/>
        </p:nvPicPr>
        <p:blipFill rotWithShape="1">
          <a:blip r:embed="rId3" cstate="print"/>
          <a:srcRect t="22818" b="20762"/>
          <a:stretch/>
        </p:blipFill>
        <p:spPr bwMode="auto">
          <a:xfrm>
            <a:off x="1143000" y="1211384"/>
            <a:ext cx="5715000" cy="54942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rmAutofit fontScale="90000"/>
          </a:bodyPr>
          <a:lstStyle/>
          <a:p>
            <a:r>
              <a:rPr lang="cs-CZ" b="1" dirty="0" smtClean="0">
                <a:solidFill>
                  <a:schemeClr val="tx2">
                    <a:lumMod val="75000"/>
                  </a:schemeClr>
                </a:solidFill>
              </a:rPr>
              <a:t>Mapy hladin a proudění podzemní vody</a:t>
            </a:r>
            <a:endParaRPr lang="cs-CZ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0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2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cxnSp>
        <p:nvCxnSpPr>
          <p:cNvPr id="15" name="Přímá spojovací šipka 14"/>
          <p:cNvCxnSpPr/>
          <p:nvPr/>
        </p:nvCxnSpPr>
        <p:spPr>
          <a:xfrm flipH="1" flipV="1">
            <a:off x="5029200" y="5105400"/>
            <a:ext cx="762000" cy="762000"/>
          </a:xfrm>
          <a:prstGeom prst="straightConnector1">
            <a:avLst/>
          </a:prstGeom>
          <a:ln w="22225">
            <a:solidFill>
              <a:schemeClr val="tx1"/>
            </a:solidFill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ovéPole 16"/>
          <p:cNvSpPr txBox="1"/>
          <p:nvPr/>
        </p:nvSpPr>
        <p:spPr>
          <a:xfrm>
            <a:off x="5715000" y="5715000"/>
            <a:ext cx="2057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/>
              <a:t>naměřená úroveň HPV ve vrtu</a:t>
            </a:r>
            <a:endParaRPr lang="cs-CZ" dirty="0"/>
          </a:p>
        </p:txBody>
      </p:sp>
      <p:sp>
        <p:nvSpPr>
          <p:cNvPr id="19" name="TextovéPole 18"/>
          <p:cNvSpPr txBox="1"/>
          <p:nvPr/>
        </p:nvSpPr>
        <p:spPr>
          <a:xfrm>
            <a:off x="0" y="3733800"/>
            <a:ext cx="1295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/>
              <a:t>vodní toky</a:t>
            </a:r>
            <a:endParaRPr lang="cs-CZ" dirty="0"/>
          </a:p>
        </p:txBody>
      </p:sp>
      <p:cxnSp>
        <p:nvCxnSpPr>
          <p:cNvPr id="20" name="Přímá spojovací šipka 19"/>
          <p:cNvCxnSpPr/>
          <p:nvPr/>
        </p:nvCxnSpPr>
        <p:spPr>
          <a:xfrm>
            <a:off x="1066800" y="3962400"/>
            <a:ext cx="914400" cy="457200"/>
          </a:xfrm>
          <a:prstGeom prst="straightConnector1">
            <a:avLst/>
          </a:prstGeom>
          <a:ln w="22225">
            <a:solidFill>
              <a:schemeClr val="tx1"/>
            </a:solidFill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Přímá spojovací šipka 21"/>
          <p:cNvCxnSpPr/>
          <p:nvPr/>
        </p:nvCxnSpPr>
        <p:spPr>
          <a:xfrm flipV="1">
            <a:off x="1066800" y="3733800"/>
            <a:ext cx="838200" cy="228600"/>
          </a:xfrm>
          <a:prstGeom prst="straightConnector1">
            <a:avLst/>
          </a:prstGeom>
          <a:ln w="22225">
            <a:solidFill>
              <a:schemeClr val="tx1"/>
            </a:solidFill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811920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rmAutofit fontScale="90000"/>
          </a:bodyPr>
          <a:lstStyle/>
          <a:p>
            <a:r>
              <a:rPr lang="cs-CZ" b="1" dirty="0" smtClean="0">
                <a:solidFill>
                  <a:schemeClr val="tx2">
                    <a:lumMod val="75000"/>
                  </a:schemeClr>
                </a:solidFill>
              </a:rPr>
              <a:t>Mapy hladin a proudění podzemní vody</a:t>
            </a:r>
            <a:endParaRPr lang="cs-CZ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0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2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pic>
        <p:nvPicPr>
          <p:cNvPr id="3074" name="Picture 2" descr="http://www.vodnizdroje.cz/image.php?nid=12652&amp;oid=4740967&amp;width=900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679730" y="831676"/>
            <a:ext cx="7778470" cy="5747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56830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rmAutofit/>
          </a:bodyPr>
          <a:lstStyle/>
          <a:p>
            <a:r>
              <a:rPr lang="cs-CZ" b="1" dirty="0" smtClean="0">
                <a:solidFill>
                  <a:schemeClr val="tx2">
                    <a:lumMod val="75000"/>
                  </a:schemeClr>
                </a:solidFill>
              </a:rPr>
              <a:t>Jímací zařízení</a:t>
            </a:r>
            <a:endParaRPr lang="cs-CZ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0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2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9" name="Zástupný symbol pro obsah 2"/>
          <p:cNvSpPr>
            <a:spLocks noGrp="1"/>
          </p:cNvSpPr>
          <p:nvPr>
            <p:ph idx="1"/>
          </p:nvPr>
        </p:nvSpPr>
        <p:spPr>
          <a:xfrm>
            <a:off x="152400" y="1371600"/>
            <a:ext cx="7010400" cy="5486400"/>
          </a:xfrm>
        </p:spPr>
        <p:txBody>
          <a:bodyPr>
            <a:noAutofit/>
          </a:bodyPr>
          <a:lstStyle/>
          <a:p>
            <a:pPr>
              <a:lnSpc>
                <a:spcPct val="90000"/>
              </a:lnSpc>
            </a:pPr>
            <a:r>
              <a:rPr lang="cs-CZ" altLang="cs-CZ" sz="2000" dirty="0" smtClean="0"/>
              <a:t>(kopaná) studna, vrtaná studna (vrt), zářez, galerie (štola), břehová infiltrace (studna), (bodová) pramenní jímka</a:t>
            </a:r>
          </a:p>
          <a:p>
            <a:pPr>
              <a:lnSpc>
                <a:spcPct val="90000"/>
              </a:lnSpc>
            </a:pPr>
            <a:r>
              <a:rPr lang="cs-CZ" altLang="cs-CZ" sz="2000" dirty="0" smtClean="0"/>
              <a:t>hygienická pásma</a:t>
            </a:r>
          </a:p>
          <a:p>
            <a:pPr>
              <a:lnSpc>
                <a:spcPct val="90000"/>
              </a:lnSpc>
            </a:pPr>
            <a:r>
              <a:rPr lang="cs-CZ" altLang="cs-CZ" sz="2000" dirty="0" smtClean="0"/>
              <a:t>postup stavby vrtané studny:</a:t>
            </a:r>
          </a:p>
          <a:p>
            <a:pPr>
              <a:lnSpc>
                <a:spcPct val="90000"/>
              </a:lnSpc>
            </a:pPr>
            <a:r>
              <a:rPr lang="cs-CZ" sz="2000" dirty="0" err="1" smtClean="0"/>
              <a:t>příklepově</a:t>
            </a:r>
            <a:r>
              <a:rPr lang="cs-CZ" sz="2000" dirty="0" smtClean="0"/>
              <a:t> rotační vrtání ponorným vrtacím kladivem poháněným vzduchem z kompresoru - materiál foukán ven</a:t>
            </a:r>
          </a:p>
          <a:p>
            <a:pPr>
              <a:lnSpc>
                <a:spcPct val="90000"/>
              </a:lnSpc>
            </a:pPr>
            <a:r>
              <a:rPr lang="cs-CZ" altLang="cs-CZ" sz="2000" dirty="0" smtClean="0"/>
              <a:t>ocelová chránička před povrchovou vodou</a:t>
            </a:r>
          </a:p>
          <a:p>
            <a:pPr algn="just">
              <a:lnSpc>
                <a:spcPct val="90000"/>
              </a:lnSpc>
            </a:pPr>
            <a:r>
              <a:rPr lang="cs-CZ" sz="2000" dirty="0" smtClean="0"/>
              <a:t>vrt </a:t>
            </a:r>
            <a:r>
              <a:rPr lang="cs-CZ" sz="2000" dirty="0"/>
              <a:t>je vystrojen PVC </a:t>
            </a:r>
            <a:r>
              <a:rPr lang="cs-CZ" sz="2000" dirty="0" smtClean="0"/>
              <a:t>pažnicí (s </a:t>
            </a:r>
            <a:r>
              <a:rPr lang="cs-CZ" sz="2000" dirty="0"/>
              <a:t>perforovanými </a:t>
            </a:r>
            <a:r>
              <a:rPr lang="cs-CZ" sz="2000" dirty="0" smtClean="0"/>
              <a:t>úseky v místech podzemní vody), </a:t>
            </a:r>
            <a:r>
              <a:rPr lang="cs-CZ" sz="2000" dirty="0"/>
              <a:t>které umožní vrt využívat jako jímací </a:t>
            </a:r>
            <a:r>
              <a:rPr lang="cs-CZ" sz="2000" dirty="0" smtClean="0"/>
              <a:t>objekt</a:t>
            </a:r>
          </a:p>
          <a:p>
            <a:pPr algn="just">
              <a:lnSpc>
                <a:spcPct val="90000"/>
              </a:lnSpc>
            </a:pPr>
            <a:r>
              <a:rPr lang="cs-CZ" sz="2000" dirty="0" smtClean="0"/>
              <a:t>mezikruží </a:t>
            </a:r>
            <a:r>
              <a:rPr lang="cs-CZ" sz="2000" dirty="0"/>
              <a:t>mezi pažnicí a stěnou vrtu je vyplněno </a:t>
            </a:r>
            <a:r>
              <a:rPr lang="cs-CZ" sz="2000" dirty="0" smtClean="0"/>
              <a:t>štěrkem, pískem apod.</a:t>
            </a:r>
          </a:p>
          <a:p>
            <a:pPr algn="just">
              <a:lnSpc>
                <a:spcPct val="90000"/>
              </a:lnSpc>
            </a:pPr>
            <a:r>
              <a:rPr lang="cs-CZ" sz="2000" dirty="0" smtClean="0"/>
              <a:t>svrchní </a:t>
            </a:r>
            <a:r>
              <a:rPr lang="cs-CZ" sz="2000" dirty="0"/>
              <a:t>části mezikruží je utěsněna bentonitem </a:t>
            </a:r>
            <a:r>
              <a:rPr lang="cs-CZ" sz="2000" dirty="0" smtClean="0"/>
              <a:t>(nabobtná po styku s vodou) proti </a:t>
            </a:r>
            <a:r>
              <a:rPr lang="cs-CZ" sz="2000" dirty="0"/>
              <a:t>průniku povrchové </a:t>
            </a:r>
            <a:r>
              <a:rPr lang="cs-CZ" sz="2000" dirty="0" smtClean="0"/>
              <a:t>vody</a:t>
            </a:r>
          </a:p>
          <a:p>
            <a:pPr algn="just">
              <a:lnSpc>
                <a:spcPct val="90000"/>
              </a:lnSpc>
            </a:pPr>
            <a:r>
              <a:rPr lang="cs-CZ" sz="2000" dirty="0" smtClean="0"/>
              <a:t>krátkodobá čerpací zkouška - většinou několik hodin se</a:t>
            </a:r>
            <a:r>
              <a:rPr lang="cs-CZ" sz="2000" dirty="0"/>
              <a:t> </a:t>
            </a:r>
            <a:r>
              <a:rPr lang="cs-CZ" sz="2000" dirty="0" smtClean="0"/>
              <a:t>sledováním </a:t>
            </a:r>
            <a:r>
              <a:rPr lang="cs-CZ" sz="2000" dirty="0"/>
              <a:t>rychlosti nástupu </a:t>
            </a:r>
            <a:r>
              <a:rPr lang="cs-CZ" sz="2000" dirty="0" smtClean="0"/>
              <a:t>HPV - vypovídací </a:t>
            </a:r>
            <a:r>
              <a:rPr lang="cs-CZ" sz="2000" dirty="0"/>
              <a:t>schopnost </a:t>
            </a:r>
            <a:r>
              <a:rPr lang="cs-CZ" sz="2000" dirty="0" smtClean="0"/>
              <a:t>je orientační</a:t>
            </a:r>
          </a:p>
          <a:p>
            <a:pPr algn="just">
              <a:lnSpc>
                <a:spcPct val="90000"/>
              </a:lnSpc>
            </a:pPr>
            <a:r>
              <a:rPr lang="cs-CZ" altLang="cs-CZ" sz="2000" dirty="0" smtClean="0"/>
              <a:t>ochranný kryt, skruž kolem vrtu, čerpat vodu - nezanést póry</a:t>
            </a:r>
          </a:p>
        </p:txBody>
      </p:sp>
      <p:pic>
        <p:nvPicPr>
          <p:cNvPr id="66564" name="Picture 4" descr="http://svertner.cz/wp-content/uploads/2012/11/s-obsypem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2800" y="929425"/>
            <a:ext cx="1979177" cy="5928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ovéPole 10"/>
          <p:cNvSpPr txBox="1"/>
          <p:nvPr/>
        </p:nvSpPr>
        <p:spPr>
          <a:xfrm>
            <a:off x="533400" y="6581001"/>
            <a:ext cx="54864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200" dirty="0" smtClean="0"/>
              <a:t>http://www.youtube.com/watch?v=_3-JXy-vmL0</a:t>
            </a:r>
            <a:endParaRPr lang="cs-CZ" sz="1200" dirty="0"/>
          </a:p>
        </p:txBody>
      </p:sp>
    </p:spTree>
    <p:extLst>
      <p:ext uri="{BB962C8B-B14F-4D97-AF65-F5344CB8AC3E}">
        <p14:creationId xmlns:p14="http://schemas.microsoft.com/office/powerpoint/2010/main" val="11099460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4329</TotalTime>
  <Words>463</Words>
  <Application>Microsoft Office PowerPoint</Application>
  <PresentationFormat>Předvádění na obrazovce (4:3)</PresentationFormat>
  <Paragraphs>113</Paragraphs>
  <Slides>18</Slides>
  <Notes>16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18</vt:i4>
      </vt:variant>
    </vt:vector>
  </HeadingPairs>
  <TitlesOfParts>
    <vt:vector size="19" baseType="lpstr">
      <vt:lpstr>Motiv systému Office</vt:lpstr>
      <vt:lpstr>Proudění podzemní vody</vt:lpstr>
      <vt:lpstr>Podzemní voda</vt:lpstr>
      <vt:lpstr>Měření hladiny podzemní vody</vt:lpstr>
      <vt:lpstr>Měření hladiny podzemní vody</vt:lpstr>
      <vt:lpstr>Měření hladiny podzemní vody</vt:lpstr>
      <vt:lpstr>Mapy hladin a proudění podzemní vody</vt:lpstr>
      <vt:lpstr>Mapy hladin a proudění podzemní vody</vt:lpstr>
      <vt:lpstr>Mapy hladin a proudění podzemní vody</vt:lpstr>
      <vt:lpstr>Jímací zařízení</vt:lpstr>
      <vt:lpstr>Studna kopaná</vt:lpstr>
      <vt:lpstr>Filtrační součinitel (hydraulická vodivost)</vt:lpstr>
      <vt:lpstr>Darcyho vztah</vt:lpstr>
      <vt:lpstr>Výpočet jímání studny</vt:lpstr>
      <vt:lpstr>Výpočet jímání studny</vt:lpstr>
      <vt:lpstr>Tvary depresních křivek</vt:lpstr>
      <vt:lpstr>Soustava studní</vt:lpstr>
      <vt:lpstr>Evidence odběrů vody</vt:lpstr>
      <vt:lpstr>Děkuji, že jste mi věnovali pozornost</vt:lpstr>
    </vt:vector>
  </TitlesOfParts>
  <Company>VUT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Lukáš Smelík</dc:creator>
  <cp:lastModifiedBy>Lukas Smelik</cp:lastModifiedBy>
  <cp:revision>308</cp:revision>
  <dcterms:created xsi:type="dcterms:W3CDTF">2014-02-15T09:50:08Z</dcterms:created>
  <dcterms:modified xsi:type="dcterms:W3CDTF">2016-12-08T09:41:38Z</dcterms:modified>
</cp:coreProperties>
</file>