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80" r:id="rId3"/>
    <p:sldId id="419" r:id="rId4"/>
    <p:sldId id="404" r:id="rId5"/>
    <p:sldId id="405" r:id="rId6"/>
    <p:sldId id="406" r:id="rId7"/>
    <p:sldId id="395" r:id="rId8"/>
    <p:sldId id="379" r:id="rId9"/>
    <p:sldId id="400" r:id="rId10"/>
    <p:sldId id="401" r:id="rId11"/>
    <p:sldId id="394" r:id="rId12"/>
    <p:sldId id="407" r:id="rId13"/>
    <p:sldId id="414" r:id="rId14"/>
    <p:sldId id="381" r:id="rId15"/>
    <p:sldId id="402" r:id="rId16"/>
    <p:sldId id="396" r:id="rId17"/>
    <p:sldId id="397" r:id="rId18"/>
    <p:sldId id="413" r:id="rId19"/>
    <p:sldId id="410" r:id="rId20"/>
    <p:sldId id="412" r:id="rId21"/>
    <p:sldId id="398" r:id="rId22"/>
    <p:sldId id="411" r:id="rId23"/>
    <p:sldId id="382" r:id="rId24"/>
    <p:sldId id="376" r:id="rId25"/>
    <p:sldId id="377" r:id="rId26"/>
    <p:sldId id="378" r:id="rId27"/>
    <p:sldId id="416" r:id="rId28"/>
    <p:sldId id="383" r:id="rId29"/>
    <p:sldId id="384" r:id="rId30"/>
    <p:sldId id="389" r:id="rId31"/>
    <p:sldId id="386" r:id="rId32"/>
    <p:sldId id="392" r:id="rId33"/>
    <p:sldId id="388" r:id="rId34"/>
    <p:sldId id="403" r:id="rId35"/>
    <p:sldId id="391" r:id="rId36"/>
    <p:sldId id="387" r:id="rId37"/>
    <p:sldId id="417" r:id="rId38"/>
    <p:sldId id="418" r:id="rId39"/>
    <p:sldId id="408" r:id="rId40"/>
    <p:sldId id="409" r:id="rId41"/>
    <p:sldId id="399" r:id="rId42"/>
    <p:sldId id="415" r:id="rId43"/>
    <p:sldId id="317" r:id="rId4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CC"/>
    <a:srgbClr val="FFFF99"/>
    <a:srgbClr val="996633"/>
    <a:srgbClr val="CDE1F3"/>
    <a:srgbClr val="CCFF99"/>
    <a:srgbClr val="99FF66"/>
    <a:srgbClr val="FFFF66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03447BB-5D67-496B-8E87-E561075AD55C}" styleName="Tmavý styl 1 – zvýraznění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8355" autoAdjust="0"/>
  </p:normalViewPr>
  <p:slideViewPr>
    <p:cSldViewPr>
      <p:cViewPr>
        <p:scale>
          <a:sx n="75" d="100"/>
          <a:sy n="75" d="100"/>
        </p:scale>
        <p:origin x="-2664" y="-1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E737C-ECC4-4E43-9D70-CC98629924DA}" type="datetimeFigureOut">
              <a:rPr lang="cs-CZ" smtClean="0"/>
              <a:pPr/>
              <a:t>15.12.2016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9EDDB-3C6C-4E77-91DE-BB9D12EBC2B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38795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ACC81-8344-4328-8FA6-2BE76E9F1F9E}" type="datetimeFigureOut">
              <a:rPr lang="cs-CZ" smtClean="0"/>
              <a:pPr/>
              <a:t>15.12.2016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2D87-0879-4888-A39A-69074374B3F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369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161C-0806-40FC-8863-B38BE14F7007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0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E6C4F-351D-40F7-B703-5E8E8F284890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3565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9D260-D00E-4548-927A-7D15D8AA99EF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96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F42D-7BCD-41CE-91EB-708243D1A4AE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129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34BB-C3A4-4322-A7E1-8C73EBD1ECC3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34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8AF60-22AD-4DD1-9BB5-291B84F8943E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52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B2A5-B025-4ACE-83D1-1BE0D04FD15B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474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424EB-986D-49C2-8D6A-E0CAB2393CF6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91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31CB-FF62-4024-B942-5E5E179BDA8E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404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BC866-BD2D-4BAB-9AD5-3C396696A4B7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547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F407-B2C2-41F5-B9F4-0C4C49EDBEE0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76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B8BA0-74EE-477C-9630-AD1CD7049C4C}" type="datetime1">
              <a:rPr lang="cs-CZ" smtClean="0"/>
              <a:pPr/>
              <a:t>15.12.2016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98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zp.cz/Havarie-na-vodach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" y="609600"/>
            <a:ext cx="8991600" cy="3200400"/>
          </a:xfrm>
        </p:spPr>
        <p:txBody>
          <a:bodyPr>
            <a:noAutofit/>
          </a:bodyPr>
          <a:lstStyle/>
          <a:p>
            <a:r>
              <a:rPr lang="cs-CZ" sz="5400" dirty="0" smtClean="0"/>
              <a:t>Vodní nádrže</a:t>
            </a:r>
            <a:endParaRPr lang="cs-CZ" sz="5400" b="1" dirty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066800"/>
          </a:xfrm>
        </p:spPr>
        <p:txBody>
          <a:bodyPr>
            <a:normAutofit fontScale="92500"/>
          </a:bodyPr>
          <a:lstStyle/>
          <a:p>
            <a:r>
              <a:rPr lang="cs-CZ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Ing. Lukáš </a:t>
            </a:r>
            <a:r>
              <a:rPr lang="cs-CZ" b="1" dirty="0" err="1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Smelík</a:t>
            </a:r>
            <a:r>
              <a:rPr lang="cs-CZ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, Ph.D.</a:t>
            </a:r>
          </a:p>
          <a:p>
            <a:r>
              <a:rPr lang="cs-CZ" sz="2400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Výzkumný ústav vodohospodářský T. G. Masaryka, </a:t>
            </a:r>
            <a:r>
              <a:rPr lang="cs-CZ" sz="2400" dirty="0" err="1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v.v.i</a:t>
            </a:r>
            <a:r>
              <a:rPr lang="cs-CZ" sz="2400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306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Retenční prostor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maximální průtok s opakováním 100 let</a:t>
            </a:r>
          </a:p>
          <a:p>
            <a:pPr algn="just">
              <a:buFontTx/>
              <a:buChar char="-"/>
            </a:pPr>
            <a:r>
              <a:rPr lang="cs-CZ" dirty="0" smtClean="0"/>
              <a:t> tvar povodňové vlny</a:t>
            </a:r>
          </a:p>
          <a:p>
            <a:pPr algn="just">
              <a:buFontTx/>
              <a:buChar char="-"/>
            </a:pPr>
            <a:r>
              <a:rPr lang="cs-CZ" dirty="0" smtClean="0"/>
              <a:t> měrná křivka bezpečnostního přelivu a výpusti</a:t>
            </a:r>
          </a:p>
          <a:p>
            <a:pPr algn="just">
              <a:buFontTx/>
              <a:buChar char="-"/>
            </a:pPr>
            <a:r>
              <a:rPr lang="cs-CZ" dirty="0" smtClean="0"/>
              <a:t> bezpečnostní přeliv dle typu nádrže … průtok s dobou opakování až 10 000 let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Typy hrází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čelní - malé množství materiálu, veškerý objem vody projde nádrží, usazování nerozpuštěných látek </a:t>
            </a:r>
          </a:p>
          <a:p>
            <a:pPr algn="just">
              <a:buFontTx/>
              <a:buChar char="-"/>
            </a:pPr>
            <a:r>
              <a:rPr lang="cs-CZ" dirty="0" smtClean="0"/>
              <a:t> boční,</a:t>
            </a:r>
          </a:p>
          <a:p>
            <a:pPr algn="just">
              <a:buFontTx/>
              <a:buChar char="-"/>
            </a:pPr>
            <a:r>
              <a:rPr lang="cs-CZ" dirty="0" smtClean="0"/>
              <a:t> obvodové, </a:t>
            </a:r>
          </a:p>
          <a:p>
            <a:pPr algn="just">
              <a:buFontTx/>
              <a:buChar char="-"/>
            </a:pPr>
            <a:r>
              <a:rPr lang="cs-CZ" dirty="0" smtClean="0"/>
              <a:t> dělící (mezi 2 nádržemi)</a:t>
            </a:r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vlastnosti: filtrační stabilita, </a:t>
            </a:r>
            <a:r>
              <a:rPr lang="cs-CZ" dirty="0" err="1" smtClean="0"/>
              <a:t>stabilita</a:t>
            </a:r>
            <a:r>
              <a:rPr lang="cs-CZ" dirty="0" smtClean="0"/>
              <a:t> (sklon svahů), vodotěsnost, bezpečnost proti přelití, životnost, odolnost vůči vlnám, </a:t>
            </a:r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Typy hrází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zemní (vždy pro malé nádrže) - místní materiál, zemník (v nádrži, </a:t>
            </a:r>
          </a:p>
          <a:p>
            <a:pPr algn="just"/>
            <a:r>
              <a:rPr lang="cs-CZ" dirty="0" smtClean="0"/>
              <a:t>  majetkoprávní vztahy), hutnění (vrstvy, počasí, zdrsnit, bez dřeva, vlhkost)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homogenní x nehomogenní - těsnicí, přechodná a stabilizační č.</a:t>
            </a:r>
          </a:p>
          <a:p>
            <a:pPr algn="just">
              <a:buFontTx/>
              <a:buChar char="-"/>
            </a:pPr>
            <a:r>
              <a:rPr lang="cs-CZ" dirty="0" smtClean="0"/>
              <a:t> tížné (betonové)</a:t>
            </a:r>
          </a:p>
          <a:p>
            <a:pPr algn="just">
              <a:buFontTx/>
              <a:buChar char="-"/>
            </a:pPr>
            <a:r>
              <a:rPr lang="cs-CZ" dirty="0" smtClean="0"/>
              <a:t> kombinované</a:t>
            </a:r>
          </a:p>
          <a:p>
            <a:pPr algn="just">
              <a:buFontTx/>
              <a:buChar char="-"/>
            </a:pPr>
            <a:r>
              <a:rPr lang="cs-CZ" dirty="0" smtClean="0"/>
              <a:t> vylehčené</a:t>
            </a:r>
          </a:p>
          <a:p>
            <a:pPr algn="just">
              <a:buFontTx/>
              <a:buChar char="-"/>
            </a:pPr>
            <a:r>
              <a:rPr lang="cs-CZ" dirty="0" smtClean="0"/>
              <a:t> zděné</a:t>
            </a:r>
          </a:p>
          <a:p>
            <a:pPr algn="just">
              <a:buFontTx/>
              <a:buChar char="-"/>
            </a:pPr>
            <a:r>
              <a:rPr lang="cs-CZ" dirty="0" smtClean="0"/>
              <a:t> pilířové</a:t>
            </a:r>
          </a:p>
          <a:p>
            <a:pPr algn="just">
              <a:buFontTx/>
              <a:buChar char="-"/>
            </a:pPr>
            <a:r>
              <a:rPr lang="cs-CZ" dirty="0" smtClean="0"/>
              <a:t> klenbové</a:t>
            </a:r>
          </a:p>
          <a:p>
            <a:pPr algn="just">
              <a:buFontTx/>
              <a:buChar char="-"/>
            </a:pPr>
            <a:r>
              <a:rPr lang="cs-CZ" dirty="0" smtClean="0"/>
              <a:t> členěné</a:t>
            </a:r>
          </a:p>
          <a:p>
            <a:pPr algn="just">
              <a:buFontTx/>
              <a:buChar char="-"/>
            </a:pPr>
            <a:r>
              <a:rPr lang="cs-CZ" dirty="0" smtClean="0"/>
              <a:t> ostatní</a:t>
            </a:r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endParaRPr lang="cs-CZ" dirty="0" smtClean="0"/>
          </a:p>
        </p:txBody>
      </p:sp>
      <p:pic>
        <p:nvPicPr>
          <p:cNvPr id="8196" name="Picture 4" descr="Výsledek obrázku pro rozstřikovací uzávěr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1040" y="2743200"/>
            <a:ext cx="3552960" cy="1724025"/>
          </a:xfrm>
          <a:prstGeom prst="rect">
            <a:avLst/>
          </a:prstGeom>
          <a:noFill/>
        </p:spPr>
      </p:pic>
      <p:pic>
        <p:nvPicPr>
          <p:cNvPr id="74754" name="Picture 2" descr="Výsledek obrázku pro tížná přehrad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95801"/>
            <a:ext cx="3159227" cy="2362200"/>
          </a:xfrm>
          <a:prstGeom prst="rect">
            <a:avLst/>
          </a:prstGeom>
          <a:noFill/>
        </p:spPr>
      </p:pic>
      <p:pic>
        <p:nvPicPr>
          <p:cNvPr id="74756" name="Picture 4" descr="Výsledek obrázku pro klenbová přehrada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9806" y="4495800"/>
            <a:ext cx="2744194" cy="2362201"/>
          </a:xfrm>
          <a:prstGeom prst="rect">
            <a:avLst/>
          </a:prstGeom>
          <a:noFill/>
        </p:spPr>
      </p:pic>
      <p:sp>
        <p:nvSpPr>
          <p:cNvPr id="74758" name="AutoShape 6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760" name="AutoShape 8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762" name="AutoShape 10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764" name="AutoShape 12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4765" name="Picture 1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2895600"/>
            <a:ext cx="3733800" cy="1561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6" name="Picture 1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4519319"/>
            <a:ext cx="3048000" cy="2338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8" name="Picture 16" descr="Výsledek obrázku pro vd znojmo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1143000"/>
            <a:ext cx="182880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Typy hrází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4758" name="AutoShape 6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760" name="AutoShape 8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762" name="AutoShape 10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764" name="AutoShape 12" descr="Fotka: Přehrada Aguieira - 89 m vysoká členěná klenba na řece Mondego, 1981 (Portugalsko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315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ovéPole 20"/>
          <p:cNvSpPr txBox="1"/>
          <p:nvPr/>
        </p:nvSpPr>
        <p:spPr>
          <a:xfrm>
            <a:off x="8382000" y="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dirty="0" smtClean="0"/>
              <a:t>*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304800" y="1447800"/>
            <a:ext cx="861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hráz - části, filtr, injekční clona, drenáž, měřicí zařízení, odvodňovací štola, komunikace </a:t>
            </a:r>
          </a:p>
          <a:p>
            <a:pPr algn="just">
              <a:buFontTx/>
              <a:buChar char="-"/>
            </a:pPr>
            <a:r>
              <a:rPr lang="cs-CZ" dirty="0" smtClean="0"/>
              <a:t> spodní výpust/ požerák / stavidlo / šoupátko</a:t>
            </a:r>
          </a:p>
          <a:p>
            <a:pPr algn="just">
              <a:buFontTx/>
              <a:buChar char="-"/>
            </a:pPr>
            <a:r>
              <a:rPr lang="cs-CZ" dirty="0" smtClean="0"/>
              <a:t> potrubí</a:t>
            </a:r>
          </a:p>
          <a:p>
            <a:pPr algn="just">
              <a:buFontTx/>
              <a:buChar char="-"/>
            </a:pPr>
            <a:r>
              <a:rPr lang="cs-CZ" dirty="0" smtClean="0"/>
              <a:t> bezpečnostní přeliv / sdružený objekt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přímý, boční, šachtový, kašnový, kachní zobák</a:t>
            </a:r>
          </a:p>
          <a:p>
            <a:pPr algn="just">
              <a:buFontTx/>
              <a:buChar char="-"/>
            </a:pPr>
            <a:r>
              <a:rPr lang="cs-CZ" dirty="0" smtClean="0"/>
              <a:t> skluz</a:t>
            </a:r>
          </a:p>
          <a:p>
            <a:pPr algn="just">
              <a:buFontTx/>
              <a:buChar char="-"/>
            </a:pPr>
            <a:r>
              <a:rPr lang="cs-CZ" dirty="0" smtClean="0"/>
              <a:t> vývar</a:t>
            </a:r>
          </a:p>
          <a:p>
            <a:pPr algn="just">
              <a:buFontTx/>
              <a:buChar char="-"/>
            </a:pPr>
            <a:r>
              <a:rPr lang="cs-CZ" dirty="0" smtClean="0"/>
              <a:t> odběrná věž</a:t>
            </a:r>
          </a:p>
          <a:p>
            <a:pPr algn="just">
              <a:buFontTx/>
              <a:buChar char="-"/>
            </a:pPr>
            <a:r>
              <a:rPr lang="cs-CZ" dirty="0" smtClean="0"/>
              <a:t> elektrárna</a:t>
            </a:r>
            <a:endParaRPr lang="cs-CZ" dirty="0"/>
          </a:p>
        </p:txBody>
      </p:sp>
      <p:pic>
        <p:nvPicPr>
          <p:cNvPr id="1036" name="Picture 12" descr="http://www.jmahod.cz/fileadmin/_migrated/pics/Produkte-Staudamm_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828800"/>
            <a:ext cx="2514600" cy="2369529"/>
          </a:xfrm>
          <a:prstGeom prst="rect">
            <a:avLst/>
          </a:prstGeom>
          <a:noFill/>
        </p:spPr>
      </p:pic>
      <p:pic>
        <p:nvPicPr>
          <p:cNvPr id="1038" name="Picture 14" descr="http://www.stavbaroku.cz/db_image/site_large/718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4343400"/>
            <a:ext cx="3759052" cy="2514600"/>
          </a:xfrm>
          <a:prstGeom prst="rect">
            <a:avLst/>
          </a:prstGeom>
          <a:noFill/>
        </p:spPr>
      </p:pic>
      <p:pic>
        <p:nvPicPr>
          <p:cNvPr id="1040" name="Picture 16" descr="Výsledek obrázku pro brněnská přehrada hrá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010977"/>
            <a:ext cx="4267200" cy="2847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27" name="Picture 3" descr="K:\04-Výuka\Fotky\011b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914400"/>
            <a:ext cx="3733800" cy="2800350"/>
          </a:xfrm>
          <a:prstGeom prst="rect">
            <a:avLst/>
          </a:prstGeom>
          <a:noFill/>
        </p:spPr>
      </p:pic>
      <p:pic>
        <p:nvPicPr>
          <p:cNvPr id="1032" name="Picture 8" descr="K:\04-Výuka\Fotky\Pozerakprivypousten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5232402" y="3301999"/>
            <a:ext cx="3048001" cy="4064002"/>
          </a:xfrm>
          <a:prstGeom prst="rect">
            <a:avLst/>
          </a:prstGeom>
          <a:noFill/>
        </p:spPr>
      </p:pic>
      <p:pic>
        <p:nvPicPr>
          <p:cNvPr id="1034" name="Picture 10" descr="K:\04-Výuka\Fotky\Tynec_1_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914400"/>
            <a:ext cx="3759200" cy="2819400"/>
          </a:xfrm>
          <a:prstGeom prst="rect">
            <a:avLst/>
          </a:prstGeom>
          <a:noFill/>
        </p:spPr>
      </p:pic>
      <p:pic>
        <p:nvPicPr>
          <p:cNvPr id="10245" name="Picture 5" descr="Výsledek obrázku pro sdružený objekt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3962400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0" name="Picture 2" descr="K:\04-Výuka\Fotky\28676_396362306589_807551589_3941281_6516787_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98" y="971550"/>
            <a:ext cx="3886200" cy="2914650"/>
          </a:xfrm>
          <a:prstGeom prst="rect">
            <a:avLst/>
          </a:prstGeom>
          <a:noFill/>
        </p:spPr>
      </p:pic>
      <p:pic>
        <p:nvPicPr>
          <p:cNvPr id="2051" name="Picture 3" descr="K:\04-Výuka\Fotky\28653_1325225611424_1254411666_30913744_2881157_n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98" y="3943350"/>
            <a:ext cx="3886200" cy="2914650"/>
          </a:xfrm>
          <a:prstGeom prst="rect">
            <a:avLst/>
          </a:prstGeom>
          <a:noFill/>
        </p:spPr>
      </p:pic>
      <p:pic>
        <p:nvPicPr>
          <p:cNvPr id="2052" name="Picture 4" descr="K:\04-Výuka\Fotky\30669_1266849041615_1541462982_30603620_262030_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728210" y="4034789"/>
            <a:ext cx="2895600" cy="2750821"/>
          </a:xfrm>
          <a:prstGeom prst="rect">
            <a:avLst/>
          </a:prstGeom>
          <a:noFill/>
        </p:spPr>
      </p:pic>
      <p:pic>
        <p:nvPicPr>
          <p:cNvPr id="18" name="Picture 2" descr="Výsledek obrázku pro kašnový přeliv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598" y="990599"/>
            <a:ext cx="3886200" cy="2866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4" name="Picture 2" descr="K:\04-Výuka\Fotky\28949_122398517781905_100000352736612_198386_5867714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14400"/>
            <a:ext cx="4419600" cy="2946400"/>
          </a:xfrm>
          <a:prstGeom prst="rect">
            <a:avLst/>
          </a:prstGeom>
          <a:noFill/>
        </p:spPr>
      </p:pic>
      <p:pic>
        <p:nvPicPr>
          <p:cNvPr id="3075" name="Picture 3" descr="K:\04-Výuka\Fotky\29783_1131657628805_1748192346_233307_6671203_n (1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962400"/>
            <a:ext cx="4359171" cy="2895600"/>
          </a:xfrm>
          <a:prstGeom prst="rect">
            <a:avLst/>
          </a:prstGeom>
          <a:noFill/>
        </p:spPr>
      </p:pic>
      <p:pic>
        <p:nvPicPr>
          <p:cNvPr id="3078" name="Picture 6" descr="K:\04-Výuka\Fotky\30594_1467671257418_1402657407_31249173_6237035_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914401"/>
            <a:ext cx="4343400" cy="1971674"/>
          </a:xfrm>
          <a:prstGeom prst="rect">
            <a:avLst/>
          </a:prstGeom>
          <a:noFill/>
        </p:spPr>
      </p:pic>
      <p:pic>
        <p:nvPicPr>
          <p:cNvPr id="3079" name="Picture 7" descr="K:\04-Výuka\Fotky\30594_1467974064988_1402657407_31249538_3009063_n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2971800"/>
            <a:ext cx="2914650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83970" name="Picture 2" descr="Výsledek obrázku pro šance bezpečnostní přeli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-1596"/>
            <a:ext cx="7543800" cy="68595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7" name="Picture 6" descr="K:\04-Výuka\Fotky\28653_1325225371418_1254411666_30913739_1092116_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29049"/>
            <a:ext cx="4114800" cy="3028951"/>
          </a:xfrm>
          <a:prstGeom prst="rect">
            <a:avLst/>
          </a:prstGeom>
          <a:noFill/>
        </p:spPr>
      </p:pic>
      <p:pic>
        <p:nvPicPr>
          <p:cNvPr id="22" name="Picture 4" descr="K:\04-Výuka\Fotky\29783_1131661188894_1748192346_233310_6389804_n (1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4114800" cy="2733275"/>
          </a:xfrm>
          <a:prstGeom prst="rect">
            <a:avLst/>
          </a:prstGeom>
          <a:noFill/>
        </p:spPr>
      </p:pic>
      <p:pic>
        <p:nvPicPr>
          <p:cNvPr id="23" name="Picture 5" descr="K:\04-Výuka\Fotky\30113_128284233854164_100000177636476_333533_7130259_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6562" y="914400"/>
            <a:ext cx="4897438" cy="3139679"/>
          </a:xfrm>
          <a:prstGeom prst="rect">
            <a:avLst/>
          </a:prstGeom>
          <a:noFill/>
        </p:spPr>
      </p:pic>
      <p:pic>
        <p:nvPicPr>
          <p:cNvPr id="24" name="Picture 2" descr="K:\04-Výuka\Fotky\200904101828_nechranice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4177552"/>
            <a:ext cx="4876800" cy="2680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Obsah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304800" y="1447800"/>
            <a:ext cx="8610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sz="2400" dirty="0" smtClean="0"/>
              <a:t>funkce nádrže</a:t>
            </a:r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objemy</a:t>
            </a:r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typy hrází</a:t>
            </a:r>
          </a:p>
          <a:p>
            <a:pPr algn="just">
              <a:buFontTx/>
              <a:buChar char="-"/>
            </a:pPr>
            <a:endParaRPr lang="cs-CZ" sz="2400" dirty="0"/>
          </a:p>
          <a:p>
            <a:pPr algn="just">
              <a:buFontTx/>
              <a:buChar char="-"/>
            </a:pPr>
            <a:r>
              <a:rPr lang="cs-CZ" sz="2400" dirty="0" smtClean="0"/>
              <a:t> objekty</a:t>
            </a:r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měření objemů</a:t>
            </a:r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transformace</a:t>
            </a:r>
          </a:p>
          <a:p>
            <a:pPr algn="just">
              <a:buFontTx/>
              <a:buChar char="-"/>
            </a:pPr>
            <a:endParaRPr lang="cs-CZ" sz="2400" dirty="0"/>
          </a:p>
          <a:p>
            <a:pPr algn="just">
              <a:buFontTx/>
              <a:buChar char="-"/>
            </a:pPr>
            <a:r>
              <a:rPr lang="cs-CZ" sz="2400" dirty="0" smtClean="0"/>
              <a:t> teplotní poměry</a:t>
            </a:r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stratifikace</a:t>
            </a:r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připravované nádrže</a:t>
            </a:r>
            <a:endParaRPr lang="cs-CZ" sz="2400" dirty="0" smtClean="0"/>
          </a:p>
          <a:p>
            <a:pPr algn="just">
              <a:buFontTx/>
              <a:buChar char="-"/>
            </a:pPr>
            <a:r>
              <a:rPr lang="cs-CZ" sz="2400" dirty="0"/>
              <a:t> </a:t>
            </a:r>
            <a:r>
              <a:rPr lang="cs-CZ" sz="2400" dirty="0" smtClean="0"/>
              <a:t>problémy</a:t>
            </a:r>
            <a:endParaRPr lang="cs-CZ" sz="2400" dirty="0" smtClean="0"/>
          </a:p>
          <a:p>
            <a:pPr algn="just">
              <a:buFontTx/>
              <a:buChar char="-"/>
            </a:pPr>
            <a:r>
              <a:rPr lang="cs-CZ" sz="2400" dirty="0" smtClean="0"/>
              <a:t> mimořádné události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26" name="Picture 2" descr="K:\04-Výuka\Fotky\těrlicko, lichnov\P100032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610100" y="3390900"/>
            <a:ext cx="3276600" cy="3657600"/>
          </a:xfrm>
          <a:prstGeom prst="rect">
            <a:avLst/>
          </a:prstGeom>
          <a:noFill/>
        </p:spPr>
      </p:pic>
      <p:pic>
        <p:nvPicPr>
          <p:cNvPr id="1033" name="Picture 9" descr="K:\04-Výuka\Fotky\slapy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3810000" cy="3028950"/>
          </a:xfrm>
          <a:prstGeom prst="rect">
            <a:avLst/>
          </a:prstGeom>
          <a:noFill/>
        </p:spPr>
      </p:pic>
      <p:pic>
        <p:nvPicPr>
          <p:cNvPr id="20" name="Picture 4" descr="K:\04-Výuka\Fotky\les_kralovstvi_23_nahl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000500"/>
            <a:ext cx="3810000" cy="2857500"/>
          </a:xfrm>
          <a:prstGeom prst="rect">
            <a:avLst/>
          </a:prstGeom>
          <a:noFill/>
        </p:spPr>
      </p:pic>
      <p:pic>
        <p:nvPicPr>
          <p:cNvPr id="21" name="Picture 5" descr="K:\04-Výuka\Fotky\Obrázek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914400"/>
            <a:ext cx="4327525" cy="25971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099" name="Picture 3" descr="K:\04-Výuka\Fotky\hrach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86200"/>
            <a:ext cx="4114799" cy="2971800"/>
          </a:xfrm>
          <a:prstGeom prst="rect">
            <a:avLst/>
          </a:prstGeom>
          <a:noFill/>
        </p:spPr>
      </p:pic>
      <p:pic>
        <p:nvPicPr>
          <p:cNvPr id="4102" name="Picture 6" descr="K:\04-Výuka\Fotky\Obrázek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" y="990601"/>
            <a:ext cx="4114800" cy="2770632"/>
          </a:xfrm>
          <a:prstGeom prst="rect">
            <a:avLst/>
          </a:prstGeom>
          <a:noFill/>
        </p:spPr>
      </p:pic>
      <p:pic>
        <p:nvPicPr>
          <p:cNvPr id="20" name="Picture 5" descr="K:\04-Výuka\Fotky\25877_1393988577048_1452205232_1044735_5776181_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914400"/>
            <a:ext cx="3352800" cy="2835492"/>
          </a:xfrm>
          <a:prstGeom prst="rect">
            <a:avLst/>
          </a:prstGeom>
          <a:noFill/>
        </p:spPr>
      </p:pic>
      <p:pic>
        <p:nvPicPr>
          <p:cNvPr id="22" name="Picture 4" descr="K:\04-Výuka\Fotky\314-top_foto2-tgja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199" y="3886200"/>
            <a:ext cx="4876801" cy="2971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Objekty na nádržích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03" name="Picture 7" descr="K:\04-Výuka\Fotky\thn0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836988"/>
            <a:ext cx="3993335" cy="3008312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76799" y="901700"/>
            <a:ext cx="3536553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K:\04-Výuka\Fotky\31119_1322655024314_1169006532_30788739_4353754_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901700"/>
            <a:ext cx="3962400" cy="274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Měření objemů nádrží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časově</a:t>
            </a:r>
          </a:p>
          <a:p>
            <a:pPr algn="just">
              <a:buFontTx/>
              <a:buChar char="-"/>
            </a:pPr>
            <a:r>
              <a:rPr lang="cs-CZ" dirty="0" smtClean="0"/>
              <a:t> znalost přítoku / odtoku</a:t>
            </a:r>
          </a:p>
          <a:p>
            <a:pPr algn="just">
              <a:buFontTx/>
              <a:buChar char="-"/>
            </a:pPr>
            <a:r>
              <a:rPr lang="cs-CZ" dirty="0" smtClean="0"/>
              <a:t> přítok - limnigraf</a:t>
            </a:r>
          </a:p>
          <a:p>
            <a:pPr algn="just">
              <a:buFontTx/>
              <a:buChar char="-"/>
            </a:pPr>
            <a:r>
              <a:rPr lang="cs-CZ" dirty="0" smtClean="0"/>
              <a:t> odtok - manipulace</a:t>
            </a:r>
          </a:p>
          <a:p>
            <a:pPr algn="just">
              <a:buFontTx/>
              <a:buChar char="-"/>
            </a:pPr>
            <a:r>
              <a:rPr lang="cs-CZ" dirty="0" smtClean="0"/>
              <a:t> změna hladiny za čas + </a:t>
            </a:r>
          </a:p>
          <a:p>
            <a:pPr algn="just"/>
            <a:r>
              <a:rPr lang="cs-CZ" dirty="0" smtClean="0"/>
              <a:t>  </a:t>
            </a:r>
            <a:r>
              <a:rPr lang="cs-CZ" dirty="0" err="1" smtClean="0"/>
              <a:t>batygrafie</a:t>
            </a:r>
            <a:r>
              <a:rPr lang="cs-CZ" dirty="0" smtClean="0"/>
              <a:t> (závislost zatopených </a:t>
            </a:r>
          </a:p>
          <a:p>
            <a:pPr algn="just"/>
            <a:r>
              <a:rPr lang="cs-CZ" dirty="0" smtClean="0"/>
              <a:t>  ploch a objemů dle hloubky)</a:t>
            </a:r>
            <a:endParaRPr lang="cs-CZ" dirty="0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058" y="838200"/>
            <a:ext cx="5400942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Transformace povodně - nádrž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" y="1136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-1" y="1136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1" y="1136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1" y="1136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" y="1136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5842" name="Picture 2" descr="http://www.pod.cz/povodnovy_plan/PP-A9/srpen2005/terlick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999" y="1104208"/>
            <a:ext cx="8066412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Volný tvar 8"/>
          <p:cNvSpPr/>
          <p:nvPr/>
        </p:nvSpPr>
        <p:spPr>
          <a:xfrm>
            <a:off x="1479664" y="1981200"/>
            <a:ext cx="1435331" cy="4300452"/>
          </a:xfrm>
          <a:custGeom>
            <a:avLst/>
            <a:gdLst>
              <a:gd name="connsiteX0" fmla="*/ 0 w 1435331"/>
              <a:gd name="connsiteY0" fmla="*/ 4106488 h 4106488"/>
              <a:gd name="connsiteX1" fmla="*/ 858982 w 1435331"/>
              <a:gd name="connsiteY1" fmla="*/ 4106488 h 4106488"/>
              <a:gd name="connsiteX2" fmla="*/ 958735 w 1435331"/>
              <a:gd name="connsiteY2" fmla="*/ 3984568 h 4106488"/>
              <a:gd name="connsiteX3" fmla="*/ 1069571 w 1435331"/>
              <a:gd name="connsiteY3" fmla="*/ 4089862 h 4106488"/>
              <a:gd name="connsiteX4" fmla="*/ 1119448 w 1435331"/>
              <a:gd name="connsiteY4" fmla="*/ 3336175 h 4106488"/>
              <a:gd name="connsiteX5" fmla="*/ 1213659 w 1435331"/>
              <a:gd name="connsiteY5" fmla="*/ 3053542 h 4106488"/>
              <a:gd name="connsiteX6" fmla="*/ 1313411 w 1435331"/>
              <a:gd name="connsiteY6" fmla="*/ 2532611 h 4106488"/>
              <a:gd name="connsiteX7" fmla="*/ 1385455 w 1435331"/>
              <a:gd name="connsiteY7" fmla="*/ 2255520 h 4106488"/>
              <a:gd name="connsiteX8" fmla="*/ 1435331 w 1435331"/>
              <a:gd name="connsiteY8" fmla="*/ 2244437 h 4106488"/>
              <a:gd name="connsiteX9" fmla="*/ 1307870 w 1435331"/>
              <a:gd name="connsiteY9" fmla="*/ 27709 h 4106488"/>
              <a:gd name="connsiteX10" fmla="*/ 1241368 w 1435331"/>
              <a:gd name="connsiteY10" fmla="*/ 0 h 4106488"/>
              <a:gd name="connsiteX11" fmla="*/ 1191491 w 1435331"/>
              <a:gd name="connsiteY11" fmla="*/ 55419 h 4106488"/>
              <a:gd name="connsiteX12" fmla="*/ 1130531 w 1435331"/>
              <a:gd name="connsiteY12" fmla="*/ 1091739 h 4106488"/>
              <a:gd name="connsiteX13" fmla="*/ 1036320 w 1435331"/>
              <a:gd name="connsiteY13" fmla="*/ 1762299 h 4106488"/>
              <a:gd name="connsiteX14" fmla="*/ 958735 w 1435331"/>
              <a:gd name="connsiteY14" fmla="*/ 1939637 h 4106488"/>
              <a:gd name="connsiteX15" fmla="*/ 931026 w 1435331"/>
              <a:gd name="connsiteY15" fmla="*/ 2560320 h 4106488"/>
              <a:gd name="connsiteX16" fmla="*/ 892233 w 1435331"/>
              <a:gd name="connsiteY16" fmla="*/ 3264131 h 4106488"/>
              <a:gd name="connsiteX17" fmla="*/ 820190 w 1435331"/>
              <a:gd name="connsiteY17" fmla="*/ 3657600 h 4106488"/>
              <a:gd name="connsiteX18" fmla="*/ 742604 w 1435331"/>
              <a:gd name="connsiteY18" fmla="*/ 3901440 h 4106488"/>
              <a:gd name="connsiteX19" fmla="*/ 626226 w 1435331"/>
              <a:gd name="connsiteY19" fmla="*/ 3945775 h 4106488"/>
              <a:gd name="connsiteX20" fmla="*/ 471055 w 1435331"/>
              <a:gd name="connsiteY20" fmla="*/ 3929149 h 4106488"/>
              <a:gd name="connsiteX21" fmla="*/ 288175 w 1435331"/>
              <a:gd name="connsiteY21" fmla="*/ 3812771 h 4106488"/>
              <a:gd name="connsiteX22" fmla="*/ 182880 w 1435331"/>
              <a:gd name="connsiteY22" fmla="*/ 3452553 h 4106488"/>
              <a:gd name="connsiteX23" fmla="*/ 55419 w 1435331"/>
              <a:gd name="connsiteY23" fmla="*/ 4089862 h 4106488"/>
              <a:gd name="connsiteX0" fmla="*/ 0 w 1435331"/>
              <a:gd name="connsiteY0" fmla="*/ 4300452 h 4300452"/>
              <a:gd name="connsiteX1" fmla="*/ 858982 w 1435331"/>
              <a:gd name="connsiteY1" fmla="*/ 4300452 h 4300452"/>
              <a:gd name="connsiteX2" fmla="*/ 958735 w 1435331"/>
              <a:gd name="connsiteY2" fmla="*/ 4178532 h 4300452"/>
              <a:gd name="connsiteX3" fmla="*/ 1069571 w 1435331"/>
              <a:gd name="connsiteY3" fmla="*/ 4283826 h 4300452"/>
              <a:gd name="connsiteX4" fmla="*/ 1119448 w 1435331"/>
              <a:gd name="connsiteY4" fmla="*/ 3530139 h 4300452"/>
              <a:gd name="connsiteX5" fmla="*/ 1213659 w 1435331"/>
              <a:gd name="connsiteY5" fmla="*/ 3247506 h 4300452"/>
              <a:gd name="connsiteX6" fmla="*/ 1313411 w 1435331"/>
              <a:gd name="connsiteY6" fmla="*/ 2726575 h 4300452"/>
              <a:gd name="connsiteX7" fmla="*/ 1385455 w 1435331"/>
              <a:gd name="connsiteY7" fmla="*/ 2449484 h 4300452"/>
              <a:gd name="connsiteX8" fmla="*/ 1435331 w 1435331"/>
              <a:gd name="connsiteY8" fmla="*/ 2438401 h 4300452"/>
              <a:gd name="connsiteX9" fmla="*/ 1307870 w 1435331"/>
              <a:gd name="connsiteY9" fmla="*/ 221673 h 4300452"/>
              <a:gd name="connsiteX10" fmla="*/ 1246910 w 1435331"/>
              <a:gd name="connsiteY10" fmla="*/ 0 h 4300452"/>
              <a:gd name="connsiteX11" fmla="*/ 1191491 w 1435331"/>
              <a:gd name="connsiteY11" fmla="*/ 249383 h 4300452"/>
              <a:gd name="connsiteX12" fmla="*/ 1130531 w 1435331"/>
              <a:gd name="connsiteY12" fmla="*/ 1285703 h 4300452"/>
              <a:gd name="connsiteX13" fmla="*/ 1036320 w 1435331"/>
              <a:gd name="connsiteY13" fmla="*/ 1956263 h 4300452"/>
              <a:gd name="connsiteX14" fmla="*/ 958735 w 1435331"/>
              <a:gd name="connsiteY14" fmla="*/ 2133601 h 4300452"/>
              <a:gd name="connsiteX15" fmla="*/ 931026 w 1435331"/>
              <a:gd name="connsiteY15" fmla="*/ 2754284 h 4300452"/>
              <a:gd name="connsiteX16" fmla="*/ 892233 w 1435331"/>
              <a:gd name="connsiteY16" fmla="*/ 3458095 h 4300452"/>
              <a:gd name="connsiteX17" fmla="*/ 820190 w 1435331"/>
              <a:gd name="connsiteY17" fmla="*/ 3851564 h 4300452"/>
              <a:gd name="connsiteX18" fmla="*/ 742604 w 1435331"/>
              <a:gd name="connsiteY18" fmla="*/ 4095404 h 4300452"/>
              <a:gd name="connsiteX19" fmla="*/ 626226 w 1435331"/>
              <a:gd name="connsiteY19" fmla="*/ 4139739 h 4300452"/>
              <a:gd name="connsiteX20" fmla="*/ 471055 w 1435331"/>
              <a:gd name="connsiteY20" fmla="*/ 4123113 h 4300452"/>
              <a:gd name="connsiteX21" fmla="*/ 288175 w 1435331"/>
              <a:gd name="connsiteY21" fmla="*/ 4006735 h 4300452"/>
              <a:gd name="connsiteX22" fmla="*/ 182880 w 1435331"/>
              <a:gd name="connsiteY22" fmla="*/ 3646517 h 4300452"/>
              <a:gd name="connsiteX23" fmla="*/ 55419 w 1435331"/>
              <a:gd name="connsiteY23" fmla="*/ 4283826 h 430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35331" h="4300452">
                <a:moveTo>
                  <a:pt x="0" y="4300452"/>
                </a:moveTo>
                <a:lnTo>
                  <a:pt x="858982" y="4300452"/>
                </a:lnTo>
                <a:lnTo>
                  <a:pt x="958735" y="4178532"/>
                </a:lnTo>
                <a:lnTo>
                  <a:pt x="1069571" y="4283826"/>
                </a:lnTo>
                <a:lnTo>
                  <a:pt x="1119448" y="3530139"/>
                </a:lnTo>
                <a:lnTo>
                  <a:pt x="1213659" y="3247506"/>
                </a:lnTo>
                <a:lnTo>
                  <a:pt x="1313411" y="2726575"/>
                </a:lnTo>
                <a:lnTo>
                  <a:pt x="1385455" y="2449484"/>
                </a:lnTo>
                <a:lnTo>
                  <a:pt x="1435331" y="2438401"/>
                </a:lnTo>
                <a:lnTo>
                  <a:pt x="1307870" y="221673"/>
                </a:lnTo>
                <a:lnTo>
                  <a:pt x="1246910" y="0"/>
                </a:lnTo>
                <a:lnTo>
                  <a:pt x="1191491" y="249383"/>
                </a:lnTo>
                <a:lnTo>
                  <a:pt x="1130531" y="1285703"/>
                </a:lnTo>
                <a:lnTo>
                  <a:pt x="1036320" y="1956263"/>
                </a:lnTo>
                <a:lnTo>
                  <a:pt x="958735" y="2133601"/>
                </a:lnTo>
                <a:lnTo>
                  <a:pt x="931026" y="2754284"/>
                </a:lnTo>
                <a:lnTo>
                  <a:pt x="892233" y="3458095"/>
                </a:lnTo>
                <a:lnTo>
                  <a:pt x="820190" y="3851564"/>
                </a:lnTo>
                <a:lnTo>
                  <a:pt x="742604" y="4095404"/>
                </a:lnTo>
                <a:lnTo>
                  <a:pt x="626226" y="4139739"/>
                </a:lnTo>
                <a:lnTo>
                  <a:pt x="471055" y="4123113"/>
                </a:lnTo>
                <a:lnTo>
                  <a:pt x="288175" y="4006735"/>
                </a:lnTo>
                <a:lnTo>
                  <a:pt x="182880" y="3646517"/>
                </a:lnTo>
                <a:lnTo>
                  <a:pt x="55419" y="4283826"/>
                </a:lnTo>
              </a:path>
            </a:pathLst>
          </a:custGeom>
          <a:solidFill>
            <a:srgbClr val="FFFF0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Volný tvar 10"/>
          <p:cNvSpPr/>
          <p:nvPr/>
        </p:nvSpPr>
        <p:spPr>
          <a:xfrm>
            <a:off x="2948246" y="4508270"/>
            <a:ext cx="3302924" cy="1712422"/>
          </a:xfrm>
          <a:custGeom>
            <a:avLst/>
            <a:gdLst>
              <a:gd name="connsiteX0" fmla="*/ 0 w 3302924"/>
              <a:gd name="connsiteY0" fmla="*/ 0 h 1712422"/>
              <a:gd name="connsiteX1" fmla="*/ 72044 w 3302924"/>
              <a:gd name="connsiteY1" fmla="*/ 515389 h 1712422"/>
              <a:gd name="connsiteX2" fmla="*/ 155171 w 3302924"/>
              <a:gd name="connsiteY2" fmla="*/ 720436 h 1712422"/>
              <a:gd name="connsiteX3" fmla="*/ 332509 w 3302924"/>
              <a:gd name="connsiteY3" fmla="*/ 1036320 h 1712422"/>
              <a:gd name="connsiteX4" fmla="*/ 665018 w 3302924"/>
              <a:gd name="connsiteY4" fmla="*/ 1435331 h 1712422"/>
              <a:gd name="connsiteX5" fmla="*/ 942109 w 3302924"/>
              <a:gd name="connsiteY5" fmla="*/ 1496291 h 1712422"/>
              <a:gd name="connsiteX6" fmla="*/ 1147157 w 3302924"/>
              <a:gd name="connsiteY6" fmla="*/ 1562793 h 1712422"/>
              <a:gd name="connsiteX7" fmla="*/ 2610197 w 3302924"/>
              <a:gd name="connsiteY7" fmla="*/ 1690254 h 1712422"/>
              <a:gd name="connsiteX8" fmla="*/ 3302924 w 3302924"/>
              <a:gd name="connsiteY8" fmla="*/ 1712422 h 1712422"/>
              <a:gd name="connsiteX9" fmla="*/ 3275215 w 3302924"/>
              <a:gd name="connsiteY9" fmla="*/ 1679171 h 1712422"/>
              <a:gd name="connsiteX10" fmla="*/ 2538153 w 3302924"/>
              <a:gd name="connsiteY10" fmla="*/ 1662545 h 1712422"/>
              <a:gd name="connsiteX11" fmla="*/ 2477193 w 3302924"/>
              <a:gd name="connsiteY11" fmla="*/ 986443 h 1712422"/>
              <a:gd name="connsiteX12" fmla="*/ 1784466 w 3302924"/>
              <a:gd name="connsiteY12" fmla="*/ 931025 h 1712422"/>
              <a:gd name="connsiteX13" fmla="*/ 1596044 w 3302924"/>
              <a:gd name="connsiteY13" fmla="*/ 969818 h 1712422"/>
              <a:gd name="connsiteX14" fmla="*/ 1390997 w 3302924"/>
              <a:gd name="connsiteY14" fmla="*/ 908858 h 1712422"/>
              <a:gd name="connsiteX15" fmla="*/ 1047404 w 3302924"/>
              <a:gd name="connsiteY15" fmla="*/ 969818 h 1712422"/>
              <a:gd name="connsiteX16" fmla="*/ 975360 w 3302924"/>
              <a:gd name="connsiteY16" fmla="*/ 1130531 h 1712422"/>
              <a:gd name="connsiteX17" fmla="*/ 870066 w 3302924"/>
              <a:gd name="connsiteY17" fmla="*/ 1064029 h 1712422"/>
              <a:gd name="connsiteX18" fmla="*/ 775855 w 3302924"/>
              <a:gd name="connsiteY18" fmla="*/ 1136073 h 1712422"/>
              <a:gd name="connsiteX19" fmla="*/ 532015 w 3302924"/>
              <a:gd name="connsiteY19" fmla="*/ 897774 h 1712422"/>
              <a:gd name="connsiteX20" fmla="*/ 232757 w 3302924"/>
              <a:gd name="connsiteY20" fmla="*/ 448887 h 1712422"/>
              <a:gd name="connsiteX21" fmla="*/ 0 w 3302924"/>
              <a:gd name="connsiteY21" fmla="*/ 0 h 1712422"/>
              <a:gd name="connsiteX0" fmla="*/ 0 w 3302924"/>
              <a:gd name="connsiteY0" fmla="*/ 0 h 1712422"/>
              <a:gd name="connsiteX1" fmla="*/ 72044 w 3302924"/>
              <a:gd name="connsiteY1" fmla="*/ 515389 h 1712422"/>
              <a:gd name="connsiteX2" fmla="*/ 155171 w 3302924"/>
              <a:gd name="connsiteY2" fmla="*/ 720436 h 1712422"/>
              <a:gd name="connsiteX3" fmla="*/ 332509 w 3302924"/>
              <a:gd name="connsiteY3" fmla="*/ 1036320 h 1712422"/>
              <a:gd name="connsiteX4" fmla="*/ 665018 w 3302924"/>
              <a:gd name="connsiteY4" fmla="*/ 1435331 h 1712422"/>
              <a:gd name="connsiteX5" fmla="*/ 942109 w 3302924"/>
              <a:gd name="connsiteY5" fmla="*/ 1496291 h 1712422"/>
              <a:gd name="connsiteX6" fmla="*/ 1147157 w 3302924"/>
              <a:gd name="connsiteY6" fmla="*/ 1562793 h 1712422"/>
              <a:gd name="connsiteX7" fmla="*/ 2610197 w 3302924"/>
              <a:gd name="connsiteY7" fmla="*/ 1690254 h 1712422"/>
              <a:gd name="connsiteX8" fmla="*/ 3302924 w 3302924"/>
              <a:gd name="connsiteY8" fmla="*/ 1712422 h 1712422"/>
              <a:gd name="connsiteX9" fmla="*/ 3275215 w 3302924"/>
              <a:gd name="connsiteY9" fmla="*/ 1679171 h 1712422"/>
              <a:gd name="connsiteX10" fmla="*/ 2538153 w 3302924"/>
              <a:gd name="connsiteY10" fmla="*/ 1662545 h 1712422"/>
              <a:gd name="connsiteX11" fmla="*/ 2488277 w 3302924"/>
              <a:gd name="connsiteY11" fmla="*/ 953192 h 1712422"/>
              <a:gd name="connsiteX12" fmla="*/ 1784466 w 3302924"/>
              <a:gd name="connsiteY12" fmla="*/ 931025 h 1712422"/>
              <a:gd name="connsiteX13" fmla="*/ 1596044 w 3302924"/>
              <a:gd name="connsiteY13" fmla="*/ 969818 h 1712422"/>
              <a:gd name="connsiteX14" fmla="*/ 1390997 w 3302924"/>
              <a:gd name="connsiteY14" fmla="*/ 908858 h 1712422"/>
              <a:gd name="connsiteX15" fmla="*/ 1047404 w 3302924"/>
              <a:gd name="connsiteY15" fmla="*/ 969818 h 1712422"/>
              <a:gd name="connsiteX16" fmla="*/ 975360 w 3302924"/>
              <a:gd name="connsiteY16" fmla="*/ 1130531 h 1712422"/>
              <a:gd name="connsiteX17" fmla="*/ 870066 w 3302924"/>
              <a:gd name="connsiteY17" fmla="*/ 1064029 h 1712422"/>
              <a:gd name="connsiteX18" fmla="*/ 775855 w 3302924"/>
              <a:gd name="connsiteY18" fmla="*/ 1136073 h 1712422"/>
              <a:gd name="connsiteX19" fmla="*/ 532015 w 3302924"/>
              <a:gd name="connsiteY19" fmla="*/ 897774 h 1712422"/>
              <a:gd name="connsiteX20" fmla="*/ 232757 w 3302924"/>
              <a:gd name="connsiteY20" fmla="*/ 448887 h 1712422"/>
              <a:gd name="connsiteX21" fmla="*/ 0 w 3302924"/>
              <a:gd name="connsiteY21" fmla="*/ 0 h 1712422"/>
              <a:gd name="connsiteX0" fmla="*/ 0 w 3302924"/>
              <a:gd name="connsiteY0" fmla="*/ 0 h 1712422"/>
              <a:gd name="connsiteX1" fmla="*/ 72044 w 3302924"/>
              <a:gd name="connsiteY1" fmla="*/ 515389 h 1712422"/>
              <a:gd name="connsiteX2" fmla="*/ 155171 w 3302924"/>
              <a:gd name="connsiteY2" fmla="*/ 720436 h 1712422"/>
              <a:gd name="connsiteX3" fmla="*/ 332509 w 3302924"/>
              <a:gd name="connsiteY3" fmla="*/ 1036320 h 1712422"/>
              <a:gd name="connsiteX4" fmla="*/ 665018 w 3302924"/>
              <a:gd name="connsiteY4" fmla="*/ 1435331 h 1712422"/>
              <a:gd name="connsiteX5" fmla="*/ 942109 w 3302924"/>
              <a:gd name="connsiteY5" fmla="*/ 1496291 h 1712422"/>
              <a:gd name="connsiteX6" fmla="*/ 1147157 w 3302924"/>
              <a:gd name="connsiteY6" fmla="*/ 1562793 h 1712422"/>
              <a:gd name="connsiteX7" fmla="*/ 2610197 w 3302924"/>
              <a:gd name="connsiteY7" fmla="*/ 1690254 h 1712422"/>
              <a:gd name="connsiteX8" fmla="*/ 3302924 w 3302924"/>
              <a:gd name="connsiteY8" fmla="*/ 1712422 h 1712422"/>
              <a:gd name="connsiteX9" fmla="*/ 3275215 w 3302924"/>
              <a:gd name="connsiteY9" fmla="*/ 1679171 h 1712422"/>
              <a:gd name="connsiteX10" fmla="*/ 2538153 w 3302924"/>
              <a:gd name="connsiteY10" fmla="*/ 1662545 h 1712422"/>
              <a:gd name="connsiteX11" fmla="*/ 2488277 w 3302924"/>
              <a:gd name="connsiteY11" fmla="*/ 953192 h 1712422"/>
              <a:gd name="connsiteX12" fmla="*/ 1784466 w 3302924"/>
              <a:gd name="connsiteY12" fmla="*/ 931025 h 1712422"/>
              <a:gd name="connsiteX13" fmla="*/ 1596044 w 3302924"/>
              <a:gd name="connsiteY13" fmla="*/ 969818 h 1712422"/>
              <a:gd name="connsiteX14" fmla="*/ 1390997 w 3302924"/>
              <a:gd name="connsiteY14" fmla="*/ 908858 h 1712422"/>
              <a:gd name="connsiteX15" fmla="*/ 1047404 w 3302924"/>
              <a:gd name="connsiteY15" fmla="*/ 969818 h 1712422"/>
              <a:gd name="connsiteX16" fmla="*/ 975360 w 3302924"/>
              <a:gd name="connsiteY16" fmla="*/ 1130531 h 1712422"/>
              <a:gd name="connsiteX17" fmla="*/ 870066 w 3302924"/>
              <a:gd name="connsiteY17" fmla="*/ 1064029 h 1712422"/>
              <a:gd name="connsiteX18" fmla="*/ 775855 w 3302924"/>
              <a:gd name="connsiteY18" fmla="*/ 1136073 h 1712422"/>
              <a:gd name="connsiteX19" fmla="*/ 532015 w 3302924"/>
              <a:gd name="connsiteY19" fmla="*/ 897774 h 1712422"/>
              <a:gd name="connsiteX20" fmla="*/ 232757 w 3302924"/>
              <a:gd name="connsiteY20" fmla="*/ 448887 h 1712422"/>
              <a:gd name="connsiteX21" fmla="*/ 0 w 3302924"/>
              <a:gd name="connsiteY21" fmla="*/ 0 h 171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302924" h="1712422">
                <a:moveTo>
                  <a:pt x="0" y="0"/>
                </a:moveTo>
                <a:lnTo>
                  <a:pt x="72044" y="515389"/>
                </a:lnTo>
                <a:lnTo>
                  <a:pt x="155171" y="720436"/>
                </a:lnTo>
                <a:lnTo>
                  <a:pt x="332509" y="1036320"/>
                </a:lnTo>
                <a:lnTo>
                  <a:pt x="665018" y="1435331"/>
                </a:lnTo>
                <a:lnTo>
                  <a:pt x="942109" y="1496291"/>
                </a:lnTo>
                <a:lnTo>
                  <a:pt x="1147157" y="1562793"/>
                </a:lnTo>
                <a:lnTo>
                  <a:pt x="2610197" y="1690254"/>
                </a:lnTo>
                <a:lnTo>
                  <a:pt x="3302924" y="1712422"/>
                </a:lnTo>
                <a:lnTo>
                  <a:pt x="3275215" y="1679171"/>
                </a:lnTo>
                <a:lnTo>
                  <a:pt x="2538153" y="1662545"/>
                </a:lnTo>
                <a:cubicBezTo>
                  <a:pt x="2521528" y="1426094"/>
                  <a:pt x="2554779" y="1206269"/>
                  <a:pt x="2488277" y="953192"/>
                </a:cubicBezTo>
                <a:lnTo>
                  <a:pt x="1784466" y="931025"/>
                </a:lnTo>
                <a:lnTo>
                  <a:pt x="1596044" y="969818"/>
                </a:lnTo>
                <a:lnTo>
                  <a:pt x="1390997" y="908858"/>
                </a:lnTo>
                <a:lnTo>
                  <a:pt x="1047404" y="969818"/>
                </a:lnTo>
                <a:lnTo>
                  <a:pt x="975360" y="1130531"/>
                </a:lnTo>
                <a:lnTo>
                  <a:pt x="870066" y="1064029"/>
                </a:lnTo>
                <a:lnTo>
                  <a:pt x="775855" y="1136073"/>
                </a:lnTo>
                <a:lnTo>
                  <a:pt x="532015" y="897774"/>
                </a:lnTo>
                <a:lnTo>
                  <a:pt x="232757" y="4488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se šipkou 13"/>
          <p:cNvCxnSpPr/>
          <p:nvPr/>
        </p:nvCxnSpPr>
        <p:spPr>
          <a:xfrm>
            <a:off x="2535381" y="3090950"/>
            <a:ext cx="0" cy="31907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>
            <a:endCxn id="9" idx="8"/>
          </p:cNvCxnSpPr>
          <p:nvPr/>
        </p:nvCxnSpPr>
        <p:spPr>
          <a:xfrm>
            <a:off x="2914995" y="1866208"/>
            <a:ext cx="0" cy="25533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>
            <a:off x="4408663" y="3090950"/>
            <a:ext cx="0" cy="31907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91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Proudění hrází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7562" y="1219200"/>
            <a:ext cx="75888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895600" y="52578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těsnicí jádro</a:t>
            </a:r>
            <a:endParaRPr lang="cs-CZ" dirty="0"/>
          </a:p>
        </p:txBody>
      </p:sp>
      <p:sp>
        <p:nvSpPr>
          <p:cNvPr id="7" name="Volný tvar 6"/>
          <p:cNvSpPr/>
          <p:nvPr/>
        </p:nvSpPr>
        <p:spPr>
          <a:xfrm>
            <a:off x="1780248" y="2217218"/>
            <a:ext cx="6093302" cy="2864580"/>
          </a:xfrm>
          <a:custGeom>
            <a:avLst/>
            <a:gdLst>
              <a:gd name="connsiteX0" fmla="*/ 0 w 6093302"/>
              <a:gd name="connsiteY0" fmla="*/ 2395242 h 2864580"/>
              <a:gd name="connsiteX1" fmla="*/ 2241494 w 6093302"/>
              <a:gd name="connsiteY1" fmla="*/ 16184 h 2864580"/>
              <a:gd name="connsiteX2" fmla="*/ 3074973 w 6093302"/>
              <a:gd name="connsiteY2" fmla="*/ 0 h 2864580"/>
              <a:gd name="connsiteX3" fmla="*/ 4903773 w 6093302"/>
              <a:gd name="connsiteY3" fmla="*/ 1472750 h 2864580"/>
              <a:gd name="connsiteX4" fmla="*/ 5292191 w 6093302"/>
              <a:gd name="connsiteY4" fmla="*/ 1488934 h 2864580"/>
              <a:gd name="connsiteX5" fmla="*/ 6093302 w 6093302"/>
              <a:gd name="connsiteY5" fmla="*/ 2184849 h 2864580"/>
              <a:gd name="connsiteX6" fmla="*/ 3973189 w 6093302"/>
              <a:gd name="connsiteY6" fmla="*/ 2176757 h 2864580"/>
              <a:gd name="connsiteX7" fmla="*/ 2241494 w 6093302"/>
              <a:gd name="connsiteY7" fmla="*/ 2411426 h 2864580"/>
              <a:gd name="connsiteX8" fmla="*/ 1958272 w 6093302"/>
              <a:gd name="connsiteY8" fmla="*/ 2864580 h 2864580"/>
              <a:gd name="connsiteX9" fmla="*/ 1521302 w 6093302"/>
              <a:gd name="connsiteY9" fmla="*/ 2864580 h 2864580"/>
              <a:gd name="connsiteX10" fmla="*/ 1157161 w 6093302"/>
              <a:gd name="connsiteY10" fmla="*/ 2411426 h 2864580"/>
              <a:gd name="connsiteX11" fmla="*/ 0 w 6093302"/>
              <a:gd name="connsiteY11" fmla="*/ 2395242 h 286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3302" h="2864580">
                <a:moveTo>
                  <a:pt x="0" y="2395242"/>
                </a:moveTo>
                <a:lnTo>
                  <a:pt x="2241494" y="16184"/>
                </a:lnTo>
                <a:lnTo>
                  <a:pt x="3074973" y="0"/>
                </a:lnTo>
                <a:lnTo>
                  <a:pt x="4903773" y="1472750"/>
                </a:lnTo>
                <a:lnTo>
                  <a:pt x="5292191" y="1488934"/>
                </a:lnTo>
                <a:lnTo>
                  <a:pt x="6093302" y="2184849"/>
                </a:lnTo>
                <a:lnTo>
                  <a:pt x="3973189" y="2176757"/>
                </a:lnTo>
                <a:lnTo>
                  <a:pt x="2241494" y="2411426"/>
                </a:lnTo>
                <a:lnTo>
                  <a:pt x="1958272" y="2864580"/>
                </a:lnTo>
                <a:lnTo>
                  <a:pt x="1521302" y="2864580"/>
                </a:lnTo>
                <a:lnTo>
                  <a:pt x="1157161" y="2411426"/>
                </a:lnTo>
                <a:lnTo>
                  <a:pt x="0" y="2395242"/>
                </a:lnTo>
                <a:close/>
              </a:path>
            </a:pathLst>
          </a:cu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6425750" y="4700798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patní drén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990600" y="5867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!!! vyplavování materiálu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938373" y="6251377"/>
            <a:ext cx="617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https://goo.gl/OSBdGA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8382000" y="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dirty="0" smtClean="0"/>
              <a:t>*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Teplotní poměry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teplota vody </a:t>
            </a:r>
            <a:r>
              <a:rPr lang="cs-CZ" dirty="0" smtClean="0"/>
              <a:t>u hráze </a:t>
            </a:r>
            <a:r>
              <a:rPr lang="cs-CZ" dirty="0" smtClean="0"/>
              <a:t>- denně, několik </a:t>
            </a:r>
            <a:r>
              <a:rPr lang="cs-CZ" dirty="0"/>
              <a:t>centimetrů pod hladinou v sedm hodin </a:t>
            </a:r>
            <a:r>
              <a:rPr lang="cs-CZ" dirty="0" smtClean="0"/>
              <a:t>ráno</a:t>
            </a:r>
          </a:p>
          <a:p>
            <a:pPr lvl="4" algn="just"/>
            <a:r>
              <a:rPr lang="cs-CZ" dirty="0" smtClean="0"/>
              <a:t>     - při zámrzu jednou za týden</a:t>
            </a: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změna </a:t>
            </a:r>
            <a:r>
              <a:rPr lang="cs-CZ" dirty="0" smtClean="0"/>
              <a:t>teploty, velikost přítoku - obměna vody v </a:t>
            </a:r>
            <a:r>
              <a:rPr lang="cs-CZ" dirty="0" smtClean="0"/>
              <a:t>nádrži</a:t>
            </a:r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vývoj během roku - srovnávací analýzy s předchozím obdobím</a:t>
            </a:r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indikátor nástupu a odchodu ledových jevů</a:t>
            </a:r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signalizace vhodných podmínek ke koupání</a:t>
            </a: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pro vodárenské účely: správci nádrží (podniky Povodí) a vodárenské společnosti</a:t>
            </a:r>
          </a:p>
          <a:p>
            <a:pPr algn="just">
              <a:buFontTx/>
              <a:buChar char="-"/>
            </a:pPr>
            <a:r>
              <a:rPr lang="cs-CZ" dirty="0" smtClean="0"/>
              <a:t> zajištění funkcí nádrže</a:t>
            </a:r>
          </a:p>
          <a:p>
            <a:pPr algn="just">
              <a:buFontTx/>
              <a:buChar char="-"/>
            </a:pPr>
            <a:r>
              <a:rPr lang="cs-CZ" dirty="0" smtClean="0"/>
              <a:t> v létě zarůstání hladiny, </a:t>
            </a:r>
          </a:p>
          <a:p>
            <a:pPr algn="just">
              <a:buFontTx/>
              <a:buChar char="-"/>
            </a:pPr>
            <a:r>
              <a:rPr lang="cs-CZ" dirty="0" smtClean="0"/>
              <a:t> v průběhu roku stratifikace</a:t>
            </a:r>
          </a:p>
          <a:p>
            <a:pPr algn="just">
              <a:buFontTx/>
              <a:buChar char="-"/>
            </a:pPr>
            <a:r>
              <a:rPr lang="cs-CZ" dirty="0" smtClean="0"/>
              <a:t> v zimě zamrzání hladiny</a:t>
            </a:r>
          </a:p>
          <a:p>
            <a:pPr algn="just">
              <a:buFontTx/>
              <a:buChar char="-"/>
            </a:pPr>
            <a:r>
              <a:rPr lang="cs-CZ" dirty="0" smtClean="0"/>
              <a:t> teplota souvisí s fyzikálně-chemickými parametry - teplota vody, rozpuštěný kyslík, nasycení kyslíkem, </a:t>
            </a:r>
            <a:r>
              <a:rPr lang="cs-CZ" dirty="0" smtClean="0"/>
              <a:t>pH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Teplotní poměry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0" y="914400"/>
            <a:ext cx="5700714" cy="232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0" y="3472523"/>
            <a:ext cx="5983638" cy="338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62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oubor:Untitled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33800" y="1295400"/>
            <a:ext cx="5351106" cy="31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270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Stratifikace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 u dna je jiná teplota než na povrchu</a:t>
            </a:r>
          </a:p>
          <a:p>
            <a:pPr algn="just">
              <a:buFontTx/>
              <a:buChar char="-"/>
            </a:pPr>
            <a:r>
              <a:rPr lang="cs-CZ" dirty="0" smtClean="0"/>
              <a:t> 2x ročně se voda obměňuje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v létě je chladnější voda na dně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v zimě je hladnější voda na </a:t>
            </a:r>
            <a:r>
              <a:rPr lang="cs-CZ" dirty="0" smtClean="0"/>
              <a:t>povrchu</a:t>
            </a:r>
          </a:p>
          <a:p>
            <a:pPr marL="285750" indent="-285750" algn="just">
              <a:buFontTx/>
              <a:buChar char="-"/>
            </a:pPr>
            <a:r>
              <a:rPr lang="cs-CZ" dirty="0" smtClean="0"/>
              <a:t>u hlubších nádrží - n</a:t>
            </a:r>
            <a:r>
              <a:rPr lang="cs-CZ" dirty="0" smtClean="0"/>
              <a:t>a dně trvale 4</a:t>
            </a:r>
            <a:r>
              <a:rPr lang="cs-CZ" baseline="30000" dirty="0" smtClean="0"/>
              <a:t>o</a:t>
            </a:r>
            <a:r>
              <a:rPr lang="cs-CZ" dirty="0" smtClean="0"/>
              <a:t>C</a:t>
            </a:r>
            <a:endParaRPr lang="cs-CZ" dirty="0" smtClean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marL="285750" indent="-285750" algn="just">
              <a:buFontTx/>
              <a:buChar char="-"/>
            </a:pPr>
            <a:r>
              <a:rPr lang="cs-CZ" dirty="0" smtClean="0"/>
              <a:t>Jarní cirkulace - roztání ledu, vyrovnání teploty vod. sloupce, promíchávání větrem</a:t>
            </a:r>
          </a:p>
          <a:p>
            <a:pPr marL="285750" indent="-285750" algn="just">
              <a:buFontTx/>
              <a:buChar char="-"/>
            </a:pPr>
            <a:r>
              <a:rPr lang="cs-CZ" dirty="0" smtClean="0"/>
              <a:t>Letní stratifikace - svrchní vrstva se výrazně otepluje (menší hustota), nemíchá se spodní, mezi nimi </a:t>
            </a:r>
            <a:r>
              <a:rPr lang="cs-CZ" dirty="0" err="1" smtClean="0"/>
              <a:t>termoklina</a:t>
            </a:r>
            <a:r>
              <a:rPr lang="cs-CZ" dirty="0" smtClean="0"/>
              <a:t> neboli </a:t>
            </a:r>
            <a:r>
              <a:rPr lang="cs-CZ" dirty="0" err="1" smtClean="0"/>
              <a:t>metalimnion</a:t>
            </a:r>
            <a:r>
              <a:rPr lang="cs-CZ" dirty="0" smtClean="0"/>
              <a:t> (rozdíl 1</a:t>
            </a:r>
            <a:r>
              <a:rPr lang="cs-CZ" baseline="30000" dirty="0" smtClean="0"/>
              <a:t>o</a:t>
            </a:r>
            <a:r>
              <a:rPr lang="cs-CZ" dirty="0" smtClean="0"/>
              <a:t>C/m)</a:t>
            </a:r>
            <a:endParaRPr lang="cs-CZ" dirty="0" smtClean="0"/>
          </a:p>
          <a:p>
            <a:pPr marL="285750" indent="-285750" algn="just">
              <a:buFontTx/>
              <a:buChar char="-"/>
            </a:pPr>
            <a:r>
              <a:rPr lang="cs-CZ" dirty="0" smtClean="0"/>
              <a:t>Podzimní cirkulace - pokles teploty v nádrži, vyrovnávání teplot</a:t>
            </a:r>
          </a:p>
          <a:p>
            <a:pPr marL="285750" indent="-285750" algn="just">
              <a:buFontTx/>
              <a:buChar char="-"/>
            </a:pPr>
            <a:r>
              <a:rPr lang="cs-CZ" dirty="0" smtClean="0"/>
              <a:t>Zimní stagnace - anomálie vody (nejhustější = cca 4</a:t>
            </a:r>
            <a:r>
              <a:rPr lang="cs-CZ" baseline="30000" dirty="0" smtClean="0"/>
              <a:t>o</a:t>
            </a:r>
            <a:r>
              <a:rPr lang="cs-CZ" dirty="0" smtClean="0"/>
              <a:t>C), nezamrzá, </a:t>
            </a:r>
            <a:r>
              <a:rPr lang="cs-CZ" dirty="0"/>
              <a:t>přežití organismů</a:t>
            </a:r>
            <a:endParaRPr lang="cs-CZ" dirty="0" smtClean="0"/>
          </a:p>
        </p:txBody>
      </p:sp>
      <p:sp>
        <p:nvSpPr>
          <p:cNvPr id="3" name="TextovéPole 2"/>
          <p:cNvSpPr txBox="1"/>
          <p:nvPr/>
        </p:nvSpPr>
        <p:spPr>
          <a:xfrm>
            <a:off x="7696200" y="1663700"/>
            <a:ext cx="144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epilimnion</a:t>
            </a:r>
          </a:p>
          <a:p>
            <a:r>
              <a:rPr lang="cs-CZ" sz="1400" dirty="0" err="1" smtClean="0"/>
              <a:t>termoklina</a:t>
            </a:r>
            <a:endParaRPr lang="cs-CZ" sz="1400" dirty="0" smtClean="0"/>
          </a:p>
          <a:p>
            <a:endParaRPr lang="cs-CZ" sz="1400" dirty="0" smtClean="0"/>
          </a:p>
          <a:p>
            <a:r>
              <a:rPr lang="cs-CZ" sz="1400" dirty="0" smtClean="0"/>
              <a:t>hypolimnion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Výsledek obrázku pro odběrná věž pitná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019"/>
          <a:stretch>
            <a:fillRect/>
          </a:stretch>
        </p:blipFill>
        <p:spPr bwMode="auto">
          <a:xfrm>
            <a:off x="5405288" y="2895600"/>
            <a:ext cx="3738712" cy="3962400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Odběry pitné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304800" y="1066800"/>
            <a:ext cx="861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odběrná věž umožňuje: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odebírat vodu pro vodárenské účely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ovládat výpustná zařízení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suchá nebo mokrá</a:t>
            </a:r>
          </a:p>
          <a:p>
            <a:pPr algn="just">
              <a:buFontTx/>
              <a:buChar char="-"/>
            </a:pPr>
            <a:r>
              <a:rPr lang="cs-CZ" dirty="0" smtClean="0"/>
              <a:t> odběr z různých výškových úrovní dle aktuální kvality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obvykle 2 až </a:t>
            </a:r>
            <a:r>
              <a:rPr lang="cs-CZ" dirty="0" smtClean="0"/>
              <a:t>3 - požadovaná teplota, chemické a biologické složení</a:t>
            </a: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ochranná pásma vodárenských nádrží:</a:t>
            </a:r>
          </a:p>
          <a:p>
            <a:pPr lvl="1" algn="just">
              <a:buFontTx/>
              <a:buChar char="-"/>
            </a:pPr>
            <a:r>
              <a:rPr lang="cs-CZ" dirty="0" smtClean="0"/>
              <a:t>1.stupně - v bezprostředním okolí ( obvykle zákaz vstupu)</a:t>
            </a:r>
          </a:p>
          <a:p>
            <a:pPr lvl="1" algn="just">
              <a:buFontTx/>
              <a:buChar char="-"/>
            </a:pPr>
            <a:r>
              <a:rPr lang="cs-CZ" dirty="0" smtClean="0"/>
              <a:t>2. stupně - dle místních podmínek, má volnější režim </a:t>
            </a:r>
            <a:endParaRPr lang="cs-CZ" dirty="0"/>
          </a:p>
        </p:txBody>
      </p:sp>
      <p:pic>
        <p:nvPicPr>
          <p:cNvPr id="37893" name="Picture 5" descr="Schéma odběru vody z přehrady Vír pro VOV.  Systém umožňuje odběr vody z přehrady ve třech výškách, dle momentální kvality vody.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64424"/>
            <a:ext cx="5943599" cy="3193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Nádrže dle převládající funkce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Zásobní </a:t>
            </a:r>
            <a:r>
              <a:rPr lang="cs-CZ" dirty="0" smtClean="0"/>
              <a:t>- vodárenské, průmyslové, závlahové, energetické, kompenzační, aj.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Ochranné</a:t>
            </a:r>
            <a:r>
              <a:rPr lang="cs-CZ" dirty="0" smtClean="0"/>
              <a:t> - suché nádrže, retenční, protierozní, vsakovací, aj.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Rybochovné</a:t>
            </a:r>
            <a:r>
              <a:rPr lang="cs-CZ" dirty="0" smtClean="0"/>
              <a:t> - třecí r., výtažníky (mladé r.), komorové r. (zimování), sádky, karanténní r., aj.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Upravující vlastnosti </a:t>
            </a:r>
            <a:r>
              <a:rPr lang="cs-CZ" dirty="0" smtClean="0"/>
              <a:t>- chladicí, usazovací, </a:t>
            </a:r>
            <a:r>
              <a:rPr lang="cs-CZ" dirty="0" err="1" smtClean="0"/>
              <a:t>dočišťovací</a:t>
            </a:r>
            <a:r>
              <a:rPr lang="cs-CZ" dirty="0" smtClean="0"/>
              <a:t>, biologické (stabilizace), aj.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Hospodářské</a:t>
            </a:r>
            <a:r>
              <a:rPr lang="cs-CZ" dirty="0" smtClean="0"/>
              <a:t> - protipožární, chov drůbeže, pěstování vod. rostlin, plavící (koně), aj.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Speciální</a:t>
            </a:r>
            <a:r>
              <a:rPr lang="cs-CZ" dirty="0" smtClean="0"/>
              <a:t> - recirkulační, vyrovnávací, přečerpávací, rozdělovací, </a:t>
            </a:r>
            <a:r>
              <a:rPr lang="cs-CZ" dirty="0" err="1" smtClean="0"/>
              <a:t>splavovací</a:t>
            </a:r>
            <a:r>
              <a:rPr lang="cs-CZ" dirty="0" smtClean="0"/>
              <a:t> (dřevo), aj.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Rekreační</a:t>
            </a:r>
            <a:r>
              <a:rPr lang="cs-CZ" dirty="0" smtClean="0"/>
              <a:t> - pro plavání, vodní sporty, plavbu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>
                <a:solidFill>
                  <a:srgbClr val="FF0000"/>
                </a:solidFill>
              </a:rPr>
              <a:t>Nádrže pro ochranu flory a fauny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Krajinotvorné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dirty="0" smtClean="0"/>
              <a:t>- </a:t>
            </a:r>
            <a:r>
              <a:rPr lang="cs-CZ" dirty="0" err="1" smtClean="0"/>
              <a:t>hydromeliorační</a:t>
            </a:r>
            <a:r>
              <a:rPr lang="cs-CZ" dirty="0" smtClean="0"/>
              <a:t>, umělé mokřady</a:t>
            </a:r>
            <a:endParaRPr lang="cs-CZ" b="1" dirty="0" smtClean="0">
              <a:solidFill>
                <a:srgbClr val="FF0000"/>
              </a:solidFill>
            </a:endParaRPr>
          </a:p>
          <a:p>
            <a:pPr algn="just">
              <a:buFontTx/>
              <a:buChar char="-"/>
            </a:pPr>
            <a:r>
              <a:rPr lang="cs-CZ" b="1" dirty="0" smtClean="0">
                <a:solidFill>
                  <a:srgbClr val="FF0000"/>
                </a:solidFill>
              </a:rPr>
              <a:t> V obytné zástavbě</a:t>
            </a:r>
            <a:r>
              <a:rPr lang="cs-CZ" dirty="0" smtClean="0"/>
              <a:t> - okrasné, návesní r.</a:t>
            </a:r>
          </a:p>
          <a:p>
            <a:pPr algn="just">
              <a:buFontTx/>
              <a:buChar char="-"/>
            </a:pPr>
            <a:endParaRPr lang="cs-CZ" dirty="0" smtClean="0"/>
          </a:p>
          <a:p>
            <a:pPr algn="just"/>
            <a:r>
              <a:rPr lang="cs-CZ" dirty="0" smtClean="0"/>
              <a:t>Obecně není žádní vodní nádrž jednoúčelové.</a:t>
            </a:r>
            <a:endParaRPr lang="cs-CZ" dirty="0"/>
          </a:p>
        </p:txBody>
      </p:sp>
      <p:pic>
        <p:nvPicPr>
          <p:cNvPr id="6146" name="Picture 2" descr="K:\04-Výuka\Fotky\strane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282" y="4191000"/>
            <a:ext cx="4487718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068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Vliv na </a:t>
            </a:r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sucho a ekologii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dotace vody - omezené množství, minimální průtoky, hygienické zabezpečení (ČOV)</a:t>
            </a:r>
          </a:p>
          <a:p>
            <a:pPr algn="just">
              <a:buFontTx/>
              <a:buChar char="-"/>
            </a:pPr>
            <a:r>
              <a:rPr lang="cs-CZ" dirty="0" smtClean="0"/>
              <a:t> dle typu nádrže - protichůdné požadavky (rekreace</a:t>
            </a:r>
          </a:p>
          <a:p>
            <a:pPr algn="just">
              <a:buFontTx/>
              <a:buChar char="-"/>
            </a:pPr>
            <a:r>
              <a:rPr lang="cs-CZ" dirty="0" smtClean="0"/>
              <a:t> zhoršená kvalita vody</a:t>
            </a:r>
          </a:p>
          <a:p>
            <a:pPr algn="just">
              <a:buFontTx/>
              <a:buChar char="-"/>
            </a:pPr>
            <a:r>
              <a:rPr lang="cs-CZ" dirty="0" smtClean="0"/>
              <a:t> jiné fyzikálně-chemické vlastnosti než je žádoucí pro vodní </a:t>
            </a:r>
            <a:r>
              <a:rPr lang="cs-CZ" dirty="0" smtClean="0"/>
              <a:t>toky</a:t>
            </a:r>
          </a:p>
          <a:p>
            <a:pPr algn="just">
              <a:buFontTx/>
              <a:buChar char="-"/>
            </a:pPr>
            <a:endParaRPr lang="cs-CZ" dirty="0"/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n</a:t>
            </a:r>
            <a:r>
              <a:rPr lang="cs-CZ" dirty="0" smtClean="0"/>
              <a:t>ádrže mají nepříznivý ekologický vliv 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zatopení ekosystému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jiné vlastnosti pod nádrží (teplota, </a:t>
            </a:r>
            <a:r>
              <a:rPr lang="cs-CZ" dirty="0" err="1" smtClean="0"/>
              <a:t>fyz</a:t>
            </a:r>
            <a:r>
              <a:rPr lang="cs-CZ" dirty="0" smtClean="0"/>
              <a:t>.-</a:t>
            </a:r>
            <a:r>
              <a:rPr lang="cs-CZ" dirty="0" err="1" smtClean="0"/>
              <a:t>chem</a:t>
            </a:r>
            <a:r>
              <a:rPr lang="cs-CZ" dirty="0" smtClean="0"/>
              <a:t>. vlastnosti)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přerušení migrace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přerušení splaveninového režimu - hladová voda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Připravované nádrže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242" name="Picture 2" descr="Výsledek obrázku pro zanesená nádr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219200"/>
            <a:ext cx="6000750" cy="3981450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525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Nové </a:t>
            </a:r>
            <a:r>
              <a:rPr lang="cs-CZ" dirty="0" err="1" smtClean="0"/>
              <a:t>Heřminovy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Připravované nádrže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418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ovéPole 10"/>
          <p:cNvSpPr txBox="1"/>
          <p:nvPr/>
        </p:nvSpPr>
        <p:spPr>
          <a:xfrm>
            <a:off x="0" y="5486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Teplice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Problémy vodních nádrží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zanášení sedimenty</a:t>
            </a:r>
            <a:r>
              <a:rPr lang="cs-CZ" dirty="0" smtClean="0"/>
              <a:t> - živiny, toxické látky, zmenšování objemu, po snížení hladiny zarůstání (kyslíkové problémy, další uvolňování živin, zvýšený výpar), provozuschopnost funkčních objektů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závady</a:t>
            </a:r>
            <a:r>
              <a:rPr lang="cs-CZ" dirty="0" smtClean="0"/>
              <a:t> - výpustné zařízení, neudržovaná vegetace, zamokření </a:t>
            </a:r>
            <a:r>
              <a:rPr lang="cs-CZ" dirty="0" err="1" smtClean="0"/>
              <a:t>podhrází</a:t>
            </a:r>
            <a:r>
              <a:rPr lang="cs-CZ" dirty="0" smtClean="0"/>
              <a:t>, nevyrovnaná koruna hráze, špatný stav přelivu, deformace povrchu hráze, porušené opevnění hráze, kaverny v tělese hráze, vývěry vody, omezená průjezdnost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ekologické</a:t>
            </a:r>
            <a:r>
              <a:rPr lang="cs-CZ" dirty="0" smtClean="0"/>
              <a:t> - kvalita vody z povodí, způsob využívání nádrže, znečištění srážek, bodové znečištění, zarůstání litorálního pásma je příznivé pro živočichy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ekonomické</a:t>
            </a:r>
            <a:r>
              <a:rPr lang="cs-CZ" dirty="0" smtClean="0"/>
              <a:t> - komerční zisk, intenzifikace chovu ryb, zanedbávání oprav, nákladné odbahnění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majetkoprávní</a:t>
            </a:r>
            <a:r>
              <a:rPr lang="cs-CZ" dirty="0" smtClean="0"/>
              <a:t> - abraze břehů, převedení po transformaci a privatizaci - podniky Povodí, subjekty, rybářství, fyzické osoby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legislativní</a:t>
            </a:r>
            <a:r>
              <a:rPr lang="cs-CZ" dirty="0" smtClean="0"/>
              <a:t> - dotace, využívání krajiny, principy VH politiky, rybářství, nakládání se sedimentem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5" name="Picture 1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838200"/>
            <a:ext cx="35192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Problémy vodních nádrží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9634" name="Picture 2" descr="Výsledek obrázku pro dlouhé stráně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8200"/>
            <a:ext cx="5257800" cy="2530317"/>
          </a:xfrm>
          <a:prstGeom prst="rect">
            <a:avLst/>
          </a:prstGeom>
          <a:noFill/>
        </p:spPr>
      </p:pic>
      <p:pic>
        <p:nvPicPr>
          <p:cNvPr id="69636" name="Picture 4" descr="Výsledek obrázku pro dlouhé stráně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8619" y="3962401"/>
            <a:ext cx="4629181" cy="2895600"/>
          </a:xfrm>
          <a:prstGeom prst="rect">
            <a:avLst/>
          </a:prstGeom>
          <a:noFill/>
        </p:spPr>
      </p:pic>
      <p:pic>
        <p:nvPicPr>
          <p:cNvPr id="69638" name="Picture 6" descr="Související obrázek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714750"/>
            <a:ext cx="4191000" cy="3143250"/>
          </a:xfrm>
          <a:prstGeom prst="rect">
            <a:avLst/>
          </a:prstGeom>
          <a:noFill/>
        </p:spPr>
      </p:pic>
      <p:pic>
        <p:nvPicPr>
          <p:cNvPr id="69640" name="Picture 8" descr="Historický snímek ze stavby odpadního tunelu přečerpávací vodní elektrárny Dlouhé stráně.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69642" name="Picture 10" descr="Historický snímek ze stavby odpadního tunelu přečerpávací vodní elektrárny Dlouhé stráně.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69644" name="Picture 1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4025" y="2286000"/>
            <a:ext cx="2869400" cy="164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Odbahňování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3962400" cy="291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http://images.slideplayer.cz/10/2704519/slides/slide_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914400"/>
            <a:ext cx="4165601" cy="2895601"/>
          </a:xfrm>
          <a:prstGeom prst="rect">
            <a:avLst/>
          </a:prstGeom>
          <a:noFill/>
        </p:spPr>
      </p:pic>
      <p:pic>
        <p:nvPicPr>
          <p:cNvPr id="47108" name="Picture 4" descr="http://www.chmuul.org/aktuality/2011-07-klissky-potok/img/klisky_potok%20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897808"/>
            <a:ext cx="3962400" cy="2960192"/>
          </a:xfrm>
          <a:prstGeom prst="rect">
            <a:avLst/>
          </a:prstGeom>
          <a:noFill/>
        </p:spPr>
      </p:pic>
      <p:pic>
        <p:nvPicPr>
          <p:cNvPr id="47110" name="Picture 6" descr="Výsledek obrázku pro vypuštěný rybník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889502"/>
            <a:ext cx="4191000" cy="2968498"/>
          </a:xfrm>
          <a:prstGeom prst="rect">
            <a:avLst/>
          </a:prstGeom>
          <a:noFill/>
        </p:spPr>
      </p:pic>
      <p:sp>
        <p:nvSpPr>
          <p:cNvPr id="13" name="TextovéPole 12"/>
          <p:cNvSpPr txBox="1"/>
          <p:nvPr/>
        </p:nvSpPr>
        <p:spPr>
          <a:xfrm>
            <a:off x="4572000" y="3886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suchá cesta, sací bagry, korečková rypadla z pontonu, odstřel</a:t>
            </a:r>
            <a:endParaRPr lang="cs-CZ" dirty="0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4267200"/>
            <a:ext cx="2311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Mimořádné události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04800" y="1447800"/>
            <a:ext cx="861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eutrofizace </a:t>
            </a:r>
            <a:r>
              <a:rPr lang="cs-CZ" dirty="0" smtClean="0"/>
              <a:t>- fosfor a dusík v určitém poměru, teplotní podmínky </a:t>
            </a:r>
            <a:r>
              <a:rPr lang="cs-CZ" dirty="0" smtClean="0">
                <a:sym typeface="Wingdings" pitchFamily="2" charset="2"/>
              </a:rPr>
              <a:t> masový </a:t>
            </a:r>
            <a:r>
              <a:rPr lang="cs-CZ" dirty="0" err="1" smtClean="0">
                <a:sym typeface="Wingdings" pitchFamily="2" charset="2"/>
              </a:rPr>
              <a:t>nárust</a:t>
            </a:r>
            <a:r>
              <a:rPr lang="cs-CZ" dirty="0" smtClean="0">
                <a:sym typeface="Wingdings" pitchFamily="2" charset="2"/>
              </a:rPr>
              <a:t> </a:t>
            </a:r>
            <a:r>
              <a:rPr lang="cs-CZ" dirty="0" err="1" smtClean="0">
                <a:sym typeface="Wingdings" pitchFamily="2" charset="2"/>
              </a:rPr>
              <a:t>mikroflory</a:t>
            </a:r>
            <a:r>
              <a:rPr lang="cs-CZ" dirty="0" smtClean="0">
                <a:sym typeface="Wingdings" pitchFamily="2" charset="2"/>
              </a:rPr>
              <a:t> (řasy, sinice) pokrývající hladinu  po určité době dochází k úhynu mikroflóry, klesání na dno, anaerobní procesy  snížení obsahu kyslíku  kvalita vody, úhyn organismů</a:t>
            </a:r>
          </a:p>
          <a:p>
            <a:pPr algn="just">
              <a:buFontTx/>
              <a:buChar char="-"/>
            </a:pPr>
            <a:endParaRPr lang="cs-CZ" dirty="0" smtClean="0">
              <a:sym typeface="Wingdings" pitchFamily="2" charset="2"/>
            </a:endParaRPr>
          </a:p>
          <a:p>
            <a:pPr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havárie</a:t>
            </a:r>
            <a:r>
              <a:rPr lang="cs-CZ" dirty="0" smtClean="0"/>
              <a:t> - nehoda na toku (z chemických provozů - manipulace, porucha, prasknutí nádrže), přečerpávání nebezpečných látek, dopravní nehoda, neznalost účinků látek/postřiků), v ochranném pásmu nádrže, v nádrži - sanace, norné stěny + sorbent, odbagrování zeminy</a:t>
            </a:r>
          </a:p>
          <a:p>
            <a:pPr lvl="1">
              <a:buFontTx/>
              <a:buChar char="-"/>
            </a:pPr>
            <a:r>
              <a:rPr lang="cs-CZ" dirty="0" smtClean="0"/>
              <a:t> </a:t>
            </a:r>
            <a:r>
              <a:rPr lang="cs-CZ" dirty="0" smtClean="0">
                <a:hlinkClick r:id="rId3"/>
              </a:rPr>
              <a:t>http://www.</a:t>
            </a:r>
            <a:r>
              <a:rPr lang="cs-CZ" dirty="0" err="1" smtClean="0">
                <a:hlinkClick r:id="rId3"/>
              </a:rPr>
              <a:t>cizp.cz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Havarie</a:t>
            </a:r>
            <a:r>
              <a:rPr lang="cs-CZ" dirty="0" smtClean="0">
                <a:hlinkClick r:id="rId3"/>
              </a:rPr>
              <a:t>-na-</a:t>
            </a:r>
            <a:r>
              <a:rPr lang="cs-CZ" dirty="0" err="1" smtClean="0">
                <a:hlinkClick r:id="rId3"/>
              </a:rPr>
              <a:t>vodach</a:t>
            </a:r>
            <a:r>
              <a:rPr lang="cs-CZ" b="1" dirty="0" smtClean="0"/>
              <a:t> </a:t>
            </a:r>
          </a:p>
        </p:txBody>
      </p:sp>
      <p:pic>
        <p:nvPicPr>
          <p:cNvPr id="8194" name="Picture 2" descr="Výsledek obrázku pro eutrofiza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286249"/>
            <a:ext cx="3810000" cy="2571751"/>
          </a:xfrm>
          <a:prstGeom prst="rect">
            <a:avLst/>
          </a:prstGeom>
          <a:noFill/>
        </p:spPr>
      </p:pic>
      <p:pic>
        <p:nvPicPr>
          <p:cNvPr id="8196" name="Picture 4" descr="Výsledek obrázku pro havárie na tocích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286249"/>
            <a:ext cx="4572000" cy="2571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Sinice - Brněnská přehrada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304800" y="1447800"/>
            <a:ext cx="861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snížení hladiny (2009), napuštění 2010</a:t>
            </a:r>
          </a:p>
          <a:p>
            <a:pPr algn="just">
              <a:buFontTx/>
              <a:buChar char="-"/>
            </a:pPr>
            <a:r>
              <a:rPr lang="cs-CZ" dirty="0" smtClean="0"/>
              <a:t> aerace </a:t>
            </a:r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lokální těžba sedimentů - v zátokách, v místech s největším počtem sinic</a:t>
            </a:r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biopreparáty na obnažené sedimenty (vápno) - zrychlení mineralizace a snížení živin</a:t>
            </a:r>
          </a:p>
          <a:p>
            <a:pPr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úprava rybí obsádky – odlov a přemístění, více dravých ryb</a:t>
            </a:r>
            <a:endParaRPr lang="cs-CZ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67200" y="998735"/>
            <a:ext cx="4648200" cy="128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Výsledek obrázku pro vápnění brněnská přehrad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1485" y="3214826"/>
            <a:ext cx="4857565" cy="364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Výsledek obrázku pro brněnská přehrada aerace provzdušnění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687" y="3214826"/>
            <a:ext cx="3538556" cy="364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95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Sinice - Brněnská přehrada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521200"/>
            <a:ext cx="41783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Výsledek obrázku pro brněnská přehrada čištění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9500"/>
            <a:ext cx="4368799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Provzdušňovací věže u Brněnské přehrady. Foto: PMO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67200" y="4521200"/>
            <a:ext cx="4876800" cy="23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5800" y="982011"/>
            <a:ext cx="4648200" cy="3374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60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Mimořádné události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9874" name="Picture 2" descr="Výsledek obrázku pro eder d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95400"/>
            <a:ext cx="7010400" cy="4304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3964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Mimořádné události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833718"/>
            <a:ext cx="8534400" cy="602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 descr="Výsledek obrázku pro vajont dam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4371974"/>
            <a:ext cx="3622624" cy="2486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Porucha hráze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122" name="Picture 2" descr="K:\04-Výuka\Fotky\obrazek5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90600"/>
            <a:ext cx="5080000" cy="571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Sledované veličiny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dirty="0" smtClean="0"/>
              <a:t>V případě VD nejvyšších kategorií se provádí TBD:</a:t>
            </a:r>
            <a:endParaRPr lang="cs-CZ" b="1" dirty="0" smtClean="0"/>
          </a:p>
          <a:p>
            <a:pPr algn="just">
              <a:buFontTx/>
              <a:buChar char="-"/>
            </a:pPr>
            <a:r>
              <a:rPr lang="cs-CZ" b="1" dirty="0" smtClean="0"/>
              <a:t>posuny </a:t>
            </a:r>
            <a:r>
              <a:rPr lang="cs-CZ" dirty="0" smtClean="0"/>
              <a:t>- svislý / horizontální směr / prostor (geodeticky)</a:t>
            </a:r>
          </a:p>
          <a:p>
            <a:pPr algn="just">
              <a:buFontTx/>
              <a:buChar char="-"/>
            </a:pPr>
            <a:r>
              <a:rPr lang="cs-CZ" b="1" dirty="0" smtClean="0"/>
              <a:t> náklony </a:t>
            </a:r>
            <a:r>
              <a:rPr lang="cs-CZ" dirty="0" smtClean="0"/>
              <a:t>- geodeticky, kyvadlo, </a:t>
            </a:r>
            <a:r>
              <a:rPr lang="cs-CZ" dirty="0" err="1" smtClean="0"/>
              <a:t>náklonoměr</a:t>
            </a: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deformace horniny</a:t>
            </a:r>
            <a:r>
              <a:rPr lang="cs-CZ" dirty="0" smtClean="0"/>
              <a:t> - inklinometr, geodeticky</a:t>
            </a:r>
          </a:p>
          <a:p>
            <a:pPr algn="just">
              <a:buFontTx/>
              <a:buChar char="-"/>
            </a:pPr>
            <a:r>
              <a:rPr lang="cs-CZ" b="1" dirty="0" smtClean="0"/>
              <a:t> průsakový režim </a:t>
            </a:r>
            <a:r>
              <a:rPr lang="cs-CZ" dirty="0" smtClean="0"/>
              <a:t>- hladiny v hrázi, výtoky z drénů, tlak na betonové konstrukce</a:t>
            </a:r>
          </a:p>
          <a:p>
            <a:pPr algn="just"/>
            <a:r>
              <a:rPr lang="cs-CZ" dirty="0" smtClean="0"/>
              <a:t>                                   (</a:t>
            </a:r>
            <a:r>
              <a:rPr lang="cs-CZ" dirty="0" err="1" smtClean="0"/>
              <a:t>vztlakoměrné</a:t>
            </a:r>
            <a:r>
              <a:rPr lang="cs-CZ" dirty="0" smtClean="0"/>
              <a:t> vrty)</a:t>
            </a:r>
          </a:p>
          <a:p>
            <a:pPr algn="just">
              <a:buFontTx/>
              <a:buChar char="-"/>
            </a:pPr>
            <a:r>
              <a:rPr lang="cs-CZ" b="1" dirty="0" smtClean="0"/>
              <a:t> teplotní režim</a:t>
            </a:r>
            <a:r>
              <a:rPr lang="cs-CZ" dirty="0" smtClean="0"/>
              <a:t> - betonové objekty - současně s deformacemi</a:t>
            </a:r>
          </a:p>
          <a:p>
            <a:pPr algn="just">
              <a:buFontTx/>
              <a:buChar char="-"/>
            </a:pPr>
            <a:r>
              <a:rPr lang="cs-CZ" b="1" dirty="0" smtClean="0"/>
              <a:t> provozní hodnoty </a:t>
            </a:r>
            <a:r>
              <a:rPr lang="cs-CZ" dirty="0" smtClean="0"/>
              <a:t>- odtok, přítok, poloha hladiny, teplota, srážky, vrstva sněhu, tloušťka</a:t>
            </a:r>
          </a:p>
          <a:p>
            <a:pPr algn="just"/>
            <a:r>
              <a:rPr lang="cs-CZ" dirty="0" smtClean="0"/>
              <a:t>		   ledu, tlak</a:t>
            </a:r>
          </a:p>
          <a:p>
            <a:pPr algn="just">
              <a:buFontTx/>
              <a:buChar char="-"/>
            </a:pPr>
            <a:r>
              <a:rPr lang="cs-CZ" b="1" dirty="0" smtClean="0"/>
              <a:t> vizuální posouzení stavu díla </a:t>
            </a:r>
            <a:r>
              <a:rPr lang="cs-CZ" dirty="0" smtClean="0"/>
              <a:t>- ochranné hráze (délka), fotografie (změny)</a:t>
            </a:r>
          </a:p>
          <a:p>
            <a:pPr algn="just">
              <a:buFontTx/>
              <a:buChar char="-"/>
            </a:pPr>
            <a:endParaRPr lang="cs-CZ" dirty="0" smtClean="0"/>
          </a:p>
          <a:p>
            <a:pPr algn="just"/>
            <a:r>
              <a:rPr lang="cs-CZ" dirty="0" smtClean="0"/>
              <a:t>V případě VD nejnižších kategorií se provádí obchůzka a TBD v delších intervalech a je zjednodušený.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Výsledek obrázku pro itaipu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724400" y="4191000"/>
            <a:ext cx="4419600" cy="9445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cs-CZ" dirty="0" smtClean="0"/>
              <a:t>Děkuji, že jste mi </a:t>
            </a:r>
          </a:p>
          <a:p>
            <a:pPr marL="0" indent="0" algn="ctr">
              <a:buNone/>
            </a:pPr>
            <a:r>
              <a:rPr lang="cs-CZ" dirty="0" smtClean="0"/>
              <a:t>věnovali Vaši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392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-13252"/>
            <a:ext cx="4648200" cy="687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480790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Vodohospodářská bilance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Charakteristiky nádrže - poloha a výška hráze </a:t>
            </a:r>
            <a:r>
              <a:rPr lang="cs-CZ" dirty="0" smtClean="0">
                <a:sym typeface="Wingdings" pitchFamily="2" charset="2"/>
              </a:rPr>
              <a:t> třída nádrže - TBD</a:t>
            </a:r>
          </a:p>
          <a:p>
            <a:pPr algn="just">
              <a:buFontTx/>
              <a:buChar char="-"/>
            </a:pPr>
            <a:endParaRPr lang="cs-CZ" dirty="0" smtClean="0">
              <a:sym typeface="Wingdings" pitchFamily="2" charset="2"/>
            </a:endParaRPr>
          </a:p>
          <a:p>
            <a:pPr algn="just">
              <a:buFontTx/>
              <a:buChar char="-"/>
            </a:pPr>
            <a:endParaRPr lang="cs-CZ" dirty="0" smtClean="0">
              <a:sym typeface="Wingdings" pitchFamily="2" charset="2"/>
            </a:endParaRPr>
          </a:p>
          <a:p>
            <a:pPr algn="just">
              <a:buFontTx/>
              <a:buChar char="-"/>
            </a:pPr>
            <a:endParaRPr lang="cs-CZ" dirty="0" smtClean="0">
              <a:sym typeface="Wingdings" pitchFamily="2" charset="2"/>
            </a:endParaRPr>
          </a:p>
          <a:p>
            <a:pPr algn="just">
              <a:buFontTx/>
              <a:buChar char="-"/>
            </a:pPr>
            <a:endParaRPr lang="cs-CZ" dirty="0" smtClean="0">
              <a:sym typeface="Wingdings" pitchFamily="2" charset="2"/>
            </a:endParaRPr>
          </a:p>
          <a:p>
            <a:pPr algn="just">
              <a:buFontTx/>
              <a:buChar char="-"/>
            </a:pP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Stanovení objemů akumulačního a retenčního prostoru dle účelu nádrže</a:t>
            </a:r>
          </a:p>
          <a:p>
            <a:pPr algn="just">
              <a:buFontTx/>
              <a:buChar char="-"/>
            </a:pPr>
            <a:r>
              <a:rPr lang="cs-CZ" dirty="0" smtClean="0"/>
              <a:t> Možnosti optimálního využití objemů - odtokový režim, hladinový režim, odběry vody</a:t>
            </a:r>
          </a:p>
          <a:p>
            <a:pPr algn="just">
              <a:buFontTx/>
              <a:buChar char="-"/>
            </a:pPr>
            <a:r>
              <a:rPr lang="cs-CZ" dirty="0" smtClean="0"/>
              <a:t> Určení vlivu nádrže na transformaci a další díla na toku - za povodní a sucha</a:t>
            </a:r>
          </a:p>
          <a:p>
            <a:pPr algn="just">
              <a:buFontTx/>
              <a:buChar char="-"/>
            </a:pPr>
            <a:r>
              <a:rPr lang="cs-CZ" dirty="0" smtClean="0"/>
              <a:t> Stanovení kapacity výpusti a bezpečnostního přelivu</a:t>
            </a:r>
          </a:p>
          <a:p>
            <a:pPr algn="just">
              <a:buFontTx/>
              <a:buChar char="-"/>
            </a:pPr>
            <a:r>
              <a:rPr lang="cs-CZ" dirty="0" smtClean="0"/>
              <a:t> Inženýrsko-geologický průzkum</a:t>
            </a:r>
          </a:p>
          <a:p>
            <a:pPr algn="just">
              <a:buFontTx/>
              <a:buChar char="-"/>
            </a:pPr>
            <a:r>
              <a:rPr lang="cs-CZ" dirty="0" smtClean="0"/>
              <a:t> Výpar z hladiny</a:t>
            </a:r>
          </a:p>
          <a:p>
            <a:pPr algn="just">
              <a:buFontTx/>
              <a:buChar char="-"/>
            </a:pPr>
            <a:endParaRPr lang="cs-CZ" dirty="0" smtClean="0"/>
          </a:p>
          <a:p>
            <a:pPr algn="just"/>
            <a:r>
              <a:rPr lang="cs-CZ" dirty="0" smtClean="0"/>
              <a:t>… řešeno iteračně </a:t>
            </a:r>
            <a:r>
              <a:rPr lang="cs-CZ" dirty="0" smtClean="0">
                <a:sym typeface="Wingdings" pitchFamily="2" charset="2"/>
              </a:rPr>
              <a:t> </a:t>
            </a:r>
            <a:r>
              <a:rPr lang="cs-CZ" dirty="0" smtClean="0"/>
              <a:t>optimální řešení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lum bright="3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426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3975242"/>
            <a:ext cx="2819400" cy="288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Objemy nádrží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mrtvý prostor </a:t>
            </a:r>
            <a:r>
              <a:rPr lang="cs-CZ" dirty="0" smtClean="0"/>
              <a:t>- pod úrovní spodních výpustí</a:t>
            </a:r>
          </a:p>
          <a:p>
            <a:pPr algn="just">
              <a:buFontTx/>
              <a:buChar char="-"/>
            </a:pPr>
            <a:r>
              <a:rPr lang="cs-CZ" b="1" dirty="0" smtClean="0"/>
              <a:t> stálé nadržení </a:t>
            </a:r>
            <a:r>
              <a:rPr lang="cs-CZ" dirty="0" smtClean="0"/>
              <a:t>- nevyužívá se k odtoku za normálního provozu</a:t>
            </a:r>
          </a:p>
          <a:p>
            <a:pPr algn="just">
              <a:buFontTx/>
              <a:buChar char="-"/>
            </a:pPr>
            <a:r>
              <a:rPr lang="cs-CZ" b="1" dirty="0" smtClean="0"/>
              <a:t> zásobní prostor </a:t>
            </a:r>
            <a:r>
              <a:rPr lang="cs-CZ" dirty="0" smtClean="0"/>
              <a:t>- běžná manipulace</a:t>
            </a:r>
          </a:p>
          <a:p>
            <a:pPr algn="just">
              <a:buFontTx/>
              <a:buChar char="-"/>
            </a:pPr>
            <a:r>
              <a:rPr lang="cs-CZ" b="1" dirty="0" smtClean="0"/>
              <a:t> ochranný prostor ovladatelný </a:t>
            </a:r>
            <a:r>
              <a:rPr lang="cs-CZ" dirty="0" smtClean="0"/>
              <a:t>- pod úrovní nehrazeného přelivu</a:t>
            </a:r>
          </a:p>
          <a:p>
            <a:pPr algn="just">
              <a:buFontTx/>
              <a:buChar char="-"/>
            </a:pPr>
            <a:r>
              <a:rPr lang="cs-CZ" b="1" dirty="0" smtClean="0"/>
              <a:t> ochranný prostor neovladatelný </a:t>
            </a:r>
            <a:r>
              <a:rPr lang="cs-CZ" dirty="0" smtClean="0"/>
              <a:t>- nad úrovní nehrazeného přelivu</a:t>
            </a:r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b="1" dirty="0" smtClean="0"/>
              <a:t>celkový</a:t>
            </a:r>
            <a:endParaRPr lang="cs-CZ" b="1" dirty="0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3434366"/>
            <a:ext cx="4191000" cy="342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Zásobní prostor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04800" y="1447800"/>
            <a:ext cx="8610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dirty="0" smtClean="0"/>
              <a:t>přítoky</a:t>
            </a:r>
            <a:endParaRPr lang="cs-CZ" dirty="0" smtClean="0"/>
          </a:p>
          <a:p>
            <a:pPr algn="just">
              <a:buFontTx/>
              <a:buChar char="-"/>
            </a:pPr>
            <a:r>
              <a:rPr lang="cs-CZ" dirty="0" smtClean="0"/>
              <a:t> </a:t>
            </a:r>
            <a:r>
              <a:rPr lang="cs-CZ" dirty="0" smtClean="0"/>
              <a:t>odtoky </a:t>
            </a:r>
            <a:r>
              <a:rPr lang="cs-CZ" dirty="0" smtClean="0"/>
              <a:t>a ztráty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průměrný odtok (měsíční)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zaručený odtok (minimální)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výpar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průsak dnem (především jednorázový)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odběr - vodárenství, průmysl, energetika</a:t>
            </a:r>
          </a:p>
          <a:p>
            <a:pPr algn="just">
              <a:buFontTx/>
              <a:buChar char="-"/>
            </a:pPr>
            <a:r>
              <a:rPr lang="cs-CZ" dirty="0" smtClean="0"/>
              <a:t> není </a:t>
            </a:r>
            <a:r>
              <a:rPr lang="cs-CZ" dirty="0" smtClean="0"/>
              <a:t>u suchých </a:t>
            </a:r>
            <a:r>
              <a:rPr lang="cs-CZ" dirty="0" smtClean="0"/>
              <a:t>nádrží</a:t>
            </a:r>
          </a:p>
          <a:p>
            <a:pPr algn="just">
              <a:buFontTx/>
              <a:buChar char="-"/>
            </a:pPr>
            <a:endParaRPr lang="cs-CZ" dirty="0"/>
          </a:p>
          <a:p>
            <a:pPr algn="just">
              <a:buFontTx/>
              <a:buChar char="-"/>
            </a:pPr>
            <a:r>
              <a:rPr lang="cs-CZ" dirty="0" smtClean="0"/>
              <a:t> cyklus nádrže:</a:t>
            </a:r>
          </a:p>
          <a:p>
            <a:pPr lvl="1" algn="just">
              <a:buFontTx/>
              <a:buChar char="-"/>
            </a:pPr>
            <a:r>
              <a:rPr lang="cs-CZ" dirty="0" smtClean="0"/>
              <a:t> roční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víceletý - </a:t>
            </a:r>
            <a:r>
              <a:rPr lang="cs-CZ" dirty="0"/>
              <a:t>n</a:t>
            </a:r>
            <a:r>
              <a:rPr lang="cs-CZ" dirty="0" smtClean="0"/>
              <a:t>aplnění není během 1 roku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krátkodobý - dny, týdny</a:t>
            </a:r>
          </a:p>
          <a:p>
            <a:pPr lvl="1" algn="just">
              <a:buFontTx/>
              <a:buChar char="-"/>
            </a:pPr>
            <a:r>
              <a:rPr lang="cs-CZ" dirty="0"/>
              <a:t> </a:t>
            </a:r>
            <a:r>
              <a:rPr lang="cs-CZ" dirty="0" smtClean="0"/>
              <a:t>nepravidelný - příležitostný odběr</a:t>
            </a:r>
            <a:endParaRPr lang="cs-CZ" dirty="0" smtClean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5254" y="990600"/>
            <a:ext cx="4208746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5456427"/>
            <a:ext cx="3276600" cy="140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6600" y="5483505"/>
            <a:ext cx="3657600" cy="129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714" y="5496205"/>
            <a:ext cx="2426586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3864</TotalTime>
  <Words>1462</Words>
  <Application>Microsoft Office PowerPoint</Application>
  <PresentationFormat>Předvádění na obrazovce (4:3)</PresentationFormat>
  <Paragraphs>274</Paragraphs>
  <Slides>43</Slides>
  <Notes>41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43</vt:i4>
      </vt:variant>
    </vt:vector>
  </HeadingPairs>
  <TitlesOfParts>
    <vt:vector size="44" baseType="lpstr">
      <vt:lpstr>Motiv systému Office</vt:lpstr>
      <vt:lpstr>Vodní nádrže</vt:lpstr>
      <vt:lpstr>Obsah</vt:lpstr>
      <vt:lpstr>Nádrže dle převládající funkce</vt:lpstr>
      <vt:lpstr>Prezentace aplikace PowerPoint</vt:lpstr>
      <vt:lpstr>Prezentace aplikace PowerPoint</vt:lpstr>
      <vt:lpstr>Prezentace aplikace PowerPoint</vt:lpstr>
      <vt:lpstr>Vodohospodářská bilance</vt:lpstr>
      <vt:lpstr>Objemy nádrží</vt:lpstr>
      <vt:lpstr>Zásobní prostor</vt:lpstr>
      <vt:lpstr>Retenční prostor</vt:lpstr>
      <vt:lpstr>Typy hrází</vt:lpstr>
      <vt:lpstr>Typy hrází</vt:lpstr>
      <vt:lpstr>Typy hrází</vt:lpstr>
      <vt:lpstr>Objekty na nádržích</vt:lpstr>
      <vt:lpstr>Objekty na nádržích</vt:lpstr>
      <vt:lpstr>Objekty na nádržích</vt:lpstr>
      <vt:lpstr>Objekty na nádržích</vt:lpstr>
      <vt:lpstr>Objekty na nádržích</vt:lpstr>
      <vt:lpstr>Objekty na nádržích</vt:lpstr>
      <vt:lpstr>Objekty na nádržích</vt:lpstr>
      <vt:lpstr>Objekty na nádržích</vt:lpstr>
      <vt:lpstr>Objekty na nádržích</vt:lpstr>
      <vt:lpstr>Měření objemů nádrží</vt:lpstr>
      <vt:lpstr>Transformace povodně - nádrž</vt:lpstr>
      <vt:lpstr>Proudění hrází</vt:lpstr>
      <vt:lpstr>Teplotní poměry</vt:lpstr>
      <vt:lpstr>Teplotní poměry</vt:lpstr>
      <vt:lpstr>Stratifikace</vt:lpstr>
      <vt:lpstr>Odběry pitné vody</vt:lpstr>
      <vt:lpstr>Vliv na sucho a ekologii</vt:lpstr>
      <vt:lpstr>Připravované nádrže</vt:lpstr>
      <vt:lpstr>Připravované nádrže</vt:lpstr>
      <vt:lpstr>Problémy vodních nádrží</vt:lpstr>
      <vt:lpstr>Problémy vodních nádrží</vt:lpstr>
      <vt:lpstr>Odbahňování</vt:lpstr>
      <vt:lpstr>Mimořádné události</vt:lpstr>
      <vt:lpstr>Sinice - Brněnská přehrada</vt:lpstr>
      <vt:lpstr>Sinice - Brněnská přehrada</vt:lpstr>
      <vt:lpstr>Mimořádné události</vt:lpstr>
      <vt:lpstr>Mimořádné události</vt:lpstr>
      <vt:lpstr>Porucha hráze</vt:lpstr>
      <vt:lpstr>Sledované veličiny</vt:lpstr>
      <vt:lpstr>Prezentace aplikace PowerPoint</vt:lpstr>
    </vt:vector>
  </TitlesOfParts>
  <Company>VUT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Lukáš Smelík</dc:creator>
  <cp:lastModifiedBy>Lukas Smelik</cp:lastModifiedBy>
  <cp:revision>332</cp:revision>
  <dcterms:created xsi:type="dcterms:W3CDTF">2014-02-15T09:50:08Z</dcterms:created>
  <dcterms:modified xsi:type="dcterms:W3CDTF">2016-12-15T08:32:10Z</dcterms:modified>
</cp:coreProperties>
</file>