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56" r:id="rId2"/>
    <p:sldId id="256" r:id="rId3"/>
    <p:sldId id="290" r:id="rId4"/>
    <p:sldId id="351" r:id="rId5"/>
    <p:sldId id="407" r:id="rId6"/>
    <p:sldId id="335" r:id="rId7"/>
    <p:sldId id="350" r:id="rId8"/>
    <p:sldId id="348" r:id="rId9"/>
    <p:sldId id="374" r:id="rId10"/>
    <p:sldId id="377" r:id="rId11"/>
    <p:sldId id="379" r:id="rId12"/>
    <p:sldId id="378" r:id="rId13"/>
    <p:sldId id="380" r:id="rId14"/>
    <p:sldId id="375" r:id="rId15"/>
    <p:sldId id="385" r:id="rId16"/>
    <p:sldId id="381" r:id="rId17"/>
    <p:sldId id="383" r:id="rId18"/>
    <p:sldId id="382" r:id="rId19"/>
    <p:sldId id="384" r:id="rId20"/>
    <p:sldId id="389" r:id="rId21"/>
    <p:sldId id="388" r:id="rId22"/>
    <p:sldId id="387" r:id="rId23"/>
    <p:sldId id="360" r:id="rId24"/>
    <p:sldId id="386" r:id="rId25"/>
    <p:sldId id="364" r:id="rId26"/>
    <p:sldId id="365" r:id="rId27"/>
    <p:sldId id="366" r:id="rId28"/>
    <p:sldId id="367" r:id="rId29"/>
    <p:sldId id="369" r:id="rId30"/>
    <p:sldId id="390" r:id="rId31"/>
    <p:sldId id="410" r:id="rId32"/>
    <p:sldId id="391" r:id="rId33"/>
    <p:sldId id="392" r:id="rId34"/>
    <p:sldId id="393" r:id="rId35"/>
    <p:sldId id="397" r:id="rId36"/>
    <p:sldId id="408" r:id="rId37"/>
    <p:sldId id="409" r:id="rId38"/>
    <p:sldId id="394" r:id="rId39"/>
    <p:sldId id="395" r:id="rId40"/>
    <p:sldId id="396" r:id="rId41"/>
    <p:sldId id="398" r:id="rId42"/>
    <p:sldId id="399" r:id="rId43"/>
    <p:sldId id="400" r:id="rId44"/>
    <p:sldId id="401" r:id="rId45"/>
    <p:sldId id="402" r:id="rId46"/>
    <p:sldId id="403" r:id="rId47"/>
    <p:sldId id="404" r:id="rId48"/>
    <p:sldId id="405" r:id="rId49"/>
    <p:sldId id="406" r:id="rId50"/>
    <p:sldId id="317" r:id="rId5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CC"/>
    <a:srgbClr val="FFFF99"/>
    <a:srgbClr val="996633"/>
    <a:srgbClr val="CDE1F3"/>
    <a:srgbClr val="CCFF99"/>
    <a:srgbClr val="99FF66"/>
    <a:srgbClr val="FFFF66"/>
    <a:srgbClr val="FF0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03447BB-5D67-496B-8E87-E561075AD55C}" styleName="Tmavý styl 1 – zvýraznění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8355" autoAdjust="0"/>
  </p:normalViewPr>
  <p:slideViewPr>
    <p:cSldViewPr>
      <p:cViewPr>
        <p:scale>
          <a:sx n="100" d="100"/>
          <a:sy n="100" d="100"/>
        </p:scale>
        <p:origin x="-1308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E737C-ECC4-4E43-9D70-CC98629924DA}" type="datetimeFigureOut">
              <a:rPr lang="cs-CZ" smtClean="0"/>
              <a:pPr/>
              <a:t>8.12.2016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9EDDB-3C6C-4E77-91DE-BB9D12EBC2B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938795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ACC81-8344-4328-8FA6-2BE76E9F1F9E}" type="datetimeFigureOut">
              <a:rPr lang="cs-CZ" smtClean="0"/>
              <a:pPr/>
              <a:t>8.12.2016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2D87-0879-4888-A39A-69074374B3F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10369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2D87-0879-4888-A39A-69074374B3F4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007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161C-0806-40FC-8863-B38BE14F7007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210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E6C4F-351D-40F7-B703-5E8E8F284890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33565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9D260-D00E-4548-927A-7D15D8AA99EF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5696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F42D-7BCD-41CE-91EB-708243D1A4AE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5212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34BB-C3A4-4322-A7E1-8C73EBD1ECC3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7134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8AF60-22AD-4DD1-9BB5-291B84F8943E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652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B2A5-B025-4ACE-83D1-1BE0D04FD15B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2474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424EB-986D-49C2-8D6A-E0CAB2393CF6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4891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31CB-FF62-4024-B942-5E5E179BDA8E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6404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BC866-BD2D-4BAB-9AD5-3C396696A4B7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3547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F407-B2C2-41F5-B9F4-0C4C49EDBEE0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876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B8BA0-74EE-477C-9630-AD1CD7049C4C}" type="datetime1">
              <a:rPr lang="cs-CZ" smtClean="0"/>
              <a:pPr/>
              <a:t>8.12.2016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15394-562B-4455-8801-44CE4BF533A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0398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lukas.smelik@gmail.com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oleObject" Target="../embeddings/oleObject3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Vyučující - studenti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Metody fyzické geografie 2</a:t>
            </a:r>
          </a:p>
          <a:p>
            <a:r>
              <a:rPr lang="cs-CZ" dirty="0" smtClean="0"/>
              <a:t>dotazy, diskuse</a:t>
            </a:r>
          </a:p>
          <a:p>
            <a:r>
              <a:rPr lang="cs-CZ" dirty="0" smtClean="0"/>
              <a:t>prezentace k dispozici</a:t>
            </a:r>
          </a:p>
          <a:p>
            <a:r>
              <a:rPr lang="cs-CZ" dirty="0" err="1" smtClean="0">
                <a:hlinkClick r:id="rId2"/>
              </a:rPr>
              <a:t>lukas.smelik</a:t>
            </a:r>
            <a:r>
              <a:rPr lang="cs-CZ" dirty="0" smtClean="0">
                <a:hlinkClick r:id="rId2"/>
              </a:rPr>
              <a:t>@</a:t>
            </a:r>
            <a:r>
              <a:rPr lang="cs-CZ" dirty="0" err="1" smtClean="0">
                <a:hlinkClick r:id="rId2"/>
              </a:rPr>
              <a:t>gmail.com</a:t>
            </a:r>
            <a:endParaRPr lang="cs-CZ" dirty="0" smtClean="0"/>
          </a:p>
          <a:p>
            <a:r>
              <a:rPr lang="cs-CZ" dirty="0" smtClean="0"/>
              <a:t>docházka</a:t>
            </a:r>
          </a:p>
          <a:p>
            <a:r>
              <a:rPr lang="cs-CZ" dirty="0" smtClean="0"/>
              <a:t>otázky z tohoto tématu ke zkoušce zadávám já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9013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Ustálenost proudění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28600" y="1295400"/>
            <a:ext cx="4045527" cy="5430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609600" y="1110734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Profil Svratka - Brno-Poříčí</a:t>
            </a:r>
            <a:endParaRPr lang="cs-CZ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2000" y="1323109"/>
            <a:ext cx="4056050" cy="5430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ovéPole 13"/>
          <p:cNvSpPr txBox="1"/>
          <p:nvPr/>
        </p:nvSpPr>
        <p:spPr>
          <a:xfrm>
            <a:off x="4809325" y="1110734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Profil Morava - Kroměříž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4303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Transformace povodně - niva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6256" y="3295049"/>
            <a:ext cx="5392882" cy="338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8" name="Picture 2" descr="http://m00090.pmo.cz/images/obsah/jez-bulhary-1-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199" y="1028699"/>
            <a:ext cx="5106777" cy="339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303" name="Picture 7" descr="http://mw2.google.com/mw-panoramio/photos/medium/729293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52401" y="1028699"/>
            <a:ext cx="3581400" cy="18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6705600" y="12192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jez Bulhary</a:t>
            </a:r>
            <a:endParaRPr lang="cs-CZ" dirty="0"/>
          </a:p>
        </p:txBody>
      </p:sp>
      <p:cxnSp>
        <p:nvCxnSpPr>
          <p:cNvPr id="13" name="Přímá spojnice se šipkou 12"/>
          <p:cNvCxnSpPr/>
          <p:nvPr/>
        </p:nvCxnSpPr>
        <p:spPr>
          <a:xfrm flipH="1" flipV="1">
            <a:off x="2438400" y="1956954"/>
            <a:ext cx="1905000" cy="147204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5305" name="Picture 9" descr="http://d1.cdn.szn.cz/1/img/34/15/12/03/50/66/1600x1200_g4FVrF.jpg?fl=res,400,225,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4248" y="4540339"/>
            <a:ext cx="2978728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Přímá spojnice se šipkou 23"/>
          <p:cNvCxnSpPr/>
          <p:nvPr/>
        </p:nvCxnSpPr>
        <p:spPr>
          <a:xfrm flipH="1">
            <a:off x="6932469" y="3429000"/>
            <a:ext cx="226868" cy="146560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 flipH="1" flipV="1">
            <a:off x="5334000" y="1403866"/>
            <a:ext cx="304801" cy="639678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Přímá spojnice se šipkou 28"/>
          <p:cNvCxnSpPr/>
          <p:nvPr/>
        </p:nvCxnSpPr>
        <p:spPr>
          <a:xfrm>
            <a:off x="4495801" y="3500640"/>
            <a:ext cx="457199" cy="675018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TextovéPole 30"/>
          <p:cNvSpPr txBox="1"/>
          <p:nvPr/>
        </p:nvSpPr>
        <p:spPr>
          <a:xfrm>
            <a:off x="166256" y="3214435"/>
            <a:ext cx="198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ilustrační obr.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67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ovnoměrnost proudění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dle změny parametrů v prostoru</a:t>
            </a:r>
          </a:p>
          <a:p>
            <a:pPr lvl="1">
              <a:lnSpc>
                <a:spcPct val="90000"/>
              </a:lnSpc>
            </a:pPr>
            <a:r>
              <a:rPr lang="cs-CZ" altLang="cs-CZ" sz="2400" u="sng" dirty="0" smtClean="0"/>
              <a:t>rovnoměrné</a:t>
            </a:r>
            <a:r>
              <a:rPr lang="cs-CZ" altLang="cs-CZ" sz="2400" dirty="0" smtClean="0"/>
              <a:t> – zvláštní případ ustáleného proudění, průtočné průřezy, rychlost, sklon dna a drsnost jsou v celém úseku konstantní</a:t>
            </a:r>
          </a:p>
          <a:p>
            <a:pPr lvl="2">
              <a:lnSpc>
                <a:spcPct val="90000"/>
              </a:lnSpc>
            </a:pPr>
            <a:r>
              <a:rPr lang="cs-CZ" altLang="cs-CZ" dirty="0"/>
              <a:t>i</a:t>
            </a:r>
            <a:r>
              <a:rPr lang="cs-CZ" altLang="cs-CZ" dirty="0" smtClean="0"/>
              <a:t>dealizovaný případ</a:t>
            </a:r>
          </a:p>
          <a:p>
            <a:pPr lvl="1">
              <a:lnSpc>
                <a:spcPct val="90000"/>
              </a:lnSpc>
            </a:pPr>
            <a:r>
              <a:rPr lang="cs-CZ" altLang="cs-CZ" sz="2400" u="sng" dirty="0" smtClean="0"/>
              <a:t>nerovnoměrné</a:t>
            </a:r>
            <a:r>
              <a:rPr lang="cs-CZ" altLang="cs-CZ" sz="2400" dirty="0" smtClean="0"/>
              <a:t> – hydraulické veličiny jsou funkcí času a polohy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6321" name="Picture 1" descr="F:\04-Výuka\Fotky\Obrazek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554" y="3810639"/>
            <a:ext cx="3879273" cy="283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322" name="Picture 2" descr="F:\04-Výuka\Fotky\000205_05_0005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683" y="3810639"/>
            <a:ext cx="3778909" cy="283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45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Rovnoměrné ustálené proudění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Grafické znázornění </a:t>
            </a:r>
            <a:r>
              <a:rPr lang="cs-CZ" altLang="cs-CZ" sz="2800" dirty="0" err="1" smtClean="0"/>
              <a:t>Bernoulliho</a:t>
            </a:r>
            <a:r>
              <a:rPr lang="cs-CZ" altLang="cs-CZ" sz="2800" dirty="0" smtClean="0"/>
              <a:t> rovnice</a:t>
            </a: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509" y="1981200"/>
            <a:ext cx="7532433" cy="3200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562600"/>
            <a:ext cx="1828800" cy="609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1828800" y="6220691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sklon dna = sklon hladiny = sklon čáry energie</a:t>
            </a:r>
            <a:endParaRPr lang="cs-CZ" dirty="0"/>
          </a:p>
        </p:txBody>
      </p:sp>
      <p:sp>
        <p:nvSpPr>
          <p:cNvPr id="9" name="Šipka doprava 8"/>
          <p:cNvSpPr/>
          <p:nvPr/>
        </p:nvSpPr>
        <p:spPr>
          <a:xfrm rot="283800">
            <a:off x="3429000" y="3352799"/>
            <a:ext cx="1295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8325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Druhy modelů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b="1" dirty="0" smtClean="0">
                <a:solidFill>
                  <a:srgbClr val="FF0000"/>
                </a:solidFill>
              </a:rPr>
              <a:t>1D</a:t>
            </a:r>
            <a:r>
              <a:rPr lang="cs-CZ" altLang="cs-CZ" sz="2800" b="1" dirty="0" smtClean="0"/>
              <a:t> </a:t>
            </a:r>
            <a:r>
              <a:rPr lang="cs-CZ" altLang="cs-CZ" sz="2800" dirty="0" smtClean="0"/>
              <a:t>– směr vektoru rychlosti jen ve směru proudnice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běžné modelování nižší kvality, výpočet v řádu sekund</a:t>
            </a:r>
          </a:p>
          <a:p>
            <a:pPr>
              <a:lnSpc>
                <a:spcPct val="90000"/>
              </a:lnSpc>
            </a:pPr>
            <a:endParaRPr lang="cs-CZ" altLang="cs-CZ" sz="2800" dirty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2D – </a:t>
            </a:r>
            <a:r>
              <a:rPr lang="cs-CZ" altLang="cs-CZ" sz="2800" dirty="0"/>
              <a:t>směr vektoru rychlosti </a:t>
            </a:r>
            <a:r>
              <a:rPr lang="cs-CZ" altLang="cs-CZ" sz="2800" dirty="0" smtClean="0"/>
              <a:t>v horizontální rovině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modelování vyšší kvality, pro inundace, výpočet v řádu hodin až dní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>
                <a:solidFill>
                  <a:schemeClr val="bg1">
                    <a:lumMod val="65000"/>
                  </a:schemeClr>
                </a:solidFill>
              </a:rPr>
              <a:t>3D</a:t>
            </a:r>
            <a:r>
              <a:rPr lang="cs-CZ" altLang="cs-CZ" sz="2800" dirty="0" smtClean="0"/>
              <a:t> – vektor </a:t>
            </a:r>
            <a:r>
              <a:rPr lang="cs-CZ" altLang="cs-CZ" sz="2800" dirty="0"/>
              <a:t>rychlosti </a:t>
            </a:r>
            <a:r>
              <a:rPr lang="cs-CZ" altLang="cs-CZ" sz="2800" dirty="0" smtClean="0"/>
              <a:t>může směřovat všemi směry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řešení detailů – přepady, usměrnění proudu, výpočet v řádu hodin až dní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2817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/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Časté tvary koryt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2814" y="1371599"/>
            <a:ext cx="8610600" cy="4953000"/>
          </a:xfrm>
        </p:spPr>
        <p:txBody>
          <a:bodyPr>
            <a:noAutofit/>
          </a:bodyPr>
          <a:lstStyle/>
          <a:p>
            <a:r>
              <a:rPr lang="cs-CZ" altLang="cs-CZ" sz="2800" dirty="0" smtClean="0"/>
              <a:t>obdélník</a:t>
            </a:r>
          </a:p>
          <a:p>
            <a:pPr lvl="1"/>
            <a:r>
              <a:rPr lang="cs-CZ" altLang="cs-CZ" sz="2000" dirty="0"/>
              <a:t>úzké prostory, </a:t>
            </a:r>
            <a:endParaRPr lang="cs-CZ" altLang="cs-CZ" sz="2000" dirty="0" smtClean="0"/>
          </a:p>
          <a:p>
            <a:pPr marL="457200" lvl="1" indent="0">
              <a:buNone/>
            </a:pPr>
            <a:r>
              <a:rPr lang="cs-CZ" altLang="cs-CZ" sz="2000" dirty="0" smtClean="0"/>
              <a:t>     u </a:t>
            </a:r>
            <a:r>
              <a:rPr lang="cs-CZ" altLang="cs-CZ" sz="2000" dirty="0"/>
              <a:t>silnice, ve </a:t>
            </a:r>
            <a:r>
              <a:rPr lang="cs-CZ" altLang="cs-CZ" sz="2000" dirty="0" smtClean="0"/>
              <a:t>městech</a:t>
            </a:r>
          </a:p>
          <a:p>
            <a:r>
              <a:rPr lang="cs-CZ" altLang="cs-CZ" sz="2800" dirty="0" smtClean="0"/>
              <a:t>lichoběžník</a:t>
            </a:r>
          </a:p>
          <a:p>
            <a:pPr lvl="1"/>
            <a:r>
              <a:rPr lang="cs-CZ" altLang="cs-CZ" sz="2000" dirty="0"/>
              <a:t>technický tvar blízký přírodě, často, </a:t>
            </a:r>
            <a:endParaRPr lang="cs-CZ" altLang="cs-CZ" sz="2000" dirty="0" smtClean="0"/>
          </a:p>
          <a:p>
            <a:pPr marL="457200" lvl="1" indent="0">
              <a:buNone/>
            </a:pPr>
            <a:r>
              <a:rPr lang="cs-CZ" altLang="cs-CZ" sz="2000" dirty="0"/>
              <a:t> </a:t>
            </a:r>
            <a:r>
              <a:rPr lang="cs-CZ" altLang="cs-CZ" sz="2000" dirty="0" smtClean="0"/>
              <a:t>    mimo města</a:t>
            </a:r>
          </a:p>
          <a:p>
            <a:r>
              <a:rPr lang="cs-CZ" altLang="cs-CZ" sz="2800" dirty="0" smtClean="0"/>
              <a:t>složený lichoběžník</a:t>
            </a:r>
          </a:p>
          <a:p>
            <a:pPr lvl="1"/>
            <a:r>
              <a:rPr lang="cs-CZ" altLang="cs-CZ" sz="2000" dirty="0"/>
              <a:t>řeky, vznikem hrází, berma </a:t>
            </a:r>
            <a:r>
              <a:rPr lang="cs-CZ" altLang="cs-CZ" sz="2000" dirty="0" smtClean="0"/>
              <a:t>zaplavena </a:t>
            </a:r>
          </a:p>
          <a:p>
            <a:pPr marL="457200" lvl="1" indent="0">
              <a:buNone/>
            </a:pPr>
            <a:r>
              <a:rPr lang="cs-CZ" altLang="cs-CZ" sz="2000" dirty="0"/>
              <a:t> </a:t>
            </a:r>
            <a:r>
              <a:rPr lang="cs-CZ" altLang="cs-CZ" sz="2000" dirty="0" smtClean="0"/>
              <a:t>    maximálně </a:t>
            </a:r>
            <a:r>
              <a:rPr lang="cs-CZ" altLang="cs-CZ" sz="2000" dirty="0"/>
              <a:t>několikrát ročně</a:t>
            </a:r>
          </a:p>
          <a:p>
            <a:r>
              <a:rPr lang="cs-CZ" altLang="cs-CZ" sz="2800" dirty="0" smtClean="0"/>
              <a:t>miskovitý</a:t>
            </a:r>
          </a:p>
          <a:p>
            <a:pPr lvl="1"/>
            <a:r>
              <a:rPr lang="cs-CZ" altLang="cs-CZ" sz="2000" dirty="0"/>
              <a:t>mělký, </a:t>
            </a:r>
            <a:r>
              <a:rPr lang="cs-CZ" altLang="cs-CZ" sz="2000" dirty="0" smtClean="0"/>
              <a:t>přístup</a:t>
            </a:r>
            <a:r>
              <a:rPr lang="cs-CZ" altLang="cs-CZ" sz="2000" dirty="0"/>
              <a:t>, vyrovnaný průtok během </a:t>
            </a:r>
            <a:r>
              <a:rPr lang="cs-CZ" altLang="cs-CZ" sz="2000" dirty="0" smtClean="0"/>
              <a:t>roku</a:t>
            </a:r>
          </a:p>
          <a:p>
            <a:r>
              <a:rPr lang="cs-CZ" altLang="cs-CZ" sz="2800" dirty="0" smtClean="0"/>
              <a:t>půlkruhový</a:t>
            </a:r>
          </a:p>
          <a:p>
            <a:pPr lvl="1"/>
            <a:r>
              <a:rPr lang="cs-CZ" altLang="cs-CZ" sz="2000" dirty="0"/>
              <a:t>NE, složitá stavba, komplikovaná údržba</a:t>
            </a:r>
          </a:p>
          <a:p>
            <a:pPr lvl="1"/>
            <a:endParaRPr lang="cs-CZ" altLang="cs-CZ" sz="2400" dirty="0"/>
          </a:p>
          <a:p>
            <a:endParaRPr lang="cs-CZ" altLang="cs-CZ" sz="2800" dirty="0"/>
          </a:p>
          <a:p>
            <a:pPr>
              <a:lnSpc>
                <a:spcPct val="90000"/>
              </a:lnSpc>
            </a:pP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014786" y="1524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4014786" y="20574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5233986" y="1524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3976686" y="2715986"/>
            <a:ext cx="3048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4281486" y="3096986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4967286" y="2715986"/>
            <a:ext cx="3810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3824286" y="3924299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281486" y="4152899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V="1">
            <a:off x="4891086" y="4152899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5119686" y="4152899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V="1">
            <a:off x="5348286" y="3924299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3" name="Arc 30"/>
          <p:cNvSpPr>
            <a:spLocks/>
          </p:cNvSpPr>
          <p:nvPr/>
        </p:nvSpPr>
        <p:spPr bwMode="auto">
          <a:xfrm rot="10800000" flipH="1">
            <a:off x="4688114" y="6162789"/>
            <a:ext cx="298450" cy="303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4" name="Arc 31"/>
          <p:cNvSpPr>
            <a:spLocks/>
          </p:cNvSpPr>
          <p:nvPr/>
        </p:nvSpPr>
        <p:spPr bwMode="auto">
          <a:xfrm rot="16239642" flipH="1">
            <a:off x="4416651" y="6189777"/>
            <a:ext cx="296863" cy="2524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5" name="Freeform 34"/>
          <p:cNvSpPr>
            <a:spLocks/>
          </p:cNvSpPr>
          <p:nvPr/>
        </p:nvSpPr>
        <p:spPr bwMode="auto">
          <a:xfrm>
            <a:off x="3710214" y="5360988"/>
            <a:ext cx="1955800" cy="201612"/>
          </a:xfrm>
          <a:custGeom>
            <a:avLst/>
            <a:gdLst>
              <a:gd name="T0" fmla="*/ 0 w 1232"/>
              <a:gd name="T1" fmla="*/ 4 h 127"/>
              <a:gd name="T2" fmla="*/ 157 w 1232"/>
              <a:gd name="T3" fmla="*/ 4 h 127"/>
              <a:gd name="T4" fmla="*/ 248 w 1232"/>
              <a:gd name="T5" fmla="*/ 24 h 127"/>
              <a:gd name="T6" fmla="*/ 408 w 1232"/>
              <a:gd name="T7" fmla="*/ 95 h 127"/>
              <a:gd name="T8" fmla="*/ 608 w 1232"/>
              <a:gd name="T9" fmla="*/ 127 h 127"/>
              <a:gd name="T10" fmla="*/ 787 w 1232"/>
              <a:gd name="T11" fmla="*/ 97 h 127"/>
              <a:gd name="T12" fmla="*/ 910 w 1232"/>
              <a:gd name="T13" fmla="*/ 42 h 127"/>
              <a:gd name="T14" fmla="*/ 1010 w 1232"/>
              <a:gd name="T15" fmla="*/ 7 h 127"/>
              <a:gd name="T16" fmla="*/ 1232 w 1232"/>
              <a:gd name="T17" fmla="*/ 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2" h="127">
                <a:moveTo>
                  <a:pt x="0" y="4"/>
                </a:moveTo>
                <a:cubicBezTo>
                  <a:pt x="58" y="3"/>
                  <a:pt x="116" y="1"/>
                  <a:pt x="157" y="4"/>
                </a:cubicBezTo>
                <a:cubicBezTo>
                  <a:pt x="198" y="8"/>
                  <a:pt x="206" y="9"/>
                  <a:pt x="248" y="24"/>
                </a:cubicBezTo>
                <a:cubicBezTo>
                  <a:pt x="290" y="39"/>
                  <a:pt x="348" y="78"/>
                  <a:pt x="408" y="95"/>
                </a:cubicBezTo>
                <a:cubicBezTo>
                  <a:pt x="468" y="112"/>
                  <a:pt x="545" y="127"/>
                  <a:pt x="608" y="127"/>
                </a:cubicBezTo>
                <a:cubicBezTo>
                  <a:pt x="671" y="127"/>
                  <a:pt x="737" y="111"/>
                  <a:pt x="787" y="97"/>
                </a:cubicBezTo>
                <a:cubicBezTo>
                  <a:pt x="837" y="83"/>
                  <a:pt x="873" y="57"/>
                  <a:pt x="910" y="42"/>
                </a:cubicBezTo>
                <a:cubicBezTo>
                  <a:pt x="948" y="27"/>
                  <a:pt x="956" y="14"/>
                  <a:pt x="1010" y="7"/>
                </a:cubicBezTo>
                <a:cubicBezTo>
                  <a:pt x="1063" y="0"/>
                  <a:pt x="1148" y="1"/>
                  <a:pt x="1232" y="2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6" name="Text Box 35"/>
          <p:cNvSpPr txBox="1">
            <a:spLocks noChangeArrowheads="1"/>
          </p:cNvSpPr>
          <p:nvPr/>
        </p:nvSpPr>
        <p:spPr bwMode="auto">
          <a:xfrm>
            <a:off x="4510086" y="4076699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3976686" y="3809999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28" name="Text Box 37"/>
          <p:cNvSpPr txBox="1">
            <a:spLocks noChangeArrowheads="1"/>
          </p:cNvSpPr>
          <p:nvPr/>
        </p:nvSpPr>
        <p:spPr bwMode="auto">
          <a:xfrm>
            <a:off x="5119686" y="3771899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29" name="Line 38"/>
          <p:cNvSpPr>
            <a:spLocks noChangeShapeType="1"/>
          </p:cNvSpPr>
          <p:nvPr/>
        </p:nvSpPr>
        <p:spPr bwMode="auto">
          <a:xfrm flipV="1">
            <a:off x="4281486" y="3848099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" name="Line 39"/>
          <p:cNvSpPr>
            <a:spLocks noChangeShapeType="1"/>
          </p:cNvSpPr>
          <p:nvPr/>
        </p:nvSpPr>
        <p:spPr bwMode="auto">
          <a:xfrm flipV="1">
            <a:off x="5119686" y="3848099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31" name="Picture 16" descr="IMG_31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7175"/>
            <a:ext cx="3200400" cy="18002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Picture 25" descr="200804111632_jaromeric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000" y="4418805"/>
            <a:ext cx="3200400" cy="20208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5" descr="Poto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02656"/>
            <a:ext cx="3200400" cy="2057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4043361" y="4156868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5" name="Line 22"/>
          <p:cNvSpPr>
            <a:spLocks noChangeShapeType="1"/>
          </p:cNvSpPr>
          <p:nvPr/>
        </p:nvSpPr>
        <p:spPr bwMode="auto">
          <a:xfrm>
            <a:off x="4500560" y="4381499"/>
            <a:ext cx="390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8005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průtoku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rovnoměrné ustálené proudění s volnou hladinou</a:t>
            </a:r>
          </a:p>
          <a:p>
            <a:endParaRPr lang="cs-CZ" altLang="cs-CZ" sz="2800" dirty="0" smtClean="0"/>
          </a:p>
          <a:p>
            <a:r>
              <a:rPr lang="cs-CZ" altLang="cs-CZ" sz="2800" dirty="0" smtClean="0"/>
              <a:t>hydraulický poloměr [m]</a:t>
            </a:r>
            <a:endParaRPr lang="cs-CZ" altLang="cs-CZ" sz="2800" dirty="0"/>
          </a:p>
          <a:p>
            <a:endParaRPr lang="cs-CZ" altLang="cs-CZ" sz="2800" dirty="0"/>
          </a:p>
          <a:p>
            <a:r>
              <a:rPr lang="cs-CZ" altLang="cs-CZ" sz="2800" dirty="0" smtClean="0"/>
              <a:t>rychlostní součinitel </a:t>
            </a:r>
            <a:r>
              <a:rPr lang="cs-CZ" altLang="cs-CZ" sz="2800" dirty="0" err="1" smtClean="0"/>
              <a:t>Chézyho</a:t>
            </a:r>
            <a:r>
              <a:rPr lang="cs-CZ" altLang="cs-CZ" sz="2800" dirty="0" smtClean="0"/>
              <a:t> </a:t>
            </a:r>
            <a:r>
              <a:rPr lang="cs-CZ" altLang="cs-CZ" sz="2800" dirty="0"/>
              <a:t>[</a:t>
            </a:r>
            <a:r>
              <a:rPr lang="cs-CZ" altLang="cs-CZ" sz="2800" dirty="0" smtClean="0"/>
              <a:t>m</a:t>
            </a:r>
            <a:r>
              <a:rPr lang="cs-CZ" altLang="cs-CZ" sz="2800" baseline="30000" dirty="0" smtClean="0"/>
              <a:t>0,5</a:t>
            </a:r>
            <a:r>
              <a:rPr lang="cs-CZ" altLang="cs-CZ" sz="2800" dirty="0" smtClean="0"/>
              <a:t>/s]</a:t>
            </a:r>
            <a:endParaRPr lang="cs-CZ" altLang="cs-CZ" sz="2800" dirty="0"/>
          </a:p>
          <a:p>
            <a:endParaRPr lang="cs-CZ" altLang="cs-CZ" sz="2800" dirty="0"/>
          </a:p>
          <a:p>
            <a:r>
              <a:rPr lang="cs-CZ" altLang="cs-CZ" sz="2800" dirty="0" smtClean="0"/>
              <a:t>rychlost dle </a:t>
            </a:r>
            <a:r>
              <a:rPr lang="cs-CZ" altLang="cs-CZ" sz="2800" dirty="0" err="1" smtClean="0"/>
              <a:t>Chézyho</a:t>
            </a:r>
            <a:r>
              <a:rPr lang="cs-CZ" altLang="cs-CZ" sz="2800" dirty="0" smtClean="0"/>
              <a:t> rovnice [m/s]</a:t>
            </a:r>
            <a:endParaRPr lang="cs-CZ" altLang="cs-CZ" sz="2800" dirty="0"/>
          </a:p>
          <a:p>
            <a:endParaRPr lang="cs-CZ" altLang="cs-CZ" sz="2800" dirty="0"/>
          </a:p>
          <a:p>
            <a:r>
              <a:rPr lang="cs-CZ" altLang="cs-CZ" sz="2800" dirty="0" smtClean="0"/>
              <a:t>průtok </a:t>
            </a:r>
            <a:r>
              <a:rPr lang="cs-CZ" altLang="cs-CZ" sz="2800" dirty="0"/>
              <a:t>[</a:t>
            </a:r>
            <a:r>
              <a:rPr lang="cs-CZ" altLang="cs-CZ" sz="2800" dirty="0" smtClean="0"/>
              <a:t>m</a:t>
            </a:r>
            <a:r>
              <a:rPr lang="cs-CZ" altLang="cs-CZ" sz="2800" baseline="30000" dirty="0" smtClean="0"/>
              <a:t>3</a:t>
            </a:r>
            <a:r>
              <a:rPr lang="cs-CZ" altLang="cs-CZ" sz="2800" dirty="0" smtClean="0"/>
              <a:t>/s]</a:t>
            </a:r>
            <a:endParaRPr lang="cs-CZ" altLang="cs-CZ" sz="2800" dirty="0"/>
          </a:p>
          <a:p>
            <a:endParaRPr lang="cs-CZ" altLang="cs-CZ" sz="2800" dirty="0"/>
          </a:p>
          <a:p>
            <a:pPr>
              <a:lnSpc>
                <a:spcPct val="90000"/>
              </a:lnSpc>
            </a:pP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372841"/>
            <a:ext cx="1828800" cy="558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174875"/>
            <a:ext cx="838200" cy="72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270821"/>
            <a:ext cx="1447800" cy="75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388841"/>
            <a:ext cx="1295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363691" y="2169885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/>
              <a:t>průtočná plocha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391400" y="2536598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/>
              <a:t>omočený obvod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587095" y="3821003"/>
            <a:ext cx="158980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err="1" smtClean="0"/>
              <a:t>souč</a:t>
            </a:r>
            <a:r>
              <a:rPr lang="cs-CZ" altLang="cs-CZ" dirty="0" smtClean="0"/>
              <a:t>. </a:t>
            </a:r>
            <a:r>
              <a:rPr lang="cs-CZ" altLang="cs-CZ" dirty="0"/>
              <a:t>drsnosti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915150" y="4932192"/>
            <a:ext cx="2171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podélný sklon dna</a:t>
            </a:r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xmlns="" val="5198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Průtočná plocha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[m</a:t>
            </a:r>
            <a:r>
              <a:rPr lang="en-US" b="1" baseline="30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300" y="1878156"/>
            <a:ext cx="8610600" cy="2648600"/>
          </a:xfrm>
        </p:spPr>
        <p:txBody>
          <a:bodyPr>
            <a:noAutofit/>
          </a:bodyPr>
          <a:lstStyle/>
          <a:p>
            <a:r>
              <a:rPr lang="cs-CZ" altLang="cs-CZ" sz="2800" dirty="0"/>
              <a:t>univerzální </a:t>
            </a:r>
            <a:r>
              <a:rPr lang="cs-CZ" altLang="cs-CZ" sz="2800" dirty="0" smtClean="0"/>
              <a:t>rovnice</a:t>
            </a:r>
          </a:p>
          <a:p>
            <a:pPr lvl="1" indent="-342900">
              <a:buFontTx/>
              <a:buChar char="-"/>
            </a:pPr>
            <a:r>
              <a:rPr lang="cs-CZ" altLang="cs-CZ" sz="2400" dirty="0" smtClean="0"/>
              <a:t>jsou-li </a:t>
            </a:r>
            <a:r>
              <a:rPr lang="cs-CZ" altLang="cs-CZ" sz="2400" dirty="0"/>
              <a:t>oba břehy ve stejném </a:t>
            </a:r>
            <a:r>
              <a:rPr lang="cs-CZ" altLang="cs-CZ" sz="2400" dirty="0" smtClean="0"/>
              <a:t>sklonu</a:t>
            </a:r>
          </a:p>
          <a:p>
            <a:pPr lvl="1" indent="-342900">
              <a:buFontTx/>
              <a:buChar char="-"/>
            </a:pPr>
            <a:r>
              <a:rPr lang="cs-CZ" altLang="cs-CZ" sz="2400" dirty="0" smtClean="0"/>
              <a:t>sklon se udává jako 1:m</a:t>
            </a:r>
            <a:endParaRPr lang="cs-CZ" altLang="cs-CZ" sz="2400" dirty="0"/>
          </a:p>
          <a:p>
            <a:endParaRPr lang="cs-CZ" altLang="cs-CZ" sz="2800" dirty="0"/>
          </a:p>
          <a:p>
            <a:endParaRPr lang="cs-CZ" altLang="cs-CZ" sz="2800" dirty="0"/>
          </a:p>
          <a:p>
            <a:pPr>
              <a:lnSpc>
                <a:spcPct val="90000"/>
              </a:lnSpc>
            </a:pP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" y="5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8100" y="5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8100" y="5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8100" y="5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8100" y="506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6591300" y="6862906"/>
            <a:ext cx="2133600" cy="365125"/>
          </a:xfrm>
        </p:spPr>
        <p:txBody>
          <a:bodyPr/>
          <a:lstStyle/>
          <a:p>
            <a:r>
              <a:rPr lang="cs-CZ" sz="1600" dirty="0" smtClean="0"/>
              <a:t>1/35</a:t>
            </a:r>
            <a:endParaRPr lang="cs-CZ" sz="1600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2479787"/>
              </p:ext>
            </p:extLst>
          </p:nvPr>
        </p:nvGraphicFramePr>
        <p:xfrm>
          <a:off x="4549775" y="1819419"/>
          <a:ext cx="2709863" cy="574675"/>
        </p:xfrm>
        <a:graphic>
          <a:graphicData uri="http://schemas.openxmlformats.org/presentationml/2006/ole">
            <p:oleObj spid="_x0000_s57357" name="Rovnice" r:id="rId4" imgW="1015559" imgH="215806" progId="Equation.3">
              <p:embed/>
            </p:oleObj>
          </a:graphicData>
        </a:graphic>
      </p:graphicFrame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295900" y="1573453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šířka ve dně</a:t>
            </a:r>
            <a:endParaRPr lang="cs-CZ" altLang="cs-CZ" dirty="0"/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972300" y="1604312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hloubka</a:t>
            </a:r>
            <a:endParaRPr lang="cs-CZ" altLang="cs-CZ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829300" y="2228199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sklon břehu</a:t>
            </a:r>
            <a:endParaRPr lang="cs-CZ" altLang="cs-CZ" dirty="0"/>
          </a:p>
        </p:txBody>
      </p:sp>
      <p:cxnSp>
        <p:nvCxnSpPr>
          <p:cNvPr id="23" name="Přímá spojnice 22"/>
          <p:cNvCxnSpPr/>
          <p:nvPr/>
        </p:nvCxnSpPr>
        <p:spPr>
          <a:xfrm>
            <a:off x="2400300" y="3783156"/>
            <a:ext cx="1295400" cy="1066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3695700" y="4849956"/>
            <a:ext cx="2286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5981700" y="3783156"/>
            <a:ext cx="1219200" cy="1066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020291" y="4045525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1:m</a:t>
            </a:r>
            <a:endParaRPr lang="cs-CZ" altLang="cs-CZ" dirty="0"/>
          </a:p>
        </p:txBody>
      </p:sp>
      <p:cxnSp>
        <p:nvCxnSpPr>
          <p:cNvPr id="30" name="Přímá spojnice se šipkou 29"/>
          <p:cNvCxnSpPr/>
          <p:nvPr/>
        </p:nvCxnSpPr>
        <p:spPr>
          <a:xfrm>
            <a:off x="2400300" y="3783156"/>
            <a:ext cx="0" cy="1066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Přímá spojnice se šipkou 31"/>
          <p:cNvCxnSpPr/>
          <p:nvPr/>
        </p:nvCxnSpPr>
        <p:spPr>
          <a:xfrm>
            <a:off x="2400300" y="4849956"/>
            <a:ext cx="1295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1943100" y="4160043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1</a:t>
            </a:r>
            <a:endParaRPr lang="cs-CZ" altLang="cs-CZ" dirty="0"/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2933700" y="4849956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 smtClean="0"/>
              <a:t>m</a:t>
            </a:r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xmlns="" val="35784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Omočený obvod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[m]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1372" y="1073262"/>
            <a:ext cx="8610600" cy="4953000"/>
          </a:xfrm>
        </p:spPr>
        <p:txBody>
          <a:bodyPr>
            <a:noAutofit/>
          </a:bodyPr>
          <a:lstStyle/>
          <a:p>
            <a:r>
              <a:rPr lang="cs-CZ" altLang="cs-CZ" sz="2800" dirty="0"/>
              <a:t>na styku vody s </a:t>
            </a:r>
            <a:r>
              <a:rPr lang="cs-CZ" altLang="cs-CZ" sz="2800" dirty="0" smtClean="0"/>
              <a:t>korytem</a:t>
            </a:r>
          </a:p>
          <a:p>
            <a:r>
              <a:rPr lang="cs-CZ" altLang="cs-CZ" sz="2800" dirty="0"/>
              <a:t>u složeného koryta započítat svislici mezi kynetou a bermou – drsnost 0,010 (jako </a:t>
            </a:r>
            <a:r>
              <a:rPr lang="cs-CZ" altLang="cs-CZ" sz="2800" dirty="0" smtClean="0"/>
              <a:t>sklo) přiřadit ke kynetě</a:t>
            </a:r>
          </a:p>
          <a:p>
            <a:r>
              <a:rPr lang="cs-CZ" altLang="cs-CZ" sz="2800" dirty="0" smtClean="0"/>
              <a:t>části </a:t>
            </a:r>
            <a:r>
              <a:rPr lang="cs-CZ" altLang="cs-CZ" sz="2800" dirty="0"/>
              <a:t>koryta s různou drsností</a:t>
            </a:r>
          </a:p>
          <a:p>
            <a:pPr>
              <a:lnSpc>
                <a:spcPct val="90000"/>
              </a:lnSpc>
            </a:pP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 sz="1600" dirty="0" smtClean="0"/>
              <a:t>1/35</a:t>
            </a:r>
            <a:endParaRPr lang="cs-CZ" sz="1600" dirty="0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7149" y="3017950"/>
            <a:ext cx="352742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49" y="3017950"/>
            <a:ext cx="3941763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Line 28"/>
          <p:cNvSpPr>
            <a:spLocks noChangeShapeType="1"/>
          </p:cNvSpPr>
          <p:nvPr/>
        </p:nvSpPr>
        <p:spPr bwMode="auto">
          <a:xfrm>
            <a:off x="4679949" y="355135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23" name="Picture 6" descr="ppo-skorosicky-potok-km-6-692---8-644_613x4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74" y="4134189"/>
            <a:ext cx="4551363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zdroj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124" y="4116727"/>
            <a:ext cx="4211638" cy="258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168274" y="4692989"/>
            <a:ext cx="609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zeď</a:t>
            </a: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549274" y="6293189"/>
            <a:ext cx="16002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dno s balvany</a:t>
            </a: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6340474" y="6293189"/>
            <a:ext cx="15240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štěrkové dno</a:t>
            </a: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4816474" y="4997789"/>
            <a:ext cx="7620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tráva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8169274" y="5683589"/>
            <a:ext cx="990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zemina</a:t>
            </a:r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7940674" y="4769189"/>
            <a:ext cx="990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kámen</a:t>
            </a: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3657600" y="4769188"/>
            <a:ext cx="609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zeď</a:t>
            </a:r>
          </a:p>
        </p:txBody>
      </p:sp>
    </p:spTree>
    <p:extLst>
      <p:ext uri="{BB962C8B-B14F-4D97-AF65-F5344CB8AC3E}">
        <p14:creationId xmlns:p14="http://schemas.microsoft.com/office/powerpoint/2010/main" xmlns="" val="303578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Zaměření koryta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nerovnoměrné koryto - pro informaci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1D: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příčné profily jsou vzdáleny desítky až stovky metrů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geodetické zaměření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v místech změn profilu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podle délky úseku</a:t>
            </a:r>
          </a:p>
          <a:p>
            <a:pPr lvl="1">
              <a:lnSpc>
                <a:spcPct val="90000"/>
              </a:lnSpc>
            </a:pPr>
            <a:endParaRPr lang="cs-CZ" altLang="cs-CZ" sz="2400" dirty="0"/>
          </a:p>
          <a:p>
            <a:pPr>
              <a:lnSpc>
                <a:spcPct val="90000"/>
              </a:lnSpc>
            </a:pPr>
            <a:r>
              <a:rPr lang="cs-CZ" altLang="cs-CZ" dirty="0" smtClean="0"/>
              <a:t>2D:</a:t>
            </a:r>
            <a:endParaRPr lang="cs-CZ" altLang="cs-CZ" dirty="0"/>
          </a:p>
          <a:p>
            <a:pPr lvl="1"/>
            <a:r>
              <a:rPr lang="cs-CZ" altLang="cs-CZ" sz="2400" dirty="0" smtClean="0"/>
              <a:t>plošná informace – </a:t>
            </a:r>
            <a:r>
              <a:rPr lang="cs-CZ" altLang="cs-CZ" sz="2400" dirty="0" err="1" smtClean="0"/>
              <a:t>fotogrametrie</a:t>
            </a:r>
            <a:r>
              <a:rPr lang="cs-CZ" altLang="cs-CZ" sz="2400" dirty="0" smtClean="0"/>
              <a:t>, laserové skenování</a:t>
            </a:r>
          </a:p>
          <a:p>
            <a:pPr lvl="1"/>
            <a:r>
              <a:rPr lang="cs-CZ" altLang="cs-CZ" sz="2400" dirty="0" smtClean="0"/>
              <a:t>kombinace s 1D ve vlastním korytě</a:t>
            </a:r>
            <a:endParaRPr lang="cs-CZ" altLang="cs-CZ" sz="2400" dirty="0"/>
          </a:p>
          <a:p>
            <a:pPr>
              <a:lnSpc>
                <a:spcPct val="90000"/>
              </a:lnSpc>
            </a:pPr>
            <a:endParaRPr lang="cs-CZ" altLang="cs-CZ" sz="24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4168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" y="609600"/>
            <a:ext cx="8991600" cy="3200400"/>
          </a:xfrm>
        </p:spPr>
        <p:txBody>
          <a:bodyPr>
            <a:noAutofit/>
          </a:bodyPr>
          <a:lstStyle/>
          <a:p>
            <a:r>
              <a:rPr lang="cs-CZ" sz="5400" dirty="0"/>
              <a:t>Proudění v korytech </a:t>
            </a:r>
            <a:r>
              <a:rPr lang="cs-CZ" sz="5400" dirty="0" smtClean="0"/>
              <a:t/>
            </a:r>
            <a:br>
              <a:rPr lang="cs-CZ" sz="5400" dirty="0" smtClean="0"/>
            </a:br>
            <a:r>
              <a:rPr lang="cs-CZ" sz="5400" dirty="0" smtClean="0"/>
              <a:t>vodních </a:t>
            </a:r>
            <a:r>
              <a:rPr lang="cs-CZ" sz="5400" dirty="0"/>
              <a:t>toků</a:t>
            </a:r>
            <a:endParaRPr lang="cs-CZ" sz="5400" b="1" dirty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066800"/>
          </a:xfrm>
        </p:spPr>
        <p:txBody>
          <a:bodyPr>
            <a:normAutofit fontScale="92500"/>
          </a:bodyPr>
          <a:lstStyle/>
          <a:p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Ing. Lukáš </a:t>
            </a:r>
            <a:r>
              <a:rPr lang="cs-CZ" b="1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Smelík</a:t>
            </a:r>
            <a:r>
              <a:rPr lang="cs-CZ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, Ph.D.</a:t>
            </a:r>
          </a:p>
          <a:p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Výzkumný ústav vodohospodářský T. G. Masaryka, </a:t>
            </a:r>
            <a:r>
              <a:rPr lang="cs-CZ" sz="2400" dirty="0" err="1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v.v.i</a:t>
            </a:r>
            <a:r>
              <a:rPr lang="cs-CZ" sz="2400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01306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Ztráty třením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6572" y="1019629"/>
            <a:ext cx="8962914" cy="530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Obdélník 65"/>
          <p:cNvSpPr/>
          <p:nvPr/>
        </p:nvSpPr>
        <p:spPr>
          <a:xfrm>
            <a:off x="8498114" y="6019801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5699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Součinitel drsnosti n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[-]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PB0201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5173" y="2133599"/>
            <a:ext cx="3125829" cy="203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IMG_19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1053" y="4343400"/>
            <a:ext cx="3099950" cy="231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638800" y="24384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38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cs-CZ" sz="2800" dirty="0" smtClean="0"/>
              <a:t>vyjadřuje odpory proudění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originálně vyjadřuje ztráty třením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často ztráty místní a třením společně</a:t>
            </a:r>
          </a:p>
          <a:p>
            <a:pPr>
              <a:spcBef>
                <a:spcPts val="0"/>
              </a:spcBef>
            </a:pPr>
            <a:r>
              <a:rPr lang="cs-CZ" sz="2800" dirty="0" smtClean="0"/>
              <a:t>subjektivně stanovovaný, zkušenosti</a:t>
            </a:r>
          </a:p>
          <a:p>
            <a:pPr>
              <a:spcBef>
                <a:spcPts val="0"/>
              </a:spcBef>
            </a:pPr>
            <a:r>
              <a:rPr lang="cs-CZ" sz="2800" dirty="0" smtClean="0"/>
              <a:t>neměřitelný parametr</a:t>
            </a:r>
          </a:p>
          <a:p>
            <a:pPr>
              <a:spcBef>
                <a:spcPts val="0"/>
              </a:spcBef>
            </a:pPr>
            <a:endParaRPr lang="cs-CZ" sz="2800" dirty="0"/>
          </a:p>
          <a:p>
            <a:pPr>
              <a:spcBef>
                <a:spcPts val="0"/>
              </a:spcBef>
            </a:pPr>
            <a:r>
              <a:rPr lang="cs-CZ" sz="2800" dirty="0" smtClean="0"/>
              <a:t>Faktory ovlivňující drsnost:</a:t>
            </a:r>
          </a:p>
          <a:p>
            <a:pPr lvl="1">
              <a:spcBef>
                <a:spcPts val="0"/>
              </a:spcBef>
            </a:pPr>
            <a:r>
              <a:rPr lang="cs-CZ" sz="2400" dirty="0"/>
              <a:t>sedimenty, dnové útvary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nepravidelnost koryta, překážky</a:t>
            </a:r>
            <a:endParaRPr lang="cs-CZ" sz="2400" dirty="0"/>
          </a:p>
          <a:p>
            <a:pPr lvl="1">
              <a:spcBef>
                <a:spcPts val="0"/>
              </a:spcBef>
            </a:pPr>
            <a:r>
              <a:rPr lang="cs-CZ" sz="2400" dirty="0"/>
              <a:t>meandrování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proměnlivost </a:t>
            </a:r>
            <a:r>
              <a:rPr lang="cs-CZ" sz="2400" dirty="0"/>
              <a:t>v </a:t>
            </a:r>
            <a:r>
              <a:rPr lang="cs-CZ" sz="2400" dirty="0" smtClean="0"/>
              <a:t>čase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vegetace</a:t>
            </a:r>
            <a:endParaRPr lang="cs-CZ" sz="2400" dirty="0"/>
          </a:p>
          <a:p>
            <a:pPr lvl="1">
              <a:spcBef>
                <a:spcPts val="0"/>
              </a:spcBef>
            </a:pPr>
            <a:r>
              <a:rPr lang="cs-CZ" sz="2400" dirty="0" smtClean="0"/>
              <a:t>vodní stav</a:t>
            </a:r>
            <a:endParaRPr lang="cs-CZ" sz="1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cs-CZ" altLang="cs-CZ" sz="2400" dirty="0" smtClean="0"/>
              <a:t>	*  faktory jsou vzájemně závislé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18174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Stanovení součinitele drsnosti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38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cs-CZ" sz="2800" dirty="0" smtClean="0"/>
              <a:t>Tabulky 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rychlé, snadné, subjektivní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vhodné pro dlouhé úseky, čisté, plné koryto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velký rozptyl doporučených hodnot jednoho typu koryta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nezávislost </a:t>
            </a:r>
            <a:r>
              <a:rPr lang="cs-CZ" sz="2400" dirty="0"/>
              <a:t>na vodním stavu </a:t>
            </a:r>
          </a:p>
          <a:p>
            <a:pPr lvl="1">
              <a:spcBef>
                <a:spcPts val="0"/>
              </a:spcBef>
            </a:pPr>
            <a:endParaRPr lang="cs-CZ" sz="2400" dirty="0" smtClean="0"/>
          </a:p>
          <a:p>
            <a:pPr>
              <a:spcBef>
                <a:spcPts val="0"/>
              </a:spcBef>
            </a:pPr>
            <a:r>
              <a:rPr lang="cs-CZ" sz="2800" dirty="0" smtClean="0"/>
              <a:t>Fotografické katalogy</a:t>
            </a:r>
          </a:p>
          <a:p>
            <a:pPr lvl="1">
              <a:spcBef>
                <a:spcPts val="0"/>
              </a:spcBef>
            </a:pPr>
            <a:r>
              <a:rPr lang="cs-CZ" altLang="cs-CZ" sz="2400" dirty="0" smtClean="0"/>
              <a:t>vhodné </a:t>
            </a:r>
            <a:r>
              <a:rPr lang="cs-CZ" altLang="cs-CZ" sz="2400" dirty="0"/>
              <a:t>pro začátečníky, doplnění </a:t>
            </a:r>
            <a:r>
              <a:rPr lang="cs-CZ" altLang="cs-CZ" sz="2400" dirty="0" smtClean="0"/>
              <a:t>tabulek</a:t>
            </a:r>
          </a:p>
          <a:p>
            <a:pPr lvl="1">
              <a:spcBef>
                <a:spcPts val="0"/>
              </a:spcBef>
            </a:pPr>
            <a:r>
              <a:rPr lang="cs-CZ" altLang="cs-CZ" sz="2400" dirty="0"/>
              <a:t>knižní, PDF, webové</a:t>
            </a:r>
          </a:p>
          <a:p>
            <a:pPr lvl="1">
              <a:spcBef>
                <a:spcPts val="0"/>
              </a:spcBef>
            </a:pPr>
            <a:r>
              <a:rPr lang="cs-CZ" altLang="cs-CZ" sz="2400" dirty="0"/>
              <a:t>fotografii lze zařadit k více popisům</a:t>
            </a:r>
          </a:p>
          <a:p>
            <a:pPr lvl="1">
              <a:spcBef>
                <a:spcPts val="0"/>
              </a:spcBef>
            </a:pPr>
            <a:r>
              <a:rPr lang="cs-CZ" altLang="cs-CZ" sz="2400" dirty="0"/>
              <a:t>ovlivnění pod hladinou</a:t>
            </a:r>
          </a:p>
          <a:p>
            <a:pPr>
              <a:spcBef>
                <a:spcPts val="0"/>
              </a:spcBef>
            </a:pPr>
            <a:endParaRPr 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344873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400"/>
            <a:ext cx="6477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2293938" y="635000"/>
            <a:ext cx="8302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4267200" y="4978400"/>
            <a:ext cx="1524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2149475" y="2616200"/>
            <a:ext cx="974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5765800" y="3757613"/>
            <a:ext cx="1473200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1503363" y="6826250"/>
            <a:ext cx="1139825" cy="47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7348538" y="347663"/>
            <a:ext cx="576262" cy="3127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2" name="Oval 14"/>
          <p:cNvSpPr>
            <a:spLocks noChangeArrowheads="1"/>
          </p:cNvSpPr>
          <p:nvPr/>
        </p:nvSpPr>
        <p:spPr bwMode="auto">
          <a:xfrm>
            <a:off x="7348538" y="4733925"/>
            <a:ext cx="576262" cy="3127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3" name="Oval 15"/>
          <p:cNvSpPr>
            <a:spLocks noChangeArrowheads="1"/>
          </p:cNvSpPr>
          <p:nvPr/>
        </p:nvSpPr>
        <p:spPr bwMode="auto">
          <a:xfrm>
            <a:off x="7348538" y="3479800"/>
            <a:ext cx="576262" cy="3127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7348538" y="2295525"/>
            <a:ext cx="576262" cy="3127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7348538" y="6570663"/>
            <a:ext cx="576262" cy="3127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2251075" y="6130925"/>
            <a:ext cx="170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07" name="Oval 19"/>
          <p:cNvSpPr>
            <a:spLocks noChangeArrowheads="1"/>
          </p:cNvSpPr>
          <p:nvPr/>
        </p:nvSpPr>
        <p:spPr bwMode="auto">
          <a:xfrm>
            <a:off x="7348538" y="5851525"/>
            <a:ext cx="576262" cy="3127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7366000" y="25400"/>
            <a:ext cx="558800" cy="33813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19674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Stanovení součinitele drsnosti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38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cs-CZ" sz="2800" dirty="0" smtClean="0"/>
              <a:t>Empirické rovnice 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velké množství rovnic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vhodné jen pro určité typy koryt</a:t>
            </a:r>
          </a:p>
          <a:p>
            <a:pPr lvl="1">
              <a:spcBef>
                <a:spcPts val="0"/>
              </a:spcBef>
            </a:pPr>
            <a:r>
              <a:rPr lang="cs-CZ" sz="2400" dirty="0" smtClean="0"/>
              <a:t>omezující podmínky</a:t>
            </a:r>
          </a:p>
          <a:p>
            <a:pPr marL="457200" lvl="1" indent="0">
              <a:spcBef>
                <a:spcPts val="0"/>
              </a:spcBef>
              <a:buNone/>
            </a:pPr>
            <a:endParaRPr lang="cs-CZ" sz="2400" dirty="0"/>
          </a:p>
          <a:p>
            <a:pPr marL="514350" indent="-457200">
              <a:spcBef>
                <a:spcPts val="0"/>
              </a:spcBef>
            </a:pPr>
            <a:r>
              <a:rPr lang="cs-CZ" sz="2800" dirty="0" err="1" smtClean="0"/>
              <a:t>Cowanova</a:t>
            </a:r>
            <a:r>
              <a:rPr lang="cs-CZ" sz="2800" dirty="0" smtClean="0"/>
              <a:t> metoda</a:t>
            </a:r>
          </a:p>
          <a:p>
            <a:pPr marL="514350" indent="-457200">
              <a:spcBef>
                <a:spcPts val="0"/>
              </a:spcBef>
            </a:pPr>
            <a:endParaRPr lang="cs-CZ" sz="2800" dirty="0"/>
          </a:p>
          <a:p>
            <a:pPr marL="514350" indent="-457200">
              <a:spcBef>
                <a:spcPts val="0"/>
              </a:spcBef>
            </a:pPr>
            <a:endParaRPr lang="cs-CZ" sz="2800" dirty="0" smtClean="0"/>
          </a:p>
          <a:p>
            <a:pPr lvl="1"/>
            <a:r>
              <a:rPr lang="cs-CZ" altLang="cs-CZ" sz="2000" i="1" dirty="0">
                <a:solidFill>
                  <a:srgbClr val="FF0000"/>
                </a:solidFill>
              </a:rPr>
              <a:t>n</a:t>
            </a:r>
            <a:r>
              <a:rPr lang="cs-CZ" altLang="cs-CZ" sz="2000" baseline="-25000" dirty="0">
                <a:solidFill>
                  <a:srgbClr val="FF0000"/>
                </a:solidFill>
              </a:rPr>
              <a:t>0</a:t>
            </a:r>
            <a:r>
              <a:rPr lang="cs-CZ" altLang="cs-CZ" sz="2000" dirty="0"/>
              <a:t> -  materiál dna</a:t>
            </a:r>
          </a:p>
          <a:p>
            <a:pPr lvl="1"/>
            <a:r>
              <a:rPr lang="cs-CZ" altLang="cs-CZ" sz="2000" i="1" dirty="0">
                <a:solidFill>
                  <a:srgbClr val="FF0000"/>
                </a:solidFill>
              </a:rPr>
              <a:t>n</a:t>
            </a:r>
            <a:r>
              <a:rPr lang="cs-CZ" altLang="cs-CZ" sz="2000" baseline="-25000" dirty="0">
                <a:solidFill>
                  <a:srgbClr val="FF0000"/>
                </a:solidFill>
              </a:rPr>
              <a:t>1</a:t>
            </a:r>
            <a:r>
              <a:rPr lang="cs-CZ" altLang="cs-CZ" sz="2000" dirty="0"/>
              <a:t> -  nerovnosti povrchu</a:t>
            </a:r>
          </a:p>
          <a:p>
            <a:pPr lvl="1"/>
            <a:r>
              <a:rPr lang="cs-CZ" altLang="cs-CZ" sz="2000" i="1" dirty="0">
                <a:solidFill>
                  <a:srgbClr val="FF0000"/>
                </a:solidFill>
              </a:rPr>
              <a:t>n</a:t>
            </a:r>
            <a:r>
              <a:rPr lang="cs-CZ" altLang="cs-CZ" sz="2000" baseline="-25000" dirty="0">
                <a:solidFill>
                  <a:srgbClr val="FF0000"/>
                </a:solidFill>
              </a:rPr>
              <a:t>2</a:t>
            </a:r>
            <a:r>
              <a:rPr lang="cs-CZ" altLang="cs-CZ" sz="2000" dirty="0"/>
              <a:t> -  změna příčného profilu</a:t>
            </a:r>
          </a:p>
          <a:p>
            <a:pPr lvl="1"/>
            <a:r>
              <a:rPr lang="cs-CZ" altLang="cs-CZ" sz="2000" i="1" dirty="0" smtClean="0">
                <a:solidFill>
                  <a:srgbClr val="FF0000"/>
                </a:solidFill>
              </a:rPr>
              <a:t>n</a:t>
            </a:r>
            <a:r>
              <a:rPr lang="cs-CZ" altLang="cs-CZ" sz="2000" baseline="-25000" dirty="0" smtClean="0">
                <a:solidFill>
                  <a:srgbClr val="FF0000"/>
                </a:solidFill>
              </a:rPr>
              <a:t>3</a:t>
            </a:r>
            <a:r>
              <a:rPr lang="cs-CZ" altLang="cs-CZ" sz="2000" dirty="0" smtClean="0"/>
              <a:t> </a:t>
            </a:r>
            <a:r>
              <a:rPr lang="cs-CZ" altLang="cs-CZ" sz="2000" dirty="0"/>
              <a:t>-  překážky</a:t>
            </a:r>
          </a:p>
          <a:p>
            <a:pPr lvl="1"/>
            <a:r>
              <a:rPr lang="cs-CZ" altLang="cs-CZ" sz="2000" i="1" dirty="0">
                <a:solidFill>
                  <a:srgbClr val="FF0000"/>
                </a:solidFill>
              </a:rPr>
              <a:t>n</a:t>
            </a:r>
            <a:r>
              <a:rPr lang="cs-CZ" altLang="cs-CZ" sz="2000" baseline="-25000" dirty="0">
                <a:solidFill>
                  <a:srgbClr val="FF0000"/>
                </a:solidFill>
              </a:rPr>
              <a:t>4</a:t>
            </a:r>
            <a:r>
              <a:rPr lang="cs-CZ" altLang="cs-CZ" sz="2000" dirty="0"/>
              <a:t> -  vegetace</a:t>
            </a:r>
          </a:p>
          <a:p>
            <a:pPr lvl="1"/>
            <a:r>
              <a:rPr lang="cs-CZ" altLang="cs-CZ" sz="2000" i="1" dirty="0">
                <a:solidFill>
                  <a:srgbClr val="FF0000"/>
                </a:solidFill>
              </a:rPr>
              <a:t>m</a:t>
            </a:r>
            <a:r>
              <a:rPr lang="cs-CZ" altLang="cs-CZ" sz="2000" baseline="-25000" dirty="0">
                <a:solidFill>
                  <a:srgbClr val="FF0000"/>
                </a:solidFill>
              </a:rPr>
              <a:t>5</a:t>
            </a:r>
            <a:r>
              <a:rPr lang="cs-CZ" altLang="cs-CZ" sz="2000" dirty="0"/>
              <a:t> - </a:t>
            </a:r>
            <a:r>
              <a:rPr lang="cs-CZ" altLang="cs-CZ" sz="2000" dirty="0" err="1"/>
              <a:t>meandrovitost</a:t>
            </a:r>
            <a:endParaRPr lang="cs-CZ" altLang="cs-CZ" sz="2000" dirty="0"/>
          </a:p>
          <a:p>
            <a:pPr marL="514350" indent="-457200">
              <a:spcBef>
                <a:spcPts val="0"/>
              </a:spcBef>
            </a:pPr>
            <a:endParaRPr lang="cs-CZ" sz="2800" dirty="0" smtClean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5444962"/>
              </p:ext>
            </p:extLst>
          </p:nvPr>
        </p:nvGraphicFramePr>
        <p:xfrm>
          <a:off x="1066800" y="3733800"/>
          <a:ext cx="3606800" cy="457200"/>
        </p:xfrm>
        <a:graphic>
          <a:graphicData uri="http://schemas.openxmlformats.org/presentationml/2006/ole">
            <p:oleObj spid="_x0000_s58381" name="Rovnice" r:id="rId3" imgW="1803400" imgH="228600" progId="Equation.3">
              <p:embed/>
            </p:oleObj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419599" y="6172200"/>
            <a:ext cx="4506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u="sng" dirty="0" smtClean="0">
                <a:solidFill>
                  <a:srgbClr val="0000CC"/>
                </a:solidFill>
              </a:rPr>
              <a:t>http://sites.google.com/site/vypocetdrsnosti</a:t>
            </a:r>
            <a:endParaRPr lang="cs-CZ" u="sng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839200" cy="5257800"/>
          </a:xfrm>
        </p:spPr>
        <p:txBody>
          <a:bodyPr>
            <a:normAutofit/>
          </a:bodyPr>
          <a:lstStyle/>
          <a:p>
            <a:r>
              <a:rPr lang="cs-CZ" altLang="cs-CZ" sz="2800" b="1" dirty="0" smtClean="0"/>
              <a:t>Kyneta</a:t>
            </a:r>
          </a:p>
          <a:p>
            <a:pPr lvl="1"/>
            <a:r>
              <a:rPr lang="cs-CZ" altLang="cs-CZ" sz="2400" dirty="0" smtClean="0"/>
              <a:t>voda většinu roku pouze v ní</a:t>
            </a:r>
          </a:p>
          <a:p>
            <a:pPr lvl="1"/>
            <a:r>
              <a:rPr lang="cs-CZ" altLang="cs-CZ" sz="2400" dirty="0" smtClean="0"/>
              <a:t>navrhuje se na průtok 30denní až jednoletý</a:t>
            </a:r>
          </a:p>
          <a:p>
            <a:pPr lvl="1"/>
            <a:r>
              <a:rPr lang="cs-CZ" altLang="cs-CZ" sz="2400" dirty="0" smtClean="0"/>
              <a:t>v příliš širokém korytě by docházelo k usazování</a:t>
            </a:r>
          </a:p>
          <a:p>
            <a:pPr lvl="1"/>
            <a:r>
              <a:rPr lang="cs-CZ" altLang="cs-CZ" sz="2400" dirty="0" smtClean="0"/>
              <a:t>potřebná hloubka pro živočichy</a:t>
            </a:r>
            <a:r>
              <a:rPr lang="cs-CZ" altLang="cs-CZ" sz="2000" dirty="0" smtClean="0"/>
              <a:t>, </a:t>
            </a:r>
            <a:r>
              <a:rPr lang="cs-CZ" altLang="cs-CZ" sz="2400" dirty="0" smtClean="0"/>
              <a:t>min 0,4m</a:t>
            </a:r>
          </a:p>
          <a:p>
            <a:pPr lvl="1"/>
            <a:r>
              <a:rPr lang="cs-CZ" altLang="cs-CZ" sz="2400" dirty="0" smtClean="0"/>
              <a:t>potřebná rychlost, aby se voda příliš neprohřívala, min 0,4 m/s</a:t>
            </a:r>
          </a:p>
          <a:p>
            <a:pPr lvl="1"/>
            <a:endParaRPr lang="cs-CZ" altLang="cs-CZ" sz="2400" dirty="0" smtClean="0"/>
          </a:p>
          <a:p>
            <a:r>
              <a:rPr lang="cs-CZ" altLang="cs-CZ" sz="2400" b="1" dirty="0" smtClean="0"/>
              <a:t>Berma</a:t>
            </a:r>
          </a:p>
          <a:p>
            <a:pPr lvl="1"/>
            <a:r>
              <a:rPr lang="cs-CZ" altLang="cs-CZ" sz="2400" dirty="0" smtClean="0"/>
              <a:t>pro větší průtoky</a:t>
            </a:r>
          </a:p>
          <a:p>
            <a:pPr lvl="1"/>
            <a:r>
              <a:rPr lang="cs-CZ" altLang="cs-CZ" sz="2400" dirty="0" smtClean="0"/>
              <a:t>vznikne přirozeně, stavbou zdí nebo hrází</a:t>
            </a:r>
          </a:p>
          <a:p>
            <a:pPr lvl="1"/>
            <a:r>
              <a:rPr lang="cs-CZ" altLang="cs-CZ" sz="2400" dirty="0" smtClean="0"/>
              <a:t>udržovat trávu, keře a stromy         snižují kapacitu</a:t>
            </a:r>
            <a:r>
              <a:rPr lang="cs-CZ" altLang="cs-CZ" dirty="0" smtClean="0"/>
              <a:t> </a:t>
            </a:r>
          </a:p>
          <a:p>
            <a:pPr lvl="1">
              <a:buFontTx/>
              <a:buNone/>
            </a:pPr>
            <a:endParaRPr lang="cs-CZ" altLang="cs-CZ" dirty="0" smtClean="0"/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6781800" y="4267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334000" y="4389706"/>
            <a:ext cx="3657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/>
              <a:t>zhoršení kvality (sinice, řasy atd.)</a:t>
            </a: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7239000" y="4572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7467600" y="685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7696200" y="685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7924800" y="914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 flipV="1">
            <a:off x="8305800" y="685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8534400" y="685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 flipV="1">
            <a:off x="8763000" y="4572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7924800" y="609600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7391400" y="3429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 flipV="1">
            <a:off x="7696200" y="381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 flipV="1">
            <a:off x="8534400" y="381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>
            <a:off x="6172200" y="16002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>
            <a:off x="6400800" y="18288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 flipV="1">
            <a:off x="6781800" y="16002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7010400" y="16002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90" name="Line 22"/>
          <p:cNvSpPr>
            <a:spLocks noChangeShapeType="1"/>
          </p:cNvSpPr>
          <p:nvPr/>
        </p:nvSpPr>
        <p:spPr bwMode="auto">
          <a:xfrm flipV="1">
            <a:off x="7239000" y="13716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6400800" y="1524000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58393" name="Line 25"/>
          <p:cNvSpPr>
            <a:spLocks noChangeShapeType="1"/>
          </p:cNvSpPr>
          <p:nvPr/>
        </p:nvSpPr>
        <p:spPr bwMode="auto">
          <a:xfrm flipV="1">
            <a:off x="6172200" y="1295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 flipV="1">
            <a:off x="7010400" y="1295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95" name="Text Box 27"/>
          <p:cNvSpPr txBox="1">
            <a:spLocks noChangeArrowheads="1"/>
          </p:cNvSpPr>
          <p:nvPr/>
        </p:nvSpPr>
        <p:spPr bwMode="auto">
          <a:xfrm>
            <a:off x="7010400" y="12192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396" name="Text Box 28"/>
          <p:cNvSpPr txBox="1">
            <a:spLocks noChangeArrowheads="1"/>
          </p:cNvSpPr>
          <p:nvPr/>
        </p:nvSpPr>
        <p:spPr bwMode="auto">
          <a:xfrm>
            <a:off x="8534400" y="3048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398" name="Line 30"/>
          <p:cNvSpPr>
            <a:spLocks noChangeShapeType="1"/>
          </p:cNvSpPr>
          <p:nvPr/>
        </p:nvSpPr>
        <p:spPr bwMode="auto">
          <a:xfrm>
            <a:off x="4876800" y="17526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399" name="Line 31"/>
          <p:cNvSpPr>
            <a:spLocks noChangeShapeType="1"/>
          </p:cNvSpPr>
          <p:nvPr/>
        </p:nvSpPr>
        <p:spPr bwMode="auto">
          <a:xfrm flipV="1">
            <a:off x="5257800" y="15240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00" name="Line 32"/>
          <p:cNvSpPr>
            <a:spLocks noChangeShapeType="1"/>
          </p:cNvSpPr>
          <p:nvPr/>
        </p:nvSpPr>
        <p:spPr bwMode="auto">
          <a:xfrm>
            <a:off x="5486400" y="15240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01" name="Line 33"/>
          <p:cNvSpPr>
            <a:spLocks noChangeShapeType="1"/>
          </p:cNvSpPr>
          <p:nvPr/>
        </p:nvSpPr>
        <p:spPr bwMode="auto">
          <a:xfrm flipV="1">
            <a:off x="5715000" y="12954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02" name="Text Box 34"/>
          <p:cNvSpPr txBox="1">
            <a:spLocks noChangeArrowheads="1"/>
          </p:cNvSpPr>
          <p:nvPr/>
        </p:nvSpPr>
        <p:spPr bwMode="auto">
          <a:xfrm>
            <a:off x="4953000" y="1447800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58403" name="Line 35"/>
          <p:cNvSpPr>
            <a:spLocks noChangeShapeType="1"/>
          </p:cNvSpPr>
          <p:nvPr/>
        </p:nvSpPr>
        <p:spPr bwMode="auto">
          <a:xfrm flipV="1">
            <a:off x="4876800" y="12192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04" name="Line 36"/>
          <p:cNvSpPr>
            <a:spLocks noChangeShapeType="1"/>
          </p:cNvSpPr>
          <p:nvPr/>
        </p:nvSpPr>
        <p:spPr bwMode="auto">
          <a:xfrm flipV="1">
            <a:off x="5486400" y="1219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05" name="Text Box 37"/>
          <p:cNvSpPr txBox="1">
            <a:spLocks noChangeArrowheads="1"/>
          </p:cNvSpPr>
          <p:nvPr/>
        </p:nvSpPr>
        <p:spPr bwMode="auto">
          <a:xfrm>
            <a:off x="5486400" y="11430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425" name="Line 57"/>
          <p:cNvSpPr>
            <a:spLocks noChangeShapeType="1"/>
          </p:cNvSpPr>
          <p:nvPr/>
        </p:nvSpPr>
        <p:spPr bwMode="auto">
          <a:xfrm>
            <a:off x="4817836" y="632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27" name="Line 59"/>
          <p:cNvSpPr>
            <a:spLocks noChangeShapeType="1"/>
          </p:cNvSpPr>
          <p:nvPr/>
        </p:nvSpPr>
        <p:spPr bwMode="auto">
          <a:xfrm>
            <a:off x="5562600" y="457200"/>
            <a:ext cx="0" cy="266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28" name="Line 60"/>
          <p:cNvSpPr>
            <a:spLocks noChangeShapeType="1"/>
          </p:cNvSpPr>
          <p:nvPr/>
        </p:nvSpPr>
        <p:spPr bwMode="auto">
          <a:xfrm>
            <a:off x="5562600" y="7239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29" name="Line 61"/>
          <p:cNvSpPr>
            <a:spLocks noChangeShapeType="1"/>
          </p:cNvSpPr>
          <p:nvPr/>
        </p:nvSpPr>
        <p:spPr bwMode="auto">
          <a:xfrm>
            <a:off x="5791200" y="7239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0" name="Line 62"/>
          <p:cNvSpPr>
            <a:spLocks noChangeShapeType="1"/>
          </p:cNvSpPr>
          <p:nvPr/>
        </p:nvSpPr>
        <p:spPr bwMode="auto">
          <a:xfrm>
            <a:off x="6019800" y="9525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1" name="Line 63"/>
          <p:cNvSpPr>
            <a:spLocks noChangeShapeType="1"/>
          </p:cNvSpPr>
          <p:nvPr/>
        </p:nvSpPr>
        <p:spPr bwMode="auto">
          <a:xfrm flipV="1">
            <a:off x="6400800" y="7239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2" name="Line 64"/>
          <p:cNvSpPr>
            <a:spLocks noChangeShapeType="1"/>
          </p:cNvSpPr>
          <p:nvPr/>
        </p:nvSpPr>
        <p:spPr bwMode="auto">
          <a:xfrm>
            <a:off x="6629400" y="7239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3" name="Line 65"/>
          <p:cNvSpPr>
            <a:spLocks noChangeShapeType="1"/>
          </p:cNvSpPr>
          <p:nvPr/>
        </p:nvSpPr>
        <p:spPr bwMode="auto">
          <a:xfrm flipV="1">
            <a:off x="6858000" y="457200"/>
            <a:ext cx="0" cy="266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4" name="Text Box 66"/>
          <p:cNvSpPr txBox="1">
            <a:spLocks noChangeArrowheads="1"/>
          </p:cNvSpPr>
          <p:nvPr/>
        </p:nvSpPr>
        <p:spPr bwMode="auto">
          <a:xfrm>
            <a:off x="6019800" y="609600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58435" name="Text Box 67"/>
          <p:cNvSpPr txBox="1">
            <a:spLocks noChangeArrowheads="1"/>
          </p:cNvSpPr>
          <p:nvPr/>
        </p:nvSpPr>
        <p:spPr bwMode="auto">
          <a:xfrm>
            <a:off x="5486400" y="3810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436" name="Line 68"/>
          <p:cNvSpPr>
            <a:spLocks noChangeShapeType="1"/>
          </p:cNvSpPr>
          <p:nvPr/>
        </p:nvSpPr>
        <p:spPr bwMode="auto">
          <a:xfrm flipV="1">
            <a:off x="5791200" y="4191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7" name="Line 69"/>
          <p:cNvSpPr>
            <a:spLocks noChangeShapeType="1"/>
          </p:cNvSpPr>
          <p:nvPr/>
        </p:nvSpPr>
        <p:spPr bwMode="auto">
          <a:xfrm flipV="1">
            <a:off x="6629400" y="4191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38" name="Text Box 70"/>
          <p:cNvSpPr txBox="1">
            <a:spLocks noChangeArrowheads="1"/>
          </p:cNvSpPr>
          <p:nvPr/>
        </p:nvSpPr>
        <p:spPr bwMode="auto">
          <a:xfrm>
            <a:off x="6553200" y="3810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439" name="Line 71"/>
          <p:cNvSpPr>
            <a:spLocks noChangeShapeType="1"/>
          </p:cNvSpPr>
          <p:nvPr/>
        </p:nvSpPr>
        <p:spPr bwMode="auto">
          <a:xfrm>
            <a:off x="7924800" y="1676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0" name="Line 72"/>
          <p:cNvSpPr>
            <a:spLocks noChangeShapeType="1"/>
          </p:cNvSpPr>
          <p:nvPr/>
        </p:nvSpPr>
        <p:spPr bwMode="auto">
          <a:xfrm>
            <a:off x="7924800" y="19050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1" name="Line 73"/>
          <p:cNvSpPr>
            <a:spLocks noChangeShapeType="1"/>
          </p:cNvSpPr>
          <p:nvPr/>
        </p:nvSpPr>
        <p:spPr bwMode="auto">
          <a:xfrm flipV="1">
            <a:off x="8305800" y="1676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2" name="Line 74"/>
          <p:cNvSpPr>
            <a:spLocks noChangeShapeType="1"/>
          </p:cNvSpPr>
          <p:nvPr/>
        </p:nvSpPr>
        <p:spPr bwMode="auto">
          <a:xfrm>
            <a:off x="8305800" y="16764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3" name="Line 75"/>
          <p:cNvSpPr>
            <a:spLocks noChangeShapeType="1"/>
          </p:cNvSpPr>
          <p:nvPr/>
        </p:nvSpPr>
        <p:spPr bwMode="auto">
          <a:xfrm flipV="1">
            <a:off x="8534400" y="1447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4" name="Text Box 76"/>
          <p:cNvSpPr txBox="1">
            <a:spLocks noChangeArrowheads="1"/>
          </p:cNvSpPr>
          <p:nvPr/>
        </p:nvSpPr>
        <p:spPr bwMode="auto">
          <a:xfrm>
            <a:off x="7924800" y="1600200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K</a:t>
            </a:r>
          </a:p>
        </p:txBody>
      </p:sp>
      <p:sp>
        <p:nvSpPr>
          <p:cNvPr id="58445" name="Line 77"/>
          <p:cNvSpPr>
            <a:spLocks noChangeShapeType="1"/>
          </p:cNvSpPr>
          <p:nvPr/>
        </p:nvSpPr>
        <p:spPr bwMode="auto">
          <a:xfrm flipV="1">
            <a:off x="7696200" y="13716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6" name="Line 78"/>
          <p:cNvSpPr>
            <a:spLocks noChangeShapeType="1"/>
          </p:cNvSpPr>
          <p:nvPr/>
        </p:nvSpPr>
        <p:spPr bwMode="auto">
          <a:xfrm flipV="1">
            <a:off x="8305800" y="1371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7" name="Text Box 79"/>
          <p:cNvSpPr txBox="1">
            <a:spLocks noChangeArrowheads="1"/>
          </p:cNvSpPr>
          <p:nvPr/>
        </p:nvSpPr>
        <p:spPr bwMode="auto">
          <a:xfrm>
            <a:off x="8305800" y="12954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448" name="Line 80"/>
          <p:cNvSpPr>
            <a:spLocks noChangeShapeType="1"/>
          </p:cNvSpPr>
          <p:nvPr/>
        </p:nvSpPr>
        <p:spPr bwMode="auto">
          <a:xfrm>
            <a:off x="7696200" y="16764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49" name="Text Box 81"/>
          <p:cNvSpPr txBox="1">
            <a:spLocks noChangeArrowheads="1"/>
          </p:cNvSpPr>
          <p:nvPr/>
        </p:nvSpPr>
        <p:spPr bwMode="auto">
          <a:xfrm>
            <a:off x="7620000" y="12954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/>
              <a:t>B</a:t>
            </a:r>
          </a:p>
        </p:txBody>
      </p:sp>
      <p:sp>
        <p:nvSpPr>
          <p:cNvPr id="58452" name="Text Box 84"/>
          <p:cNvSpPr txBox="1">
            <a:spLocks noChangeArrowheads="1"/>
          </p:cNvSpPr>
          <p:nvPr/>
        </p:nvSpPr>
        <p:spPr bwMode="auto">
          <a:xfrm>
            <a:off x="3695700" y="5255871"/>
            <a:ext cx="541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/>
              <a:t>průměrně 1x za 30dní až 1rok se začne plnit berma</a:t>
            </a:r>
          </a:p>
        </p:txBody>
      </p:sp>
      <p:sp>
        <p:nvSpPr>
          <p:cNvPr id="58453" name="Line 85"/>
          <p:cNvSpPr>
            <a:spLocks noChangeShapeType="1"/>
          </p:cNvSpPr>
          <p:nvPr/>
        </p:nvSpPr>
        <p:spPr bwMode="auto">
          <a:xfrm>
            <a:off x="3390900" y="543729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454" name="Line 86"/>
          <p:cNvSpPr>
            <a:spLocks noChangeShapeType="1"/>
          </p:cNvSpPr>
          <p:nvPr/>
        </p:nvSpPr>
        <p:spPr bwMode="auto">
          <a:xfrm flipV="1">
            <a:off x="7924800" y="1371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4" name="Nadpis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Složené koryto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87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panorama Sýkorova msotu-č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60960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jasinka1_6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81400"/>
            <a:ext cx="29718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 descr="Frýdek-Místek,_Ostravice_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762000"/>
            <a:ext cx="5181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23" name="Picture 7" descr="14_toky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6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457200" y="-152400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Složená koryta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6968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8229600" cy="4678363"/>
          </a:xfrm>
        </p:spPr>
        <p:txBody>
          <a:bodyPr/>
          <a:lstStyle/>
          <a:p>
            <a:r>
              <a:rPr lang="cs-CZ" altLang="cs-CZ" sz="2800" dirty="0" smtClean="0">
                <a:solidFill>
                  <a:srgbClr val="FF0000"/>
                </a:solidFill>
              </a:rPr>
              <a:t>Průtoky v jednotlivých částech se počítají zvlášť a pak se sečtou !!!  </a:t>
            </a:r>
            <a:r>
              <a:rPr lang="cs-CZ" altLang="cs-CZ" sz="2400" dirty="0" smtClean="0"/>
              <a:t>-</a:t>
            </a:r>
            <a:r>
              <a:rPr lang="cs-CZ" altLang="cs-CZ" sz="2400" dirty="0" smtClean="0">
                <a:sym typeface="Wingdings" panose="05000000000000000000" pitchFamily="2" charset="2"/>
              </a:rPr>
              <a:t>--&gt; </a:t>
            </a:r>
            <a:r>
              <a:rPr lang="cs-CZ" altLang="cs-CZ" sz="2400" dirty="0" smtClean="0"/>
              <a:t>rozdílné rychlosti</a:t>
            </a: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03929"/>
            <a:ext cx="7696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0" y="1954627"/>
            <a:ext cx="9144000" cy="369332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cs-CZ" altLang="cs-CZ" b="1" dirty="0" smtClean="0"/>
              <a:t>DOBŘE                                                         </a:t>
            </a:r>
            <a:r>
              <a:rPr lang="cs-CZ" altLang="cs-CZ" b="1" dirty="0"/>
              <a:t>/   ŠPATNĚ</a:t>
            </a:r>
            <a:r>
              <a:rPr lang="cs-CZ" altLang="cs-CZ" b="1" dirty="0">
                <a:solidFill>
                  <a:srgbClr val="C0C0C0"/>
                </a:solidFill>
              </a:rPr>
              <a:t>…</a:t>
            </a:r>
          </a:p>
        </p:txBody>
      </p:sp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403929"/>
            <a:ext cx="1447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7696200" y="2403929"/>
            <a:ext cx="1447800" cy="426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9402" name="Line 10"/>
          <p:cNvSpPr>
            <a:spLocks noChangeShapeType="1"/>
          </p:cNvSpPr>
          <p:nvPr/>
        </p:nvSpPr>
        <p:spPr bwMode="auto">
          <a:xfrm flipV="1">
            <a:off x="7696200" y="2403929"/>
            <a:ext cx="1447800" cy="426720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7010400" y="6290129"/>
            <a:ext cx="6096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8382000" y="6290129"/>
            <a:ext cx="6096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b="1" dirty="0">
                <a:solidFill>
                  <a:schemeClr val="tx2">
                    <a:lumMod val="75000"/>
                  </a:schemeClr>
                </a:solidFill>
              </a:rPr>
              <a:t>Výpočet průtoku v bermě a kynetě</a:t>
            </a:r>
          </a:p>
        </p:txBody>
      </p:sp>
    </p:spTree>
    <p:extLst>
      <p:ext uri="{BB962C8B-B14F-4D97-AF65-F5344CB8AC3E}">
        <p14:creationId xmlns:p14="http://schemas.microsoft.com/office/powerpoint/2010/main" xmlns="" val="161291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cs-CZ" dirty="0" smtClean="0"/>
              <a:t>Zjištění průtoku </a:t>
            </a:r>
            <a:r>
              <a:rPr lang="cs-CZ" altLang="cs-CZ" dirty="0" smtClean="0">
                <a:solidFill>
                  <a:srgbClr val="FF0000"/>
                </a:solidFill>
              </a:rPr>
              <a:t>Q</a:t>
            </a:r>
            <a:r>
              <a:rPr lang="cs-CZ" altLang="cs-CZ" dirty="0" smtClean="0"/>
              <a:t> ze známé hloubky </a:t>
            </a:r>
            <a:r>
              <a:rPr lang="cs-CZ" altLang="cs-CZ" dirty="0" smtClean="0">
                <a:solidFill>
                  <a:srgbClr val="FF0000"/>
                </a:solidFill>
              </a:rPr>
              <a:t>h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9800"/>
            <a:ext cx="7599063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33400" y="6096000"/>
            <a:ext cx="861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dirty="0"/>
              <a:t>Limnigraf – (automatické) měření průtoku v korytě pomocí čidla měřícího hloubku</a:t>
            </a: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Měrná křivka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994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Nejistoty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2770" name="Picture 2" descr="F:\04-Výuka\Fotky\28570_128224073855164_100000027173283_347249_232315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1164771" y="3613025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			    ZAMĚŘENÍ</a:t>
            </a:r>
          </a:p>
          <a:p>
            <a:r>
              <a:rPr lang="cs-CZ" sz="2400" b="1" dirty="0" smtClean="0"/>
              <a:t>	ROZKOLÍSANOST HLADIN</a:t>
            </a:r>
          </a:p>
          <a:p>
            <a:r>
              <a:rPr lang="cs-CZ" sz="2400" b="1" dirty="0" smtClean="0"/>
              <a:t>			OBJEKTY</a:t>
            </a:r>
          </a:p>
          <a:p>
            <a:r>
              <a:rPr lang="cs-CZ" sz="2400" b="1" dirty="0" smtClean="0"/>
              <a:t>	     ODHAD DRSNOSTI</a:t>
            </a:r>
          </a:p>
          <a:p>
            <a:r>
              <a:rPr lang="cs-CZ" sz="2400" b="1" dirty="0" smtClean="0"/>
              <a:t>	       NEROVNÉ DNO</a:t>
            </a:r>
          </a:p>
          <a:p>
            <a:r>
              <a:rPr lang="cs-CZ" sz="2400" b="1" dirty="0" smtClean="0"/>
              <a:t>PLAVENINY + SEDIMENT</a:t>
            </a:r>
            <a:endParaRPr lang="cs-CZ" sz="2400" b="1" dirty="0"/>
          </a:p>
        </p:txBody>
      </p:sp>
      <p:cxnSp>
        <p:nvCxnSpPr>
          <p:cNvPr id="5" name="Přímá spojnice se šipkou 4"/>
          <p:cNvCxnSpPr/>
          <p:nvPr/>
        </p:nvCxnSpPr>
        <p:spPr>
          <a:xfrm flipV="1">
            <a:off x="4419600" y="3733800"/>
            <a:ext cx="1600200" cy="218755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3109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Vodní tok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7630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vodoteč, koryto s vodou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část území, kterým odtéká voda z povodí</a:t>
            </a:r>
          </a:p>
          <a:p>
            <a:pPr>
              <a:lnSpc>
                <a:spcPct val="90000"/>
              </a:lnSpc>
            </a:pPr>
            <a:endParaRPr lang="cs-CZ" altLang="cs-CZ" sz="2800" u="sng" dirty="0"/>
          </a:p>
          <a:p>
            <a:pPr>
              <a:lnSpc>
                <a:spcPct val="90000"/>
              </a:lnSpc>
            </a:pPr>
            <a:r>
              <a:rPr lang="cs-CZ" altLang="cs-CZ" sz="2800" u="sng" dirty="0" smtClean="0"/>
              <a:t>přirozený</a:t>
            </a:r>
            <a:r>
              <a:rPr lang="cs-CZ" altLang="cs-CZ" sz="2800" dirty="0" smtClean="0"/>
              <a:t>: bystřina, </a:t>
            </a:r>
            <a:r>
              <a:rPr lang="cs-CZ" altLang="cs-CZ" sz="2800" b="1" dirty="0" smtClean="0"/>
              <a:t>potok</a:t>
            </a:r>
            <a:r>
              <a:rPr lang="cs-CZ" altLang="cs-CZ" sz="2800" dirty="0" smtClean="0"/>
              <a:t>, říčka, </a:t>
            </a:r>
            <a:r>
              <a:rPr lang="cs-CZ" altLang="cs-CZ" sz="2800" b="1" dirty="0" smtClean="0"/>
              <a:t>řeka</a:t>
            </a:r>
            <a:r>
              <a:rPr lang="cs-CZ" altLang="cs-CZ" sz="2800" dirty="0" smtClean="0"/>
              <a:t>, veletok</a:t>
            </a:r>
          </a:p>
          <a:p>
            <a:pPr>
              <a:lnSpc>
                <a:spcPct val="90000"/>
              </a:lnSpc>
            </a:pPr>
            <a:r>
              <a:rPr lang="cs-CZ" altLang="cs-CZ" sz="2800" u="sng" dirty="0" smtClean="0"/>
              <a:t>umělý</a:t>
            </a:r>
            <a:r>
              <a:rPr lang="cs-CZ" altLang="cs-CZ" sz="2800" dirty="0" smtClean="0"/>
              <a:t>: kanál, náhon, meliorace, závlaha, akvadukt, tunel</a:t>
            </a:r>
          </a:p>
          <a:p>
            <a:pPr>
              <a:lnSpc>
                <a:spcPct val="90000"/>
              </a:lnSpc>
            </a:pPr>
            <a:endParaRPr lang="cs-CZ" altLang="cs-CZ" sz="2800" dirty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stálý, občasný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Proudění: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 s volnou hladinou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 </a:t>
            </a:r>
            <a:r>
              <a:rPr lang="cs-CZ" altLang="cs-CZ" sz="2400" strike="sngStrike" dirty="0" smtClean="0"/>
              <a:t>tlakové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3" name="Obrázek 21526" descr="http://www.stowasserplan.de/fileadmin/user_upload/Bilder/Referenzprojekte/2_Naturnaher_Wasserbau_und_Ingenieurbiologie/16_Bildfolge_Naturnahe_Umgestaltung_Grosse_Mittweida/GrosseMittweida_Station08_gf_11-06-17_18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343400" y="3810000"/>
            <a:ext cx="4800600" cy="304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959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SPA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Drobné vodní toky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značky na objektech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ultrazvukové čidlo – SMS</a:t>
            </a:r>
          </a:p>
          <a:p>
            <a:pPr>
              <a:lnSpc>
                <a:spcPct val="90000"/>
              </a:lnSpc>
            </a:pPr>
            <a:endParaRPr lang="cs-CZ" altLang="cs-CZ" sz="2800" dirty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Významné vodní toky</a:t>
            </a:r>
          </a:p>
          <a:p>
            <a:pPr lvl="1">
              <a:lnSpc>
                <a:spcPct val="90000"/>
              </a:lnSpc>
              <a:buNone/>
            </a:pPr>
            <a:r>
              <a:rPr lang="cs-CZ" altLang="cs-CZ" sz="2400" dirty="0" smtClean="0"/>
              <a:t>hlásná povodňová služba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odečet limnigraf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tlakové čidlo – limnigraf. stanice</a:t>
            </a:r>
          </a:p>
          <a:p>
            <a:pPr lvl="1">
              <a:lnSpc>
                <a:spcPct val="90000"/>
              </a:lnSpc>
            </a:pPr>
            <a:endParaRPr lang="cs-CZ" altLang="cs-CZ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988" name="Picture 4" descr="http://aa.ecn.cz/img_upload/e6ffb6c50bc1424ab10ecf09e063cd63/cidl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838200"/>
            <a:ext cx="3429000" cy="440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4721" y="4876800"/>
            <a:ext cx="6740236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16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Měření na vodních tocích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0418" name="Picture 2" descr="\\BNOFILE\GIS_storage\PRACOVNI\Efektivita_KUS\monitoring_instala hladinomeru\FOTO_VIDEO\2016_11_03_hydrometrovani\PB0300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4481788" y="2186265"/>
            <a:ext cx="5934075" cy="339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\\BNOFILE\GIS_storage\PRACOVNI\Efektivita_KUS\monitoring_instala hladinomeru\FOTO_VIDEO\2016_11_03_hydrometrovani\PB0300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914400"/>
            <a:ext cx="3095625" cy="290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\\BNOFILE\GIS_storage\PRACOVNI\Efektivita_KUS\monitoring_instala hladinomeru\hladinomery H1,H3\Měření\Foto\IMG_20160721_0824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flipH="1">
            <a:off x="3200400" y="914402"/>
            <a:ext cx="2438400" cy="421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\\BNOFILE\GIS_storage\PRACOVNI\Efektivita_KUS\monitoring_instala hladinomeru\hladinomery H1,H3\Měření\Foto\IMG_20160721_1033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3895725"/>
            <a:ext cx="455295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34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Protipovodňová opatření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povodňové zdi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povodňové hráze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mobilní hrazení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povodňová vrata</a:t>
            </a:r>
          </a:p>
          <a:p>
            <a:pPr>
              <a:lnSpc>
                <a:spcPct val="90000"/>
              </a:lnSpc>
            </a:pPr>
            <a:r>
              <a:rPr lang="cs-CZ" altLang="cs-CZ" sz="2800" dirty="0" err="1" smtClean="0"/>
              <a:t>individiální</a:t>
            </a:r>
            <a:r>
              <a:rPr lang="cs-CZ" altLang="cs-CZ" sz="2800" dirty="0" smtClean="0"/>
              <a:t> ochrana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retenční nádrže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suché nádrže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úpravy v krajině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… omezení výstavby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0962" name="Picture 2" descr="http://www.smp.cz/common/images/references/pictures/54/2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06949" y="2590800"/>
            <a:ext cx="3041702" cy="198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0" name="Picture 2" descr="http://www.cgs.eu/underwood/galerie/WW_Decin-1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6947" y="4648200"/>
            <a:ext cx="3041704" cy="202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http://i.lidovky.cz/13/061/lnc460/ML4ba64a_hasi2_bm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6949" y="914400"/>
            <a:ext cx="304170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126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Protipovodňová technická opatření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1442" name="Picture 2" descr="http://www.vasepraha8.cz/userfiles/images/stavidl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214" y="1066800"/>
            <a:ext cx="5057185" cy="335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4" name="Picture 4" descr="http://www.praha.eu/public/28/25/a/930662_133281_rozlivovy_model_titu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5" y="3733800"/>
            <a:ext cx="5638795" cy="311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5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://img.ihned.cz/attachment.php/260/48632260/s9kwdi4SfqzhFP6Aenxr0cLWQpRjKvOo/600x399xddbe/ZAPLAVY_PRAHA_5_4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0767" y="3352800"/>
            <a:ext cx="5142066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Protipovodňová technická opatření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2470" name="Picture 6" descr="http://www.zakladani.cz/media/files/galleries/24/05_ricni-28-1311520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342132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23168" y="877677"/>
            <a:ext cx="5697467" cy="316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3080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Budoucnost protipovodňových opatření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prodloužit čas, po který voda zůstane v krajině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vsakování, akumulace, omezení soustředěného odtoku, zpomalení vody v korytě</a:t>
            </a:r>
          </a:p>
        </p:txBody>
      </p:sp>
      <p:pic>
        <p:nvPicPr>
          <p:cNvPr id="64514" name="Picture 2" descr="http://www.cestyvenkova.cz/images/krajina/voda/full/revitalizace_kraji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19400"/>
            <a:ext cx="6667500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311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Opatření v krajině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868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700" dirty="0" err="1" smtClean="0"/>
              <a:t>průlehy</a:t>
            </a:r>
            <a:r>
              <a:rPr lang="cs-CZ" altLang="cs-CZ" sz="2700" dirty="0" smtClean="0"/>
              <a:t>, příkopy, propustky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meze, hrázky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stabilizace dráhy soustředěného odtoku, zasakovací pásy, 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přehrážky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agrotechnická opatření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organizační opatření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revitalizace</a:t>
            </a:r>
          </a:p>
          <a:p>
            <a:pPr>
              <a:lnSpc>
                <a:spcPct val="90000"/>
              </a:lnSpc>
            </a:pPr>
            <a:r>
              <a:rPr lang="cs-CZ" altLang="cs-CZ" sz="2700" dirty="0" smtClean="0"/>
              <a:t>vodní a suché nádrže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47311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Opatření v krajině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3" name="Obrázek 10259" descr="Výsledek obrázku pro poldr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45720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506" name="Picture 2" descr="Výsledek obrázku pro Stabilizace drah soustředěného odtok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4572000" cy="2794543"/>
          </a:xfrm>
          <a:prstGeom prst="rect">
            <a:avLst/>
          </a:prstGeom>
          <a:noFill/>
        </p:spPr>
      </p:pic>
      <p:pic>
        <p:nvPicPr>
          <p:cNvPr id="149508" name="Picture 4" descr="Výsledek obrázku pro průle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990600"/>
            <a:ext cx="4495800" cy="2895600"/>
          </a:xfrm>
          <a:prstGeom prst="rect">
            <a:avLst/>
          </a:prstGeom>
          <a:noFill/>
        </p:spPr>
      </p:pic>
      <p:pic>
        <p:nvPicPr>
          <p:cNvPr id="149510" name="Picture 6" descr="Výsledek obrázku pro zatravnění vinic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62400"/>
            <a:ext cx="4495800" cy="2819400"/>
          </a:xfrm>
          <a:prstGeom prst="rect">
            <a:avLst/>
          </a:prstGeom>
          <a:noFill/>
        </p:spPr>
      </p:pic>
      <p:sp>
        <p:nvSpPr>
          <p:cNvPr id="15" name="Volný tvar 14"/>
          <p:cNvSpPr/>
          <p:nvPr/>
        </p:nvSpPr>
        <p:spPr>
          <a:xfrm>
            <a:off x="339865" y="4911865"/>
            <a:ext cx="3422931" cy="469338"/>
          </a:xfrm>
          <a:custGeom>
            <a:avLst/>
            <a:gdLst>
              <a:gd name="connsiteX0" fmla="*/ 0 w 3422931"/>
              <a:gd name="connsiteY0" fmla="*/ 186117 h 469338"/>
              <a:gd name="connsiteX1" fmla="*/ 647363 w 3422931"/>
              <a:gd name="connsiteY1" fmla="*/ 169933 h 469338"/>
              <a:gd name="connsiteX2" fmla="*/ 1270450 w 3422931"/>
              <a:gd name="connsiteY2" fmla="*/ 404602 h 469338"/>
              <a:gd name="connsiteX3" fmla="*/ 1739788 w 3422931"/>
              <a:gd name="connsiteY3" fmla="*/ 420786 h 469338"/>
              <a:gd name="connsiteX4" fmla="*/ 2451887 w 3422931"/>
              <a:gd name="connsiteY4" fmla="*/ 113289 h 469338"/>
              <a:gd name="connsiteX5" fmla="*/ 3422931 w 3422931"/>
              <a:gd name="connsiteY5" fmla="*/ 0 h 46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2931" h="469338">
                <a:moveTo>
                  <a:pt x="0" y="186117"/>
                </a:moveTo>
                <a:cubicBezTo>
                  <a:pt x="217810" y="159818"/>
                  <a:pt x="435621" y="133519"/>
                  <a:pt x="647363" y="169933"/>
                </a:cubicBezTo>
                <a:cubicBezTo>
                  <a:pt x="859105" y="206347"/>
                  <a:pt x="1088379" y="362793"/>
                  <a:pt x="1270450" y="404602"/>
                </a:cubicBezTo>
                <a:cubicBezTo>
                  <a:pt x="1452521" y="446411"/>
                  <a:pt x="1542882" y="469338"/>
                  <a:pt x="1739788" y="420786"/>
                </a:cubicBezTo>
                <a:cubicBezTo>
                  <a:pt x="1936694" y="372234"/>
                  <a:pt x="2171363" y="183420"/>
                  <a:pt x="2451887" y="113289"/>
                </a:cubicBezTo>
                <a:cubicBezTo>
                  <a:pt x="2732411" y="43158"/>
                  <a:pt x="3077671" y="21579"/>
                  <a:pt x="3422931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Volný tvar 15"/>
          <p:cNvSpPr/>
          <p:nvPr/>
        </p:nvSpPr>
        <p:spPr>
          <a:xfrm>
            <a:off x="4635950" y="1663138"/>
            <a:ext cx="3706938" cy="397634"/>
          </a:xfrm>
          <a:custGeom>
            <a:avLst/>
            <a:gdLst>
              <a:gd name="connsiteX0" fmla="*/ 0 w 3592863"/>
              <a:gd name="connsiteY0" fmla="*/ 52598 h 389766"/>
              <a:gd name="connsiteX1" fmla="*/ 428878 w 3592863"/>
              <a:gd name="connsiteY1" fmla="*/ 52598 h 389766"/>
              <a:gd name="connsiteX2" fmla="*/ 1610315 w 3592863"/>
              <a:gd name="connsiteY2" fmla="*/ 368187 h 389766"/>
              <a:gd name="connsiteX3" fmla="*/ 2395242 w 3592863"/>
              <a:gd name="connsiteY3" fmla="*/ 182070 h 389766"/>
              <a:gd name="connsiteX4" fmla="*/ 2759384 w 3592863"/>
              <a:gd name="connsiteY4" fmla="*/ 182070 h 389766"/>
              <a:gd name="connsiteX5" fmla="*/ 3592863 w 3592863"/>
              <a:gd name="connsiteY5" fmla="*/ 368187 h 389766"/>
              <a:gd name="connsiteX0" fmla="*/ 97105 w 3689968"/>
              <a:gd name="connsiteY0" fmla="*/ 60466 h 397634"/>
              <a:gd name="connsiteX1" fmla="*/ 71480 w 3689968"/>
              <a:gd name="connsiteY1" fmla="*/ 13262 h 397634"/>
              <a:gd name="connsiteX2" fmla="*/ 525983 w 3689968"/>
              <a:gd name="connsiteY2" fmla="*/ 60466 h 397634"/>
              <a:gd name="connsiteX3" fmla="*/ 1707420 w 3689968"/>
              <a:gd name="connsiteY3" fmla="*/ 376055 h 397634"/>
              <a:gd name="connsiteX4" fmla="*/ 2492347 w 3689968"/>
              <a:gd name="connsiteY4" fmla="*/ 189938 h 397634"/>
              <a:gd name="connsiteX5" fmla="*/ 2856489 w 3689968"/>
              <a:gd name="connsiteY5" fmla="*/ 189938 h 397634"/>
              <a:gd name="connsiteX6" fmla="*/ 3689968 w 3689968"/>
              <a:gd name="connsiteY6" fmla="*/ 376055 h 397634"/>
              <a:gd name="connsiteX0" fmla="*/ 12250 w 3706938"/>
              <a:gd name="connsiteY0" fmla="*/ 13262 h 397634"/>
              <a:gd name="connsiteX1" fmla="*/ 88450 w 3706938"/>
              <a:gd name="connsiteY1" fmla="*/ 13262 h 397634"/>
              <a:gd name="connsiteX2" fmla="*/ 542953 w 3706938"/>
              <a:gd name="connsiteY2" fmla="*/ 60466 h 397634"/>
              <a:gd name="connsiteX3" fmla="*/ 1724390 w 3706938"/>
              <a:gd name="connsiteY3" fmla="*/ 376055 h 397634"/>
              <a:gd name="connsiteX4" fmla="*/ 2509317 w 3706938"/>
              <a:gd name="connsiteY4" fmla="*/ 189938 h 397634"/>
              <a:gd name="connsiteX5" fmla="*/ 2873459 w 3706938"/>
              <a:gd name="connsiteY5" fmla="*/ 189938 h 397634"/>
              <a:gd name="connsiteX6" fmla="*/ 3706938 w 3706938"/>
              <a:gd name="connsiteY6" fmla="*/ 376055 h 397634"/>
              <a:gd name="connsiteX0" fmla="*/ 12250 w 3706938"/>
              <a:gd name="connsiteY0" fmla="*/ 13262 h 397634"/>
              <a:gd name="connsiteX1" fmla="*/ 88450 w 3706938"/>
              <a:gd name="connsiteY1" fmla="*/ 13262 h 397634"/>
              <a:gd name="connsiteX2" fmla="*/ 542953 w 3706938"/>
              <a:gd name="connsiteY2" fmla="*/ 60466 h 397634"/>
              <a:gd name="connsiteX3" fmla="*/ 1724390 w 3706938"/>
              <a:gd name="connsiteY3" fmla="*/ 376055 h 397634"/>
              <a:gd name="connsiteX4" fmla="*/ 2509317 w 3706938"/>
              <a:gd name="connsiteY4" fmla="*/ 189938 h 397634"/>
              <a:gd name="connsiteX5" fmla="*/ 2873459 w 3706938"/>
              <a:gd name="connsiteY5" fmla="*/ 189938 h 397634"/>
              <a:gd name="connsiteX6" fmla="*/ 3706938 w 3706938"/>
              <a:gd name="connsiteY6" fmla="*/ 376055 h 39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06938" h="397634">
                <a:moveTo>
                  <a:pt x="12250" y="13262"/>
                </a:moveTo>
                <a:cubicBezTo>
                  <a:pt x="18600" y="13740"/>
                  <a:pt x="0" y="5395"/>
                  <a:pt x="88450" y="13262"/>
                </a:cubicBezTo>
                <a:cubicBezTo>
                  <a:pt x="176900" y="21129"/>
                  <a:pt x="270296" y="0"/>
                  <a:pt x="542953" y="60466"/>
                </a:cubicBezTo>
                <a:cubicBezTo>
                  <a:pt x="815610" y="120932"/>
                  <a:pt x="1396663" y="354476"/>
                  <a:pt x="1724390" y="376055"/>
                </a:cubicBezTo>
                <a:cubicBezTo>
                  <a:pt x="2052117" y="397634"/>
                  <a:pt x="2317806" y="220957"/>
                  <a:pt x="2509317" y="189938"/>
                </a:cubicBezTo>
                <a:cubicBezTo>
                  <a:pt x="2700828" y="158919"/>
                  <a:pt x="2673856" y="158919"/>
                  <a:pt x="2873459" y="189938"/>
                </a:cubicBezTo>
                <a:cubicBezTo>
                  <a:pt x="3073063" y="220958"/>
                  <a:pt x="3390000" y="298506"/>
                  <a:pt x="3706938" y="376055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7311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Náhled do legislativy - povodně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lidé jsou zodpovědní sami za sebe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pomoc státu 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integrovaný záchranný sbor, hmotná pomoc, peněžní pomoc, pomoc vojáků a dobrovolníků, …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povodňová paměť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tady povodeň nikdy nebyla - jiné rozložení srážek, jiné využívání krajiny, větší zastavěná plocha, kanalizace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povodňové mapy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území v rozlivech jsou levná – sociálně slabí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pojišťovny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vykoupení – není politický zájem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354169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Záplavová území - </a:t>
            </a:r>
            <a:r>
              <a:rPr lang="cs-CZ" dirty="0" smtClean="0"/>
              <a:t>dibavod.cz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47800" y="990600"/>
            <a:ext cx="5943600" cy="574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324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Historický vývoj toků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přirozený tok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drobné úpravy - přístup, brod, ryby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energetické úpravy - náhon, jez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soustavná úprava - povodně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revitalizace - přírodně blízký stav</a:t>
            </a:r>
          </a:p>
          <a:p>
            <a:pPr>
              <a:lnSpc>
                <a:spcPct val="90000"/>
              </a:lnSpc>
            </a:pPr>
            <a:r>
              <a:rPr lang="cs-CZ" altLang="cs-CZ" sz="2800" dirty="0" err="1" smtClean="0"/>
              <a:t>renaturace</a:t>
            </a:r>
            <a:r>
              <a:rPr lang="cs-CZ" altLang="cs-CZ" sz="2800" dirty="0" smtClean="0"/>
              <a:t> - zásahem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přirozený vývoj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pozvolný</a:t>
            </a:r>
          </a:p>
          <a:p>
            <a:pPr lvl="1">
              <a:lnSpc>
                <a:spcPct val="90000"/>
              </a:lnSpc>
            </a:pPr>
            <a:r>
              <a:rPr lang="cs-CZ" altLang="cs-CZ" sz="2400" dirty="0" smtClean="0"/>
              <a:t>povodněmi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2771" name="Picture 3" descr="F:\04-Výuka\Fotky\4a8dc5a79ca4cdb5659b01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9800" y="990600"/>
            <a:ext cx="2868705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F:\04-Výuka\Fotky\Obrazek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886200" y="4282887"/>
            <a:ext cx="2400300" cy="252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5" descr="F:\04-Výuka\Fotky\Obrazek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21822" y="3352801"/>
            <a:ext cx="2366683" cy="345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207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Povodňové ohrožení - </a:t>
            </a:r>
            <a:r>
              <a:rPr lang="cs-CZ" altLang="cs-CZ" dirty="0" smtClean="0"/>
              <a:t>cds.chmi.cz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39825" y="958906"/>
            <a:ext cx="6864350" cy="536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73742" y="5410200"/>
            <a:ext cx="1524000" cy="800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029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Sedimenty v tocích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122" name="Picture 2" descr="IMG_304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01"/>
          <a:stretch/>
        </p:blipFill>
        <p:spPr bwMode="auto">
          <a:xfrm>
            <a:off x="323343" y="893005"/>
            <a:ext cx="5429756" cy="229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4523" y="3353781"/>
            <a:ext cx="5839078" cy="348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52"/>
          <a:stretch>
            <a:fillRect/>
          </a:stretch>
        </p:blipFill>
        <p:spPr bwMode="auto">
          <a:xfrm>
            <a:off x="6019801" y="917955"/>
            <a:ext cx="2982716" cy="22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80"/>
          <a:stretch>
            <a:fillRect/>
          </a:stretch>
        </p:blipFill>
        <p:spPr bwMode="auto">
          <a:xfrm>
            <a:off x="6019800" y="3276600"/>
            <a:ext cx="2942722" cy="190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ek 297" descr="Výsledek obrázku pro herálec řeka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257800"/>
            <a:ext cx="2971800" cy="16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8927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Sedimenty v tocích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71" name="Picture 3" descr="IMG_31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5729" y="1371600"/>
            <a:ext cx="6282297" cy="202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oprava_jezu_hulin_2004_4podstave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5729" y="3505200"/>
            <a:ext cx="2901951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3-le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4711" y="3505200"/>
            <a:ext cx="334331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zarostlá hladin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5" y="1371600"/>
            <a:ext cx="2767012" cy="320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881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Cíle návrhu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 lvl="0"/>
            <a:r>
              <a:rPr lang="cs-CZ" sz="2800" dirty="0" smtClean="0"/>
              <a:t>omezit </a:t>
            </a:r>
            <a:r>
              <a:rPr lang="cs-CZ" sz="2800" dirty="0"/>
              <a:t>vznik nánosů omezujících kapacitu koryta,</a:t>
            </a:r>
          </a:p>
          <a:p>
            <a:pPr lvl="0"/>
            <a:r>
              <a:rPr lang="cs-CZ" sz="2800" dirty="0" smtClean="0"/>
              <a:t>zvýšit </a:t>
            </a:r>
            <a:r>
              <a:rPr lang="cs-CZ" sz="2800" dirty="0"/>
              <a:t>protipovodňovou ochranu města,</a:t>
            </a:r>
          </a:p>
          <a:p>
            <a:pPr lvl="0"/>
            <a:r>
              <a:rPr lang="cs-CZ" sz="2800" dirty="0" smtClean="0"/>
              <a:t>umožnit </a:t>
            </a:r>
            <a:r>
              <a:rPr lang="cs-CZ" sz="2800" dirty="0"/>
              <a:t>provádění </a:t>
            </a:r>
            <a:r>
              <a:rPr lang="cs-CZ" sz="2800" dirty="0" smtClean="0"/>
              <a:t>údržby,</a:t>
            </a:r>
            <a:endParaRPr lang="cs-CZ" sz="2800" dirty="0"/>
          </a:p>
          <a:p>
            <a:pPr lvl="0"/>
            <a:r>
              <a:rPr lang="cs-CZ" sz="2800" dirty="0" smtClean="0"/>
              <a:t>omezit </a:t>
            </a:r>
            <a:r>
              <a:rPr lang="cs-CZ" sz="2800" dirty="0"/>
              <a:t>vznik ledových jevů,</a:t>
            </a:r>
          </a:p>
          <a:p>
            <a:pPr lvl="0"/>
            <a:r>
              <a:rPr lang="cs-CZ" sz="2800" dirty="0" smtClean="0"/>
              <a:t>zajistit </a:t>
            </a:r>
            <a:r>
              <a:rPr lang="cs-CZ" sz="2800" dirty="0"/>
              <a:t>stabilitu opěrných zdí,</a:t>
            </a:r>
          </a:p>
          <a:p>
            <a:pPr lvl="0"/>
            <a:r>
              <a:rPr lang="cs-CZ" sz="2800" dirty="0" smtClean="0"/>
              <a:t>zajistit </a:t>
            </a:r>
            <a:r>
              <a:rPr lang="cs-CZ" sz="2800" dirty="0"/>
              <a:t>stabilitu dna,</a:t>
            </a:r>
          </a:p>
          <a:p>
            <a:pPr lvl="0"/>
            <a:r>
              <a:rPr lang="cs-CZ" sz="2800" dirty="0" smtClean="0"/>
              <a:t>zajistit </a:t>
            </a:r>
            <a:r>
              <a:rPr lang="cs-CZ" sz="2800" dirty="0"/>
              <a:t>co nejnižší finanční náročnost,</a:t>
            </a:r>
          </a:p>
          <a:p>
            <a:pPr lvl="0"/>
            <a:r>
              <a:rPr lang="cs-CZ" sz="2800" dirty="0" smtClean="0"/>
              <a:t>zvýšit </a:t>
            </a:r>
            <a:r>
              <a:rPr lang="cs-CZ" sz="2800" dirty="0"/>
              <a:t>estetickou hodnotu lokality.</a:t>
            </a:r>
          </a:p>
        </p:txBody>
      </p:sp>
    </p:spTree>
    <p:extLst>
      <p:ext uri="{BB962C8B-B14F-4D97-AF65-F5344CB8AC3E}">
        <p14:creationId xmlns:p14="http://schemas.microsoft.com/office/powerpoint/2010/main" xmlns="" val="238171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Možné návrhy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 lvl="0"/>
            <a:r>
              <a:rPr lang="cs-CZ" sz="2400" dirty="0" smtClean="0"/>
              <a:t>Návrh č. 1: proplachování jezem při SPA I a více</a:t>
            </a:r>
          </a:p>
          <a:p>
            <a:pPr lvl="0"/>
            <a:r>
              <a:rPr lang="cs-CZ" sz="2400" dirty="0" smtClean="0"/>
              <a:t>Návrh č. 2: vytvoření kynety, sklopení jezu</a:t>
            </a:r>
          </a:p>
          <a:p>
            <a:pPr lvl="0"/>
            <a:endParaRPr lang="cs-CZ" sz="2400" dirty="0" smtClean="0"/>
          </a:p>
          <a:p>
            <a:pPr lvl="0"/>
            <a:endParaRPr lang="cs-CZ" sz="2800" dirty="0"/>
          </a:p>
          <a:p>
            <a:pPr lvl="0"/>
            <a:endParaRPr lang="cs-CZ" sz="2800" dirty="0" smtClean="0"/>
          </a:p>
          <a:p>
            <a:pPr lvl="0"/>
            <a:endParaRPr lang="cs-CZ" sz="2800" dirty="0"/>
          </a:p>
          <a:p>
            <a:pPr lvl="0"/>
            <a:endParaRPr lang="cs-CZ" sz="2800" dirty="0" smtClean="0"/>
          </a:p>
          <a:p>
            <a:pPr lvl="0"/>
            <a:endParaRPr lang="cs-CZ" sz="2800" dirty="0"/>
          </a:p>
          <a:p>
            <a:pPr lvl="0"/>
            <a:r>
              <a:rPr lang="cs-CZ" sz="2400" dirty="0">
                <a:solidFill>
                  <a:srgbClr val="FF0000"/>
                </a:solidFill>
              </a:rPr>
              <a:t>Návrh č. </a:t>
            </a:r>
            <a:r>
              <a:rPr lang="cs-CZ" sz="2400" dirty="0" smtClean="0">
                <a:solidFill>
                  <a:srgbClr val="FF0000"/>
                </a:solidFill>
              </a:rPr>
              <a:t>3: odstranění klapky, snížení prahu, zvětšení podélného sklonu, návrh jednostranné kynety</a:t>
            </a:r>
          </a:p>
          <a:p>
            <a:pPr lvl="0"/>
            <a:r>
              <a:rPr lang="cs-CZ" sz="2400" dirty="0"/>
              <a:t>Návrh č. </a:t>
            </a:r>
            <a:r>
              <a:rPr lang="cs-CZ" sz="2400" dirty="0" smtClean="0"/>
              <a:t>4: odstranění jezu, stavba nových zdí</a:t>
            </a:r>
            <a:endParaRPr lang="cs-CZ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85800" y="2438400"/>
            <a:ext cx="8188412" cy="2364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7769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Míra zanášení před a po návrhu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00200" y="990600"/>
            <a:ext cx="5344243" cy="251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05200"/>
            <a:ext cx="5328444" cy="3199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28600" y="2107889"/>
            <a:ext cx="16072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Současnost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Návrh č.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3218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zanášení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/>
              <a:t>velikost efektivního </a:t>
            </a:r>
            <a:r>
              <a:rPr lang="cs-CZ" altLang="cs-CZ" sz="2800" dirty="0" smtClean="0"/>
              <a:t>zrna, rychlost proudění</a:t>
            </a:r>
            <a:endParaRPr lang="cs-CZ" altLang="cs-CZ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90679" y="1905000"/>
            <a:ext cx="6562641" cy="487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12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zanášení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8071071"/>
              </p:ext>
            </p:extLst>
          </p:nvPr>
        </p:nvGraphicFramePr>
        <p:xfrm>
          <a:off x="914400" y="1580007"/>
          <a:ext cx="1600200" cy="498764"/>
        </p:xfrm>
        <a:graphic>
          <a:graphicData uri="http://schemas.openxmlformats.org/presentationml/2006/ole">
            <p:oleObj spid="_x0000_s59397" name="Rovnice" r:id="rId4" imgW="736600" imgH="228600" progId="Equation.3">
              <p:embed/>
            </p:oleObj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533400" y="1219200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err="1"/>
              <a:t>Nezanášecí</a:t>
            </a:r>
            <a:r>
              <a:rPr lang="cs-CZ" sz="1600" dirty="0"/>
              <a:t> = zanášecí rychlost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4800" y="3581400"/>
            <a:ext cx="5567321" cy="304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33800" y="1219200"/>
            <a:ext cx="4822853" cy="209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076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zanášení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28600" y="1371600"/>
            <a:ext cx="879289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98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Výpočet zanášení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8349" y="1447800"/>
            <a:ext cx="899039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859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6400" y="914400"/>
            <a:ext cx="5760720" cy="268033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Vývoj meandrů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47458" name="Volný tvar 3"/>
          <p:cNvSpPr>
            <a:spLocks/>
          </p:cNvSpPr>
          <p:nvPr/>
        </p:nvSpPr>
        <p:spPr bwMode="auto">
          <a:xfrm>
            <a:off x="3276600" y="925513"/>
            <a:ext cx="3079750" cy="2670175"/>
          </a:xfrm>
          <a:custGeom>
            <a:avLst/>
            <a:gdLst>
              <a:gd name="T0" fmla="*/ 0 w 3079866"/>
              <a:gd name="T1" fmla="*/ 2670175 h 2670273"/>
              <a:gd name="T2" fmla="*/ 134631 w 3079866"/>
              <a:gd name="T3" fmla="*/ 2227015 h 2670273"/>
              <a:gd name="T4" fmla="*/ 246823 w 3079866"/>
              <a:gd name="T5" fmla="*/ 2154091 h 2670273"/>
              <a:gd name="T6" fmla="*/ 370234 w 3079866"/>
              <a:gd name="T7" fmla="*/ 2165310 h 2670273"/>
              <a:gd name="T8" fmla="*/ 493645 w 3079866"/>
              <a:gd name="T9" fmla="*/ 2109214 h 2670273"/>
              <a:gd name="T10" fmla="*/ 656324 w 3079866"/>
              <a:gd name="T11" fmla="*/ 2148481 h 2670273"/>
              <a:gd name="T12" fmla="*/ 1121921 w 3079866"/>
              <a:gd name="T13" fmla="*/ 1940926 h 2670273"/>
              <a:gd name="T14" fmla="*/ 1149969 w 3079866"/>
              <a:gd name="T15" fmla="*/ 1795076 h 2670273"/>
              <a:gd name="T16" fmla="*/ 858270 w 3079866"/>
              <a:gd name="T17" fmla="*/ 1632397 h 2670273"/>
              <a:gd name="T18" fmla="*/ 661933 w 3079866"/>
              <a:gd name="T19" fmla="*/ 1559472 h 2670273"/>
              <a:gd name="T20" fmla="*/ 695591 w 3079866"/>
              <a:gd name="T21" fmla="*/ 1385574 h 2670273"/>
              <a:gd name="T22" fmla="*/ 998509 w 3079866"/>
              <a:gd name="T23" fmla="*/ 1312649 h 2670273"/>
              <a:gd name="T24" fmla="*/ 1144360 w 3079866"/>
              <a:gd name="T25" fmla="*/ 1222895 h 2670273"/>
              <a:gd name="T26" fmla="*/ 1290209 w 3079866"/>
              <a:gd name="T27" fmla="*/ 1312649 h 2670273"/>
              <a:gd name="T28" fmla="*/ 1206066 w 3079866"/>
              <a:gd name="T29" fmla="*/ 1565082 h 2670273"/>
              <a:gd name="T30" fmla="*/ 1250942 w 3079866"/>
              <a:gd name="T31" fmla="*/ 1716541 h 2670273"/>
              <a:gd name="T32" fmla="*/ 1503374 w 3079866"/>
              <a:gd name="T33" fmla="*/ 1778247 h 2670273"/>
              <a:gd name="T34" fmla="*/ 1677272 w 3079866"/>
              <a:gd name="T35" fmla="*/ 1722151 h 2670273"/>
              <a:gd name="T36" fmla="*/ 1884827 w 3079866"/>
              <a:gd name="T37" fmla="*/ 1666055 h 2670273"/>
              <a:gd name="T38" fmla="*/ 1957752 w 3079866"/>
              <a:gd name="T39" fmla="*/ 1531424 h 2670273"/>
              <a:gd name="T40" fmla="*/ 1918485 w 3079866"/>
              <a:gd name="T41" fmla="*/ 1318259 h 2670273"/>
              <a:gd name="T42" fmla="*/ 1957752 w 3079866"/>
              <a:gd name="T43" fmla="*/ 1200457 h 2670273"/>
              <a:gd name="T44" fmla="*/ 2058725 w 3079866"/>
              <a:gd name="T45" fmla="*/ 1121923 h 2670273"/>
              <a:gd name="T46" fmla="*/ 2238233 w 3079866"/>
              <a:gd name="T47" fmla="*/ 1155581 h 2670273"/>
              <a:gd name="T48" fmla="*/ 2327986 w 3079866"/>
              <a:gd name="T49" fmla="*/ 1206067 h 2670273"/>
              <a:gd name="T50" fmla="*/ 2417740 w 3079866"/>
              <a:gd name="T51" fmla="*/ 1116313 h 2670273"/>
              <a:gd name="T52" fmla="*/ 2400911 w 3079866"/>
              <a:gd name="T53" fmla="*/ 931196 h 2670273"/>
              <a:gd name="T54" fmla="*/ 2591637 w 3079866"/>
              <a:gd name="T55" fmla="*/ 863880 h 2670273"/>
              <a:gd name="T56" fmla="*/ 2793584 w 3079866"/>
              <a:gd name="T57" fmla="*/ 858271 h 2670273"/>
              <a:gd name="T58" fmla="*/ 2860898 w 3079866"/>
              <a:gd name="T59" fmla="*/ 684373 h 2670273"/>
              <a:gd name="T60" fmla="*/ 2681391 w 3079866"/>
              <a:gd name="T61" fmla="*/ 566571 h 2670273"/>
              <a:gd name="T62" fmla="*/ 2597247 w 3079866"/>
              <a:gd name="T63" fmla="*/ 319748 h 2670273"/>
              <a:gd name="T64" fmla="*/ 2658953 w 3079866"/>
              <a:gd name="T65" fmla="*/ 140241 h 2670273"/>
              <a:gd name="T66" fmla="*/ 2888946 w 3079866"/>
              <a:gd name="T67" fmla="*/ 140241 h 2670273"/>
              <a:gd name="T68" fmla="*/ 3068454 w 3079866"/>
              <a:gd name="T69" fmla="*/ 134631 h 2670273"/>
              <a:gd name="T70" fmla="*/ 3046015 w 3079866"/>
              <a:gd name="T71" fmla="*/ 0 h 26702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079866" h="2670273">
                <a:moveTo>
                  <a:pt x="0" y="2670273"/>
                </a:moveTo>
                <a:cubicBezTo>
                  <a:pt x="46748" y="2491693"/>
                  <a:pt x="93497" y="2313114"/>
                  <a:pt x="134636" y="2227097"/>
                </a:cubicBezTo>
                <a:cubicBezTo>
                  <a:pt x="175775" y="2141080"/>
                  <a:pt x="207563" y="2164455"/>
                  <a:pt x="246832" y="2154170"/>
                </a:cubicBezTo>
                <a:cubicBezTo>
                  <a:pt x="286101" y="2143885"/>
                  <a:pt x="329109" y="2172869"/>
                  <a:pt x="370248" y="2165389"/>
                </a:cubicBezTo>
                <a:cubicBezTo>
                  <a:pt x="411387" y="2157909"/>
                  <a:pt x="445981" y="2112096"/>
                  <a:pt x="493664" y="2109291"/>
                </a:cubicBezTo>
                <a:cubicBezTo>
                  <a:pt x="541347" y="2106486"/>
                  <a:pt x="551633" y="2176609"/>
                  <a:pt x="656349" y="2148560"/>
                </a:cubicBezTo>
                <a:cubicBezTo>
                  <a:pt x="761065" y="2120511"/>
                  <a:pt x="1039686" y="1999900"/>
                  <a:pt x="1121963" y="1940997"/>
                </a:cubicBezTo>
                <a:cubicBezTo>
                  <a:pt x="1204240" y="1882094"/>
                  <a:pt x="1193955" y="1846565"/>
                  <a:pt x="1150012" y="1795142"/>
                </a:cubicBezTo>
                <a:cubicBezTo>
                  <a:pt x="1106069" y="1743719"/>
                  <a:pt x="939644" y="1671726"/>
                  <a:pt x="858302" y="1632457"/>
                </a:cubicBezTo>
                <a:cubicBezTo>
                  <a:pt x="776960" y="1593188"/>
                  <a:pt x="689072" y="1600668"/>
                  <a:pt x="661958" y="1559529"/>
                </a:cubicBezTo>
                <a:cubicBezTo>
                  <a:pt x="634844" y="1518390"/>
                  <a:pt x="639519" y="1426764"/>
                  <a:pt x="695617" y="1385625"/>
                </a:cubicBezTo>
                <a:cubicBezTo>
                  <a:pt x="751715" y="1344486"/>
                  <a:pt x="923749" y="1339811"/>
                  <a:pt x="998547" y="1312697"/>
                </a:cubicBezTo>
                <a:cubicBezTo>
                  <a:pt x="1073345" y="1285583"/>
                  <a:pt x="1095785" y="1222940"/>
                  <a:pt x="1144403" y="1222940"/>
                </a:cubicBezTo>
                <a:cubicBezTo>
                  <a:pt x="1193021" y="1222940"/>
                  <a:pt x="1279973" y="1255664"/>
                  <a:pt x="1290258" y="1312697"/>
                </a:cubicBezTo>
                <a:cubicBezTo>
                  <a:pt x="1300543" y="1369730"/>
                  <a:pt x="1212656" y="1497821"/>
                  <a:pt x="1206111" y="1565139"/>
                </a:cubicBezTo>
                <a:cubicBezTo>
                  <a:pt x="1199566" y="1632457"/>
                  <a:pt x="1201436" y="1681075"/>
                  <a:pt x="1250989" y="1716604"/>
                </a:cubicBezTo>
                <a:cubicBezTo>
                  <a:pt x="1300542" y="1752133"/>
                  <a:pt x="1432373" y="1777377"/>
                  <a:pt x="1503431" y="1778312"/>
                </a:cubicBezTo>
                <a:cubicBezTo>
                  <a:pt x="1574489" y="1779247"/>
                  <a:pt x="1613757" y="1740913"/>
                  <a:pt x="1677335" y="1722214"/>
                </a:cubicBezTo>
                <a:cubicBezTo>
                  <a:pt x="1740913" y="1703515"/>
                  <a:pt x="1838150" y="1697905"/>
                  <a:pt x="1884898" y="1666116"/>
                </a:cubicBezTo>
                <a:cubicBezTo>
                  <a:pt x="1931647" y="1634327"/>
                  <a:pt x="1952216" y="1589448"/>
                  <a:pt x="1957826" y="1531480"/>
                </a:cubicBezTo>
                <a:cubicBezTo>
                  <a:pt x="1963436" y="1473512"/>
                  <a:pt x="1918557" y="1373470"/>
                  <a:pt x="1918557" y="1318307"/>
                </a:cubicBezTo>
                <a:cubicBezTo>
                  <a:pt x="1918557" y="1263144"/>
                  <a:pt x="1934452" y="1233225"/>
                  <a:pt x="1957826" y="1200501"/>
                </a:cubicBezTo>
                <a:cubicBezTo>
                  <a:pt x="1981200" y="1167777"/>
                  <a:pt x="2012055" y="1129444"/>
                  <a:pt x="2058803" y="1121964"/>
                </a:cubicBezTo>
                <a:cubicBezTo>
                  <a:pt x="2105552" y="1114484"/>
                  <a:pt x="2193438" y="1141598"/>
                  <a:pt x="2238317" y="1155623"/>
                </a:cubicBezTo>
                <a:cubicBezTo>
                  <a:pt x="2283196" y="1169648"/>
                  <a:pt x="2298155" y="1212656"/>
                  <a:pt x="2328074" y="1206111"/>
                </a:cubicBezTo>
                <a:cubicBezTo>
                  <a:pt x="2357993" y="1199566"/>
                  <a:pt x="2405677" y="1162167"/>
                  <a:pt x="2417831" y="1116354"/>
                </a:cubicBezTo>
                <a:cubicBezTo>
                  <a:pt x="2429985" y="1070541"/>
                  <a:pt x="2372017" y="973304"/>
                  <a:pt x="2401001" y="931230"/>
                </a:cubicBezTo>
                <a:cubicBezTo>
                  <a:pt x="2429985" y="889156"/>
                  <a:pt x="2526287" y="876067"/>
                  <a:pt x="2591735" y="863912"/>
                </a:cubicBezTo>
                <a:cubicBezTo>
                  <a:pt x="2657183" y="851757"/>
                  <a:pt x="2748811" y="888221"/>
                  <a:pt x="2793689" y="858302"/>
                </a:cubicBezTo>
                <a:cubicBezTo>
                  <a:pt x="2838567" y="828383"/>
                  <a:pt x="2879706" y="733016"/>
                  <a:pt x="2861006" y="684398"/>
                </a:cubicBezTo>
                <a:cubicBezTo>
                  <a:pt x="2842307" y="635780"/>
                  <a:pt x="2725435" y="627365"/>
                  <a:pt x="2681492" y="566592"/>
                </a:cubicBezTo>
                <a:cubicBezTo>
                  <a:pt x="2637549" y="505819"/>
                  <a:pt x="2601085" y="390818"/>
                  <a:pt x="2597345" y="319760"/>
                </a:cubicBezTo>
                <a:cubicBezTo>
                  <a:pt x="2593605" y="248702"/>
                  <a:pt x="2610435" y="170165"/>
                  <a:pt x="2659053" y="140246"/>
                </a:cubicBezTo>
                <a:cubicBezTo>
                  <a:pt x="2707671" y="110327"/>
                  <a:pt x="2820802" y="141181"/>
                  <a:pt x="2889055" y="140246"/>
                </a:cubicBezTo>
                <a:cubicBezTo>
                  <a:pt x="2957308" y="139311"/>
                  <a:pt x="3042391" y="158010"/>
                  <a:pt x="3068570" y="134636"/>
                </a:cubicBezTo>
                <a:cubicBezTo>
                  <a:pt x="3094749" y="111262"/>
                  <a:pt x="3070439" y="55631"/>
                  <a:pt x="3046130" y="0"/>
                </a:cubicBezTo>
              </a:path>
            </a:pathLst>
          </a:custGeom>
          <a:noFill/>
          <a:ln w="25400">
            <a:solidFill>
              <a:srgbClr val="4F81BD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7459" name="Volný tvar 5"/>
          <p:cNvSpPr>
            <a:spLocks/>
          </p:cNvSpPr>
          <p:nvPr/>
        </p:nvSpPr>
        <p:spPr bwMode="auto">
          <a:xfrm>
            <a:off x="3276600" y="914400"/>
            <a:ext cx="2922587" cy="2670175"/>
          </a:xfrm>
          <a:custGeom>
            <a:avLst/>
            <a:gdLst>
              <a:gd name="T0" fmla="*/ 0 w 2922766"/>
              <a:gd name="T1" fmla="*/ 2670175 h 2670272"/>
              <a:gd name="T2" fmla="*/ 168266 w 2922766"/>
              <a:gd name="T3" fmla="*/ 2316770 h 2670272"/>
              <a:gd name="T4" fmla="*/ 269225 w 2922766"/>
              <a:gd name="T5" fmla="*/ 2053118 h 2670272"/>
              <a:gd name="T6" fmla="*/ 487971 w 2922766"/>
              <a:gd name="T7" fmla="*/ 1879220 h 2670272"/>
              <a:gd name="T8" fmla="*/ 706717 w 2922766"/>
              <a:gd name="T9" fmla="*/ 1845562 h 2670272"/>
              <a:gd name="T10" fmla="*/ 919854 w 2922766"/>
              <a:gd name="T11" fmla="*/ 1907268 h 2670272"/>
              <a:gd name="T12" fmla="*/ 987160 w 2922766"/>
              <a:gd name="T13" fmla="*/ 2053118 h 2670272"/>
              <a:gd name="T14" fmla="*/ 936681 w 2922766"/>
              <a:gd name="T15" fmla="*/ 2198968 h 2670272"/>
              <a:gd name="T16" fmla="*/ 869374 w 2922766"/>
              <a:gd name="T17" fmla="*/ 2333598 h 2670272"/>
              <a:gd name="T18" fmla="*/ 931072 w 2922766"/>
              <a:gd name="T19" fmla="*/ 2423352 h 2670272"/>
              <a:gd name="T20" fmla="*/ 1127382 w 2922766"/>
              <a:gd name="T21" fmla="*/ 2417743 h 2670272"/>
              <a:gd name="T22" fmla="*/ 1368563 w 2922766"/>
              <a:gd name="T23" fmla="*/ 2283112 h 2670272"/>
              <a:gd name="T24" fmla="*/ 1424652 w 2922766"/>
              <a:gd name="T25" fmla="*/ 2114824 h 2670272"/>
              <a:gd name="T26" fmla="*/ 1329301 w 2922766"/>
              <a:gd name="T27" fmla="*/ 1935316 h 2670272"/>
              <a:gd name="T28" fmla="*/ 1357346 w 2922766"/>
              <a:gd name="T29" fmla="*/ 1738980 h 2670272"/>
              <a:gd name="T30" fmla="*/ 1548046 w 2922766"/>
              <a:gd name="T31" fmla="*/ 1581911 h 2670272"/>
              <a:gd name="T32" fmla="*/ 1789228 w 2922766"/>
              <a:gd name="T33" fmla="*/ 1497767 h 2670272"/>
              <a:gd name="T34" fmla="*/ 1985538 w 2922766"/>
              <a:gd name="T35" fmla="*/ 1480937 h 2670272"/>
              <a:gd name="T36" fmla="*/ 2064063 w 2922766"/>
              <a:gd name="T37" fmla="*/ 1688494 h 2670272"/>
              <a:gd name="T38" fmla="*/ 2108933 w 2922766"/>
              <a:gd name="T39" fmla="*/ 1823124 h 2670272"/>
              <a:gd name="T40" fmla="*/ 2277199 w 2922766"/>
              <a:gd name="T41" fmla="*/ 1856782 h 2670272"/>
              <a:gd name="T42" fmla="*/ 2411812 w 2922766"/>
              <a:gd name="T43" fmla="*/ 1744590 h 2670272"/>
              <a:gd name="T44" fmla="*/ 2406203 w 2922766"/>
              <a:gd name="T45" fmla="*/ 1537033 h 2670272"/>
              <a:gd name="T46" fmla="*/ 2193066 w 2922766"/>
              <a:gd name="T47" fmla="*/ 1138752 h 2670272"/>
              <a:gd name="T48" fmla="*/ 1974320 w 2922766"/>
              <a:gd name="T49" fmla="*/ 1004121 h 2670272"/>
              <a:gd name="T50" fmla="*/ 1991147 w 2922766"/>
              <a:gd name="T51" fmla="*/ 858271 h 2670272"/>
              <a:gd name="T52" fmla="*/ 2165022 w 2922766"/>
              <a:gd name="T53" fmla="*/ 757297 h 2670272"/>
              <a:gd name="T54" fmla="*/ 2439856 w 2922766"/>
              <a:gd name="T55" fmla="*/ 880709 h 2670272"/>
              <a:gd name="T56" fmla="*/ 2630558 w 2922766"/>
              <a:gd name="T57" fmla="*/ 1015340 h 2670272"/>
              <a:gd name="T58" fmla="*/ 2826868 w 2922766"/>
              <a:gd name="T59" fmla="*/ 992901 h 2670272"/>
              <a:gd name="T60" fmla="*/ 2922218 w 2922766"/>
              <a:gd name="T61" fmla="*/ 796565 h 2670272"/>
              <a:gd name="T62" fmla="*/ 2838085 w 2922766"/>
              <a:gd name="T63" fmla="*/ 381453 h 2670272"/>
              <a:gd name="T64" fmla="*/ 2697864 w 2922766"/>
              <a:gd name="T65" fmla="*/ 0 h 26702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922766" h="2670272">
                <a:moveTo>
                  <a:pt x="0" y="2670272"/>
                </a:moveTo>
                <a:cubicBezTo>
                  <a:pt x="61708" y="2544986"/>
                  <a:pt x="123417" y="2419700"/>
                  <a:pt x="168295" y="2316854"/>
                </a:cubicBezTo>
                <a:cubicBezTo>
                  <a:pt x="213173" y="2214008"/>
                  <a:pt x="215978" y="2126121"/>
                  <a:pt x="269271" y="2053193"/>
                </a:cubicBezTo>
                <a:cubicBezTo>
                  <a:pt x="322564" y="1980265"/>
                  <a:pt x="415126" y="1913882"/>
                  <a:pt x="488054" y="1879288"/>
                </a:cubicBezTo>
                <a:cubicBezTo>
                  <a:pt x="560982" y="1844694"/>
                  <a:pt x="634844" y="1840954"/>
                  <a:pt x="706837" y="1845629"/>
                </a:cubicBezTo>
                <a:cubicBezTo>
                  <a:pt x="778830" y="1850304"/>
                  <a:pt x="873262" y="1872743"/>
                  <a:pt x="920010" y="1907337"/>
                </a:cubicBezTo>
                <a:cubicBezTo>
                  <a:pt x="966758" y="1941931"/>
                  <a:pt x="984523" y="2004575"/>
                  <a:pt x="987328" y="2053193"/>
                </a:cubicBezTo>
                <a:cubicBezTo>
                  <a:pt x="990133" y="2101811"/>
                  <a:pt x="956474" y="2152300"/>
                  <a:pt x="936840" y="2199048"/>
                </a:cubicBezTo>
                <a:cubicBezTo>
                  <a:pt x="917206" y="2245796"/>
                  <a:pt x="870457" y="2296284"/>
                  <a:pt x="869522" y="2333683"/>
                </a:cubicBezTo>
                <a:cubicBezTo>
                  <a:pt x="868587" y="2371082"/>
                  <a:pt x="888222" y="2409415"/>
                  <a:pt x="931230" y="2423440"/>
                </a:cubicBezTo>
                <a:cubicBezTo>
                  <a:pt x="974239" y="2437465"/>
                  <a:pt x="1054646" y="2441205"/>
                  <a:pt x="1127573" y="2417831"/>
                </a:cubicBezTo>
                <a:cubicBezTo>
                  <a:pt x="1200500" y="2394457"/>
                  <a:pt x="1319241" y="2333683"/>
                  <a:pt x="1368795" y="2283195"/>
                </a:cubicBezTo>
                <a:cubicBezTo>
                  <a:pt x="1418349" y="2232707"/>
                  <a:pt x="1431439" y="2172869"/>
                  <a:pt x="1424894" y="2114901"/>
                </a:cubicBezTo>
                <a:cubicBezTo>
                  <a:pt x="1418349" y="2056933"/>
                  <a:pt x="1340747" y="1998029"/>
                  <a:pt x="1329527" y="1935386"/>
                </a:cubicBezTo>
                <a:cubicBezTo>
                  <a:pt x="1318307" y="1872743"/>
                  <a:pt x="1321112" y="1797946"/>
                  <a:pt x="1357576" y="1739043"/>
                </a:cubicBezTo>
                <a:cubicBezTo>
                  <a:pt x="1394040" y="1680140"/>
                  <a:pt x="1476316" y="1622172"/>
                  <a:pt x="1548309" y="1581968"/>
                </a:cubicBezTo>
                <a:cubicBezTo>
                  <a:pt x="1620302" y="1541764"/>
                  <a:pt x="1716604" y="1514650"/>
                  <a:pt x="1789532" y="1497821"/>
                </a:cubicBezTo>
                <a:cubicBezTo>
                  <a:pt x="1862460" y="1480992"/>
                  <a:pt x="1940062" y="1449202"/>
                  <a:pt x="1985875" y="1480991"/>
                </a:cubicBezTo>
                <a:cubicBezTo>
                  <a:pt x="2031689" y="1512780"/>
                  <a:pt x="2043844" y="1631522"/>
                  <a:pt x="2064413" y="1688555"/>
                </a:cubicBezTo>
                <a:cubicBezTo>
                  <a:pt x="2084982" y="1745588"/>
                  <a:pt x="2073762" y="1795141"/>
                  <a:pt x="2109291" y="1823190"/>
                </a:cubicBezTo>
                <a:cubicBezTo>
                  <a:pt x="2144820" y="1851239"/>
                  <a:pt x="2227098" y="1869938"/>
                  <a:pt x="2277586" y="1856849"/>
                </a:cubicBezTo>
                <a:cubicBezTo>
                  <a:pt x="2328074" y="1843760"/>
                  <a:pt x="2390717" y="1797946"/>
                  <a:pt x="2412221" y="1744653"/>
                </a:cubicBezTo>
                <a:cubicBezTo>
                  <a:pt x="2433725" y="1691360"/>
                  <a:pt x="2443075" y="1638066"/>
                  <a:pt x="2406611" y="1537089"/>
                </a:cubicBezTo>
                <a:cubicBezTo>
                  <a:pt x="2370147" y="1436112"/>
                  <a:pt x="2265431" y="1227615"/>
                  <a:pt x="2193438" y="1138793"/>
                </a:cubicBezTo>
                <a:cubicBezTo>
                  <a:pt x="2121445" y="1049971"/>
                  <a:pt x="2008314" y="1050905"/>
                  <a:pt x="1974655" y="1004157"/>
                </a:cubicBezTo>
                <a:cubicBezTo>
                  <a:pt x="1940996" y="957409"/>
                  <a:pt x="1959696" y="899441"/>
                  <a:pt x="1991485" y="858302"/>
                </a:cubicBezTo>
                <a:cubicBezTo>
                  <a:pt x="2023274" y="817163"/>
                  <a:pt x="2090592" y="753585"/>
                  <a:pt x="2165389" y="757325"/>
                </a:cubicBezTo>
                <a:cubicBezTo>
                  <a:pt x="2240187" y="761065"/>
                  <a:pt x="2362668" y="837732"/>
                  <a:pt x="2440270" y="880741"/>
                </a:cubicBezTo>
                <a:cubicBezTo>
                  <a:pt x="2517873" y="923750"/>
                  <a:pt x="2566491" y="996678"/>
                  <a:pt x="2631004" y="1015377"/>
                </a:cubicBezTo>
                <a:cubicBezTo>
                  <a:pt x="2695517" y="1034076"/>
                  <a:pt x="2778730" y="1029401"/>
                  <a:pt x="2827348" y="992937"/>
                </a:cubicBezTo>
                <a:cubicBezTo>
                  <a:pt x="2875966" y="956473"/>
                  <a:pt x="2920844" y="898506"/>
                  <a:pt x="2922714" y="796594"/>
                </a:cubicBezTo>
                <a:cubicBezTo>
                  <a:pt x="2924584" y="694682"/>
                  <a:pt x="2875966" y="514233"/>
                  <a:pt x="2838567" y="381467"/>
                </a:cubicBezTo>
                <a:cubicBezTo>
                  <a:pt x="2801168" y="248701"/>
                  <a:pt x="2749745" y="124350"/>
                  <a:pt x="2698322" y="0"/>
                </a:cubicBezTo>
              </a:path>
            </a:pathLst>
          </a:custGeom>
          <a:noFill/>
          <a:ln w="25400">
            <a:solidFill>
              <a:srgbClr val="C0504D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5" name="Obrázek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6400" y="3810000"/>
            <a:ext cx="5760720" cy="2680335"/>
          </a:xfrm>
          <a:prstGeom prst="rect">
            <a:avLst/>
          </a:prstGeom>
        </p:spPr>
      </p:pic>
      <p:sp>
        <p:nvSpPr>
          <p:cNvPr id="147460" name="Volný tvar 4"/>
          <p:cNvSpPr>
            <a:spLocks/>
          </p:cNvSpPr>
          <p:nvPr/>
        </p:nvSpPr>
        <p:spPr bwMode="auto">
          <a:xfrm>
            <a:off x="3276600" y="3821113"/>
            <a:ext cx="2922587" cy="2670175"/>
          </a:xfrm>
          <a:custGeom>
            <a:avLst/>
            <a:gdLst>
              <a:gd name="T0" fmla="*/ 0 w 2922766"/>
              <a:gd name="T1" fmla="*/ 2670272 h 2670272"/>
              <a:gd name="T2" fmla="*/ 168295 w 2922766"/>
              <a:gd name="T3" fmla="*/ 2316854 h 2670272"/>
              <a:gd name="T4" fmla="*/ 269271 w 2922766"/>
              <a:gd name="T5" fmla="*/ 2053193 h 2670272"/>
              <a:gd name="T6" fmla="*/ 488054 w 2922766"/>
              <a:gd name="T7" fmla="*/ 1879288 h 2670272"/>
              <a:gd name="T8" fmla="*/ 706837 w 2922766"/>
              <a:gd name="T9" fmla="*/ 1845629 h 2670272"/>
              <a:gd name="T10" fmla="*/ 920010 w 2922766"/>
              <a:gd name="T11" fmla="*/ 1907337 h 2670272"/>
              <a:gd name="T12" fmla="*/ 987328 w 2922766"/>
              <a:gd name="T13" fmla="*/ 2053193 h 2670272"/>
              <a:gd name="T14" fmla="*/ 936840 w 2922766"/>
              <a:gd name="T15" fmla="*/ 2199048 h 2670272"/>
              <a:gd name="T16" fmla="*/ 869522 w 2922766"/>
              <a:gd name="T17" fmla="*/ 2333683 h 2670272"/>
              <a:gd name="T18" fmla="*/ 931230 w 2922766"/>
              <a:gd name="T19" fmla="*/ 2423440 h 2670272"/>
              <a:gd name="T20" fmla="*/ 1127573 w 2922766"/>
              <a:gd name="T21" fmla="*/ 2417831 h 2670272"/>
              <a:gd name="T22" fmla="*/ 1368795 w 2922766"/>
              <a:gd name="T23" fmla="*/ 2283195 h 2670272"/>
              <a:gd name="T24" fmla="*/ 1424894 w 2922766"/>
              <a:gd name="T25" fmla="*/ 2114901 h 2670272"/>
              <a:gd name="T26" fmla="*/ 1329527 w 2922766"/>
              <a:gd name="T27" fmla="*/ 1935386 h 2670272"/>
              <a:gd name="T28" fmla="*/ 1357576 w 2922766"/>
              <a:gd name="T29" fmla="*/ 1739043 h 2670272"/>
              <a:gd name="T30" fmla="*/ 1548309 w 2922766"/>
              <a:gd name="T31" fmla="*/ 1581968 h 2670272"/>
              <a:gd name="T32" fmla="*/ 1789532 w 2922766"/>
              <a:gd name="T33" fmla="*/ 1497821 h 2670272"/>
              <a:gd name="T34" fmla="*/ 1985875 w 2922766"/>
              <a:gd name="T35" fmla="*/ 1480991 h 2670272"/>
              <a:gd name="T36" fmla="*/ 2064413 w 2922766"/>
              <a:gd name="T37" fmla="*/ 1688555 h 2670272"/>
              <a:gd name="T38" fmla="*/ 2109291 w 2922766"/>
              <a:gd name="T39" fmla="*/ 1823190 h 2670272"/>
              <a:gd name="T40" fmla="*/ 2277586 w 2922766"/>
              <a:gd name="T41" fmla="*/ 1856849 h 2670272"/>
              <a:gd name="T42" fmla="*/ 2412221 w 2922766"/>
              <a:gd name="T43" fmla="*/ 1744653 h 2670272"/>
              <a:gd name="T44" fmla="*/ 2406611 w 2922766"/>
              <a:gd name="T45" fmla="*/ 1537089 h 2670272"/>
              <a:gd name="T46" fmla="*/ 2193438 w 2922766"/>
              <a:gd name="T47" fmla="*/ 1138793 h 2670272"/>
              <a:gd name="T48" fmla="*/ 1974655 w 2922766"/>
              <a:gd name="T49" fmla="*/ 1004157 h 2670272"/>
              <a:gd name="T50" fmla="*/ 1991485 w 2922766"/>
              <a:gd name="T51" fmla="*/ 858302 h 2670272"/>
              <a:gd name="T52" fmla="*/ 2165389 w 2922766"/>
              <a:gd name="T53" fmla="*/ 757325 h 2670272"/>
              <a:gd name="T54" fmla="*/ 2440270 w 2922766"/>
              <a:gd name="T55" fmla="*/ 880741 h 2670272"/>
              <a:gd name="T56" fmla="*/ 2631004 w 2922766"/>
              <a:gd name="T57" fmla="*/ 1015377 h 2670272"/>
              <a:gd name="T58" fmla="*/ 2827348 w 2922766"/>
              <a:gd name="T59" fmla="*/ 992937 h 2670272"/>
              <a:gd name="T60" fmla="*/ 2922714 w 2922766"/>
              <a:gd name="T61" fmla="*/ 796594 h 2670272"/>
              <a:gd name="T62" fmla="*/ 2838567 w 2922766"/>
              <a:gd name="T63" fmla="*/ 381467 h 2670272"/>
              <a:gd name="T64" fmla="*/ 2698322 w 2922766"/>
              <a:gd name="T65" fmla="*/ 0 h 26702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922766" h="2670272">
                <a:moveTo>
                  <a:pt x="0" y="2670272"/>
                </a:moveTo>
                <a:cubicBezTo>
                  <a:pt x="61708" y="2544986"/>
                  <a:pt x="123417" y="2419700"/>
                  <a:pt x="168295" y="2316854"/>
                </a:cubicBezTo>
                <a:cubicBezTo>
                  <a:pt x="213173" y="2214008"/>
                  <a:pt x="215978" y="2126121"/>
                  <a:pt x="269271" y="2053193"/>
                </a:cubicBezTo>
                <a:cubicBezTo>
                  <a:pt x="322564" y="1980265"/>
                  <a:pt x="415126" y="1913882"/>
                  <a:pt x="488054" y="1879288"/>
                </a:cubicBezTo>
                <a:cubicBezTo>
                  <a:pt x="560982" y="1844694"/>
                  <a:pt x="634844" y="1840954"/>
                  <a:pt x="706837" y="1845629"/>
                </a:cubicBezTo>
                <a:cubicBezTo>
                  <a:pt x="778830" y="1850304"/>
                  <a:pt x="873262" y="1872743"/>
                  <a:pt x="920010" y="1907337"/>
                </a:cubicBezTo>
                <a:cubicBezTo>
                  <a:pt x="966758" y="1941931"/>
                  <a:pt x="984523" y="2004575"/>
                  <a:pt x="987328" y="2053193"/>
                </a:cubicBezTo>
                <a:cubicBezTo>
                  <a:pt x="990133" y="2101811"/>
                  <a:pt x="956474" y="2152300"/>
                  <a:pt x="936840" y="2199048"/>
                </a:cubicBezTo>
                <a:cubicBezTo>
                  <a:pt x="917206" y="2245796"/>
                  <a:pt x="870457" y="2296284"/>
                  <a:pt x="869522" y="2333683"/>
                </a:cubicBezTo>
                <a:cubicBezTo>
                  <a:pt x="868587" y="2371082"/>
                  <a:pt x="888222" y="2409415"/>
                  <a:pt x="931230" y="2423440"/>
                </a:cubicBezTo>
                <a:cubicBezTo>
                  <a:pt x="974239" y="2437465"/>
                  <a:pt x="1054646" y="2441205"/>
                  <a:pt x="1127573" y="2417831"/>
                </a:cubicBezTo>
                <a:cubicBezTo>
                  <a:pt x="1200500" y="2394457"/>
                  <a:pt x="1319241" y="2333683"/>
                  <a:pt x="1368795" y="2283195"/>
                </a:cubicBezTo>
                <a:cubicBezTo>
                  <a:pt x="1418349" y="2232707"/>
                  <a:pt x="1431439" y="2172869"/>
                  <a:pt x="1424894" y="2114901"/>
                </a:cubicBezTo>
                <a:cubicBezTo>
                  <a:pt x="1418349" y="2056933"/>
                  <a:pt x="1340747" y="1998029"/>
                  <a:pt x="1329527" y="1935386"/>
                </a:cubicBezTo>
                <a:cubicBezTo>
                  <a:pt x="1318307" y="1872743"/>
                  <a:pt x="1321112" y="1797946"/>
                  <a:pt x="1357576" y="1739043"/>
                </a:cubicBezTo>
                <a:cubicBezTo>
                  <a:pt x="1394040" y="1680140"/>
                  <a:pt x="1476316" y="1622172"/>
                  <a:pt x="1548309" y="1581968"/>
                </a:cubicBezTo>
                <a:cubicBezTo>
                  <a:pt x="1620302" y="1541764"/>
                  <a:pt x="1716604" y="1514650"/>
                  <a:pt x="1789532" y="1497821"/>
                </a:cubicBezTo>
                <a:cubicBezTo>
                  <a:pt x="1862460" y="1480992"/>
                  <a:pt x="1940062" y="1449202"/>
                  <a:pt x="1985875" y="1480991"/>
                </a:cubicBezTo>
                <a:cubicBezTo>
                  <a:pt x="2031689" y="1512780"/>
                  <a:pt x="2043844" y="1631522"/>
                  <a:pt x="2064413" y="1688555"/>
                </a:cubicBezTo>
                <a:cubicBezTo>
                  <a:pt x="2084982" y="1745588"/>
                  <a:pt x="2073762" y="1795141"/>
                  <a:pt x="2109291" y="1823190"/>
                </a:cubicBezTo>
                <a:cubicBezTo>
                  <a:pt x="2144820" y="1851239"/>
                  <a:pt x="2227098" y="1869938"/>
                  <a:pt x="2277586" y="1856849"/>
                </a:cubicBezTo>
                <a:cubicBezTo>
                  <a:pt x="2328074" y="1843760"/>
                  <a:pt x="2390717" y="1797946"/>
                  <a:pt x="2412221" y="1744653"/>
                </a:cubicBezTo>
                <a:cubicBezTo>
                  <a:pt x="2433725" y="1691360"/>
                  <a:pt x="2443075" y="1638066"/>
                  <a:pt x="2406611" y="1537089"/>
                </a:cubicBezTo>
                <a:cubicBezTo>
                  <a:pt x="2370147" y="1436112"/>
                  <a:pt x="2265431" y="1227615"/>
                  <a:pt x="2193438" y="1138793"/>
                </a:cubicBezTo>
                <a:cubicBezTo>
                  <a:pt x="2121445" y="1049971"/>
                  <a:pt x="2008314" y="1050905"/>
                  <a:pt x="1974655" y="1004157"/>
                </a:cubicBezTo>
                <a:cubicBezTo>
                  <a:pt x="1940996" y="957409"/>
                  <a:pt x="1959696" y="899441"/>
                  <a:pt x="1991485" y="858302"/>
                </a:cubicBezTo>
                <a:cubicBezTo>
                  <a:pt x="2023274" y="817163"/>
                  <a:pt x="2090592" y="753585"/>
                  <a:pt x="2165389" y="757325"/>
                </a:cubicBezTo>
                <a:cubicBezTo>
                  <a:pt x="2240187" y="761065"/>
                  <a:pt x="2362668" y="837732"/>
                  <a:pt x="2440270" y="880741"/>
                </a:cubicBezTo>
                <a:cubicBezTo>
                  <a:pt x="2517873" y="923750"/>
                  <a:pt x="2566491" y="996678"/>
                  <a:pt x="2631004" y="1015377"/>
                </a:cubicBezTo>
                <a:cubicBezTo>
                  <a:pt x="2695517" y="1034076"/>
                  <a:pt x="2778730" y="1029401"/>
                  <a:pt x="2827348" y="992937"/>
                </a:cubicBezTo>
                <a:cubicBezTo>
                  <a:pt x="2875966" y="956473"/>
                  <a:pt x="2920844" y="898506"/>
                  <a:pt x="2922714" y="796594"/>
                </a:cubicBezTo>
                <a:cubicBezTo>
                  <a:pt x="2924584" y="694682"/>
                  <a:pt x="2875966" y="514233"/>
                  <a:pt x="2838567" y="381467"/>
                </a:cubicBezTo>
                <a:cubicBezTo>
                  <a:pt x="2801168" y="248701"/>
                  <a:pt x="2749745" y="124350"/>
                  <a:pt x="2698322" y="0"/>
                </a:cubicBezTo>
              </a:path>
            </a:pathLst>
          </a:custGeom>
          <a:noFill/>
          <a:ln w="25400">
            <a:solidFill>
              <a:srgbClr val="C0504D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7461" name="Volný tvar 6"/>
          <p:cNvSpPr>
            <a:spLocks/>
          </p:cNvSpPr>
          <p:nvPr/>
        </p:nvSpPr>
        <p:spPr bwMode="auto">
          <a:xfrm>
            <a:off x="3276600" y="3810000"/>
            <a:ext cx="3079750" cy="2670175"/>
          </a:xfrm>
          <a:custGeom>
            <a:avLst/>
            <a:gdLst>
              <a:gd name="T0" fmla="*/ 0 w 3079866"/>
              <a:gd name="T1" fmla="*/ 2670175 h 2670273"/>
              <a:gd name="T2" fmla="*/ 134631 w 3079866"/>
              <a:gd name="T3" fmla="*/ 2227015 h 2670273"/>
              <a:gd name="T4" fmla="*/ 246823 w 3079866"/>
              <a:gd name="T5" fmla="*/ 2154091 h 2670273"/>
              <a:gd name="T6" fmla="*/ 370234 w 3079866"/>
              <a:gd name="T7" fmla="*/ 2165310 h 2670273"/>
              <a:gd name="T8" fmla="*/ 493645 w 3079866"/>
              <a:gd name="T9" fmla="*/ 2109214 h 2670273"/>
              <a:gd name="T10" fmla="*/ 656324 w 3079866"/>
              <a:gd name="T11" fmla="*/ 2148481 h 2670273"/>
              <a:gd name="T12" fmla="*/ 1121921 w 3079866"/>
              <a:gd name="T13" fmla="*/ 1940926 h 2670273"/>
              <a:gd name="T14" fmla="*/ 1149969 w 3079866"/>
              <a:gd name="T15" fmla="*/ 1795076 h 2670273"/>
              <a:gd name="T16" fmla="*/ 858270 w 3079866"/>
              <a:gd name="T17" fmla="*/ 1632397 h 2670273"/>
              <a:gd name="T18" fmla="*/ 661933 w 3079866"/>
              <a:gd name="T19" fmla="*/ 1559472 h 2670273"/>
              <a:gd name="T20" fmla="*/ 695591 w 3079866"/>
              <a:gd name="T21" fmla="*/ 1385574 h 2670273"/>
              <a:gd name="T22" fmla="*/ 998509 w 3079866"/>
              <a:gd name="T23" fmla="*/ 1312649 h 2670273"/>
              <a:gd name="T24" fmla="*/ 1144360 w 3079866"/>
              <a:gd name="T25" fmla="*/ 1222895 h 2670273"/>
              <a:gd name="T26" fmla="*/ 1290209 w 3079866"/>
              <a:gd name="T27" fmla="*/ 1312649 h 2670273"/>
              <a:gd name="T28" fmla="*/ 1206066 w 3079866"/>
              <a:gd name="T29" fmla="*/ 1565082 h 2670273"/>
              <a:gd name="T30" fmla="*/ 1250942 w 3079866"/>
              <a:gd name="T31" fmla="*/ 1716541 h 2670273"/>
              <a:gd name="T32" fmla="*/ 1503374 w 3079866"/>
              <a:gd name="T33" fmla="*/ 1778247 h 2670273"/>
              <a:gd name="T34" fmla="*/ 1677272 w 3079866"/>
              <a:gd name="T35" fmla="*/ 1722151 h 2670273"/>
              <a:gd name="T36" fmla="*/ 1884827 w 3079866"/>
              <a:gd name="T37" fmla="*/ 1666055 h 2670273"/>
              <a:gd name="T38" fmla="*/ 1957752 w 3079866"/>
              <a:gd name="T39" fmla="*/ 1531424 h 2670273"/>
              <a:gd name="T40" fmla="*/ 1918485 w 3079866"/>
              <a:gd name="T41" fmla="*/ 1318259 h 2670273"/>
              <a:gd name="T42" fmla="*/ 1957752 w 3079866"/>
              <a:gd name="T43" fmla="*/ 1200457 h 2670273"/>
              <a:gd name="T44" fmla="*/ 2058725 w 3079866"/>
              <a:gd name="T45" fmla="*/ 1121923 h 2670273"/>
              <a:gd name="T46" fmla="*/ 2238233 w 3079866"/>
              <a:gd name="T47" fmla="*/ 1155581 h 2670273"/>
              <a:gd name="T48" fmla="*/ 2327986 w 3079866"/>
              <a:gd name="T49" fmla="*/ 1206067 h 2670273"/>
              <a:gd name="T50" fmla="*/ 2417740 w 3079866"/>
              <a:gd name="T51" fmla="*/ 1116313 h 2670273"/>
              <a:gd name="T52" fmla="*/ 2400911 w 3079866"/>
              <a:gd name="T53" fmla="*/ 931196 h 2670273"/>
              <a:gd name="T54" fmla="*/ 2591637 w 3079866"/>
              <a:gd name="T55" fmla="*/ 863880 h 2670273"/>
              <a:gd name="T56" fmla="*/ 2793584 w 3079866"/>
              <a:gd name="T57" fmla="*/ 858271 h 2670273"/>
              <a:gd name="T58" fmla="*/ 2860898 w 3079866"/>
              <a:gd name="T59" fmla="*/ 684373 h 2670273"/>
              <a:gd name="T60" fmla="*/ 2681391 w 3079866"/>
              <a:gd name="T61" fmla="*/ 566571 h 2670273"/>
              <a:gd name="T62" fmla="*/ 2597247 w 3079866"/>
              <a:gd name="T63" fmla="*/ 319748 h 2670273"/>
              <a:gd name="T64" fmla="*/ 2658953 w 3079866"/>
              <a:gd name="T65" fmla="*/ 140241 h 2670273"/>
              <a:gd name="T66" fmla="*/ 2888946 w 3079866"/>
              <a:gd name="T67" fmla="*/ 140241 h 2670273"/>
              <a:gd name="T68" fmla="*/ 3068454 w 3079866"/>
              <a:gd name="T69" fmla="*/ 134631 h 2670273"/>
              <a:gd name="T70" fmla="*/ 3046015 w 3079866"/>
              <a:gd name="T71" fmla="*/ 0 h 26702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079866" h="2670273">
                <a:moveTo>
                  <a:pt x="0" y="2670273"/>
                </a:moveTo>
                <a:cubicBezTo>
                  <a:pt x="46748" y="2491693"/>
                  <a:pt x="93497" y="2313114"/>
                  <a:pt x="134636" y="2227097"/>
                </a:cubicBezTo>
                <a:cubicBezTo>
                  <a:pt x="175775" y="2141080"/>
                  <a:pt x="207563" y="2164455"/>
                  <a:pt x="246832" y="2154170"/>
                </a:cubicBezTo>
                <a:cubicBezTo>
                  <a:pt x="286101" y="2143885"/>
                  <a:pt x="329109" y="2172869"/>
                  <a:pt x="370248" y="2165389"/>
                </a:cubicBezTo>
                <a:cubicBezTo>
                  <a:pt x="411387" y="2157909"/>
                  <a:pt x="445981" y="2112096"/>
                  <a:pt x="493664" y="2109291"/>
                </a:cubicBezTo>
                <a:cubicBezTo>
                  <a:pt x="541347" y="2106486"/>
                  <a:pt x="551633" y="2176609"/>
                  <a:pt x="656349" y="2148560"/>
                </a:cubicBezTo>
                <a:cubicBezTo>
                  <a:pt x="761065" y="2120511"/>
                  <a:pt x="1039686" y="1999900"/>
                  <a:pt x="1121963" y="1940997"/>
                </a:cubicBezTo>
                <a:cubicBezTo>
                  <a:pt x="1204240" y="1882094"/>
                  <a:pt x="1193955" y="1846565"/>
                  <a:pt x="1150012" y="1795142"/>
                </a:cubicBezTo>
                <a:cubicBezTo>
                  <a:pt x="1106069" y="1743719"/>
                  <a:pt x="939644" y="1671726"/>
                  <a:pt x="858302" y="1632457"/>
                </a:cubicBezTo>
                <a:cubicBezTo>
                  <a:pt x="776960" y="1593188"/>
                  <a:pt x="689072" y="1600668"/>
                  <a:pt x="661958" y="1559529"/>
                </a:cubicBezTo>
                <a:cubicBezTo>
                  <a:pt x="634844" y="1518390"/>
                  <a:pt x="639519" y="1426764"/>
                  <a:pt x="695617" y="1385625"/>
                </a:cubicBezTo>
                <a:cubicBezTo>
                  <a:pt x="751715" y="1344486"/>
                  <a:pt x="923749" y="1339811"/>
                  <a:pt x="998547" y="1312697"/>
                </a:cubicBezTo>
                <a:cubicBezTo>
                  <a:pt x="1073345" y="1285583"/>
                  <a:pt x="1095785" y="1222940"/>
                  <a:pt x="1144403" y="1222940"/>
                </a:cubicBezTo>
                <a:cubicBezTo>
                  <a:pt x="1193021" y="1222940"/>
                  <a:pt x="1279973" y="1255664"/>
                  <a:pt x="1290258" y="1312697"/>
                </a:cubicBezTo>
                <a:cubicBezTo>
                  <a:pt x="1300543" y="1369730"/>
                  <a:pt x="1212656" y="1497821"/>
                  <a:pt x="1206111" y="1565139"/>
                </a:cubicBezTo>
                <a:cubicBezTo>
                  <a:pt x="1199566" y="1632457"/>
                  <a:pt x="1201436" y="1681075"/>
                  <a:pt x="1250989" y="1716604"/>
                </a:cubicBezTo>
                <a:cubicBezTo>
                  <a:pt x="1300542" y="1752133"/>
                  <a:pt x="1432373" y="1777377"/>
                  <a:pt x="1503431" y="1778312"/>
                </a:cubicBezTo>
                <a:cubicBezTo>
                  <a:pt x="1574489" y="1779247"/>
                  <a:pt x="1613757" y="1740913"/>
                  <a:pt x="1677335" y="1722214"/>
                </a:cubicBezTo>
                <a:cubicBezTo>
                  <a:pt x="1740913" y="1703515"/>
                  <a:pt x="1838150" y="1697905"/>
                  <a:pt x="1884898" y="1666116"/>
                </a:cubicBezTo>
                <a:cubicBezTo>
                  <a:pt x="1931647" y="1634327"/>
                  <a:pt x="1952216" y="1589448"/>
                  <a:pt x="1957826" y="1531480"/>
                </a:cubicBezTo>
                <a:cubicBezTo>
                  <a:pt x="1963436" y="1473512"/>
                  <a:pt x="1918557" y="1373470"/>
                  <a:pt x="1918557" y="1318307"/>
                </a:cubicBezTo>
                <a:cubicBezTo>
                  <a:pt x="1918557" y="1263144"/>
                  <a:pt x="1934452" y="1233225"/>
                  <a:pt x="1957826" y="1200501"/>
                </a:cubicBezTo>
                <a:cubicBezTo>
                  <a:pt x="1981200" y="1167777"/>
                  <a:pt x="2012055" y="1129444"/>
                  <a:pt x="2058803" y="1121964"/>
                </a:cubicBezTo>
                <a:cubicBezTo>
                  <a:pt x="2105552" y="1114484"/>
                  <a:pt x="2193438" y="1141598"/>
                  <a:pt x="2238317" y="1155623"/>
                </a:cubicBezTo>
                <a:cubicBezTo>
                  <a:pt x="2283196" y="1169648"/>
                  <a:pt x="2298155" y="1212656"/>
                  <a:pt x="2328074" y="1206111"/>
                </a:cubicBezTo>
                <a:cubicBezTo>
                  <a:pt x="2357993" y="1199566"/>
                  <a:pt x="2405677" y="1162167"/>
                  <a:pt x="2417831" y="1116354"/>
                </a:cubicBezTo>
                <a:cubicBezTo>
                  <a:pt x="2429985" y="1070541"/>
                  <a:pt x="2372017" y="973304"/>
                  <a:pt x="2401001" y="931230"/>
                </a:cubicBezTo>
                <a:cubicBezTo>
                  <a:pt x="2429985" y="889156"/>
                  <a:pt x="2526287" y="876067"/>
                  <a:pt x="2591735" y="863912"/>
                </a:cubicBezTo>
                <a:cubicBezTo>
                  <a:pt x="2657183" y="851757"/>
                  <a:pt x="2748811" y="888221"/>
                  <a:pt x="2793689" y="858302"/>
                </a:cubicBezTo>
                <a:cubicBezTo>
                  <a:pt x="2838567" y="828383"/>
                  <a:pt x="2879706" y="733016"/>
                  <a:pt x="2861006" y="684398"/>
                </a:cubicBezTo>
                <a:cubicBezTo>
                  <a:pt x="2842307" y="635780"/>
                  <a:pt x="2725435" y="627365"/>
                  <a:pt x="2681492" y="566592"/>
                </a:cubicBezTo>
                <a:cubicBezTo>
                  <a:pt x="2637549" y="505819"/>
                  <a:pt x="2601085" y="390818"/>
                  <a:pt x="2597345" y="319760"/>
                </a:cubicBezTo>
                <a:cubicBezTo>
                  <a:pt x="2593605" y="248702"/>
                  <a:pt x="2610435" y="170165"/>
                  <a:pt x="2659053" y="140246"/>
                </a:cubicBezTo>
                <a:cubicBezTo>
                  <a:pt x="2707671" y="110327"/>
                  <a:pt x="2820802" y="141181"/>
                  <a:pt x="2889055" y="140246"/>
                </a:cubicBezTo>
                <a:cubicBezTo>
                  <a:pt x="2957308" y="139311"/>
                  <a:pt x="3042391" y="158010"/>
                  <a:pt x="3068570" y="134636"/>
                </a:cubicBezTo>
                <a:cubicBezTo>
                  <a:pt x="3094749" y="111262"/>
                  <a:pt x="3070439" y="55631"/>
                  <a:pt x="3046130" y="0"/>
                </a:cubicBezTo>
              </a:path>
            </a:pathLst>
          </a:custGeom>
          <a:noFill/>
          <a:ln w="25400">
            <a:solidFill>
              <a:srgbClr val="4F81BD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1207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944563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Děkuji, že jste mi věnovali Vaši pozornost.</a:t>
            </a:r>
            <a:endParaRPr lang="cs-CZ" dirty="0"/>
          </a:p>
        </p:txBody>
      </p:sp>
      <p:pic>
        <p:nvPicPr>
          <p:cNvPr id="34818" name="Picture 2" descr="F:\04-Výuka\Fotky\uz to zaca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590800"/>
            <a:ext cx="5102225" cy="367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39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chemeClr val="tx2">
                    <a:lumMod val="75000"/>
                  </a:schemeClr>
                </a:solidFill>
              </a:rPr>
              <a:t>Variabilita </a:t>
            </a:r>
            <a:r>
              <a:rPr lang="cs-CZ" sz="4000" b="1" dirty="0" smtClean="0">
                <a:solidFill>
                  <a:schemeClr val="tx2">
                    <a:lumMod val="75000"/>
                  </a:schemeClr>
                </a:solidFill>
              </a:rPr>
              <a:t>vodních toků - míra úpravy</a:t>
            </a:r>
            <a:endParaRPr lang="cs-CZ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2" descr="F:\04-Výuka\Fotky\53298_118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48200" y="3962400"/>
            <a:ext cx="4038600" cy="275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2046514040095643703vzbvXe_f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3753" y="1219199"/>
            <a:ext cx="4128247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10253" descr="Výsledek obrázku pro koryto ve městě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62400"/>
            <a:ext cx="4114800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ázek 21525" descr="http://www.stowasserplan.de/fileadmin/user_upload/Bilder/Referenzprojekte/2_Naturnaher_Wasserbau_und_Ingenieurbiologie/16_Bildfolge_Naturnahe_Umgestaltung_Grosse_Mittweida/GrosseMittweida_Station08_07-01-xx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48200" y="1219200"/>
            <a:ext cx="4038600" cy="2667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93353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Obraze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24400" y="4759646"/>
            <a:ext cx="4071651" cy="148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Proudění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867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hydrostatika - vlastnosti a účinky nepohybující se kapal.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hydrodynamika - pohyb kapalin a jejich působení </a:t>
            </a:r>
            <a:br>
              <a:rPr lang="cs-CZ" altLang="cs-CZ" sz="2800" dirty="0" smtClean="0"/>
            </a:br>
            <a:r>
              <a:rPr lang="cs-CZ" altLang="cs-CZ" sz="2800" dirty="0" smtClean="0"/>
              <a:t>na tuhá tělesa při vzájemném relativním pohybu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400" dirty="0" smtClean="0"/>
              <a:t>průtočný profil - kolmý řez k ose toku</a:t>
            </a:r>
          </a:p>
          <a:p>
            <a:pPr>
              <a:lnSpc>
                <a:spcPct val="90000"/>
              </a:lnSpc>
            </a:pPr>
            <a:r>
              <a:rPr lang="cs-CZ" altLang="cs-CZ" sz="2400" dirty="0" smtClean="0"/>
              <a:t>bodová rychlost </a:t>
            </a:r>
            <a:r>
              <a:rPr lang="cs-CZ" altLang="cs-CZ" sz="2400" dirty="0" smtClean="0">
                <a:solidFill>
                  <a:srgbClr val="0000CC"/>
                </a:solidFill>
              </a:rPr>
              <a:t>u</a:t>
            </a:r>
          </a:p>
          <a:p>
            <a:pPr lvl="1">
              <a:lnSpc>
                <a:spcPct val="90000"/>
              </a:lnSpc>
            </a:pPr>
            <a:r>
              <a:rPr lang="cs-CZ" altLang="cs-CZ" sz="2000" dirty="0" smtClean="0"/>
              <a:t>okamžitá rychlost v bodě</a:t>
            </a:r>
          </a:p>
          <a:p>
            <a:pPr>
              <a:lnSpc>
                <a:spcPct val="90000"/>
              </a:lnSpc>
            </a:pPr>
            <a:r>
              <a:rPr lang="cs-CZ" altLang="cs-CZ" sz="2400" dirty="0"/>
              <a:t>střední bodová </a:t>
            </a:r>
            <a:r>
              <a:rPr lang="cs-CZ" altLang="cs-CZ" sz="2400" dirty="0" smtClean="0"/>
              <a:t>rychlost </a:t>
            </a:r>
            <a:r>
              <a:rPr lang="cs-CZ" altLang="cs-CZ" sz="2400" dirty="0" smtClean="0">
                <a:solidFill>
                  <a:srgbClr val="00B050"/>
                </a:solidFill>
              </a:rPr>
              <a:t>ū</a:t>
            </a:r>
            <a:endParaRPr lang="cs-CZ" altLang="cs-CZ" sz="2400" dirty="0">
              <a:solidFill>
                <a:srgbClr val="00B050"/>
              </a:solidFill>
            </a:endParaRPr>
          </a:p>
          <a:p>
            <a:pPr lvl="1">
              <a:lnSpc>
                <a:spcPct val="90000"/>
              </a:lnSpc>
            </a:pPr>
            <a:r>
              <a:rPr lang="cs-CZ" altLang="cs-CZ" sz="2000" dirty="0"/>
              <a:t>vyrovnaná hodnota bod. </a:t>
            </a:r>
            <a:r>
              <a:rPr lang="cs-CZ" altLang="cs-CZ" sz="2000" dirty="0" smtClean="0"/>
              <a:t>rychlosti</a:t>
            </a:r>
          </a:p>
          <a:p>
            <a:pPr>
              <a:lnSpc>
                <a:spcPct val="90000"/>
              </a:lnSpc>
            </a:pPr>
            <a:r>
              <a:rPr lang="cs-CZ" altLang="cs-CZ" sz="2400" dirty="0" smtClean="0"/>
              <a:t>střední svislicová rychlost </a:t>
            </a:r>
            <a:r>
              <a:rPr lang="cs-CZ" altLang="cs-CZ" sz="2400" dirty="0" err="1" smtClean="0">
                <a:solidFill>
                  <a:srgbClr val="FF00FF"/>
                </a:solidFill>
              </a:rPr>
              <a:t>v</a:t>
            </a:r>
            <a:r>
              <a:rPr lang="cs-CZ" altLang="cs-CZ" sz="2400" baseline="-25000" dirty="0" err="1" smtClean="0">
                <a:solidFill>
                  <a:srgbClr val="FF00FF"/>
                </a:solidFill>
              </a:rPr>
              <a:t>s</a:t>
            </a:r>
            <a:endParaRPr lang="cs-CZ" altLang="cs-CZ" sz="2400" baseline="-25000" dirty="0" smtClean="0">
              <a:solidFill>
                <a:srgbClr val="FF00FF"/>
              </a:solidFill>
            </a:endParaRPr>
          </a:p>
          <a:p>
            <a:pPr lvl="1">
              <a:lnSpc>
                <a:spcPct val="90000"/>
              </a:lnSpc>
            </a:pPr>
            <a:endParaRPr lang="cs-CZ" altLang="cs-CZ" sz="2000" dirty="0"/>
          </a:p>
          <a:p>
            <a:pPr>
              <a:lnSpc>
                <a:spcPct val="90000"/>
              </a:lnSpc>
            </a:pPr>
            <a:r>
              <a:rPr lang="cs-CZ" altLang="cs-CZ" sz="2400" dirty="0" smtClean="0">
                <a:solidFill>
                  <a:srgbClr val="FF0000"/>
                </a:solidFill>
              </a:rPr>
              <a:t>průřezová rychlost v</a:t>
            </a:r>
          </a:p>
          <a:p>
            <a:pPr lvl="1">
              <a:lnSpc>
                <a:spcPct val="90000"/>
              </a:lnSpc>
            </a:pPr>
            <a:r>
              <a:rPr lang="cs-CZ" altLang="cs-CZ" sz="2000" dirty="0" smtClean="0"/>
              <a:t>střední hodnota rychlosti</a:t>
            </a:r>
          </a:p>
          <a:p>
            <a:pPr lvl="1">
              <a:lnSpc>
                <a:spcPct val="90000"/>
              </a:lnSpc>
              <a:buNone/>
            </a:pPr>
            <a:r>
              <a:rPr lang="cs-CZ" altLang="cs-CZ" sz="2000" dirty="0" smtClean="0"/>
              <a:t>     v průtočném průřezu</a:t>
            </a:r>
            <a:endParaRPr lang="cs-CZ" altLang="cs-CZ" sz="2400" dirty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22" name="Picture 2" descr="http://www.raft.cz/gif/clanky/hydro_3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85"/>
          <a:stretch/>
        </p:blipFill>
        <p:spPr bwMode="auto">
          <a:xfrm>
            <a:off x="4724400" y="2895600"/>
            <a:ext cx="3720628" cy="19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7779124" y="4008148"/>
            <a:ext cx="118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běžný stav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5416924" y="626184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zamrzlá hladina</a:t>
            </a:r>
            <a:endParaRPr lang="cs-CZ" dirty="0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53000"/>
            <a:ext cx="3733800" cy="31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207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Příčné řezy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příčné řezy (průtočné profily) - dané staničením (kilometráží) – v čase proměnné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>
                <a:solidFill>
                  <a:srgbClr val="FF0000"/>
                </a:solidFill>
              </a:rPr>
              <a:t>průtočná plocha A </a:t>
            </a:r>
            <a:r>
              <a:rPr lang="cs-CZ" altLang="cs-CZ" sz="2800" dirty="0" smtClean="0"/>
              <a:t>– obsah plochy kolmé v každém bodě k vektoru bodové rychlosti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>
              <a:lnSpc>
                <a:spcPct val="90000"/>
              </a:lnSpc>
            </a:pPr>
            <a:r>
              <a:rPr lang="cs-CZ" altLang="cs-CZ" sz="2800" dirty="0" smtClean="0"/>
              <a:t>objemový </a:t>
            </a:r>
            <a:r>
              <a:rPr lang="cs-CZ" altLang="cs-CZ" sz="2800" dirty="0" smtClean="0">
                <a:solidFill>
                  <a:srgbClr val="FF0000"/>
                </a:solidFill>
              </a:rPr>
              <a:t>průtok Q</a:t>
            </a:r>
            <a:r>
              <a:rPr lang="cs-CZ" altLang="cs-CZ" sz="2800" dirty="0" smtClean="0"/>
              <a:t> – objem kapaliny proteklé určitým průtočným profilem za jednotku času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0899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Ustálenost proudění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altLang="cs-CZ" sz="2800" dirty="0" smtClean="0"/>
              <a:t>dle změny průtoku v čase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  <a:p>
            <a:pPr lvl="1">
              <a:lnSpc>
                <a:spcPct val="90000"/>
              </a:lnSpc>
            </a:pPr>
            <a:r>
              <a:rPr lang="cs-CZ" altLang="cs-CZ" sz="2400" u="sng" dirty="0" smtClean="0"/>
              <a:t>ustálené</a:t>
            </a:r>
            <a:r>
              <a:rPr lang="cs-CZ" altLang="cs-CZ" sz="2400" dirty="0" smtClean="0"/>
              <a:t> (stacionární) – průtok, průřezová rychlost, průtočná plocha jsou v čase neměnní a závisí jen na poloze</a:t>
            </a:r>
          </a:p>
          <a:p>
            <a:pPr lvl="2">
              <a:lnSpc>
                <a:spcPct val="90000"/>
              </a:lnSpc>
            </a:pPr>
            <a:r>
              <a:rPr lang="cs-CZ" altLang="cs-CZ" dirty="0" smtClean="0"/>
              <a:t>návrhový průtok</a:t>
            </a:r>
          </a:p>
          <a:p>
            <a:pPr lvl="2">
              <a:lnSpc>
                <a:spcPct val="90000"/>
              </a:lnSpc>
            </a:pPr>
            <a:endParaRPr lang="cs-CZ" altLang="cs-CZ" dirty="0" smtClean="0"/>
          </a:p>
          <a:p>
            <a:pPr lvl="1">
              <a:lnSpc>
                <a:spcPct val="90000"/>
              </a:lnSpc>
            </a:pPr>
            <a:r>
              <a:rPr lang="cs-CZ" altLang="cs-CZ" sz="2400" u="sng" dirty="0" smtClean="0"/>
              <a:t>neustálené</a:t>
            </a:r>
            <a:r>
              <a:rPr lang="cs-CZ" altLang="cs-CZ" sz="2400" dirty="0" smtClean="0"/>
              <a:t> (nestacionární) – hydraulické veličiny jsou funkcí času a polohy</a:t>
            </a:r>
          </a:p>
          <a:p>
            <a:pPr lvl="2">
              <a:lnSpc>
                <a:spcPct val="90000"/>
              </a:lnSpc>
            </a:pPr>
            <a:r>
              <a:rPr lang="cs-CZ" altLang="cs-CZ" dirty="0" smtClean="0"/>
              <a:t>transformace nivou</a:t>
            </a:r>
          </a:p>
          <a:p>
            <a:pPr>
              <a:lnSpc>
                <a:spcPct val="90000"/>
              </a:lnSpc>
            </a:pPr>
            <a:endParaRPr lang="cs-CZ" altLang="cs-CZ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2495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3356</TotalTime>
  <Words>1239</Words>
  <Application>Microsoft Office PowerPoint</Application>
  <PresentationFormat>Předvádění na obrazovce (4:3)</PresentationFormat>
  <Paragraphs>374</Paragraphs>
  <Slides>50</Slides>
  <Notes>37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50</vt:i4>
      </vt:variant>
    </vt:vector>
  </HeadingPairs>
  <TitlesOfParts>
    <vt:vector size="52" baseType="lpstr">
      <vt:lpstr>Motiv systému Office</vt:lpstr>
      <vt:lpstr>Rovnice</vt:lpstr>
      <vt:lpstr>Vyučující - studenti</vt:lpstr>
      <vt:lpstr>Proudění v korytech  vodních toků</vt:lpstr>
      <vt:lpstr>Vodní tok</vt:lpstr>
      <vt:lpstr>Historický vývoj toků</vt:lpstr>
      <vt:lpstr>Vývoj meandrů</vt:lpstr>
      <vt:lpstr>Variabilita vodních toků - míra úpravy</vt:lpstr>
      <vt:lpstr>Proudění</vt:lpstr>
      <vt:lpstr>Příčné řezy</vt:lpstr>
      <vt:lpstr>Ustálenost proudění</vt:lpstr>
      <vt:lpstr>Ustálenost proudění</vt:lpstr>
      <vt:lpstr>Transformace povodně - niva</vt:lpstr>
      <vt:lpstr>Rovnoměrnost proudění</vt:lpstr>
      <vt:lpstr>Rovnoměrné ustálené proudění</vt:lpstr>
      <vt:lpstr>Druhy modelů</vt:lpstr>
      <vt:lpstr>Časté tvary koryt</vt:lpstr>
      <vt:lpstr>Výpočet průtoku</vt:lpstr>
      <vt:lpstr>Průtočná plocha [m2]</vt:lpstr>
      <vt:lpstr>Omočený obvod [m]</vt:lpstr>
      <vt:lpstr>Zaměření koryta</vt:lpstr>
      <vt:lpstr>Ztráty třením</vt:lpstr>
      <vt:lpstr>Součinitel drsnosti n [-]</vt:lpstr>
      <vt:lpstr>Stanovení součinitele drsnosti</vt:lpstr>
      <vt:lpstr>Snímek 23</vt:lpstr>
      <vt:lpstr>Stanovení součinitele drsnosti</vt:lpstr>
      <vt:lpstr>Snímek 25</vt:lpstr>
      <vt:lpstr>Snímek 26</vt:lpstr>
      <vt:lpstr>Snímek 27</vt:lpstr>
      <vt:lpstr>Snímek 28</vt:lpstr>
      <vt:lpstr>Nejistoty</vt:lpstr>
      <vt:lpstr>SPA</vt:lpstr>
      <vt:lpstr>Měření na vodních tocích</vt:lpstr>
      <vt:lpstr>Protipovodňová opatření</vt:lpstr>
      <vt:lpstr>Protipovodňová technická opatření</vt:lpstr>
      <vt:lpstr>Protipovodňová technická opatření</vt:lpstr>
      <vt:lpstr>Budoucnost protipovodňových opatření</vt:lpstr>
      <vt:lpstr>Opatření v krajině</vt:lpstr>
      <vt:lpstr>Opatření v krajině</vt:lpstr>
      <vt:lpstr>Náhled do legislativy - povodně</vt:lpstr>
      <vt:lpstr>Záplavová území - dibavod.cz</vt:lpstr>
      <vt:lpstr>Povodňové ohrožení - cds.chmi.cz</vt:lpstr>
      <vt:lpstr>Sedimenty v tocích</vt:lpstr>
      <vt:lpstr>Sedimenty v tocích</vt:lpstr>
      <vt:lpstr>Cíle návrhu</vt:lpstr>
      <vt:lpstr>Možné návrhy</vt:lpstr>
      <vt:lpstr>Míra zanášení před a po návrhu</vt:lpstr>
      <vt:lpstr>Výpočet zanášení</vt:lpstr>
      <vt:lpstr>Výpočet zanášení</vt:lpstr>
      <vt:lpstr>Výpočet zanášení</vt:lpstr>
      <vt:lpstr>Výpočet zanášení</vt:lpstr>
      <vt:lpstr>Snímek 50</vt:lpstr>
    </vt:vector>
  </TitlesOfParts>
  <Company>VUT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Smelík</dc:creator>
  <cp:lastModifiedBy>Lukáš</cp:lastModifiedBy>
  <cp:revision>285</cp:revision>
  <dcterms:created xsi:type="dcterms:W3CDTF">2014-02-15T09:50:08Z</dcterms:created>
  <dcterms:modified xsi:type="dcterms:W3CDTF">2016-12-08T06:48:46Z</dcterms:modified>
</cp:coreProperties>
</file>