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0" r:id="rId3"/>
    <p:sldId id="259" r:id="rId4"/>
    <p:sldId id="274" r:id="rId5"/>
    <p:sldId id="273" r:id="rId6"/>
    <p:sldId id="275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C1B4-9401-4DBC-BEB6-E671AC38B764}" type="datetimeFigureOut">
              <a:rPr lang="cs-CZ" smtClean="0"/>
              <a:pPr/>
              <a:t>21.9.2016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A814D-2FCF-4705-80FD-6BBFA0DDD83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814D-2FCF-4705-80FD-6BBFA0DDD83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31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21.9.2016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eoportal.gov.cz/web/guest/wm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kontaminace.cenia.cz/" TargetMode="External"/><Relationship Id="rId4" Type="http://schemas.openxmlformats.org/officeDocument/2006/relationships/hyperlink" Target="http://geoportal.cuzk.cz/(S(xmlbv23xyqer2pufv4xajpy3))/Default.aspx?mode=TextMeta&amp;side=wms.verejne&amp;text=WMS.verejne.uvod&amp;head_tab=sekce-03-gp&amp;menu=311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130"/>
            <a:ext cx="9144000" cy="6073254"/>
          </a:xfrm>
          <a:prstGeom prst="rect">
            <a:avLst/>
          </a:prstGeom>
          <a:effectLst>
            <a:reflection stA="97000" endPos="63000" dist="508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06" y="138334"/>
            <a:ext cx="9144000" cy="861774"/>
          </a:xfrm>
          <a:prstGeom prst="rect">
            <a:avLst/>
          </a:prstGeom>
          <a:noFill/>
          <a:effectLst>
            <a:outerShdw blurRad="50800" dist="50800" dir="3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Geovědní</a:t>
            </a:r>
            <a:r>
              <a:rPr lang="cs-CZ" sz="5000" b="1" dirty="0">
                <a:solidFill>
                  <a:schemeClr val="bg1"/>
                </a:solidFill>
                <a:latin typeface="Cambria" pitchFamily="18" charset="0"/>
              </a:rPr>
              <a:t> výzkum: </a:t>
            </a:r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Svalbard</a:t>
            </a:r>
            <a:endParaRPr lang="cs-CZ" sz="5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D:\Dizertace\FRMU\Prezentace\Figures\soutok_adjusted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-71462"/>
            <a:ext cx="9429816" cy="12858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72008" y="1534433"/>
            <a:ext cx="8820472" cy="124649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říční sítě v povodích řek protékajících </a:t>
            </a:r>
            <a:r>
              <a:rPr lang="cs-CZ" sz="2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vněkarpatskými</a:t>
            </a:r>
            <a:r>
              <a:rPr lang="cs-CZ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sníženinami / River network </a:t>
            </a:r>
            <a:r>
              <a:rPr lang="cs-CZ" sz="2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cs-CZ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sz="2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catchments</a:t>
            </a:r>
            <a:r>
              <a:rPr lang="cs-CZ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</a:t>
            </a:r>
            <a:r>
              <a:rPr lang="cs-CZ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flowing</a:t>
            </a:r>
            <a:r>
              <a:rPr lang="cs-CZ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cs-CZ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Outer-Carpathians</a:t>
            </a:r>
            <a:r>
              <a:rPr lang="cs-CZ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flatlands</a:t>
            </a:r>
            <a:endParaRPr lang="cs-CZ" sz="2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880561"/>
            <a:ext cx="8820472" cy="122084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sz="2200" i="1" dirty="0">
                <a:solidFill>
                  <a:schemeClr val="bg1"/>
                </a:solidFill>
              </a:rPr>
              <a:t>Fluviální geomorfologie, Podzim 2016, MU, Brno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cs-CZ" sz="2200" i="1" dirty="0">
                <a:solidFill>
                  <a:schemeClr val="bg1"/>
                </a:solidFill>
              </a:rPr>
              <a:t>Jakub Ondruch (jakub.ondruch@gmail.com)</a:t>
            </a:r>
            <a:endParaRPr lang="cs-CZ" sz="2200" i="1" baseline="30000" dirty="0">
              <a:solidFill>
                <a:schemeClr val="bg1"/>
              </a:solidFill>
              <a:latin typeface="Cambria" pitchFamily="18" charset="0"/>
            </a:endParaRPr>
          </a:p>
          <a:p>
            <a:pPr algn="just">
              <a:spcAft>
                <a:spcPts val="1200"/>
              </a:spcAft>
            </a:pPr>
            <a:endParaRPr lang="cs-CZ" sz="2200" i="1" baseline="30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8520" y="277778"/>
            <a:ext cx="9144000" cy="630942"/>
          </a:xfrm>
          <a:prstGeom prst="rect">
            <a:avLst/>
          </a:prstGeom>
          <a:noFill/>
          <a:effectLst>
            <a:outerShdw blurRad="50800" dist="50800" dir="3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chemeClr val="bg1"/>
                </a:solidFill>
                <a:latin typeface="Cambria" pitchFamily="18" charset="0"/>
              </a:rPr>
              <a:t>Zadání semestrální práce/ </a:t>
            </a:r>
            <a:r>
              <a:rPr lang="cs-CZ" sz="3500" b="1" dirty="0" err="1">
                <a:solidFill>
                  <a:schemeClr val="bg1"/>
                </a:solidFill>
                <a:latin typeface="Cambria" pitchFamily="18" charset="0"/>
              </a:rPr>
              <a:t>Semestral</a:t>
            </a:r>
            <a:r>
              <a:rPr lang="cs-CZ" sz="35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cs-CZ" sz="3500" b="1" dirty="0" err="1">
                <a:solidFill>
                  <a:schemeClr val="bg1"/>
                </a:solidFill>
                <a:latin typeface="Cambria" pitchFamily="18" charset="0"/>
              </a:rPr>
              <a:t>work</a:t>
            </a:r>
            <a:endParaRPr lang="cs-CZ" sz="3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179512" y="6309320"/>
            <a:ext cx="55446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0" y="1412776"/>
            <a:ext cx="3419872" cy="232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1800"/>
              </a:lnSpc>
              <a:spcAft>
                <a:spcPts val="1200"/>
              </a:spcAft>
              <a:buAutoNum type="arabicParenR"/>
            </a:pPr>
            <a:r>
              <a:rPr lang="cs-CZ" sz="2000" b="1" dirty="0">
                <a:latin typeface="Cambria" pitchFamily="18" charset="0"/>
              </a:rPr>
              <a:t>Časo-prostorová změna říční sítě</a:t>
            </a:r>
          </a:p>
          <a:p>
            <a:pPr marL="800100" lvl="1" indent="-342900" algn="just">
              <a:lnSpc>
                <a:spcPts val="1800"/>
              </a:lnSpc>
              <a:spcAft>
                <a:spcPts val="1200"/>
              </a:spcAft>
              <a:buFontTx/>
              <a:buChar char="-"/>
            </a:pPr>
            <a:r>
              <a:rPr lang="cs-CZ" sz="2000" dirty="0">
                <a:latin typeface="Cambria" pitchFamily="18" charset="0"/>
              </a:rPr>
              <a:t>Charakter říční sítě</a:t>
            </a:r>
          </a:p>
          <a:p>
            <a:pPr marL="800100" lvl="1" indent="-342900" algn="just">
              <a:lnSpc>
                <a:spcPts val="1800"/>
              </a:lnSpc>
              <a:spcAft>
                <a:spcPts val="1200"/>
              </a:spcAft>
              <a:buFontTx/>
              <a:buChar char="-"/>
            </a:pPr>
            <a:r>
              <a:rPr lang="cs-CZ" sz="2000" dirty="0">
                <a:latin typeface="Cambria" pitchFamily="18" charset="0"/>
              </a:rPr>
              <a:t>Délka vodních toků</a:t>
            </a:r>
          </a:p>
          <a:p>
            <a:pPr marL="800100" lvl="1" indent="-342900" algn="just">
              <a:lnSpc>
                <a:spcPts val="1800"/>
              </a:lnSpc>
              <a:spcAft>
                <a:spcPts val="1200"/>
              </a:spcAft>
              <a:buFontTx/>
              <a:buChar char="-"/>
            </a:pPr>
            <a:r>
              <a:rPr lang="cs-CZ" sz="2000" dirty="0">
                <a:latin typeface="Cambria" pitchFamily="18" charset="0"/>
              </a:rPr>
              <a:t>Hustota říční sítě</a:t>
            </a:r>
          </a:p>
          <a:p>
            <a:pPr marL="457200" indent="-457200" algn="just">
              <a:lnSpc>
                <a:spcPts val="1800"/>
              </a:lnSpc>
              <a:spcAft>
                <a:spcPts val="1200"/>
              </a:spcAft>
              <a:buAutoNum type="arabicParenR"/>
            </a:pPr>
            <a:r>
              <a:rPr lang="cs-CZ" sz="2000" b="1" dirty="0" err="1">
                <a:latin typeface="Cambria" pitchFamily="18" charset="0"/>
              </a:rPr>
              <a:t>Planformní</a:t>
            </a:r>
            <a:r>
              <a:rPr lang="cs-CZ" sz="2000" b="1" dirty="0">
                <a:latin typeface="Cambria" pitchFamily="18" charset="0"/>
              </a:rPr>
              <a:t> změna </a:t>
            </a:r>
            <a:r>
              <a:rPr lang="cs-CZ" sz="2000" b="1" dirty="0" err="1">
                <a:latin typeface="Cambria" pitchFamily="18" charset="0"/>
              </a:rPr>
              <a:t>výz</a:t>
            </a:r>
            <a:r>
              <a:rPr lang="cs-CZ" sz="2000" b="1" dirty="0">
                <a:latin typeface="Cambria" pitchFamily="18" charset="0"/>
              </a:rPr>
              <a:t>- </a:t>
            </a:r>
            <a:r>
              <a:rPr lang="cs-CZ" sz="2000" b="1" dirty="0" err="1">
                <a:latin typeface="Cambria" pitchFamily="18" charset="0"/>
              </a:rPr>
              <a:t>namných</a:t>
            </a:r>
            <a:r>
              <a:rPr lang="cs-CZ" sz="2000" b="1" dirty="0">
                <a:latin typeface="Cambria" pitchFamily="18" charset="0"/>
              </a:rPr>
              <a:t> vodních toků</a:t>
            </a:r>
            <a:endParaRPr lang="cs-CZ" sz="2000" dirty="0">
              <a:latin typeface="Cambri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06" y="138334"/>
            <a:ext cx="9144000" cy="861774"/>
          </a:xfrm>
          <a:prstGeom prst="rect">
            <a:avLst/>
          </a:prstGeom>
          <a:noFill/>
          <a:effectLst>
            <a:outerShdw blurRad="50800" dist="50800" dir="3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Geovědní</a:t>
            </a:r>
            <a:r>
              <a:rPr lang="cs-CZ" sz="5000" b="1" dirty="0">
                <a:solidFill>
                  <a:schemeClr val="bg1"/>
                </a:solidFill>
                <a:latin typeface="Cambria" pitchFamily="18" charset="0"/>
              </a:rPr>
              <a:t> výzkum: </a:t>
            </a:r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Svalbard</a:t>
            </a:r>
            <a:endParaRPr lang="cs-CZ" sz="5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D:\Dizertace\FRMU\Prezentace\Figures\soutok_adjuste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71462"/>
            <a:ext cx="9429816" cy="12858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223806" y="142852"/>
            <a:ext cx="9144000" cy="861774"/>
          </a:xfrm>
          <a:prstGeom prst="rect">
            <a:avLst/>
          </a:prstGeom>
          <a:noFill/>
          <a:effectLst>
            <a:outerShdw blurRad="50800" dist="50800" dir="3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5000" b="1" dirty="0">
                <a:solidFill>
                  <a:schemeClr val="bg1"/>
                </a:solidFill>
                <a:latin typeface="Cambria" pitchFamily="18" charset="0"/>
              </a:rPr>
              <a:t>Cíle  práce / </a:t>
            </a:r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Aims</a:t>
            </a:r>
            <a:endParaRPr lang="cs-CZ" sz="5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496" y="4077072"/>
            <a:ext cx="3419872" cy="424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1800"/>
              </a:lnSpc>
              <a:spcAft>
                <a:spcPts val="1200"/>
              </a:spcAft>
              <a:buAutoNum type="arabicParenR"/>
            </a:pPr>
            <a:r>
              <a:rPr lang="cs-CZ" sz="2000" b="1" dirty="0">
                <a:latin typeface="Cambria" pitchFamily="18" charset="0"/>
              </a:rPr>
              <a:t>Spatio-</a:t>
            </a:r>
            <a:r>
              <a:rPr lang="cs-CZ" sz="2000" b="1" dirty="0" err="1">
                <a:latin typeface="Cambria" pitchFamily="18" charset="0"/>
              </a:rPr>
              <a:t>temporal</a:t>
            </a:r>
            <a:r>
              <a:rPr lang="cs-CZ" sz="2000" b="1" dirty="0">
                <a:latin typeface="Cambria" pitchFamily="18" charset="0"/>
              </a:rPr>
              <a:t> </a:t>
            </a:r>
            <a:r>
              <a:rPr lang="cs-CZ" sz="2000" b="1" dirty="0" err="1">
                <a:latin typeface="Cambria" pitchFamily="18" charset="0"/>
              </a:rPr>
              <a:t>change</a:t>
            </a:r>
            <a:r>
              <a:rPr lang="cs-CZ" sz="2000" b="1" dirty="0">
                <a:latin typeface="Cambria" pitchFamily="18" charset="0"/>
              </a:rPr>
              <a:t> </a:t>
            </a:r>
            <a:r>
              <a:rPr lang="cs-CZ" sz="2000" b="1" dirty="0" err="1">
                <a:latin typeface="Cambria" pitchFamily="18" charset="0"/>
              </a:rPr>
              <a:t>of</a:t>
            </a:r>
            <a:r>
              <a:rPr lang="cs-CZ" sz="2000" b="1" dirty="0">
                <a:latin typeface="Cambria" pitchFamily="18" charset="0"/>
              </a:rPr>
              <a:t> </a:t>
            </a:r>
            <a:r>
              <a:rPr lang="cs-CZ" sz="2000" b="1" dirty="0" err="1">
                <a:latin typeface="Cambria" pitchFamily="18" charset="0"/>
              </a:rPr>
              <a:t>river</a:t>
            </a:r>
            <a:r>
              <a:rPr lang="cs-CZ" sz="2000" b="1" dirty="0">
                <a:latin typeface="Cambria" pitchFamily="18" charset="0"/>
              </a:rPr>
              <a:t> network</a:t>
            </a:r>
          </a:p>
          <a:p>
            <a:pPr marL="800100" lvl="1" indent="-342900" algn="just">
              <a:lnSpc>
                <a:spcPts val="1800"/>
              </a:lnSpc>
              <a:spcAft>
                <a:spcPts val="1200"/>
              </a:spcAft>
              <a:buFontTx/>
              <a:buChar char="-"/>
            </a:pPr>
            <a:r>
              <a:rPr lang="cs-CZ" sz="2000" dirty="0">
                <a:latin typeface="Cambria" pitchFamily="18" charset="0"/>
              </a:rPr>
              <a:t>River network </a:t>
            </a:r>
            <a:r>
              <a:rPr lang="cs-CZ" sz="2000" dirty="0" err="1">
                <a:latin typeface="Cambria" pitchFamily="18" charset="0"/>
              </a:rPr>
              <a:t>pattern</a:t>
            </a:r>
            <a:endParaRPr lang="cs-CZ" sz="2000" dirty="0">
              <a:latin typeface="Cambria" pitchFamily="18" charset="0"/>
            </a:endParaRPr>
          </a:p>
          <a:p>
            <a:pPr marL="800100" lvl="1" indent="-342900" algn="just">
              <a:lnSpc>
                <a:spcPts val="1800"/>
              </a:lnSpc>
              <a:spcAft>
                <a:spcPts val="1200"/>
              </a:spcAft>
              <a:buFontTx/>
              <a:buChar char="-"/>
            </a:pPr>
            <a:r>
              <a:rPr lang="cs-CZ" sz="2000" dirty="0" err="1">
                <a:latin typeface="Cambria" pitchFamily="18" charset="0"/>
              </a:rPr>
              <a:t>Stream</a:t>
            </a:r>
            <a:r>
              <a:rPr lang="cs-CZ" sz="2000" dirty="0">
                <a:latin typeface="Cambria" pitchFamily="18" charset="0"/>
              </a:rPr>
              <a:t> </a:t>
            </a:r>
            <a:r>
              <a:rPr lang="cs-CZ" sz="2000" dirty="0" err="1">
                <a:latin typeface="Cambria" pitchFamily="18" charset="0"/>
              </a:rPr>
              <a:t>length</a:t>
            </a:r>
            <a:endParaRPr lang="cs-CZ" sz="2000" dirty="0">
              <a:latin typeface="Cambria" pitchFamily="18" charset="0"/>
            </a:endParaRPr>
          </a:p>
          <a:p>
            <a:pPr marL="800100" lvl="1" indent="-342900" algn="just">
              <a:lnSpc>
                <a:spcPts val="1800"/>
              </a:lnSpc>
              <a:spcAft>
                <a:spcPts val="1200"/>
              </a:spcAft>
              <a:buFontTx/>
              <a:buChar char="-"/>
            </a:pPr>
            <a:r>
              <a:rPr lang="cs-CZ" sz="2000" dirty="0">
                <a:latin typeface="Cambria" pitchFamily="18" charset="0"/>
              </a:rPr>
              <a:t>Network </a:t>
            </a:r>
            <a:r>
              <a:rPr lang="cs-CZ" sz="2000" dirty="0" err="1">
                <a:latin typeface="Cambria" pitchFamily="18" charset="0"/>
              </a:rPr>
              <a:t>density</a:t>
            </a:r>
            <a:endParaRPr lang="cs-CZ" sz="2000" dirty="0">
              <a:latin typeface="Cambria" pitchFamily="18" charset="0"/>
            </a:endParaRPr>
          </a:p>
          <a:p>
            <a:pPr marL="457200" indent="-457200" algn="just">
              <a:lnSpc>
                <a:spcPts val="1800"/>
              </a:lnSpc>
              <a:spcAft>
                <a:spcPts val="1200"/>
              </a:spcAft>
              <a:buAutoNum type="arabicParenR"/>
            </a:pPr>
            <a:r>
              <a:rPr lang="cs-CZ" sz="2000" b="1" dirty="0" err="1">
                <a:latin typeface="Cambria" pitchFamily="18" charset="0"/>
              </a:rPr>
              <a:t>Planform</a:t>
            </a:r>
            <a:r>
              <a:rPr lang="cs-CZ" sz="2000" b="1" dirty="0">
                <a:latin typeface="Cambria" pitchFamily="18" charset="0"/>
              </a:rPr>
              <a:t> </a:t>
            </a:r>
            <a:r>
              <a:rPr lang="cs-CZ" sz="2000" b="1" dirty="0" err="1">
                <a:latin typeface="Cambria" pitchFamily="18" charset="0"/>
              </a:rPr>
              <a:t>change</a:t>
            </a:r>
            <a:r>
              <a:rPr lang="cs-CZ" sz="2000" b="1" dirty="0">
                <a:latin typeface="Cambria" pitchFamily="18" charset="0"/>
              </a:rPr>
              <a:t> </a:t>
            </a:r>
            <a:r>
              <a:rPr lang="cs-CZ" sz="2000" b="1" dirty="0" err="1">
                <a:latin typeface="Cambria" pitchFamily="18" charset="0"/>
              </a:rPr>
              <a:t>of</a:t>
            </a:r>
            <a:r>
              <a:rPr lang="cs-CZ" sz="2000" b="1" dirty="0">
                <a:latin typeface="Cambria" pitchFamily="18" charset="0"/>
              </a:rPr>
              <a:t> </a:t>
            </a:r>
            <a:r>
              <a:rPr lang="cs-CZ" sz="2000" b="1" dirty="0" err="1">
                <a:latin typeface="Cambria" pitchFamily="18" charset="0"/>
              </a:rPr>
              <a:t>the</a:t>
            </a:r>
            <a:r>
              <a:rPr lang="cs-CZ" sz="2000" b="1" dirty="0">
                <a:latin typeface="Cambria" pitchFamily="18" charset="0"/>
              </a:rPr>
              <a:t> </a:t>
            </a:r>
            <a:r>
              <a:rPr lang="cs-CZ" sz="2000" b="1" dirty="0" err="1">
                <a:latin typeface="Cambria" pitchFamily="18" charset="0"/>
              </a:rPr>
              <a:t>key</a:t>
            </a:r>
            <a:r>
              <a:rPr lang="cs-CZ" sz="2000" b="1" dirty="0">
                <a:latin typeface="Cambria" pitchFamily="18" charset="0"/>
              </a:rPr>
              <a:t> </a:t>
            </a:r>
            <a:r>
              <a:rPr lang="cs-CZ" sz="2000" b="1" dirty="0" err="1">
                <a:latin typeface="Cambria" pitchFamily="18" charset="0"/>
              </a:rPr>
              <a:t>streams</a:t>
            </a:r>
            <a:endParaRPr lang="cs-CZ" sz="2000" b="1" dirty="0">
              <a:latin typeface="Cambria" pitchFamily="18" charset="0"/>
            </a:endParaRPr>
          </a:p>
          <a:p>
            <a:pPr marL="457200" indent="-457200" algn="just">
              <a:lnSpc>
                <a:spcPts val="1800"/>
              </a:lnSpc>
              <a:spcAft>
                <a:spcPts val="1200"/>
              </a:spcAft>
              <a:buAutoNum type="arabicParenR"/>
            </a:pPr>
            <a:endParaRPr lang="cs-CZ" sz="2000" b="1" dirty="0">
              <a:latin typeface="Cambria" pitchFamily="18" charset="0"/>
            </a:endParaRPr>
          </a:p>
          <a:p>
            <a:pPr algn="just">
              <a:lnSpc>
                <a:spcPts val="1800"/>
              </a:lnSpc>
              <a:spcAft>
                <a:spcPts val="1200"/>
              </a:spcAft>
            </a:pPr>
            <a:r>
              <a:rPr lang="cs-CZ" sz="2000" b="1" dirty="0">
                <a:latin typeface="Cambria" pitchFamily="18" charset="0"/>
              </a:rPr>
              <a:t>  </a:t>
            </a:r>
          </a:p>
          <a:p>
            <a:pPr algn="just">
              <a:lnSpc>
                <a:spcPts val="1800"/>
              </a:lnSpc>
              <a:spcAft>
                <a:spcPts val="1200"/>
              </a:spcAft>
            </a:pPr>
            <a:endParaRPr lang="cs-CZ" sz="2000" dirty="0">
              <a:latin typeface="Cambria" pitchFamily="18" charset="0"/>
            </a:endParaRPr>
          </a:p>
          <a:p>
            <a:pPr algn="just">
              <a:lnSpc>
                <a:spcPts val="1800"/>
              </a:lnSpc>
              <a:spcAft>
                <a:spcPts val="1200"/>
              </a:spcAft>
            </a:pPr>
            <a:endParaRPr lang="cs-CZ" sz="2000" dirty="0">
              <a:latin typeface="Cambria" pitchFamily="18" charset="0"/>
            </a:endParaRPr>
          </a:p>
          <a:p>
            <a:pPr algn="just">
              <a:lnSpc>
                <a:spcPts val="1800"/>
              </a:lnSpc>
              <a:spcAft>
                <a:spcPts val="1200"/>
              </a:spcAft>
            </a:pPr>
            <a:endParaRPr lang="cs-CZ" sz="2000" dirty="0">
              <a:latin typeface="Cambria" pitchFamily="18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107504" y="3861048"/>
            <a:ext cx="34563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816" y="1424218"/>
            <a:ext cx="5020664" cy="53171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916832"/>
            <a:ext cx="5154735" cy="41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06" y="138334"/>
            <a:ext cx="9144000" cy="861774"/>
          </a:xfrm>
          <a:prstGeom prst="rect">
            <a:avLst/>
          </a:prstGeom>
          <a:noFill/>
          <a:effectLst>
            <a:outerShdw blurRad="50800" dist="50800" dir="3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Geovědní</a:t>
            </a:r>
            <a:r>
              <a:rPr lang="cs-CZ" sz="5000" b="1" dirty="0">
                <a:solidFill>
                  <a:schemeClr val="bg1"/>
                </a:solidFill>
                <a:latin typeface="Cambria" pitchFamily="18" charset="0"/>
              </a:rPr>
              <a:t> výzkum: </a:t>
            </a:r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Svalbard</a:t>
            </a:r>
            <a:endParaRPr lang="cs-CZ" sz="5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D:\Dizertace\FRMU\Prezentace\Figures\soutok_adjuste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71462"/>
            <a:ext cx="9429816" cy="12858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223806" y="142852"/>
            <a:ext cx="9144000" cy="861774"/>
          </a:xfrm>
          <a:prstGeom prst="rect">
            <a:avLst/>
          </a:prstGeom>
          <a:noFill/>
          <a:effectLst>
            <a:outerShdw blurRad="50800" dist="50800" dir="3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5000" b="1" dirty="0">
                <a:solidFill>
                  <a:schemeClr val="bg1"/>
                </a:solidFill>
                <a:latin typeface="Cambria" pitchFamily="18" charset="0"/>
              </a:rPr>
              <a:t>Metodika / </a:t>
            </a:r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Methods</a:t>
            </a:r>
            <a:endParaRPr lang="cs-CZ" sz="5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412776"/>
            <a:ext cx="3419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1800"/>
              </a:lnSpc>
              <a:spcAft>
                <a:spcPts val="1200"/>
              </a:spcAft>
              <a:buAutoNum type="arabicParenR"/>
            </a:pPr>
            <a:r>
              <a:rPr lang="cs-CZ" sz="2000" b="1" dirty="0">
                <a:latin typeface="Cambria" pitchFamily="18" charset="0"/>
              </a:rPr>
              <a:t>GIS Analýza</a:t>
            </a:r>
          </a:p>
          <a:p>
            <a:pPr marL="800100" lvl="1" indent="-342900" algn="just">
              <a:lnSpc>
                <a:spcPts val="1800"/>
              </a:lnSpc>
              <a:spcAft>
                <a:spcPts val="1200"/>
              </a:spcAft>
              <a:buFontTx/>
              <a:buChar char="-"/>
            </a:pPr>
            <a:r>
              <a:rPr lang="cs-CZ" sz="2000" dirty="0">
                <a:latin typeface="Cambria" pitchFamily="18" charset="0"/>
              </a:rPr>
              <a:t>3. vojenské mapování</a:t>
            </a:r>
          </a:p>
          <a:p>
            <a:pPr marL="800100" lvl="1" indent="-342900" algn="just">
              <a:lnSpc>
                <a:spcPts val="1800"/>
              </a:lnSpc>
              <a:spcAft>
                <a:spcPts val="1200"/>
              </a:spcAft>
              <a:buFontTx/>
              <a:buChar char="-"/>
            </a:pPr>
            <a:r>
              <a:rPr lang="cs-CZ" sz="2000" dirty="0">
                <a:latin typeface="Cambria" pitchFamily="18" charset="0"/>
              </a:rPr>
              <a:t>1950s</a:t>
            </a:r>
          </a:p>
          <a:p>
            <a:pPr marL="800100" lvl="1" indent="-342900" algn="just">
              <a:lnSpc>
                <a:spcPts val="1800"/>
              </a:lnSpc>
              <a:spcAft>
                <a:spcPts val="1200"/>
              </a:spcAft>
              <a:buFontTx/>
              <a:buChar char="-"/>
            </a:pPr>
            <a:r>
              <a:rPr lang="cs-CZ" sz="2000" dirty="0">
                <a:latin typeface="Cambria" pitchFamily="18" charset="0"/>
              </a:rPr>
              <a:t>2000s – 2010s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5496" y="3212976"/>
            <a:ext cx="3419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1800"/>
              </a:lnSpc>
              <a:spcAft>
                <a:spcPts val="1200"/>
              </a:spcAft>
              <a:buAutoNum type="arabicParenR"/>
            </a:pPr>
            <a:r>
              <a:rPr lang="cs-CZ" sz="2000" b="1" dirty="0">
                <a:latin typeface="Cambria" pitchFamily="18" charset="0"/>
              </a:rPr>
              <a:t>GIS </a:t>
            </a:r>
            <a:r>
              <a:rPr lang="cs-CZ" sz="2000" b="1" dirty="0" err="1">
                <a:latin typeface="Cambria" pitchFamily="18" charset="0"/>
              </a:rPr>
              <a:t>Analyses</a:t>
            </a:r>
            <a:endParaRPr lang="cs-CZ" sz="2000" b="1" dirty="0">
              <a:latin typeface="Cambria" pitchFamily="18" charset="0"/>
            </a:endParaRPr>
          </a:p>
          <a:p>
            <a:pPr marL="800100" lvl="1" indent="-342900" algn="just">
              <a:lnSpc>
                <a:spcPts val="1800"/>
              </a:lnSpc>
              <a:spcAft>
                <a:spcPts val="1200"/>
              </a:spcAft>
              <a:buFontTx/>
              <a:buChar char="-"/>
            </a:pPr>
            <a:r>
              <a:rPr lang="cs-CZ" sz="2000" dirty="0">
                <a:latin typeface="Cambria" pitchFamily="18" charset="0"/>
              </a:rPr>
              <a:t>3rd </a:t>
            </a:r>
            <a:r>
              <a:rPr lang="cs-CZ" sz="2000" dirty="0" err="1">
                <a:latin typeface="Cambria" pitchFamily="18" charset="0"/>
              </a:rPr>
              <a:t>military</a:t>
            </a:r>
            <a:r>
              <a:rPr lang="cs-CZ" sz="2000" dirty="0">
                <a:latin typeface="Cambria" pitchFamily="18" charset="0"/>
              </a:rPr>
              <a:t> </a:t>
            </a:r>
            <a:r>
              <a:rPr lang="cs-CZ" sz="2000" dirty="0" err="1">
                <a:latin typeface="Cambria" pitchFamily="18" charset="0"/>
              </a:rPr>
              <a:t>mapping</a:t>
            </a:r>
            <a:endParaRPr lang="cs-CZ" sz="2000" dirty="0">
              <a:latin typeface="Cambria" pitchFamily="18" charset="0"/>
            </a:endParaRPr>
          </a:p>
          <a:p>
            <a:pPr marL="800100" lvl="1" indent="-342900" algn="just">
              <a:lnSpc>
                <a:spcPts val="1800"/>
              </a:lnSpc>
              <a:spcAft>
                <a:spcPts val="1200"/>
              </a:spcAft>
              <a:buFontTx/>
              <a:buChar char="-"/>
            </a:pPr>
            <a:r>
              <a:rPr lang="cs-CZ" sz="2000" dirty="0">
                <a:latin typeface="Cambria" pitchFamily="18" charset="0"/>
              </a:rPr>
              <a:t>1950s</a:t>
            </a:r>
          </a:p>
          <a:p>
            <a:pPr marL="800100" lvl="1" indent="-342900" algn="just">
              <a:lnSpc>
                <a:spcPts val="1800"/>
              </a:lnSpc>
              <a:spcAft>
                <a:spcPts val="1200"/>
              </a:spcAft>
              <a:buFontTx/>
              <a:buChar char="-"/>
            </a:pPr>
            <a:r>
              <a:rPr lang="cs-CZ" sz="2000" dirty="0">
                <a:latin typeface="Cambria" pitchFamily="18" charset="0"/>
              </a:rPr>
              <a:t>2000s – 2010s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107504" y="2996952"/>
            <a:ext cx="34563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3904231" y="1541612"/>
            <a:ext cx="5050250" cy="2103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71406" y="4725144"/>
            <a:ext cx="3770824" cy="20338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3904230" y="3718277"/>
            <a:ext cx="5050250" cy="30230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3851920" y="1494116"/>
            <a:ext cx="5060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500" b="1" dirty="0">
                <a:latin typeface="Cambria" pitchFamily="18" charset="0"/>
              </a:rPr>
              <a:t>PODKLADOVÁ DATA / DATA SET</a:t>
            </a:r>
            <a:endParaRPr lang="cs-CZ" sz="2200" b="1" dirty="0">
              <a:latin typeface="Cambria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904231" y="3858433"/>
            <a:ext cx="50602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cs-CZ" sz="2100" b="1" dirty="0">
                <a:latin typeface="Cambria" pitchFamily="18" charset="0"/>
              </a:rPr>
              <a:t>GEOREFERENCOVÁNÍ &amp; DIGITALIZACE</a:t>
            </a:r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cs-CZ" sz="2100" b="1" dirty="0">
                <a:latin typeface="Cambria" pitchFamily="18" charset="0"/>
              </a:rPr>
              <a:t> / </a:t>
            </a:r>
          </a:p>
          <a:p>
            <a:pPr algn="ctr">
              <a:lnSpc>
                <a:spcPts val="1800"/>
              </a:lnSpc>
              <a:spcAft>
                <a:spcPts val="1000"/>
              </a:spcAft>
            </a:pPr>
            <a:r>
              <a:rPr lang="cs-CZ" sz="2100" b="1" dirty="0">
                <a:latin typeface="Cambria" pitchFamily="18" charset="0"/>
              </a:rPr>
              <a:t>GEOREFERENCING &amp; DIGITALISATION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-180528" y="4725144"/>
            <a:ext cx="42484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cs-CZ" sz="2000" b="1" dirty="0">
                <a:latin typeface="Cambria" pitchFamily="18" charset="0"/>
              </a:rPr>
              <a:t>ANALÝZY &amp; INTERPRETACE </a:t>
            </a:r>
          </a:p>
          <a:p>
            <a:pPr algn="ctr">
              <a:lnSpc>
                <a:spcPts val="2200"/>
              </a:lnSpc>
            </a:pPr>
            <a:r>
              <a:rPr lang="cs-CZ" sz="2000" b="1" dirty="0">
                <a:latin typeface="Cambria" pitchFamily="18" charset="0"/>
              </a:rPr>
              <a:t>/</a:t>
            </a:r>
          </a:p>
          <a:p>
            <a:pPr algn="ctr">
              <a:lnSpc>
                <a:spcPts val="2200"/>
              </a:lnSpc>
              <a:spcAft>
                <a:spcPts val="600"/>
              </a:spcAft>
            </a:pPr>
            <a:r>
              <a:rPr lang="cs-CZ" sz="2000" b="1" dirty="0">
                <a:latin typeface="Cambria" pitchFamily="18" charset="0"/>
              </a:rPr>
              <a:t>ANALYSES &amp; INTERPRETATIONS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923928" y="1962079"/>
            <a:ext cx="487862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200" b="1" i="1" dirty="0">
                <a:latin typeface="Cambria" pitchFamily="18" charset="0"/>
              </a:rPr>
              <a:t>WMS </a:t>
            </a:r>
          </a:p>
          <a:p>
            <a:pPr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2200" dirty="0">
                <a:latin typeface="Cambria" pitchFamily="18" charset="0"/>
              </a:rPr>
              <a:t> CENIA (3.VP/ 3RD MM)</a:t>
            </a:r>
          </a:p>
          <a:p>
            <a:pPr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2200" dirty="0">
                <a:latin typeface="Cambria" pitchFamily="18" charset="0"/>
              </a:rPr>
              <a:t> ČVHMÚŘ (Z1 / kontaminace.cenia.cz)</a:t>
            </a:r>
          </a:p>
          <a:p>
            <a:pPr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2200" dirty="0">
                <a:latin typeface="Cambria" pitchFamily="18" charset="0"/>
              </a:rPr>
              <a:t> ČÚZK	(ZM10 / </a:t>
            </a:r>
            <a:r>
              <a:rPr lang="cs-CZ" sz="2200" dirty="0" err="1">
                <a:latin typeface="Cambria" pitchFamily="18" charset="0"/>
              </a:rPr>
              <a:t>ortophoto</a:t>
            </a:r>
            <a:r>
              <a:rPr lang="cs-CZ" sz="2200" dirty="0">
                <a:latin typeface="Cambria" pitchFamily="18" charset="0"/>
              </a:rPr>
              <a:t>)</a:t>
            </a:r>
          </a:p>
          <a:p>
            <a:pPr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2200" dirty="0">
                <a:latin typeface="Cambria" pitchFamily="18" charset="0"/>
              </a:rPr>
              <a:t> VÚV (DIBAVOD </a:t>
            </a:r>
            <a:r>
              <a:rPr lang="cs-CZ" sz="2200" dirty="0" err="1">
                <a:latin typeface="Cambria" pitchFamily="18" charset="0"/>
              </a:rPr>
              <a:t>shp</a:t>
            </a:r>
            <a:r>
              <a:rPr lang="cs-CZ" sz="2200" dirty="0">
                <a:latin typeface="Cambria" pitchFamily="18" charset="0"/>
              </a:rPr>
              <a:t>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960439" y="4884256"/>
            <a:ext cx="49320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200" b="1" i="1" dirty="0" err="1">
                <a:latin typeface="Cambria" pitchFamily="18" charset="0"/>
              </a:rPr>
              <a:t>GeoRef</a:t>
            </a:r>
            <a:endParaRPr lang="cs-CZ" sz="2200" b="1" i="1" dirty="0">
              <a:latin typeface="Cambria" pitchFamily="18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referenced</a:t>
            </a:r>
            <a:r>
              <a:rPr lang="cs-CZ" sz="2200" dirty="0">
                <a:latin typeface="Cambria" pitchFamily="18" charset="0"/>
              </a:rPr>
              <a:t> map (</a:t>
            </a:r>
            <a:r>
              <a:rPr lang="cs-CZ" sz="2200" dirty="0" err="1">
                <a:latin typeface="Cambria" pitchFamily="18" charset="0"/>
              </a:rPr>
              <a:t>ortophoto</a:t>
            </a:r>
            <a:r>
              <a:rPr lang="cs-CZ" sz="2200" dirty="0">
                <a:latin typeface="Cambria" pitchFamily="18" charset="0"/>
              </a:rPr>
              <a:t>)</a:t>
            </a:r>
          </a:p>
          <a:p>
            <a:pPr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2200" dirty="0">
                <a:latin typeface="Cambria" pitchFamily="18" charset="0"/>
              </a:rPr>
              <a:t> reference </a:t>
            </a:r>
            <a:r>
              <a:rPr lang="cs-CZ" sz="2200" dirty="0" err="1">
                <a:latin typeface="Cambria" pitchFamily="18" charset="0"/>
              </a:rPr>
              <a:t>points</a:t>
            </a:r>
            <a:r>
              <a:rPr lang="cs-CZ" sz="2200" dirty="0">
                <a:latin typeface="Cambria" pitchFamily="18" charset="0"/>
              </a:rPr>
              <a:t> (</a:t>
            </a:r>
            <a:r>
              <a:rPr lang="cs-CZ" sz="2200" dirty="0" err="1">
                <a:latin typeface="Cambria" pitchFamily="18" charset="0"/>
              </a:rPr>
              <a:t>stable</a:t>
            </a: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features</a:t>
            </a:r>
            <a:r>
              <a:rPr lang="cs-CZ" sz="2200" dirty="0">
                <a:latin typeface="Cambria" pitchFamily="18" charset="0"/>
              </a:rPr>
              <a:t>,               &gt;  15)</a:t>
            </a:r>
          </a:p>
          <a:p>
            <a:pPr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transformation</a:t>
            </a:r>
            <a:r>
              <a:rPr lang="cs-CZ" sz="2200" dirty="0">
                <a:latin typeface="Cambria" pitchFamily="18" charset="0"/>
              </a:rPr>
              <a:t> (1st / 2nd </a:t>
            </a:r>
            <a:r>
              <a:rPr lang="cs-CZ" sz="2200" dirty="0" err="1">
                <a:latin typeface="Cambria" pitchFamily="18" charset="0"/>
              </a:rPr>
              <a:t>polynomial</a:t>
            </a:r>
            <a:r>
              <a:rPr lang="cs-CZ" sz="2200" dirty="0">
                <a:latin typeface="Cambria" pitchFamily="18" charset="0"/>
              </a:rPr>
              <a:t>)</a:t>
            </a:r>
          </a:p>
          <a:p>
            <a:pPr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2200" dirty="0">
                <a:latin typeface="Cambria" pitchFamily="18" charset="0"/>
              </a:rPr>
              <a:t> RMSE &lt; 2 (5) m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960439" y="4869160"/>
            <a:ext cx="49320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200" b="1" i="1" dirty="0" err="1">
                <a:latin typeface="Cambria" pitchFamily="18" charset="0"/>
              </a:rPr>
              <a:t>Digitalisation</a:t>
            </a:r>
            <a:endParaRPr lang="cs-CZ" sz="2200" b="1" i="1" dirty="0">
              <a:latin typeface="Cambria" pitchFamily="18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centerlines</a:t>
            </a:r>
            <a:endParaRPr lang="cs-CZ" sz="2200" dirty="0">
              <a:latin typeface="Cambria" pitchFamily="18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prospective</a:t>
            </a: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problems</a:t>
            </a:r>
            <a:r>
              <a:rPr lang="cs-CZ" sz="2200" dirty="0">
                <a:latin typeface="Cambria" pitchFamily="18" charset="0"/>
              </a:rPr>
              <a:t> (</a:t>
            </a:r>
            <a:r>
              <a:rPr lang="cs-CZ" sz="2200" dirty="0" err="1">
                <a:latin typeface="Cambria" pitchFamily="18" charset="0"/>
              </a:rPr>
              <a:t>resolution</a:t>
            </a:r>
            <a:r>
              <a:rPr lang="cs-CZ" sz="2200" dirty="0">
                <a:latin typeface="Cambria" pitchFamily="18" charset="0"/>
              </a:rPr>
              <a:t>, </a:t>
            </a:r>
            <a:r>
              <a:rPr lang="cs-CZ" sz="2200" dirty="0" err="1">
                <a:latin typeface="Cambria" pitchFamily="18" charset="0"/>
              </a:rPr>
              <a:t>trees</a:t>
            </a:r>
            <a:r>
              <a:rPr lang="cs-CZ" sz="2200" dirty="0">
                <a:latin typeface="Cambria" pitchFamily="18" charset="0"/>
              </a:rPr>
              <a:t>)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129208" y="5579655"/>
            <a:ext cx="487862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maps</a:t>
            </a:r>
            <a:r>
              <a:rPr lang="cs-CZ" sz="2200" dirty="0">
                <a:latin typeface="Cambria" pitchFamily="18" charset="0"/>
              </a:rPr>
              <a:t>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700" dirty="0">
                <a:latin typeface="Cambria" pitchFamily="18" charset="0"/>
              </a:rPr>
              <a:t>  - vývoj říční sítě / network </a:t>
            </a:r>
            <a:r>
              <a:rPr lang="cs-CZ" sz="1700" dirty="0" err="1">
                <a:latin typeface="Cambria" pitchFamily="18" charset="0"/>
              </a:rPr>
              <a:t>changes</a:t>
            </a:r>
            <a:endParaRPr lang="cs-CZ" sz="1700" dirty="0">
              <a:latin typeface="Cambria" pitchFamily="18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700" dirty="0">
                <a:latin typeface="Cambria" pitchFamily="18" charset="0"/>
              </a:rPr>
              <a:t>  - polohové změny / </a:t>
            </a:r>
            <a:r>
              <a:rPr lang="cs-CZ" sz="1700" dirty="0" err="1">
                <a:latin typeface="Cambria" pitchFamily="18" charset="0"/>
              </a:rPr>
              <a:t>planform</a:t>
            </a:r>
            <a:r>
              <a:rPr lang="cs-CZ" sz="1700" dirty="0">
                <a:latin typeface="Cambria" pitchFamily="18" charset="0"/>
              </a:rPr>
              <a:t> </a:t>
            </a:r>
            <a:r>
              <a:rPr lang="cs-CZ" sz="1700" dirty="0" err="1">
                <a:latin typeface="Cambria" pitchFamily="18" charset="0"/>
              </a:rPr>
              <a:t>changes</a:t>
            </a:r>
            <a:endParaRPr lang="cs-CZ" sz="1700" dirty="0">
              <a:latin typeface="Cambria" pitchFamily="18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700" dirty="0">
                <a:latin typeface="Cambria" pitchFamily="18" charset="0"/>
              </a:rPr>
              <a:t>  - kategorizace / </a:t>
            </a:r>
            <a:r>
              <a:rPr lang="cs-CZ" sz="1700" dirty="0" err="1">
                <a:latin typeface="Cambria" pitchFamily="18" charset="0"/>
              </a:rPr>
              <a:t>categorisation</a:t>
            </a:r>
            <a:endParaRPr lang="cs-CZ" sz="1700" dirty="0">
              <a:latin typeface="Cambria" pitchFamily="18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cs-CZ" sz="2200" dirty="0">
              <a:latin typeface="Cambr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039" y="1494116"/>
            <a:ext cx="4192933" cy="51984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885" y="1554435"/>
            <a:ext cx="2924175" cy="5114925"/>
          </a:xfrm>
          <a:prstGeom prst="rect">
            <a:avLst/>
          </a:prstGeom>
        </p:spPr>
      </p:pic>
      <p:sp>
        <p:nvSpPr>
          <p:cNvPr id="32" name="TextovéPole 31"/>
          <p:cNvSpPr txBox="1"/>
          <p:nvPr/>
        </p:nvSpPr>
        <p:spPr>
          <a:xfrm>
            <a:off x="125427" y="5877272"/>
            <a:ext cx="48786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charts</a:t>
            </a:r>
            <a:endParaRPr lang="cs-CZ" sz="2200" dirty="0">
              <a:latin typeface="Cambria" pitchFamily="18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indices</a:t>
            </a:r>
            <a:endParaRPr lang="cs-CZ" sz="2200" dirty="0">
              <a:latin typeface="Cambria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12" y="1785059"/>
            <a:ext cx="5374238" cy="1463715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8885" y="3804016"/>
            <a:ext cx="2976285" cy="2888424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3928" y="1424912"/>
            <a:ext cx="4736508" cy="2146032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4265584" y="2996952"/>
            <a:ext cx="7768574" cy="23493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Cambria" pitchFamily="18" charset="0"/>
              </a:rPr>
              <a:t>STABILIZACE / STABLE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Cambria" pitchFamily="18" charset="0"/>
              </a:rPr>
              <a:t>PŘIROZENÝ POSUN / </a:t>
            </a:r>
          </a:p>
          <a:p>
            <a:pPr>
              <a:lnSpc>
                <a:spcPts val="2200"/>
              </a:lnSpc>
            </a:pPr>
            <a:r>
              <a:rPr lang="cs-CZ" sz="2000" b="1" dirty="0">
                <a:latin typeface="Cambria" pitchFamily="18" charset="0"/>
              </a:rPr>
              <a:t>      NATURAL SHIFT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Cambria" pitchFamily="18" charset="0"/>
              </a:rPr>
              <a:t>ANTROPOGENNÍ ZÁSAH / </a:t>
            </a:r>
          </a:p>
          <a:p>
            <a:pPr>
              <a:lnSpc>
                <a:spcPts val="2200"/>
              </a:lnSpc>
            </a:pPr>
            <a:r>
              <a:rPr lang="cs-CZ" sz="2000" b="1" dirty="0">
                <a:latin typeface="Cambria" pitchFamily="18" charset="0"/>
              </a:rPr>
              <a:t>      ANTROPOGENIC ADJUSTMENTS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Cambria" pitchFamily="18" charset="0"/>
              </a:rPr>
              <a:t>RENATURALIZACE /</a:t>
            </a:r>
          </a:p>
          <a:p>
            <a:pPr>
              <a:lnSpc>
                <a:spcPts val="2200"/>
              </a:lnSpc>
            </a:pPr>
            <a:r>
              <a:rPr lang="cs-CZ" sz="2000" b="1" dirty="0">
                <a:latin typeface="Cambria" pitchFamily="18" charset="0"/>
              </a:rPr>
              <a:t>      RENATURALISATION</a:t>
            </a:r>
          </a:p>
          <a:p>
            <a:pPr>
              <a:lnSpc>
                <a:spcPts val="2200"/>
              </a:lnSpc>
            </a:pPr>
            <a:endParaRPr lang="cs-CZ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5" grpId="0"/>
      <p:bldP spid="26" grpId="0"/>
      <p:bldP spid="27" grpId="0"/>
      <p:bldP spid="28" grpId="0"/>
      <p:bldP spid="28" grpId="1"/>
      <p:bldP spid="29" grpId="0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06" y="138334"/>
            <a:ext cx="9144000" cy="861774"/>
          </a:xfrm>
          <a:prstGeom prst="rect">
            <a:avLst/>
          </a:prstGeom>
          <a:noFill/>
          <a:effectLst>
            <a:outerShdw blurRad="50800" dist="50800" dir="3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Geovědní</a:t>
            </a:r>
            <a:r>
              <a:rPr lang="cs-CZ" sz="5000" b="1" dirty="0">
                <a:solidFill>
                  <a:schemeClr val="bg1"/>
                </a:solidFill>
                <a:latin typeface="Cambria" pitchFamily="18" charset="0"/>
              </a:rPr>
              <a:t> výzkum: </a:t>
            </a:r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Svalbard</a:t>
            </a:r>
            <a:endParaRPr lang="cs-CZ" sz="5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D:\Dizertace\FRMU\Prezentace\Figures\soutok_adjuste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71462"/>
            <a:ext cx="9429816" cy="12858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223806" y="142852"/>
            <a:ext cx="9144000" cy="861774"/>
          </a:xfrm>
          <a:prstGeom prst="rect">
            <a:avLst/>
          </a:prstGeom>
          <a:noFill/>
          <a:effectLst>
            <a:outerShdw blurRad="50800" dist="50800" dir="3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5000" b="1" dirty="0">
                <a:solidFill>
                  <a:schemeClr val="bg1"/>
                </a:solidFill>
                <a:latin typeface="Cambria" pitchFamily="18" charset="0"/>
              </a:rPr>
              <a:t>REPORT DESIGN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504" y="1437164"/>
            <a:ext cx="8784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Cambria" pitchFamily="18" charset="0"/>
              </a:rPr>
              <a:t>INTRODUCTION		</a:t>
            </a:r>
            <a:r>
              <a:rPr lang="cs-CZ" sz="2200" dirty="0" err="1">
                <a:latin typeface="Cambria" pitchFamily="18" charset="0"/>
              </a:rPr>
              <a:t>Why</a:t>
            </a:r>
            <a:r>
              <a:rPr lang="cs-CZ" sz="2200" dirty="0">
                <a:latin typeface="Cambria" pitchFamily="18" charset="0"/>
              </a:rPr>
              <a:t>? </a:t>
            </a:r>
            <a:r>
              <a:rPr lang="cs-CZ" sz="2200" dirty="0" err="1">
                <a:latin typeface="Cambria" pitchFamily="18" charset="0"/>
              </a:rPr>
              <a:t>What</a:t>
            </a: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is</a:t>
            </a: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known</a:t>
            </a:r>
            <a:r>
              <a:rPr lang="cs-CZ" sz="2200" dirty="0">
                <a:latin typeface="Cambria" pitchFamily="18" charset="0"/>
              </a:rPr>
              <a:t>? </a:t>
            </a:r>
            <a:r>
              <a:rPr lang="cs-CZ" sz="2200" dirty="0" err="1">
                <a:latin typeface="Cambria" pitchFamily="18" charset="0"/>
              </a:rPr>
              <a:t>Your</a:t>
            </a: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aims</a:t>
            </a:r>
            <a:r>
              <a:rPr lang="cs-CZ" sz="2200" dirty="0">
                <a:latin typeface="Cambria" pitchFamily="18" charset="0"/>
              </a:rPr>
              <a:t>? 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Cambria" pitchFamily="18" charset="0"/>
              </a:rPr>
              <a:t>STUDY AREA		</a:t>
            </a:r>
            <a:r>
              <a:rPr lang="cs-CZ" sz="2200" dirty="0" err="1">
                <a:latin typeface="Cambria" pitchFamily="18" charset="0"/>
              </a:rPr>
              <a:t>See</a:t>
            </a: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the</a:t>
            </a: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papers</a:t>
            </a: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for</a:t>
            </a: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inspiration</a:t>
            </a:r>
            <a:endParaRPr lang="cs-CZ" sz="2200" dirty="0">
              <a:latin typeface="Cambria" pitchFamily="18" charset="0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Cambria" pitchFamily="18" charset="0"/>
              </a:rPr>
              <a:t>METHODS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Cambria" pitchFamily="18" charset="0"/>
              </a:rPr>
              <a:t>RESULTS 			</a:t>
            </a:r>
            <a:r>
              <a:rPr lang="cs-CZ" sz="2200" dirty="0" err="1">
                <a:latin typeface="Cambria" pitchFamily="18" charset="0"/>
              </a:rPr>
              <a:t>Previous</a:t>
            </a: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slides</a:t>
            </a:r>
            <a:endParaRPr lang="cs-CZ" sz="2200" dirty="0">
              <a:latin typeface="Cambria" pitchFamily="18" charset="0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Cambria" pitchFamily="18" charset="0"/>
              </a:rPr>
              <a:t>INTERPRETATION		</a:t>
            </a:r>
            <a:r>
              <a:rPr lang="cs-CZ" sz="2200" dirty="0" err="1">
                <a:latin typeface="Cambria" pitchFamily="18" charset="0"/>
              </a:rPr>
              <a:t>What</a:t>
            </a:r>
            <a:r>
              <a:rPr lang="cs-CZ" sz="2200" dirty="0">
                <a:latin typeface="Cambria" pitchFamily="18" charset="0"/>
              </a:rPr>
              <a:t> do </a:t>
            </a:r>
            <a:r>
              <a:rPr lang="cs-CZ" sz="2200" dirty="0" err="1">
                <a:latin typeface="Cambria" pitchFamily="18" charset="0"/>
              </a:rPr>
              <a:t>the</a:t>
            </a: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results</a:t>
            </a: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say</a:t>
            </a:r>
            <a:endParaRPr lang="cs-CZ" sz="2200" dirty="0">
              <a:latin typeface="Cambria" pitchFamily="18" charset="0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Cambria" pitchFamily="18" charset="0"/>
              </a:rPr>
              <a:t>SUMMARY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143900" y="657227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300" b="1" dirty="0">
                <a:solidFill>
                  <a:schemeClr val="bg1"/>
                </a:solidFill>
                <a:latin typeface="Cambria" pitchFamily="18" charset="0"/>
              </a:rPr>
              <a:t>Sund, 2008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39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06" y="138334"/>
            <a:ext cx="9144000" cy="861774"/>
          </a:xfrm>
          <a:prstGeom prst="rect">
            <a:avLst/>
          </a:prstGeom>
          <a:noFill/>
          <a:effectLst>
            <a:outerShdw blurRad="50800" dist="50800" dir="3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Geovědní</a:t>
            </a:r>
            <a:r>
              <a:rPr lang="cs-CZ" sz="5000" b="1" dirty="0">
                <a:solidFill>
                  <a:schemeClr val="bg1"/>
                </a:solidFill>
                <a:latin typeface="Cambria" pitchFamily="18" charset="0"/>
              </a:rPr>
              <a:t> výzkum: </a:t>
            </a:r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Svalbard</a:t>
            </a:r>
            <a:endParaRPr lang="cs-CZ" sz="5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D:\Dizertace\FRMU\Prezentace\Figures\soutok_adjuste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71462"/>
            <a:ext cx="9429816" cy="12858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223806" y="142852"/>
            <a:ext cx="9144000" cy="861774"/>
          </a:xfrm>
          <a:prstGeom prst="rect">
            <a:avLst/>
          </a:prstGeom>
          <a:noFill/>
          <a:effectLst>
            <a:outerShdw blurRad="50800" dist="50800" dir="3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5000" b="1" dirty="0">
                <a:solidFill>
                  <a:schemeClr val="bg1"/>
                </a:solidFill>
                <a:latin typeface="Cambria" pitchFamily="18" charset="0"/>
              </a:rPr>
              <a:t>Důležité termíny / </a:t>
            </a:r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Dates</a:t>
            </a:r>
            <a:endParaRPr lang="cs-CZ" sz="5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1437164"/>
            <a:ext cx="878497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Cambria" pitchFamily="18" charset="0"/>
              </a:rPr>
              <a:t>2nd / 9th </a:t>
            </a:r>
            <a:r>
              <a:rPr lang="cs-CZ" sz="2200" dirty="0" err="1">
                <a:latin typeface="Cambria" pitchFamily="18" charset="0"/>
              </a:rPr>
              <a:t>November</a:t>
            </a:r>
            <a:r>
              <a:rPr lang="cs-CZ" sz="2200" dirty="0">
                <a:latin typeface="Cambria" pitchFamily="18" charset="0"/>
              </a:rPr>
              <a:t>:   	1</a:t>
            </a:r>
            <a:r>
              <a:rPr lang="cs-CZ" sz="2200" baseline="30000" dirty="0">
                <a:latin typeface="Cambria" pitchFamily="18" charset="0"/>
              </a:rPr>
              <a:t>ST</a:t>
            </a:r>
            <a:r>
              <a:rPr lang="cs-CZ" sz="2200" dirty="0">
                <a:latin typeface="Cambria" pitchFamily="18" charset="0"/>
              </a:rPr>
              <a:t> WORKSHOP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Cambria" pitchFamily="18" charset="0"/>
              </a:rPr>
              <a:t>7th </a:t>
            </a:r>
            <a:r>
              <a:rPr lang="cs-CZ" sz="2200" dirty="0" err="1">
                <a:latin typeface="Cambria" pitchFamily="18" charset="0"/>
              </a:rPr>
              <a:t>December</a:t>
            </a:r>
            <a:r>
              <a:rPr lang="cs-CZ" sz="2200" dirty="0">
                <a:latin typeface="Cambria" pitchFamily="18" charset="0"/>
              </a:rPr>
              <a:t>		2</a:t>
            </a:r>
            <a:r>
              <a:rPr lang="cs-CZ" sz="2200" baseline="30000" dirty="0">
                <a:latin typeface="Cambria" pitchFamily="18" charset="0"/>
              </a:rPr>
              <a:t>ND</a:t>
            </a:r>
            <a:r>
              <a:rPr lang="cs-CZ" sz="2200" dirty="0">
                <a:latin typeface="Cambria" pitchFamily="18" charset="0"/>
              </a:rPr>
              <a:t> WORKSHOP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Cambria" pitchFamily="18" charset="0"/>
              </a:rPr>
              <a:t>21st </a:t>
            </a:r>
            <a:r>
              <a:rPr lang="cs-CZ" sz="2200" dirty="0" err="1">
                <a:latin typeface="Cambria" pitchFamily="18" charset="0"/>
              </a:rPr>
              <a:t>December</a:t>
            </a:r>
            <a:r>
              <a:rPr lang="cs-CZ" sz="2200" dirty="0">
                <a:latin typeface="Cambria" pitchFamily="18" charset="0"/>
              </a:rPr>
              <a:t>		DEADLINE FOR SUBMITTING REPORTS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endParaRPr lang="cs-CZ" sz="2200" dirty="0">
              <a:latin typeface="Cambria" pitchFamily="18" charset="0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endParaRPr lang="cs-CZ" sz="2200" dirty="0">
              <a:latin typeface="Cambria" pitchFamily="18" charset="0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endParaRPr lang="cs-CZ" sz="2200" dirty="0">
              <a:latin typeface="Cambria" pitchFamily="18" charset="0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 err="1">
                <a:latin typeface="Cambria" pitchFamily="18" charset="0"/>
              </a:rPr>
              <a:t>Anytime</a:t>
            </a: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after</a:t>
            </a:r>
            <a:r>
              <a:rPr lang="cs-CZ" sz="2200" dirty="0">
                <a:latin typeface="Cambria" pitchFamily="18" charset="0"/>
              </a:rPr>
              <a:t> </a:t>
            </a:r>
            <a:r>
              <a:rPr lang="cs-CZ" sz="2200" dirty="0" err="1">
                <a:latin typeface="Cambria" pitchFamily="18" charset="0"/>
              </a:rPr>
              <a:t>previous</a:t>
            </a:r>
            <a:r>
              <a:rPr lang="cs-CZ" sz="2200" dirty="0">
                <a:latin typeface="Cambria" pitchFamily="18" charset="0"/>
              </a:rPr>
              <a:t> arrangement (</a:t>
            </a:r>
            <a:r>
              <a:rPr lang="cs-CZ" sz="2200" dirty="0" err="1">
                <a:latin typeface="Cambria" pitchFamily="18" charset="0"/>
              </a:rPr>
              <a:t>Wednesdays</a:t>
            </a:r>
            <a:r>
              <a:rPr lang="cs-CZ" sz="2200" dirty="0">
                <a:latin typeface="Cambria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200" dirty="0">
                <a:latin typeface="Cambria" pitchFamily="18" charset="0"/>
              </a:rPr>
              <a:t>					  	FREE CONSULTATION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143900" y="657227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300" b="1" dirty="0">
                <a:solidFill>
                  <a:schemeClr val="bg1"/>
                </a:solidFill>
                <a:latin typeface="Cambria" pitchFamily="18" charset="0"/>
              </a:rPr>
              <a:t>Sund, 2008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15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06" y="138334"/>
            <a:ext cx="9144000" cy="861774"/>
          </a:xfrm>
          <a:prstGeom prst="rect">
            <a:avLst/>
          </a:prstGeom>
          <a:noFill/>
          <a:effectLst>
            <a:outerShdw blurRad="50800" dist="50800" dir="3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Geovědní</a:t>
            </a:r>
            <a:r>
              <a:rPr lang="cs-CZ" sz="5000" b="1" dirty="0">
                <a:solidFill>
                  <a:schemeClr val="bg1"/>
                </a:solidFill>
                <a:latin typeface="Cambria" pitchFamily="18" charset="0"/>
              </a:rPr>
              <a:t> výzkum: </a:t>
            </a:r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Svalbard</a:t>
            </a:r>
            <a:endParaRPr lang="cs-CZ" sz="5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D:\Dizertace\FRMU\Prezentace\Figures\soutok_adjuste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71462"/>
            <a:ext cx="9429816" cy="12858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223806" y="142852"/>
            <a:ext cx="9144000" cy="861774"/>
          </a:xfrm>
          <a:prstGeom prst="rect">
            <a:avLst/>
          </a:prstGeom>
          <a:noFill/>
          <a:effectLst>
            <a:outerShdw blurRad="50800" dist="50800" dir="3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Links</a:t>
            </a:r>
            <a:endParaRPr lang="cs-CZ" sz="5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1437164"/>
            <a:ext cx="87849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Cambria" pitchFamily="18" charset="0"/>
              </a:rPr>
              <a:t>CENIA (</a:t>
            </a:r>
            <a:r>
              <a:rPr lang="cs-CZ" sz="2200" dirty="0">
                <a:latin typeface="Cambria" pitchFamily="18" charset="0"/>
                <a:hlinkClick r:id="rId3"/>
              </a:rPr>
              <a:t>https://geoportal.gov.cz/web/</a:t>
            </a:r>
            <a:r>
              <a:rPr lang="cs-CZ" sz="2200" dirty="0" err="1">
                <a:latin typeface="Cambria" pitchFamily="18" charset="0"/>
                <a:hlinkClick r:id="rId3"/>
              </a:rPr>
              <a:t>guest</a:t>
            </a:r>
            <a:r>
              <a:rPr lang="cs-CZ" sz="2200" dirty="0">
                <a:latin typeface="Cambria" pitchFamily="18" charset="0"/>
                <a:hlinkClick r:id="rId3"/>
              </a:rPr>
              <a:t>/</a:t>
            </a:r>
            <a:r>
              <a:rPr lang="cs-CZ" sz="2200" dirty="0" err="1">
                <a:latin typeface="Cambria" pitchFamily="18" charset="0"/>
                <a:hlinkClick r:id="rId3"/>
              </a:rPr>
              <a:t>wms</a:t>
            </a:r>
            <a:r>
              <a:rPr lang="cs-CZ" sz="2200" dirty="0">
                <a:latin typeface="Cambria" pitchFamily="18" charset="0"/>
                <a:hlinkClick r:id="rId3"/>
              </a:rPr>
              <a:t>/</a:t>
            </a:r>
            <a:r>
              <a:rPr lang="cs-CZ" sz="2200" dirty="0">
                <a:latin typeface="Cambria" pitchFamily="18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Cambria" pitchFamily="18" charset="0"/>
              </a:rPr>
              <a:t>ČUZK (</a:t>
            </a:r>
            <a:r>
              <a:rPr lang="cs-CZ" sz="2200" dirty="0">
                <a:latin typeface="Cambria" pitchFamily="18" charset="0"/>
                <a:hlinkClick r:id="rId4"/>
              </a:rPr>
              <a:t>http://geoportal.cuzk.cz/(S(xmlbv23xyqer2pufv4xajpy3))/</a:t>
            </a:r>
            <a:r>
              <a:rPr lang="cs-CZ" sz="2200" dirty="0" err="1">
                <a:latin typeface="Cambria" pitchFamily="18" charset="0"/>
                <a:hlinkClick r:id="rId4"/>
              </a:rPr>
              <a:t>Default.aspx?mode</a:t>
            </a:r>
            <a:r>
              <a:rPr lang="cs-CZ" sz="2200" dirty="0">
                <a:latin typeface="Cambria" pitchFamily="18" charset="0"/>
                <a:hlinkClick r:id="rId4"/>
              </a:rPr>
              <a:t>=</a:t>
            </a:r>
            <a:r>
              <a:rPr lang="cs-CZ" sz="2200" dirty="0" err="1">
                <a:latin typeface="Cambria" pitchFamily="18" charset="0"/>
                <a:hlinkClick r:id="rId4"/>
              </a:rPr>
              <a:t>TextMeta&amp;side</a:t>
            </a:r>
            <a:r>
              <a:rPr lang="cs-CZ" sz="2200" dirty="0">
                <a:latin typeface="Cambria" pitchFamily="18" charset="0"/>
                <a:hlinkClick r:id="rId4"/>
              </a:rPr>
              <a:t>=</a:t>
            </a:r>
            <a:r>
              <a:rPr lang="cs-CZ" sz="2200" dirty="0" err="1">
                <a:latin typeface="Cambria" pitchFamily="18" charset="0"/>
                <a:hlinkClick r:id="rId4"/>
              </a:rPr>
              <a:t>wms.verejne&amp;text</a:t>
            </a:r>
            <a:r>
              <a:rPr lang="cs-CZ" sz="2200" dirty="0">
                <a:latin typeface="Cambria" pitchFamily="18" charset="0"/>
                <a:hlinkClick r:id="rId4"/>
              </a:rPr>
              <a:t>=</a:t>
            </a:r>
            <a:r>
              <a:rPr lang="cs-CZ" sz="2200" dirty="0" err="1">
                <a:latin typeface="Cambria" pitchFamily="18" charset="0"/>
                <a:hlinkClick r:id="rId4"/>
              </a:rPr>
              <a:t>WMS.verejne.uvod&amp;head_tab</a:t>
            </a:r>
            <a:r>
              <a:rPr lang="cs-CZ" sz="2200" dirty="0">
                <a:latin typeface="Cambria" pitchFamily="18" charset="0"/>
                <a:hlinkClick r:id="rId4"/>
              </a:rPr>
              <a:t>=sekce-03-gp&amp;menu=311)</a:t>
            </a:r>
            <a:endParaRPr lang="cs-CZ" sz="2200" dirty="0">
              <a:latin typeface="Cambria" pitchFamily="18" charset="0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Cambria" pitchFamily="18" charset="0"/>
              </a:rPr>
              <a:t>KONTAMINACE.CENIA (</a:t>
            </a:r>
            <a:r>
              <a:rPr lang="cs-CZ" sz="2200" dirty="0">
                <a:latin typeface="Cambria" pitchFamily="18" charset="0"/>
                <a:hlinkClick r:id="rId5"/>
              </a:rPr>
              <a:t>http://kontaminace.cenia.cz/</a:t>
            </a:r>
            <a:r>
              <a:rPr lang="cs-CZ" sz="2200" dirty="0">
                <a:latin typeface="Cambria" pitchFamily="18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Cambria" pitchFamily="18" charset="0"/>
              </a:rPr>
              <a:t>DIBAVOD VÚV (http://www.dibavod.cz/)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143900" y="657227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300" b="1" dirty="0">
                <a:solidFill>
                  <a:schemeClr val="bg1"/>
                </a:solidFill>
                <a:latin typeface="Cambria" pitchFamily="18" charset="0"/>
              </a:rPr>
              <a:t>Sund, 2008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62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Obrazky\Svalbard 2013\Dan\Svalbard 2013 (9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642918"/>
            <a:ext cx="10080625" cy="671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06" y="138334"/>
            <a:ext cx="9144000" cy="861774"/>
          </a:xfrm>
          <a:prstGeom prst="rect">
            <a:avLst/>
          </a:prstGeom>
          <a:noFill/>
          <a:effectLst>
            <a:outerShdw blurRad="50800" dist="50800" dir="3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Geovědní</a:t>
            </a:r>
            <a:r>
              <a:rPr lang="cs-CZ" sz="5000" b="1" dirty="0">
                <a:solidFill>
                  <a:schemeClr val="bg1"/>
                </a:solidFill>
                <a:latin typeface="Cambria" pitchFamily="18" charset="0"/>
              </a:rPr>
              <a:t> výzkum: </a:t>
            </a:r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Svalbard</a:t>
            </a:r>
            <a:endParaRPr lang="cs-CZ" sz="5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D:\Dizertace\FRMU\Prezentace\Figures\soutok_adjuste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71462"/>
            <a:ext cx="9429816" cy="12858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223806" y="142852"/>
            <a:ext cx="9144000" cy="861774"/>
          </a:xfrm>
          <a:prstGeom prst="rect">
            <a:avLst/>
          </a:prstGeom>
          <a:noFill/>
          <a:effectLst>
            <a:outerShdw blurRad="50800" dist="50800" dir="3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Wish</a:t>
            </a:r>
            <a:r>
              <a:rPr lang="cs-CZ" sz="5000" b="1" dirty="0">
                <a:solidFill>
                  <a:schemeClr val="bg1"/>
                </a:solidFill>
                <a:latin typeface="Cambria" pitchFamily="18" charset="0"/>
              </a:rPr>
              <a:t> a nice </a:t>
            </a:r>
            <a:r>
              <a:rPr lang="cs-CZ" sz="5000" b="1" dirty="0" err="1">
                <a:solidFill>
                  <a:schemeClr val="bg1"/>
                </a:solidFill>
                <a:latin typeface="Cambria" pitchFamily="18" charset="0"/>
              </a:rPr>
              <a:t>day</a:t>
            </a:r>
            <a:r>
              <a:rPr lang="cs-CZ" sz="5000" b="1" dirty="0">
                <a:solidFill>
                  <a:schemeClr val="bg1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317</Words>
  <Application>Microsoft Office PowerPoint</Application>
  <PresentationFormat>Předvádění na obrazovce (4:3)</PresentationFormat>
  <Paragraphs>93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Kuba</dc:creator>
  <cp:lastModifiedBy>Kubik</cp:lastModifiedBy>
  <cp:revision>156</cp:revision>
  <dcterms:created xsi:type="dcterms:W3CDTF">2015-10-29T15:45:51Z</dcterms:created>
  <dcterms:modified xsi:type="dcterms:W3CDTF">2016-09-21T06:03:15Z</dcterms:modified>
</cp:coreProperties>
</file>