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19" r:id="rId3"/>
    <p:sldId id="262" r:id="rId4"/>
    <p:sldId id="297" r:id="rId5"/>
    <p:sldId id="295" r:id="rId6"/>
    <p:sldId id="298" r:id="rId7"/>
    <p:sldId id="300" r:id="rId8"/>
    <p:sldId id="301" r:id="rId9"/>
    <p:sldId id="292" r:id="rId10"/>
    <p:sldId id="307" r:id="rId11"/>
    <p:sldId id="308" r:id="rId12"/>
    <p:sldId id="313" r:id="rId13"/>
    <p:sldId id="314" r:id="rId14"/>
    <p:sldId id="299" r:id="rId15"/>
    <p:sldId id="302" r:id="rId16"/>
    <p:sldId id="304" r:id="rId17"/>
    <p:sldId id="311" r:id="rId18"/>
    <p:sldId id="312" r:id="rId19"/>
    <p:sldId id="306" r:id="rId20"/>
    <p:sldId id="288" r:id="rId21"/>
    <p:sldId id="315" r:id="rId22"/>
    <p:sldId id="316" r:id="rId23"/>
    <p:sldId id="317" r:id="rId24"/>
    <p:sldId id="318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18.9.2017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přednáška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Euglenophyta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Dinophyta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Cryptophyta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Haptophyta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0842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2132856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/>
                </a:solidFill>
              </a:rPr>
              <a:t>Dinophyta</a:t>
            </a:r>
            <a:r>
              <a:rPr lang="cs-CZ" sz="3200" dirty="0" smtClean="0">
                <a:solidFill>
                  <a:schemeClr val="tx2"/>
                </a:solidFill>
              </a:rPr>
              <a:t> - obrněnky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Dinokontní</a:t>
            </a:r>
            <a:r>
              <a:rPr lang="cs-CZ" altLang="cs-CZ" sz="2000" dirty="0"/>
              <a:t> buňky - bičíky </a:t>
            </a:r>
            <a:r>
              <a:rPr lang="cs-CZ" altLang="cs-CZ" sz="2000" dirty="0" err="1"/>
              <a:t>vycházeií</a:t>
            </a:r>
            <a:r>
              <a:rPr lang="cs-CZ" altLang="cs-CZ" sz="2000" dirty="0"/>
              <a:t> ze střední části těla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Epikonus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hypokonus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Desmokontní</a:t>
            </a:r>
            <a:r>
              <a:rPr lang="cs-CZ" altLang="cs-CZ" sz="2000" dirty="0"/>
              <a:t> buňky - bičíky na apexu buňky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Trichocysty, </a:t>
            </a:r>
            <a:r>
              <a:rPr lang="cs-CZ" altLang="cs-CZ" sz="2000" dirty="0" err="1"/>
              <a:t>mukocysty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Ocellus</a:t>
            </a:r>
            <a:r>
              <a:rPr lang="cs-CZ" altLang="cs-CZ" sz="2000" dirty="0"/>
              <a:t> - vrstevnatá čočka, komůrka, kanálek, </a:t>
            </a:r>
            <a:r>
              <a:rPr lang="cs-CZ" altLang="cs-CZ" sz="2000" dirty="0" err="1"/>
              <a:t>retinoid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Anizogamie,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Ekologie - převážně moře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Toxiny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 smtClean="0"/>
              <a:t>Fagotrofie</a:t>
            </a:r>
            <a:endParaRPr lang="cs-CZ" alt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Bioluminiscence (organela </a:t>
            </a:r>
            <a:r>
              <a:rPr lang="cs-CZ" altLang="cs-CZ" sz="2000" dirty="0" err="1" smtClean="0"/>
              <a:t>scintilon</a:t>
            </a:r>
            <a:r>
              <a:rPr lang="cs-CZ" altLang="cs-CZ" sz="2000" dirty="0" smtClean="0"/>
              <a:t>, luciferin, luciferáza)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6" name="Picture 4" descr="http://3.bp.blogspot.com/-cSSmdpmVdLU/TgckvJ-ByRI/AAAAAAAAAIk/AbvcHLWkhGc/s1600/Noctiluca%255B1%255D+%25282%25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08" y="5010219"/>
            <a:ext cx="2461592" cy="18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236296" y="457385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Noctiluca</a:t>
            </a:r>
            <a:r>
              <a:rPr lang="cs-CZ" i="1" dirty="0" smtClean="0"/>
              <a:t> </a:t>
            </a:r>
            <a:r>
              <a:rPr lang="cs-CZ" i="1" dirty="0" err="1" smtClean="0"/>
              <a:t>miliaris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8656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eridinium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8320087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44450"/>
            <a:ext cx="7772400" cy="576263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Odd.: Dinophyta Třída: Dinophyceae Řád: Peridiniales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229225"/>
            <a:ext cx="6400800" cy="696913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Peridinium </a:t>
            </a:r>
            <a:r>
              <a:rPr lang="cs-CZ" altLang="cs-CZ" smtClean="0"/>
              <a:t>sp.</a:t>
            </a:r>
            <a:endParaRPr lang="cs-CZ" altLang="cs-CZ" i="1" smtClean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659563" y="6308725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4572000" y="2997200"/>
            <a:ext cx="2016125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508625" y="2636838"/>
            <a:ext cx="2881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příčná rýha - cingulum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2627313" y="2636838"/>
            <a:ext cx="1655762" cy="17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187450" y="2276475"/>
            <a:ext cx="3097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podélná rýha - sulcus</a:t>
            </a:r>
          </a:p>
        </p:txBody>
      </p:sp>
    </p:spTree>
    <p:extLst>
      <p:ext uri="{BB962C8B-B14F-4D97-AF65-F5344CB8AC3E}">
        <p14:creationId xmlns:p14="http://schemas.microsoft.com/office/powerpoint/2010/main" val="26064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/>
      <p:bldP spid="29704" grpId="0" animBg="1"/>
      <p:bldP spid="297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Gymnodinium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http://www.dr-ralf-wagner.de/Bilder/Gymnodinium-spec-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14941"/>
            <a:ext cx="5835832" cy="43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691680" y="6308725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www.dr-ralf-wagner.de</a:t>
            </a:r>
            <a:r>
              <a:rPr lang="cs-CZ" dirty="0"/>
              <a:t>/</a:t>
            </a:r>
            <a:r>
              <a:rPr lang="cs-CZ" dirty="0" err="1"/>
              <a:t>Dinoflagellaten.html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40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i="1" dirty="0" err="1" smtClean="0"/>
              <a:t>Ceratium</a:t>
            </a:r>
            <a:r>
              <a:rPr lang="cs-CZ" i="1" dirty="0" smtClean="0"/>
              <a:t> </a:t>
            </a:r>
            <a:r>
              <a:rPr lang="cs-CZ" i="1" dirty="0" err="1" smtClean="0"/>
              <a:t>hirundinella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691680" y="6308725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www.dr-ralf-wagner.de</a:t>
            </a:r>
            <a:r>
              <a:rPr lang="cs-CZ" dirty="0"/>
              <a:t>/</a:t>
            </a:r>
            <a:r>
              <a:rPr lang="cs-CZ" dirty="0" err="1"/>
              <a:t>Dinoflagellaten.html</a:t>
            </a:r>
            <a:endParaRPr lang="cs-CZ" dirty="0"/>
          </a:p>
        </p:txBody>
      </p:sp>
      <p:pic>
        <p:nvPicPr>
          <p:cNvPr id="6146" name="Picture 2" descr="http://www.dr-ralf-wagner.de/Bilder/Ceratium_hirundinella-4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17" y="1417638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Euglenophyta</a:t>
            </a:r>
            <a:r>
              <a:rPr lang="cs-CZ" sz="3200" dirty="0" smtClean="0">
                <a:solidFill>
                  <a:schemeClr val="accent1"/>
                </a:solidFill>
              </a:rPr>
              <a:t>- krásnoočka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dirty="0"/>
              <a:t>Pelikula - bílkovinné proužky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Lorika</a:t>
            </a:r>
            <a:r>
              <a:rPr lang="cs-CZ" altLang="cs-CZ" sz="2400" dirty="0"/>
              <a:t> - sliz mineralizován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Paraflagelární</a:t>
            </a:r>
            <a:r>
              <a:rPr lang="cs-CZ" altLang="cs-CZ" sz="2400" dirty="0"/>
              <a:t> lišta bičíku - hlavní fotoreceptor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Jednojaderné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Stigma volně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Paramylon</a:t>
            </a:r>
            <a:r>
              <a:rPr lang="cs-CZ" altLang="cs-CZ" sz="2400" dirty="0"/>
              <a:t> - zásobní látka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Chlorofyl a, b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Diadinoxanthin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neoxanthin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Mukocysty</a:t>
            </a:r>
            <a:endParaRPr lang="cs-CZ" altLang="cs-CZ" sz="2400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899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Excavata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Euglenophyta</a:t>
            </a:r>
            <a:r>
              <a:rPr lang="cs-CZ" sz="3200" dirty="0" smtClean="0">
                <a:solidFill>
                  <a:schemeClr val="accent1"/>
                </a:solidFill>
              </a:rPr>
              <a:t>- krásnoočka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err="1"/>
              <a:t>Ampula</a:t>
            </a:r>
            <a:endParaRPr lang="cs-CZ" altLang="cs-CZ" sz="2400" dirty="0"/>
          </a:p>
          <a:p>
            <a:r>
              <a:rPr lang="cs-CZ" altLang="cs-CZ" sz="2400" dirty="0"/>
              <a:t>Jádro má kondenzované chromozomy</a:t>
            </a:r>
          </a:p>
          <a:p>
            <a:r>
              <a:rPr lang="cs-CZ" altLang="cs-CZ" sz="2400" dirty="0"/>
              <a:t>Bičíky se šroubovitě vinutou řadou </a:t>
            </a:r>
            <a:r>
              <a:rPr lang="cs-CZ" altLang="cs-CZ" sz="2400" dirty="0" err="1"/>
              <a:t>mastigonemat</a:t>
            </a:r>
            <a:endParaRPr lang="cs-CZ" altLang="cs-CZ" sz="2400" dirty="0"/>
          </a:p>
          <a:p>
            <a:r>
              <a:rPr lang="cs-CZ" altLang="cs-CZ" sz="2400" dirty="0" err="1"/>
              <a:t>Palmeloidní</a:t>
            </a:r>
            <a:r>
              <a:rPr lang="cs-CZ" altLang="cs-CZ" sz="2400" dirty="0"/>
              <a:t> stadium</a:t>
            </a:r>
          </a:p>
          <a:p>
            <a:r>
              <a:rPr lang="cs-CZ" altLang="cs-CZ" sz="2400" dirty="0"/>
              <a:t>Pouze nepohlavní rozmnožování (</a:t>
            </a:r>
            <a:r>
              <a:rPr lang="cs-CZ" altLang="cs-CZ" sz="2400" dirty="0" err="1"/>
              <a:t>schizotomie</a:t>
            </a:r>
            <a:r>
              <a:rPr lang="cs-CZ" altLang="cs-CZ" sz="2400" dirty="0"/>
              <a:t> pohyblivých buněk)</a:t>
            </a:r>
          </a:p>
          <a:p>
            <a:r>
              <a:rPr lang="cs-CZ" altLang="cs-CZ" sz="2400" dirty="0"/>
              <a:t>Ekologie - organicky znečištěné vody</a:t>
            </a:r>
          </a:p>
          <a:p>
            <a:r>
              <a:rPr lang="cs-CZ" altLang="cs-CZ" sz="2400" dirty="0" err="1"/>
              <a:t>Fagotrofie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mixotrofie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73" y="12495997"/>
            <a:ext cx="2298984" cy="54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i.ytimg.com/vi/Y_2NDmlBEwU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88" y="4365104"/>
            <a:ext cx="3065312" cy="17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419872" y="6237312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</a:t>
            </a:r>
            <a:r>
              <a:rPr lang="cs-CZ" dirty="0" err="1"/>
              <a:t>Y_2NDmlBEwU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82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glena.Klikn&amp;ecaron;te pro zv&amp;ecaron;tšení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960"/>
            <a:ext cx="4408661" cy="59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Euglena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87824" y="63813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http://www.photomacrography.net/</a:t>
            </a:r>
            <a:endParaRPr lang="cs-CZ" dirty="0"/>
          </a:p>
        </p:txBody>
      </p:sp>
      <p:pic>
        <p:nvPicPr>
          <p:cNvPr id="1028" name="Picture 4" descr="http://www.photomacrography.net/forum/userpix/1609_Euglena_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93212"/>
            <a:ext cx="5982130" cy="44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4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Phacus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www.photomacrography.net/forum/userpix/820_IMG_00137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5035"/>
            <a:ext cx="6332711" cy="49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987824" y="63813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http://www.photomacrography.net/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2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rachelomonas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8135938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-26988"/>
            <a:ext cx="7772400" cy="747713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Odd.: Euglenophyta Třída: Euglenophyceae Řád: Euglenales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5805488"/>
            <a:ext cx="6400800" cy="625475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Trachelomonas </a:t>
            </a:r>
            <a:r>
              <a:rPr lang="cs-CZ" altLang="cs-CZ" smtClean="0"/>
              <a:t>sp.</a:t>
            </a:r>
            <a:endParaRPr lang="cs-CZ" altLang="cs-CZ" i="1" smtClean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588125" y="6165850"/>
            <a:ext cx="208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5003800" y="2349500"/>
            <a:ext cx="1223963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4643438" y="1268413"/>
            <a:ext cx="1223962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3779838" y="3933825"/>
            <a:ext cx="86360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411413" y="3357563"/>
            <a:ext cx="2016125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227763" y="2060575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lorika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867400" y="98107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bičík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401763" y="314166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stigma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989263" y="4868863"/>
            <a:ext cx="1150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buňka</a:t>
            </a:r>
          </a:p>
        </p:txBody>
      </p:sp>
    </p:spTree>
    <p:extLst>
      <p:ext uri="{BB962C8B-B14F-4D97-AF65-F5344CB8AC3E}">
        <p14:creationId xmlns:p14="http://schemas.microsoft.com/office/powerpoint/2010/main" val="124297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  <p:bldP spid="22538" grpId="0"/>
      <p:bldP spid="22539" grpId="0"/>
      <p:bldP spid="22540" grpId="0"/>
      <p:bldP spid="225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pic>
        <p:nvPicPr>
          <p:cNvPr id="6" name="Picture 2" descr="http://www.sinicearasy.cz/sites/default/files/Juran_Adl201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5" y="755179"/>
            <a:ext cx="4671098" cy="565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/>
          <p:cNvSpPr/>
          <p:nvPr/>
        </p:nvSpPr>
        <p:spPr>
          <a:xfrm rot="254058">
            <a:off x="4891835" y="1178124"/>
            <a:ext cx="36004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 rot="18062250">
            <a:off x="2939959" y="2152073"/>
            <a:ext cx="36004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 rot="17605111">
            <a:off x="2831899" y="2611985"/>
            <a:ext cx="36004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 rot="1849069">
            <a:off x="3598423" y="4089639"/>
            <a:ext cx="36004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 rot="2991467">
            <a:off x="3167844" y="3734829"/>
            <a:ext cx="36004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2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811" y="404664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/>
                </a:solidFill>
              </a:rPr>
              <a:t>Cryptophyta: skrytěnky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0283"/>
            <a:ext cx="8229600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000" dirty="0" smtClean="0"/>
              <a:t>Chlorofyl </a:t>
            </a:r>
            <a:r>
              <a:rPr lang="cs-CZ" altLang="cs-CZ" sz="2000" dirty="0"/>
              <a:t>a, c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,alloxanthin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Fykoerythrin</a:t>
            </a:r>
            <a:r>
              <a:rPr lang="cs-CZ" altLang="cs-CZ" sz="2000" dirty="0"/>
              <a:t> nebo </a:t>
            </a:r>
            <a:r>
              <a:rPr lang="cs-CZ" altLang="cs-CZ" sz="2000" dirty="0" err="1"/>
              <a:t>fykocyanin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Mastigonemy</a:t>
            </a:r>
            <a:r>
              <a:rPr lang="cs-CZ" altLang="cs-CZ" sz="2000" dirty="0"/>
              <a:t> - trubicovité vlásky na bičíku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Periplast s destičkami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Ejektozomy</a:t>
            </a:r>
            <a:r>
              <a:rPr lang="cs-CZ" altLang="cs-CZ" sz="2000" dirty="0"/>
              <a:t> - mrštné trichocysty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Škrob v cytoplazmě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Jícen s </a:t>
            </a:r>
            <a:r>
              <a:rPr lang="cs-CZ" altLang="cs-CZ" sz="2000" dirty="0" err="1"/>
              <a:t>ejektozomy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2 bičíky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Delší: 2 řady </a:t>
            </a:r>
            <a:r>
              <a:rPr lang="cs-CZ" altLang="cs-CZ" sz="2000" dirty="0" err="1"/>
              <a:t>mastigonem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 - </a:t>
            </a:r>
            <a:r>
              <a:rPr lang="cs-CZ" altLang="cs-CZ" sz="2000" dirty="0" err="1"/>
              <a:t>schizotomie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Pohlavní rozmnožování -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Palmeloidní</a:t>
            </a:r>
            <a:r>
              <a:rPr lang="cs-CZ" altLang="cs-CZ" sz="2000" dirty="0"/>
              <a:t> stadia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Plankton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Stenotermní vody</a:t>
            </a:r>
          </a:p>
          <a:p>
            <a:endParaRPr lang="cs-CZ" altLang="cs-CZ" sz="22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68" y="11028470"/>
            <a:ext cx="7163897" cy="124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kupina nejasného postavení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Výsledek obrázku pro cryptophy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43" y="3375530"/>
            <a:ext cx="2984957" cy="314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9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Cryptomonas</a:t>
            </a:r>
            <a:r>
              <a:rPr lang="cs-CZ" i="1" dirty="0" smtClean="0"/>
              <a:t> </a:t>
            </a:r>
            <a:r>
              <a:rPr lang="cs-CZ" i="1" dirty="0" err="1" smtClean="0"/>
              <a:t>ovata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http://www.plingfactory.de/Science/Atlas/Kennkarten%20Algen/AndereAlgen/Image/Cryptomonas-ovata4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745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72000" y="6308725"/>
            <a:ext cx="2843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www.plingfactory.de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858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Prymnesiophyta</a:t>
            </a:r>
            <a:r>
              <a:rPr lang="cs-CZ" sz="3200" dirty="0" smtClean="0">
                <a:solidFill>
                  <a:schemeClr val="accent1"/>
                </a:solidFill>
              </a:rPr>
              <a:t> (</a:t>
            </a:r>
            <a:r>
              <a:rPr lang="cs-CZ" sz="3200" dirty="0" err="1" smtClean="0">
                <a:solidFill>
                  <a:schemeClr val="accent1"/>
                </a:solidFill>
              </a:rPr>
              <a:t>Haptophyta</a:t>
            </a:r>
            <a:r>
              <a:rPr lang="cs-CZ" sz="3200" dirty="0" smtClean="0">
                <a:solidFill>
                  <a:schemeClr val="accent1"/>
                </a:solidFill>
              </a:rPr>
              <a:t>)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2400" dirty="0" smtClean="0"/>
              <a:t>Stélka: bičíkatá až vláknitá</a:t>
            </a:r>
          </a:p>
          <a:p>
            <a:r>
              <a:rPr lang="cs-CZ" altLang="cs-CZ" sz="2400" dirty="0" smtClean="0"/>
              <a:t>Dříve součástí </a:t>
            </a:r>
            <a:r>
              <a:rPr lang="cs-CZ" altLang="cs-CZ" sz="2400" dirty="0" err="1" smtClean="0"/>
              <a:t>Cryptophyta</a:t>
            </a:r>
            <a:endParaRPr lang="cs-CZ" altLang="cs-CZ" sz="2400" dirty="0" smtClean="0"/>
          </a:p>
          <a:p>
            <a:r>
              <a:rPr lang="cs-CZ" altLang="cs-CZ" sz="2400" dirty="0" smtClean="0"/>
              <a:t>Dva holé bičíky + </a:t>
            </a:r>
            <a:r>
              <a:rPr lang="cs-CZ" altLang="cs-CZ" sz="2400" dirty="0" err="1" smtClean="0"/>
              <a:t>haptonema</a:t>
            </a:r>
            <a:endParaRPr lang="cs-CZ" altLang="cs-CZ" sz="2400" dirty="0" smtClean="0"/>
          </a:p>
          <a:p>
            <a:r>
              <a:rPr lang="cs-CZ" altLang="cs-CZ" sz="2400" dirty="0" err="1" smtClean="0"/>
              <a:t>Haptonema</a:t>
            </a:r>
            <a:r>
              <a:rPr lang="cs-CZ" altLang="cs-CZ" sz="2400" dirty="0" smtClean="0"/>
              <a:t>: podobné bičíku, jiná submikroskopická struktura</a:t>
            </a:r>
          </a:p>
          <a:p>
            <a:r>
              <a:rPr lang="cs-CZ" altLang="cs-CZ" sz="2400" dirty="0" smtClean="0"/>
              <a:t>Kontraktilní </a:t>
            </a:r>
            <a:r>
              <a:rPr lang="cs-CZ" altLang="cs-CZ" sz="2400" dirty="0" err="1" smtClean="0"/>
              <a:t>haptonema</a:t>
            </a:r>
            <a:endParaRPr lang="cs-CZ" altLang="cs-CZ" sz="2400" dirty="0" smtClean="0"/>
          </a:p>
          <a:p>
            <a:r>
              <a:rPr lang="cs-CZ" altLang="cs-CZ" sz="2400" dirty="0" err="1" smtClean="0"/>
              <a:t>Haptonema</a:t>
            </a:r>
            <a:r>
              <a:rPr lang="cs-CZ" altLang="cs-CZ" sz="2400" dirty="0" smtClean="0"/>
              <a:t> slouží k: </a:t>
            </a:r>
            <a:r>
              <a:rPr lang="cs-CZ" altLang="cs-CZ" sz="2400" dirty="0" err="1" smtClean="0"/>
              <a:t>fagotrofii</a:t>
            </a:r>
            <a:r>
              <a:rPr lang="cs-CZ" altLang="cs-CZ" sz="2400" dirty="0" smtClean="0"/>
              <a:t>, rychlé změně pohybu, přichycení k substrátu</a:t>
            </a:r>
          </a:p>
          <a:p>
            <a:r>
              <a:rPr lang="cs-CZ" altLang="cs-CZ" sz="2400" dirty="0" err="1" smtClean="0"/>
              <a:t>Fukoxantin</a:t>
            </a:r>
            <a:endParaRPr lang="cs-CZ" altLang="cs-CZ" sz="2400" dirty="0" smtClean="0"/>
          </a:p>
          <a:p>
            <a:r>
              <a:rPr lang="cs-CZ" altLang="cs-CZ" sz="2400" dirty="0" err="1" smtClean="0"/>
              <a:t>Thylakoidy</a:t>
            </a:r>
            <a:r>
              <a:rPr lang="cs-CZ" altLang="cs-CZ" sz="2400" dirty="0" smtClean="0"/>
              <a:t> srostlé po třech</a:t>
            </a:r>
          </a:p>
          <a:p>
            <a:r>
              <a:rPr lang="cs-CZ" altLang="cs-CZ" sz="2400" dirty="0" smtClean="0"/>
              <a:t>Chloroplasty s </a:t>
            </a:r>
            <a:r>
              <a:rPr lang="cs-CZ" altLang="cs-CZ" sz="2400" dirty="0" err="1" smtClean="0"/>
              <a:t>pyrenoidem</a:t>
            </a:r>
            <a:endParaRPr lang="cs-CZ" altLang="cs-CZ" sz="2400" dirty="0" smtClean="0"/>
          </a:p>
          <a:p>
            <a:r>
              <a:rPr lang="cs-CZ" altLang="cs-CZ" sz="2400" dirty="0" smtClean="0"/>
              <a:t>Organické šupiny (polysacharidové), mohou být kalcifikovány- u řádu </a:t>
            </a:r>
            <a:r>
              <a:rPr lang="cs-CZ" sz="2400" dirty="0" err="1"/>
              <a:t>Coccolithophoridales</a:t>
            </a:r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kupina nejasného postavení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://www.sinicearasy.cz/sites/default/files/Prymnesiophyt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6099956" cy="511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Prymnesiophyta</a:t>
            </a:r>
            <a:r>
              <a:rPr lang="cs-CZ" sz="3200" dirty="0" smtClean="0">
                <a:solidFill>
                  <a:schemeClr val="accent1"/>
                </a:solidFill>
              </a:rPr>
              <a:t> (</a:t>
            </a:r>
            <a:r>
              <a:rPr lang="cs-CZ" sz="3200" dirty="0" err="1" smtClean="0">
                <a:solidFill>
                  <a:schemeClr val="accent1"/>
                </a:solidFill>
              </a:rPr>
              <a:t>Haptophyta</a:t>
            </a:r>
            <a:r>
              <a:rPr lang="cs-CZ" sz="3200" dirty="0" smtClean="0">
                <a:solidFill>
                  <a:schemeClr val="accent1"/>
                </a:solidFill>
              </a:rPr>
              <a:t>)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Obrovský </a:t>
            </a:r>
            <a:r>
              <a:rPr lang="cs-CZ" sz="2400" dirty="0"/>
              <a:t>globální význam v koloběhu uhlíku a </a:t>
            </a:r>
            <a:r>
              <a:rPr lang="cs-CZ" sz="2400" dirty="0" smtClean="0"/>
              <a:t>síry</a:t>
            </a:r>
          </a:p>
          <a:p>
            <a:r>
              <a:rPr lang="cs-CZ" altLang="cs-CZ" sz="2400" dirty="0" smtClean="0"/>
              <a:t>Oligotrofní subtropická moře</a:t>
            </a:r>
          </a:p>
          <a:p>
            <a:r>
              <a:rPr lang="cs-CZ" sz="2400" i="1" dirty="0" err="1"/>
              <a:t>Emiliania</a:t>
            </a:r>
            <a:r>
              <a:rPr lang="cs-CZ" sz="2400" i="1" dirty="0"/>
              <a:t> </a:t>
            </a:r>
            <a:r>
              <a:rPr lang="cs-CZ" sz="2400" i="1" dirty="0" err="1" smtClean="0"/>
              <a:t>huxleyi</a:t>
            </a:r>
            <a:r>
              <a:rPr lang="cs-CZ" sz="2400" i="1" dirty="0" smtClean="0"/>
              <a:t> </a:t>
            </a:r>
            <a:r>
              <a:rPr lang="cs-CZ" sz="2400" dirty="0" smtClean="0"/>
              <a:t>(tvoří bílý zákal v mořích- </a:t>
            </a:r>
            <a:r>
              <a:rPr lang="cs-CZ" sz="2400" dirty="0" err="1" smtClean="0"/>
              <a:t>white</a:t>
            </a:r>
            <a:r>
              <a:rPr lang="cs-CZ" sz="2400" dirty="0" smtClean="0"/>
              <a:t> </a:t>
            </a:r>
            <a:r>
              <a:rPr lang="cs-CZ" sz="2400" dirty="0" err="1" smtClean="0"/>
              <a:t>water</a:t>
            </a:r>
            <a:r>
              <a:rPr lang="cs-CZ" sz="2400" dirty="0" smtClean="0"/>
              <a:t>)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7170" name="Picture 2" descr="http://escalera.bio.ucm.es/usuarios/criptogamas/plantas_criptogamas/materiales/images/alga_apt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27051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attsupwiththat.files.wordpress.com/2011/10/e-huxleyi_bl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41503"/>
            <a:ext cx="4676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2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2400" dirty="0" smtClean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Euglenophyta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(krásnoočka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FFC000"/>
                </a:solidFill>
              </a:rPr>
              <a:t>Cryptophyta</a:t>
            </a:r>
            <a:r>
              <a:rPr lang="cs-CZ" sz="2400" dirty="0">
                <a:solidFill>
                  <a:srgbClr val="FFC000"/>
                </a:solidFill>
              </a:rPr>
              <a:t> (</a:t>
            </a:r>
            <a:r>
              <a:rPr lang="cs-CZ" sz="2400" dirty="0" err="1">
                <a:solidFill>
                  <a:srgbClr val="FFC000"/>
                </a:solidFill>
              </a:rPr>
              <a:t>skrytěnky</a:t>
            </a:r>
            <a:r>
              <a:rPr lang="cs-CZ" sz="24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/>
              <a:t>Dinophyta</a:t>
            </a:r>
            <a:r>
              <a:rPr lang="cs-CZ" sz="2400" dirty="0"/>
              <a:t> (obrněnky</a:t>
            </a:r>
            <a:r>
              <a:rPr lang="cs-CZ" sz="2400" dirty="0" smtClean="0"/>
              <a:t>)</a:t>
            </a:r>
          </a:p>
          <a:p>
            <a:pPr>
              <a:defRPr/>
            </a:pPr>
            <a:r>
              <a:rPr lang="cs-CZ" sz="2400" dirty="0" err="1">
                <a:solidFill>
                  <a:srgbClr val="996633"/>
                </a:solidFill>
              </a:rPr>
              <a:t>Chromophyta</a:t>
            </a:r>
            <a:r>
              <a:rPr lang="cs-CZ" sz="2400" dirty="0">
                <a:solidFill>
                  <a:srgbClr val="996633"/>
                </a:solidFill>
              </a:rPr>
              <a:t> (hnědé řasy</a:t>
            </a:r>
            <a:r>
              <a:rPr lang="cs-CZ" sz="2400" dirty="0" smtClean="0">
                <a:solidFill>
                  <a:srgbClr val="996633"/>
                </a:solidFill>
              </a:rPr>
              <a:t>)</a:t>
            </a:r>
            <a:endParaRPr lang="cs-CZ" sz="2400" dirty="0"/>
          </a:p>
          <a:p>
            <a:pPr>
              <a:defRPr/>
            </a:pPr>
            <a:r>
              <a:rPr lang="cs-CZ" sz="2400" dirty="0" err="1">
                <a:solidFill>
                  <a:srgbClr val="FF0000"/>
                </a:solidFill>
              </a:rPr>
              <a:t>Rhodophyta</a:t>
            </a:r>
            <a:r>
              <a:rPr lang="cs-CZ" sz="2400" dirty="0">
                <a:solidFill>
                  <a:srgbClr val="FF0000"/>
                </a:solidFill>
              </a:rPr>
              <a:t> (ruduchy</a:t>
            </a:r>
            <a:r>
              <a:rPr lang="cs-CZ" sz="2400" dirty="0" smtClean="0">
                <a:solidFill>
                  <a:srgbClr val="FF0000"/>
                </a:solidFill>
              </a:rPr>
              <a:t>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00B050"/>
                </a:solidFill>
              </a:rPr>
              <a:t>Chlorophyta</a:t>
            </a:r>
            <a:r>
              <a:rPr lang="cs-CZ" sz="2400" dirty="0">
                <a:solidFill>
                  <a:srgbClr val="00B050"/>
                </a:solidFill>
              </a:rPr>
              <a:t> (zelené řasy</a:t>
            </a:r>
            <a:r>
              <a:rPr lang="cs-CZ" sz="2400" dirty="0" smtClean="0">
                <a:solidFill>
                  <a:srgbClr val="00B05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Charophyta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chary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-Mic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484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 descr="tripter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43046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biolib.cz/IMG/GAL/BIG/491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87863"/>
            <a:ext cx="25209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5" descr="Fucus_vesiculosus_Wal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2592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4" descr="peridinium_bipes_elektro_54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95421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Eukaryota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/>
              <a:t>Eukaryotní buňky</a:t>
            </a:r>
          </a:p>
          <a:p>
            <a:r>
              <a:rPr lang="cs-CZ" altLang="cs-CZ" sz="2400" dirty="0"/>
              <a:t>Membránové struktury uvnitř buňky</a:t>
            </a:r>
          </a:p>
          <a:p>
            <a:r>
              <a:rPr lang="cs-CZ" altLang="cs-CZ" sz="2400" dirty="0"/>
              <a:t>Bičíky</a:t>
            </a:r>
          </a:p>
          <a:p>
            <a:r>
              <a:rPr lang="cs-CZ" altLang="cs-CZ" sz="2400" dirty="0"/>
              <a:t>Chromozomy </a:t>
            </a:r>
          </a:p>
          <a:p>
            <a:r>
              <a:rPr lang="cs-CZ" altLang="cs-CZ" sz="2400" dirty="0"/>
              <a:t>Haploidní a diploidní stav (evoluční výhoda)</a:t>
            </a:r>
          </a:p>
          <a:p>
            <a:r>
              <a:rPr lang="cs-CZ" altLang="cs-CZ" sz="2400" dirty="0"/>
              <a:t>Rozmnožování</a:t>
            </a:r>
          </a:p>
          <a:p>
            <a:r>
              <a:rPr lang="cs-CZ" altLang="cs-CZ" sz="2400" dirty="0"/>
              <a:t>Mitóza a meiotické dělení</a:t>
            </a:r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5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200" dirty="0" err="1">
                <a:solidFill>
                  <a:schemeClr val="accent1"/>
                </a:solidFill>
              </a:rPr>
              <a:t>Chlorarachniophyta</a:t>
            </a:r>
            <a:r>
              <a:rPr lang="cs-CZ" altLang="cs-CZ" sz="3200" dirty="0">
                <a:solidFill>
                  <a:schemeClr val="accent1"/>
                </a:solidFill>
              </a:rPr>
              <a:t>, </a:t>
            </a:r>
            <a:r>
              <a:rPr lang="cs-CZ" altLang="cs-CZ" sz="3200" dirty="0" err="1">
                <a:solidFill>
                  <a:schemeClr val="accent1"/>
                </a:solidFill>
              </a:rPr>
              <a:t>Euglenophyta</a:t>
            </a:r>
            <a:r>
              <a:rPr lang="cs-CZ" altLang="cs-CZ" sz="3200" dirty="0">
                <a:solidFill>
                  <a:schemeClr val="accent1"/>
                </a:solidFill>
              </a:rPr>
              <a:t>, </a:t>
            </a:r>
            <a:r>
              <a:rPr lang="cs-CZ" altLang="cs-CZ" sz="3200" dirty="0" err="1">
                <a:solidFill>
                  <a:schemeClr val="accent1"/>
                </a:solidFill>
              </a:rPr>
              <a:t>Dinophyta</a:t>
            </a:r>
            <a:r>
              <a:rPr lang="cs-CZ" altLang="cs-CZ" sz="3200" dirty="0">
                <a:solidFill>
                  <a:schemeClr val="accent1"/>
                </a:solidFill>
              </a:rPr>
              <a:t> </a:t>
            </a:r>
            <a:r>
              <a:rPr lang="cs-CZ" altLang="cs-CZ" sz="3200" dirty="0">
                <a:solidFill>
                  <a:schemeClr val="accent1"/>
                </a:solidFill>
                <a:sym typeface="Symbol" pitchFamily="18" charset="2"/>
              </a:rPr>
              <a:t> </a:t>
            </a:r>
            <a:r>
              <a:rPr lang="cs-CZ" altLang="cs-CZ" sz="3200" dirty="0" err="1">
                <a:solidFill>
                  <a:schemeClr val="accent1"/>
                </a:solidFill>
                <a:sym typeface="Symbol" pitchFamily="18" charset="2"/>
              </a:rPr>
              <a:t>Cryptophyta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/>
              <a:t>Jednobuněční pohybliví </a:t>
            </a:r>
            <a:r>
              <a:rPr lang="cs-CZ" altLang="cs-CZ" sz="2400" dirty="0" err="1"/>
              <a:t>mixotrofové</a:t>
            </a:r>
            <a:r>
              <a:rPr lang="cs-CZ" altLang="cs-CZ" sz="2400" dirty="0"/>
              <a:t> </a:t>
            </a:r>
            <a:br>
              <a:rPr lang="cs-CZ" altLang="cs-CZ" sz="2400" dirty="0"/>
            </a:br>
            <a:r>
              <a:rPr lang="cs-CZ" altLang="cs-CZ" sz="2400" dirty="0"/>
              <a:t>s chloroplasty</a:t>
            </a:r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9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err="1"/>
              <a:t>Filoplazmodium</a:t>
            </a:r>
            <a:r>
              <a:rPr lang="cs-CZ" altLang="cs-CZ" sz="2400" dirty="0"/>
              <a:t>, jednojaderné buňky</a:t>
            </a:r>
          </a:p>
          <a:p>
            <a:r>
              <a:rPr lang="cs-CZ" altLang="cs-CZ" sz="2400" dirty="0"/>
              <a:t>Chloroplasty s chlorofyly a, b, </a:t>
            </a:r>
            <a:r>
              <a:rPr lang="cs-CZ" altLang="cs-CZ" sz="2400" dirty="0" err="1"/>
              <a:t>pyrenoid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nukleomorf</a:t>
            </a:r>
            <a:r>
              <a:rPr lang="cs-CZ" altLang="cs-CZ" sz="2400" dirty="0"/>
              <a:t>, 4 membrány</a:t>
            </a:r>
          </a:p>
          <a:p>
            <a:r>
              <a:rPr lang="cs-CZ" altLang="cs-CZ" sz="2400" dirty="0"/>
              <a:t>Zásobní látka </a:t>
            </a:r>
            <a:r>
              <a:rPr lang="cs-CZ" altLang="cs-CZ" sz="2400" dirty="0" err="1"/>
              <a:t>chrysolaminaran</a:t>
            </a:r>
            <a:endParaRPr lang="cs-CZ" altLang="cs-CZ" sz="2400" dirty="0"/>
          </a:p>
          <a:p>
            <a:r>
              <a:rPr lang="cs-CZ" altLang="cs-CZ" sz="2400" dirty="0"/>
              <a:t>Zoospory (1 bičík)</a:t>
            </a:r>
          </a:p>
          <a:p>
            <a:r>
              <a:rPr lang="cs-CZ" altLang="cs-CZ" sz="2400" dirty="0"/>
              <a:t>Tvorba cyst</a:t>
            </a:r>
          </a:p>
          <a:p>
            <a:r>
              <a:rPr lang="cs-CZ" altLang="cs-CZ" sz="2400" dirty="0"/>
              <a:t>Ekologie - </a:t>
            </a:r>
            <a:r>
              <a:rPr lang="cs-CZ" altLang="cs-CZ" sz="2400" dirty="0" err="1"/>
              <a:t>sublitorál</a:t>
            </a:r>
            <a:r>
              <a:rPr lang="cs-CZ" altLang="cs-CZ" sz="2400" dirty="0"/>
              <a:t> teplých moří, </a:t>
            </a:r>
            <a:r>
              <a:rPr lang="cs-CZ" altLang="cs-CZ" sz="2400" dirty="0" err="1"/>
              <a:t>mixotrofie</a:t>
            </a:r>
            <a:endParaRPr lang="en-US" altLang="cs-CZ" sz="2400" dirty="0">
              <a:cs typeface="Arial" charset="0"/>
            </a:endParaRPr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SAR,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Rhizaria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Fylogeneze - sekvence 18S </a:t>
            </a:r>
            <a:r>
              <a:rPr lang="cs-CZ" altLang="cs-CZ" sz="2400" dirty="0" err="1"/>
              <a:t>rRNA</a:t>
            </a:r>
            <a:r>
              <a:rPr lang="cs-CZ" alt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Příbuznost s </a:t>
            </a:r>
            <a:r>
              <a:rPr lang="cs-CZ" altLang="cs-CZ" sz="2400" dirty="0" err="1"/>
              <a:t>meňavkovitými</a:t>
            </a:r>
            <a:r>
              <a:rPr lang="cs-CZ" altLang="cs-CZ" sz="2400" dirty="0"/>
              <a:t> prvoky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Nuklemorf</a:t>
            </a:r>
            <a:r>
              <a:rPr lang="cs-CZ" altLang="cs-CZ" sz="2400" dirty="0"/>
              <a:t> </a:t>
            </a: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Příklad </a:t>
            </a:r>
            <a:r>
              <a:rPr lang="cs-CZ" altLang="cs-CZ" sz="2400" dirty="0"/>
              <a:t>seriální </a:t>
            </a:r>
            <a:r>
              <a:rPr lang="cs-CZ" altLang="cs-CZ" sz="2400" dirty="0" err="1"/>
              <a:t>endosymbiozy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Zástupci:</a:t>
            </a:r>
          </a:p>
          <a:p>
            <a:pPr>
              <a:lnSpc>
                <a:spcPct val="90000"/>
              </a:lnSpc>
            </a:pPr>
            <a:r>
              <a:rPr lang="cs-CZ" altLang="cs-CZ" sz="2400" i="1" dirty="0" err="1" smtClean="0"/>
              <a:t>Chlorarachnion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reptans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Cryptochlora</a:t>
            </a:r>
            <a:endParaRPr lang="cs-CZ" altLang="cs-CZ" sz="2400" i="1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9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941388"/>
          </a:xfrm>
        </p:spPr>
        <p:txBody>
          <a:bodyPr/>
          <a:lstStyle/>
          <a:p>
            <a:pPr eaLnBrk="1" hangingPunct="1"/>
            <a:r>
              <a:rPr lang="cs-CZ" altLang="cs-CZ" i="1" dirty="0" err="1" smtClean="0"/>
              <a:t>Chlorarachnion</a:t>
            </a:r>
            <a:r>
              <a:rPr lang="cs-CZ" altLang="cs-CZ" dirty="0" smtClean="0"/>
              <a:t> </a:t>
            </a:r>
            <a:r>
              <a:rPr lang="cs-CZ" altLang="cs-CZ" i="1" dirty="0" err="1" smtClean="0"/>
              <a:t>reptans</a:t>
            </a:r>
            <a:endParaRPr lang="cs-CZ" altLang="cs-CZ" i="1" dirty="0" smtClean="0"/>
          </a:p>
        </p:txBody>
      </p:sp>
      <p:pic>
        <p:nvPicPr>
          <p:cNvPr id="3074" name="Picture 2" descr="http://myweb.dal.ca/jmarchib/pic.chlorarachniophyt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16820"/>
            <a:ext cx="45148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15816" y="6021288"/>
            <a:ext cx="577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myweb.dal.ca</a:t>
            </a:r>
            <a:r>
              <a:rPr lang="cs-CZ" dirty="0"/>
              <a:t>/</a:t>
            </a:r>
            <a:r>
              <a:rPr lang="cs-CZ" dirty="0" err="1"/>
              <a:t>jmarchib</a:t>
            </a:r>
            <a:r>
              <a:rPr lang="cs-CZ" dirty="0"/>
              <a:t>/</a:t>
            </a:r>
            <a:r>
              <a:rPr lang="cs-CZ" dirty="0" err="1"/>
              <a:t>chlorarachniophytes.html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6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/>
                </a:solidFill>
              </a:rPr>
              <a:t>Dinophyta</a:t>
            </a:r>
            <a:r>
              <a:rPr lang="cs-CZ" sz="3200" dirty="0" smtClean="0">
                <a:solidFill>
                  <a:schemeClr val="tx2"/>
                </a:solidFill>
              </a:rPr>
              <a:t> - obrněnky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Dinokaryon</a:t>
            </a:r>
            <a:r>
              <a:rPr lang="cs-CZ" altLang="cs-CZ" sz="2000" dirty="0"/>
              <a:t> - spiralizované chromozomy ve většině buněčného cyklu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Mitoza</a:t>
            </a:r>
            <a:r>
              <a:rPr lang="cs-CZ" altLang="cs-CZ" sz="2000" dirty="0">
                <a:cs typeface="Arial" charset="0"/>
              </a:rPr>
              <a:t> </a:t>
            </a:r>
            <a:r>
              <a:rPr lang="cs-CZ" altLang="cs-CZ" sz="2000" dirty="0" err="1">
                <a:cs typeface="Arial" charset="0"/>
              </a:rPr>
              <a:t>mimojad</a:t>
            </a:r>
            <a:r>
              <a:rPr lang="cs-CZ" altLang="cs-CZ" sz="2000" dirty="0" err="1"/>
              <a:t>ern</a:t>
            </a:r>
            <a:r>
              <a:rPr lang="cs-CZ" altLang="cs-CZ" sz="2000" dirty="0" err="1">
                <a:cs typeface="Arial" charset="0"/>
              </a:rPr>
              <a:t>á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K</a:t>
            </a:r>
            <a:r>
              <a:rPr lang="cs-CZ" altLang="cs-CZ" sz="2000" dirty="0" err="1" smtClean="0">
                <a:cs typeface="Arial" charset="0"/>
              </a:rPr>
              <a:t>leptoplastidy</a:t>
            </a:r>
            <a:r>
              <a:rPr lang="cs-CZ" altLang="cs-CZ" sz="2000" dirty="0" smtClean="0">
                <a:cs typeface="Arial" charset="0"/>
              </a:rPr>
              <a:t> </a:t>
            </a:r>
            <a:r>
              <a:rPr lang="cs-CZ" altLang="cs-CZ" sz="2000" dirty="0">
                <a:cs typeface="Arial" charset="0"/>
              </a:rPr>
              <a:t>(získané z vlastní kořisti</a:t>
            </a:r>
            <a:r>
              <a:rPr lang="cs-CZ" altLang="cs-CZ" sz="20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cs typeface="Arial" charset="0"/>
              </a:rPr>
              <a:t>Pulzující vakuoly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Chlorofyl a, c</a:t>
            </a:r>
            <a:r>
              <a:rPr lang="cs-CZ" altLang="cs-CZ" sz="2000" baseline="-25000" dirty="0"/>
              <a:t>2</a:t>
            </a:r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Diadinoxanthin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Mnohovrstevnatá </a:t>
            </a:r>
            <a:r>
              <a:rPr lang="cs-CZ" altLang="cs-CZ" sz="2000" dirty="0" err="1"/>
              <a:t>théka</a:t>
            </a:r>
            <a:r>
              <a:rPr lang="cs-CZ" altLang="cs-CZ" sz="2000" dirty="0"/>
              <a:t> - </a:t>
            </a:r>
            <a:r>
              <a:rPr lang="cs-CZ" altLang="cs-CZ" sz="2000" dirty="0" err="1"/>
              <a:t>amfiesma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Celulózní </a:t>
            </a:r>
            <a:r>
              <a:rPr lang="cs-CZ" altLang="cs-CZ" sz="2000" dirty="0" smtClean="0"/>
              <a:t>destičky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Dinosporin</a:t>
            </a:r>
            <a:r>
              <a:rPr lang="cs-CZ" altLang="cs-CZ" sz="2000" dirty="0"/>
              <a:t> - pelikula</a:t>
            </a:r>
            <a:endParaRPr lang="en-US" altLang="cs-CZ" sz="20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Alveolata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533</Words>
  <Application>Microsoft Office PowerPoint</Application>
  <PresentationFormat>Předvádění na obrazovce (4:3)</PresentationFormat>
  <Paragraphs>162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Symbol</vt:lpstr>
      <vt:lpstr>trebuchet ms</vt:lpstr>
      <vt:lpstr>Motiv systému Office</vt:lpstr>
      <vt:lpstr>Fylogeneze a diverzita řas a hub: 2. přednáška Euglenophyta, Dinophyta, Cryptophyta, Haptophyta</vt:lpstr>
      <vt:lpstr>Systém</vt:lpstr>
      <vt:lpstr>Řasy</vt:lpstr>
      <vt:lpstr>Eukaryota</vt:lpstr>
      <vt:lpstr>Chlorarachniophyta, Euglenophyta, Dinophyta  Cryptophyta</vt:lpstr>
      <vt:lpstr>Chlorarachniophyta</vt:lpstr>
      <vt:lpstr>Chlorarachniophyta</vt:lpstr>
      <vt:lpstr>Chlorarachnion reptans</vt:lpstr>
      <vt:lpstr>Dinophyta - obrněnky</vt:lpstr>
      <vt:lpstr>Dinophyta - obrněnky</vt:lpstr>
      <vt:lpstr>Odd.: Dinophyta Třída: Dinophyceae Řád: Peridiniales</vt:lpstr>
      <vt:lpstr>Gymnodinium sp. </vt:lpstr>
      <vt:lpstr> Ceratium hirundinella</vt:lpstr>
      <vt:lpstr>Euglenophyta- krásnoočka</vt:lpstr>
      <vt:lpstr>Euglenophyta- krásnoočka</vt:lpstr>
      <vt:lpstr>Prezentace aplikace PowerPoint</vt:lpstr>
      <vt:lpstr>Euglena sp.</vt:lpstr>
      <vt:lpstr>Phacus sp.</vt:lpstr>
      <vt:lpstr>Odd.: Euglenophyta Třída: Euglenophyceae Řád: Euglenales</vt:lpstr>
      <vt:lpstr>Cryptophyta: skrytěnky</vt:lpstr>
      <vt:lpstr>Cryptomonas ovata</vt:lpstr>
      <vt:lpstr>Prymnesiophyta (Haptophyta)</vt:lpstr>
      <vt:lpstr>Prezentace aplikace PowerPoint</vt:lpstr>
      <vt:lpstr>Prymnesiophyta (Haptophyta)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Bara</cp:lastModifiedBy>
  <cp:revision>43</cp:revision>
  <dcterms:created xsi:type="dcterms:W3CDTF">2014-09-11T14:39:24Z</dcterms:created>
  <dcterms:modified xsi:type="dcterms:W3CDTF">2017-09-18T14:27:28Z</dcterms:modified>
</cp:coreProperties>
</file>