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06" r:id="rId3"/>
    <p:sldId id="307" r:id="rId4"/>
    <p:sldId id="293" r:id="rId5"/>
    <p:sldId id="303" r:id="rId6"/>
    <p:sldId id="294" r:id="rId7"/>
    <p:sldId id="295" r:id="rId8"/>
    <p:sldId id="296" r:id="rId9"/>
    <p:sldId id="271" r:id="rId10"/>
    <p:sldId id="297" r:id="rId11"/>
    <p:sldId id="308" r:id="rId12"/>
    <p:sldId id="304" r:id="rId13"/>
    <p:sldId id="309" r:id="rId14"/>
    <p:sldId id="287" r:id="rId15"/>
    <p:sldId id="286" r:id="rId16"/>
    <p:sldId id="273" r:id="rId17"/>
    <p:sldId id="305" r:id="rId18"/>
    <p:sldId id="272" r:id="rId19"/>
    <p:sldId id="275" r:id="rId20"/>
    <p:sldId id="310" r:id="rId21"/>
    <p:sldId id="311" r:id="rId22"/>
    <p:sldId id="312" r:id="rId23"/>
    <p:sldId id="313" r:id="rId24"/>
    <p:sldId id="298" r:id="rId2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Klimeš" initials="DK" lastIdx="1" clrIdx="0">
    <p:extLst>
      <p:ext uri="{19B8F6BF-5375-455C-9EA6-DF929625EA0E}">
        <p15:presenceInfo xmlns:p15="http://schemas.microsoft.com/office/powerpoint/2012/main" userId="Daniel Klime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66" d="100"/>
          <a:sy n="66" d="100"/>
        </p:scale>
        <p:origin x="1280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9-24T21:16:40.228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11.10.2017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04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11.10.2017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660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gresql.org/docs/9.2/static/functions.html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2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4F164-8623-4AFC-B30F-5497EAA9FF7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32773" name="TextovéPole 4"/>
          <p:cNvSpPr txBox="1">
            <a:spLocks noChangeArrowheads="1"/>
          </p:cNvSpPr>
          <p:nvPr/>
        </p:nvSpPr>
        <p:spPr bwMode="auto">
          <a:xfrm>
            <a:off x="684213" y="1341438"/>
            <a:ext cx="65742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err="1" smtClean="0"/>
              <a:t>Vytvo</a:t>
            </a:r>
            <a:r>
              <a:rPr lang="cs-CZ" dirty="0" err="1" smtClean="0"/>
              <a:t>řte</a:t>
            </a:r>
            <a:r>
              <a:rPr lang="cs-CZ" dirty="0" smtClean="0"/>
              <a:t> tabulku </a:t>
            </a:r>
            <a:r>
              <a:rPr lang="en-US" dirty="0" smtClean="0"/>
              <a:t>(</a:t>
            </a:r>
            <a:r>
              <a:rPr lang="en-US" dirty="0" err="1" smtClean="0"/>
              <a:t>va</a:t>
            </a:r>
            <a:r>
              <a:rPr lang="cs-CZ" dirty="0" err="1" smtClean="0"/>
              <a:t>še</a:t>
            </a:r>
            <a:r>
              <a:rPr lang="cs-CZ" dirty="0" smtClean="0"/>
              <a:t> příjmení jako název tabulky</a:t>
            </a:r>
            <a:r>
              <a:rPr lang="en-US" dirty="0" smtClean="0"/>
              <a:t>)</a:t>
            </a:r>
            <a:endParaRPr lang="cs-CZ" dirty="0" smtClean="0"/>
          </a:p>
          <a:p>
            <a:pPr lvl="1">
              <a:buFont typeface="Arial" charset="0"/>
              <a:buChar char="•"/>
            </a:pPr>
            <a:r>
              <a:rPr lang="cs-CZ" dirty="0" smtClean="0"/>
              <a:t> textový sloupec </a:t>
            </a:r>
            <a:r>
              <a:rPr lang="en-US" i="1" dirty="0" err="1" smtClean="0"/>
              <a:t>jmeno</a:t>
            </a:r>
            <a:endParaRPr lang="cs-CZ" i="1" dirty="0" smtClean="0"/>
          </a:p>
          <a:p>
            <a:pPr lvl="1">
              <a:buFont typeface="Arial" charset="0"/>
              <a:buChar char="•"/>
            </a:pPr>
            <a:r>
              <a:rPr lang="cs-CZ" dirty="0" smtClean="0"/>
              <a:t> textový sloupec </a:t>
            </a:r>
            <a:r>
              <a:rPr lang="en-US" i="1" dirty="0" err="1" smtClean="0"/>
              <a:t>prijmeni</a:t>
            </a:r>
            <a:endParaRPr lang="cs-CZ" i="1" dirty="0" smtClean="0"/>
          </a:p>
          <a:p>
            <a:pPr lvl="1">
              <a:buFont typeface="Arial" charset="0"/>
              <a:buChar char="•"/>
            </a:pPr>
            <a:r>
              <a:rPr lang="cs-CZ" dirty="0" smtClean="0"/>
              <a:t> datumový sloupec </a:t>
            </a:r>
            <a:r>
              <a:rPr lang="en-US" i="1" dirty="0" err="1" smtClean="0"/>
              <a:t>datum_zapisu</a:t>
            </a:r>
            <a:endParaRPr lang="cs-CZ" i="1" dirty="0"/>
          </a:p>
          <a:p>
            <a:pPr>
              <a:buFont typeface="Arial" charset="0"/>
              <a:buChar char="•"/>
            </a:pPr>
            <a:r>
              <a:rPr lang="cs-CZ" dirty="0" smtClean="0"/>
              <a:t>Vložte záznam, naplňte první 2 sloupce tabulky </a:t>
            </a:r>
            <a:r>
              <a:rPr lang="en-US" dirty="0" err="1" smtClean="0"/>
              <a:t>sv</a:t>
            </a:r>
            <a:r>
              <a:rPr lang="cs-CZ" dirty="0" err="1" smtClean="0"/>
              <a:t>ým</a:t>
            </a:r>
            <a:r>
              <a:rPr lang="cs-CZ" dirty="0" smtClean="0"/>
              <a:t> jménem</a:t>
            </a:r>
            <a:br>
              <a:rPr lang="cs-CZ" dirty="0" smtClean="0"/>
            </a:br>
            <a:r>
              <a:rPr lang="cs-CZ" dirty="0" smtClean="0"/>
              <a:t>	(</a:t>
            </a:r>
            <a:r>
              <a:rPr lang="cs-CZ" dirty="0" err="1" smtClean="0"/>
              <a:t>jmeno</a:t>
            </a:r>
            <a:r>
              <a:rPr lang="cs-CZ" dirty="0" smtClean="0"/>
              <a:t>, </a:t>
            </a:r>
            <a:r>
              <a:rPr lang="cs-CZ" dirty="0" err="1" smtClean="0"/>
              <a:t>prijmeni</a:t>
            </a:r>
            <a:r>
              <a:rPr lang="cs-CZ" dirty="0" smtClean="0"/>
              <a:t>)</a:t>
            </a:r>
            <a:endParaRPr lang="cs-CZ" dirty="0"/>
          </a:p>
          <a:p>
            <a:pPr>
              <a:buFont typeface="Arial" charset="0"/>
              <a:buChar char="•"/>
            </a:pPr>
            <a:r>
              <a:rPr lang="cs-CZ" dirty="0" smtClean="0"/>
              <a:t>Doplňte datum zápisu na aktuální datum</a:t>
            </a:r>
          </a:p>
          <a:p>
            <a:pPr>
              <a:buFont typeface="Arial" charset="0"/>
              <a:buChar char="•"/>
            </a:pPr>
            <a:endParaRPr lang="cs-CZ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 Přidejte libovolný další řádek</a:t>
            </a:r>
          </a:p>
          <a:p>
            <a:pPr>
              <a:buFont typeface="Arial" charset="0"/>
              <a:buChar char="•"/>
            </a:pPr>
            <a:endParaRPr lang="cs-CZ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 Ověřte počet řádků v tabulce</a:t>
            </a:r>
          </a:p>
          <a:p>
            <a:pPr>
              <a:buFont typeface="Arial" charset="0"/>
              <a:buChar char="•"/>
            </a:pPr>
            <a:endParaRPr lang="cs-CZ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 Smažte řádek se svým jménem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2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55576" y="1412776"/>
            <a:ext cx="70968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 smtClean="0"/>
              <a:t>Přidejte do tabulky student sloupec </a:t>
            </a:r>
            <a:r>
              <a:rPr lang="en-US" dirty="0" err="1" smtClean="0"/>
              <a:t>dat_nar</a:t>
            </a:r>
            <a:r>
              <a:rPr lang="cs-CZ" dirty="0" smtClean="0"/>
              <a:t> jako</a:t>
            </a:r>
            <a:r>
              <a:rPr lang="en-US" dirty="0" smtClean="0"/>
              <a:t> datum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Nastavte tento sloupec na </a:t>
            </a:r>
            <a:r>
              <a:rPr lang="en-US" dirty="0" smtClean="0"/>
              <a:t>datum </a:t>
            </a:r>
            <a:r>
              <a:rPr lang="en-US" dirty="0" err="1" smtClean="0"/>
              <a:t>naro</a:t>
            </a:r>
            <a:r>
              <a:rPr lang="cs-CZ" dirty="0" err="1" smtClean="0"/>
              <a:t>zení</a:t>
            </a:r>
            <a:r>
              <a:rPr lang="cs-CZ" dirty="0" smtClean="0"/>
              <a:t> u svého jména (UCO)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V</a:t>
            </a:r>
            <a:r>
              <a:rPr lang="cs-CZ" dirty="0" err="1" smtClean="0"/>
              <a:t>ytvořte</a:t>
            </a:r>
            <a:r>
              <a:rPr lang="cs-CZ" dirty="0" smtClean="0"/>
              <a:t> primární klíč na sloupec </a:t>
            </a:r>
            <a:r>
              <a:rPr lang="cs-CZ" dirty="0" err="1" smtClean="0"/>
              <a:t>uco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Zkuste vložit pomocí INSERT duplicitně své UČO</a:t>
            </a:r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Smažte nepřítomné</a:t>
            </a:r>
            <a:r>
              <a:rPr lang="en-US" dirty="0" smtClean="0"/>
              <a:t> (</a:t>
            </a:r>
            <a:r>
              <a:rPr lang="cs-CZ" dirty="0" err="1" smtClean="0"/>
              <a:t>dat_nar</a:t>
            </a:r>
            <a:r>
              <a:rPr lang="cs-CZ" dirty="0" smtClean="0"/>
              <a:t> je prázdný - NULL)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476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Uk</a:t>
            </a:r>
            <a:r>
              <a:rPr lang="cs-CZ" dirty="0" err="1" smtClean="0"/>
              <a:t>ázka</a:t>
            </a:r>
            <a:r>
              <a:rPr lang="cs-CZ" dirty="0" smtClean="0"/>
              <a:t> transakčního víceuživatelského chování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99592" y="2521927"/>
            <a:ext cx="579761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Všichni: </a:t>
            </a:r>
            <a:r>
              <a:rPr lang="en-US" dirty="0" smtClean="0"/>
              <a:t>BEGIN TRANSACTION </a:t>
            </a:r>
          </a:p>
          <a:p>
            <a:r>
              <a:rPr lang="en-US" dirty="0"/>
              <a:t>	</a:t>
            </a:r>
            <a:r>
              <a:rPr lang="en-US" dirty="0" smtClean="0"/>
              <a:t>    </a:t>
            </a:r>
            <a:r>
              <a:rPr lang="cs-CZ" dirty="0" smtClean="0"/>
              <a:t>INSERT INTO student </a:t>
            </a:r>
            <a:r>
              <a:rPr lang="en-US" dirty="0" smtClean="0"/>
              <a:t>(</a:t>
            </a:r>
            <a:r>
              <a:rPr lang="en-US" dirty="0" err="1" smtClean="0"/>
              <a:t>uco</a:t>
            </a:r>
            <a:r>
              <a:rPr lang="en-US" dirty="0" smtClean="0"/>
              <a:t>) VALUES(</a:t>
            </a:r>
            <a:r>
              <a:rPr lang="en-US" i="1" dirty="0" err="1" smtClean="0"/>
              <a:t>cislo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cs-CZ" dirty="0" smtClean="0"/>
              <a:t>Všichni: SELECT </a:t>
            </a:r>
            <a:r>
              <a:rPr lang="cs-CZ" dirty="0" err="1" smtClean="0"/>
              <a:t>uco</a:t>
            </a:r>
            <a:r>
              <a:rPr lang="cs-CZ" dirty="0" smtClean="0"/>
              <a:t> FROM student </a:t>
            </a:r>
          </a:p>
          <a:p>
            <a:endParaRPr lang="cs-CZ" dirty="0"/>
          </a:p>
          <a:p>
            <a:r>
              <a:rPr lang="cs-CZ" dirty="0" err="1" smtClean="0"/>
              <a:t>Ucitel</a:t>
            </a:r>
            <a:r>
              <a:rPr lang="cs-CZ" dirty="0" smtClean="0"/>
              <a:t>: DELETE FROM student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smtClean="0"/>
              <a:t>….</a:t>
            </a:r>
          </a:p>
          <a:p>
            <a:r>
              <a:rPr lang="en-US" dirty="0" err="1" smtClean="0"/>
              <a:t>Vsichni</a:t>
            </a:r>
            <a:r>
              <a:rPr lang="cs-CZ" dirty="0" smtClean="0"/>
              <a:t>: COMMIT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cs-CZ" dirty="0" smtClean="0"/>
              <a:t>Úklid?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99592" y="992435"/>
            <a:ext cx="31983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Připojení na lektorský počítač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147.251.145.67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Uživatel </a:t>
            </a:r>
            <a:r>
              <a:rPr lang="cs-CZ" dirty="0" err="1" smtClean="0">
                <a:solidFill>
                  <a:srgbClr val="FF0000"/>
                </a:solidFill>
              </a:rPr>
              <a:t>postgres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14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a operátory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02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 a funkce – práce s čísly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639235"/>
              </p:ext>
            </p:extLst>
          </p:nvPr>
        </p:nvGraphicFramePr>
        <p:xfrm>
          <a:off x="1547813" y="1125538"/>
          <a:ext cx="6096000" cy="49936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2000"/>
                <a:gridCol w="2744192"/>
                <a:gridCol w="131980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Funkce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Popis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+,-</a:t>
                      </a:r>
                      <a:r>
                        <a:rPr lang="cs-CZ" sz="1800" dirty="0" smtClean="0"/>
                        <a:t>,</a:t>
                      </a:r>
                      <a:r>
                        <a:rPr lang="en-US" sz="1800" dirty="0" smtClean="0"/>
                        <a:t>*,/</a:t>
                      </a:r>
                      <a:endParaRPr lang="cs-CZ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</a:t>
                      </a:r>
                      <a:r>
                        <a:rPr lang="cs-CZ" dirty="0" smtClean="0"/>
                        <a:t>i</a:t>
                      </a:r>
                      <a:r>
                        <a:rPr lang="en-US" dirty="0" err="1" smtClean="0"/>
                        <a:t>tmetick</a:t>
                      </a:r>
                      <a:r>
                        <a:rPr lang="cs-CZ" dirty="0" smtClean="0"/>
                        <a:t>é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operace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ABS(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Absolutní hodnota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SIN(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), COS(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), TAN(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Číslo v radiánech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POWER(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,exp)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Mocnina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SQRT(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Druhá</a:t>
                      </a:r>
                      <a:r>
                        <a:rPr lang="cs-CZ" baseline="0" dirty="0" smtClean="0"/>
                        <a:t> odmocnina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MOD(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cislo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Zbytek po dělení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Přirozený logaritmus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LOG(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Dekadický logaritmus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EXP(x)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r>
                        <a:rPr lang="cs-CZ" baseline="30000" dirty="0" smtClean="0"/>
                        <a:t>x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ROUND(x,</a:t>
                      </a:r>
                      <a:r>
                        <a:rPr lang="en-US" sz="1600" dirty="0" smtClean="0"/>
                        <a:t>[n]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zaokrouhlení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CEIL()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zaokrouhlení nahoru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 a funkce – práce s textem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693388"/>
              </p:ext>
            </p:extLst>
          </p:nvPr>
        </p:nvGraphicFramePr>
        <p:xfrm>
          <a:off x="899592" y="1125538"/>
          <a:ext cx="7488832" cy="4704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96278"/>
                <a:gridCol w="3371193"/>
                <a:gridCol w="1621361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Funkce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Popis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||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</a:t>
                      </a:r>
                      <a:r>
                        <a:rPr lang="cs-CZ" sz="1600" dirty="0" smtClean="0"/>
                        <a:t>pojení textových</a:t>
                      </a:r>
                      <a:r>
                        <a:rPr lang="cs-CZ" sz="1600" baseline="0" dirty="0" smtClean="0"/>
                        <a:t> řetězců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SUBSTR(text, od,</a:t>
                      </a:r>
                      <a:r>
                        <a:rPr lang="cs-CZ" sz="1600" baseline="0" dirty="0" smtClean="0"/>
                        <a:t> počet)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Vrací podřetězec textu dle pozice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INSTR(text, </a:t>
                      </a:r>
                      <a:r>
                        <a:rPr lang="cs-CZ" sz="1600" dirty="0" err="1" smtClean="0"/>
                        <a:t>subtext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Hledání podřetězce v textu, vrací pozici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ORACLE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STRPOS(text, subtext)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PG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REPLACE(text,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puvodni</a:t>
                      </a:r>
                      <a:r>
                        <a:rPr lang="cs-CZ" sz="1600" baseline="0" dirty="0" smtClean="0"/>
                        <a:t>, nove)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Nahrazení podřetězce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LOWER(text)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Převod na malá písmena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UPPER(text)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Převod na velká písmena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LTRIM(text), RTRIM(text)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Odstranění mezer zleva zprava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LENGTH(text)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Délka řetězce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TRANSLATE(text, znaky,znaky)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Nahrazení po znacích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 a funkce – práce s </a:t>
            </a:r>
            <a:r>
              <a:rPr lang="cs-CZ" dirty="0" err="1" smtClean="0"/>
              <a:t>datumy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990494"/>
              </p:ext>
            </p:extLst>
          </p:nvPr>
        </p:nvGraphicFramePr>
        <p:xfrm>
          <a:off x="755576" y="1125538"/>
          <a:ext cx="7632848" cy="47554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28392"/>
                <a:gridCol w="2880320"/>
                <a:gridCol w="122413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Funkce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Popis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CURRENT_DATE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Aktu</a:t>
                      </a:r>
                      <a:r>
                        <a:rPr lang="cs-CZ" dirty="0" err="1" smtClean="0"/>
                        <a:t>ální</a:t>
                      </a:r>
                      <a:r>
                        <a:rPr lang="cs-CZ" baseline="0" dirty="0" smtClean="0"/>
                        <a:t> datum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Oper</a:t>
                      </a:r>
                      <a:r>
                        <a:rPr lang="cs-CZ" dirty="0" err="1" smtClean="0"/>
                        <a:t>átor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u="none" cap="all" baseline="0" dirty="0" err="1" smtClean="0"/>
                        <a:t>current</a:t>
                      </a:r>
                      <a:r>
                        <a:rPr lang="cs-CZ" u="none" cap="all" baseline="0" dirty="0" smtClean="0"/>
                        <a:t>_</a:t>
                      </a:r>
                      <a:r>
                        <a:rPr lang="cs-CZ" u="none" cap="all" baseline="0" dirty="0" err="1" smtClean="0"/>
                        <a:t>timestamp</a:t>
                      </a:r>
                      <a:endParaRPr lang="en-US" u="none" cap="all" baseline="0" dirty="0" smtClean="0"/>
                    </a:p>
                    <a:p>
                      <a:r>
                        <a:rPr lang="en-US" u="none" cap="all" baseline="0" dirty="0" smtClean="0"/>
                        <a:t>NOW()</a:t>
                      </a:r>
                      <a:endParaRPr lang="cs-CZ" u="none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Aktu</a:t>
                      </a:r>
                      <a:r>
                        <a:rPr lang="cs-CZ" dirty="0" err="1" smtClean="0"/>
                        <a:t>ální</a:t>
                      </a:r>
                      <a:r>
                        <a:rPr lang="cs-CZ" baseline="0" dirty="0" smtClean="0"/>
                        <a:t> datum a čas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Operátor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Funkce()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 </a:t>
                      </a:r>
                      <a:r>
                        <a:rPr lang="en-US" dirty="0" smtClean="0"/>
                        <a:t>+-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po</a:t>
                      </a:r>
                      <a:r>
                        <a:rPr lang="cs-CZ" baseline="0" dirty="0" smtClean="0"/>
                        <a:t>čet dnů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Přičítání, odečítání dnů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- </a:t>
                      </a:r>
                      <a:r>
                        <a:rPr lang="cs-CZ" baseline="0" dirty="0" err="1" smtClean="0"/>
                        <a:t>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 dnů mezi </a:t>
                      </a:r>
                      <a:r>
                        <a:rPr lang="cs-CZ" dirty="0" err="1" smtClean="0"/>
                        <a:t>datumy</a:t>
                      </a:r>
                      <a:r>
                        <a:rPr lang="cs-CZ" dirty="0" smtClean="0"/>
                        <a:t> (desetinná</a:t>
                      </a:r>
                      <a:r>
                        <a:rPr lang="cs-CZ" baseline="0" dirty="0" smtClean="0"/>
                        <a:t> část udává časový rozdíl)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04142">
                <a:tc>
                  <a:txBody>
                    <a:bodyPr/>
                    <a:lstStyle/>
                    <a:p>
                      <a:r>
                        <a:rPr lang="cs-CZ" dirty="0" smtClean="0"/>
                        <a:t>MONTHS_BETWEEN(datum,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datum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Rozdíl </a:t>
                      </a:r>
                      <a:r>
                        <a:rPr lang="cs-CZ" dirty="0" err="1" smtClean="0"/>
                        <a:t>datumů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  <a:tr h="404142">
                <a:tc>
                  <a:txBody>
                    <a:bodyPr/>
                    <a:lstStyle/>
                    <a:p>
                      <a:r>
                        <a:rPr lang="cs-CZ" dirty="0" smtClean="0"/>
                        <a:t>AGE(datum,</a:t>
                      </a:r>
                      <a:r>
                        <a:rPr lang="cs-CZ" baseline="0" dirty="0" smtClean="0"/>
                        <a:t> datum)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Rozdíl </a:t>
                      </a:r>
                      <a:r>
                        <a:rPr lang="cs-CZ" dirty="0" err="1" smtClean="0"/>
                        <a:t>datumů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PG</a:t>
                      </a:r>
                      <a:endParaRPr lang="cs-CZ" dirty="0"/>
                    </a:p>
                  </a:txBody>
                  <a:tcPr/>
                </a:tc>
              </a:tr>
              <a:tr h="404142">
                <a:tc>
                  <a:txBody>
                    <a:bodyPr/>
                    <a:lstStyle/>
                    <a:p>
                      <a:r>
                        <a:rPr lang="en-US" dirty="0" smtClean="0"/>
                        <a:t>interval '1 year 2 months 3 days 4 hours 5 minutes 6 seconds'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Datov</a:t>
                      </a:r>
                      <a:r>
                        <a:rPr lang="cs-CZ" dirty="0" smtClean="0"/>
                        <a:t>ý</a:t>
                      </a:r>
                      <a:r>
                        <a:rPr lang="cs-CZ" baseline="0" dirty="0" smtClean="0"/>
                        <a:t> typ, možnost přičítat, odčítat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PG</a:t>
                      </a:r>
                      <a:endParaRPr lang="cs-CZ" dirty="0"/>
                    </a:p>
                  </a:txBody>
                  <a:tcPr/>
                </a:tc>
              </a:tr>
              <a:tr h="404142">
                <a:tc>
                  <a:txBody>
                    <a:bodyPr/>
                    <a:lstStyle/>
                    <a:p>
                      <a:r>
                        <a:rPr lang="cs-CZ" dirty="0" smtClean="0"/>
                        <a:t>ADD_MONTHS(datum,</a:t>
                      </a:r>
                      <a:r>
                        <a:rPr lang="cs-CZ" baseline="0" dirty="0" smtClean="0"/>
                        <a:t> počet)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Přičtení měsíců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 a funkce – práce s </a:t>
            </a:r>
            <a:r>
              <a:rPr lang="cs-CZ" dirty="0" err="1" smtClean="0"/>
              <a:t>datumy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526893"/>
              </p:ext>
            </p:extLst>
          </p:nvPr>
        </p:nvGraphicFramePr>
        <p:xfrm>
          <a:off x="755576" y="1125538"/>
          <a:ext cx="7632848" cy="453418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28392"/>
                <a:gridCol w="2880320"/>
                <a:gridCol w="1224136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r>
                        <a:rPr lang="cs-CZ" dirty="0" smtClean="0"/>
                        <a:t>_</a:t>
                      </a:r>
                      <a:r>
                        <a:rPr lang="en-US" dirty="0" smtClean="0"/>
                        <a:t>PART</a:t>
                      </a:r>
                      <a:r>
                        <a:rPr lang="cs-CZ" dirty="0" smtClean="0"/>
                        <a:t>(text, </a:t>
                      </a:r>
                      <a:r>
                        <a:rPr lang="cs-CZ" dirty="0" err="1" smtClean="0"/>
                        <a:t>timestamp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Extrakce</a:t>
                      </a:r>
                      <a:r>
                        <a:rPr lang="en-US" baseline="0" dirty="0" smtClean="0"/>
                        <a:t> </a:t>
                      </a:r>
                      <a:r>
                        <a:rPr lang="cs-CZ" baseline="0" dirty="0" smtClean="0"/>
                        <a:t>komponent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dirty="0" err="1" smtClean="0"/>
                        <a:t>Century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day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dow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doy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hour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isoyear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minute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month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smtClean="0"/>
                        <a:t>second</a:t>
                      </a:r>
                      <a:r>
                        <a:rPr lang="en-US" dirty="0" smtClean="0"/>
                        <a:t>, week, year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u="none" cap="all" baseline="0" dirty="0" smtClean="0"/>
                        <a:t>TO_CHAR, TO_DATE</a:t>
                      </a:r>
                      <a:endParaRPr lang="cs-CZ" u="none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Konverze 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smtClean="0">
                          <a:sym typeface="Wingdings" panose="05000000000000000000" pitchFamily="2" charset="2"/>
                        </a:rPr>
                        <a:t> Text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PG</a:t>
                      </a:r>
                      <a:r>
                        <a:rPr lang="cs-CZ" dirty="0" smtClean="0"/>
                        <a:t>, ORACLE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err="1" smtClean="0"/>
                        <a:t>Dd,mm,yyyy</a:t>
                      </a:r>
                      <a:r>
                        <a:rPr lang="en-US" dirty="0" smtClean="0"/>
                        <a:t>, HH, HH24,</a:t>
                      </a:r>
                      <a:r>
                        <a:rPr lang="en-US" baseline="0" dirty="0" smtClean="0"/>
                        <a:t> mi, </a:t>
                      </a:r>
                      <a:r>
                        <a:rPr lang="en-US" baseline="0" dirty="0" err="1" smtClean="0"/>
                        <a:t>ss</a:t>
                      </a:r>
                      <a:r>
                        <a:rPr lang="en-US" baseline="0" dirty="0" smtClean="0"/>
                        <a:t>,</a:t>
                      </a:r>
                    </a:p>
                    <a:p>
                      <a:pPr lvl="1"/>
                      <a:r>
                        <a:rPr lang="en-US" baseline="0" dirty="0" smtClean="0"/>
                        <a:t>Month, Day,</a:t>
                      </a:r>
                    </a:p>
                    <a:p>
                      <a:pPr lvl="1"/>
                      <a:r>
                        <a:rPr lang="en-US" baseline="0" dirty="0" smtClean="0"/>
                        <a:t>D, DDD, W, WW, </a:t>
                      </a:r>
                    </a:p>
                    <a:p>
                      <a:pPr lvl="1"/>
                      <a:r>
                        <a:rPr lang="en-US" baseline="0" dirty="0" smtClean="0"/>
                        <a:t>IYYY, IDDD, IW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EXTRACT(co FROM interval)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Extrakce</a:t>
                      </a:r>
                      <a:r>
                        <a:rPr lang="en-US" dirty="0" smtClean="0"/>
                        <a:t> z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intervalu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PG</a:t>
                      </a:r>
                      <a:endParaRPr lang="cs-CZ" dirty="0"/>
                    </a:p>
                  </a:txBody>
                  <a:tcPr/>
                </a:tc>
              </a:tr>
              <a:tr h="40414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24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Operátory a funkce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D6D17-3DA8-4F55-87D3-1C6106A58A3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29347"/>
              </p:ext>
            </p:extLst>
          </p:nvPr>
        </p:nvGraphicFramePr>
        <p:xfrm>
          <a:off x="755576" y="980728"/>
          <a:ext cx="7704856" cy="1899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16224"/>
                <a:gridCol w="4020500"/>
                <a:gridCol w="1668132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</a:t>
                      </a:r>
                      <a:r>
                        <a:rPr lang="cs-CZ" sz="1600" dirty="0" smtClean="0"/>
                        <a:t>NOT</a:t>
                      </a:r>
                      <a:r>
                        <a:rPr lang="en-US" sz="1600" dirty="0" smtClean="0"/>
                        <a:t>]</a:t>
                      </a:r>
                      <a:r>
                        <a:rPr lang="cs-CZ" sz="1600" dirty="0" smtClean="0"/>
                        <a:t> IN (hodnota, </a:t>
                      </a:r>
                      <a:r>
                        <a:rPr lang="cs-CZ" sz="1600" dirty="0" err="1" smtClean="0"/>
                        <a:t>hodnota</a:t>
                      </a:r>
                      <a:r>
                        <a:rPr lang="cs-CZ" sz="1600" dirty="0" smtClean="0"/>
                        <a:t>, …)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Rovnost </a:t>
                      </a:r>
                      <a:r>
                        <a:rPr lang="en-US" sz="1600" dirty="0" smtClean="0"/>
                        <a:t>[NEROVNOST] se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skupinou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hodnot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COALESCE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Vrac</a:t>
                      </a:r>
                      <a:r>
                        <a:rPr lang="cs-CZ" sz="1600" dirty="0" smtClean="0"/>
                        <a:t>í</a:t>
                      </a:r>
                      <a:r>
                        <a:rPr lang="cs-CZ" sz="1600" baseline="0" dirty="0" smtClean="0"/>
                        <a:t> první NOT NULL argument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CASE WHEN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err="1" smtClean="0"/>
                        <a:t>podm</a:t>
                      </a:r>
                      <a:r>
                        <a:rPr lang="cs-CZ" sz="1600" dirty="0" smtClean="0"/>
                        <a:t> END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Podmíněný výraz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</a:t>
            </a:r>
            <a:r>
              <a:rPr lang="en-US" dirty="0"/>
              <a:t>3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4F164-8623-4AFC-B30F-5497EAA9FF7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32773" name="TextovéPole 4"/>
          <p:cNvSpPr txBox="1">
            <a:spLocks noChangeArrowheads="1"/>
          </p:cNvSpPr>
          <p:nvPr/>
        </p:nvSpPr>
        <p:spPr bwMode="auto">
          <a:xfrm>
            <a:off x="684212" y="1341438"/>
            <a:ext cx="684011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SELECT funkce()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Číselné funkce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 smtClean="0"/>
              <a:t>SELECT 1/2 X SELECT 1/2.0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Textové funkce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 smtClean="0"/>
              <a:t>Rozdělte jméno a příjmení v tabulce student do vlastních sloupců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Datumové funkce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 smtClean="0"/>
              <a:t>Přidejte do tabulky student sloupec </a:t>
            </a:r>
            <a:r>
              <a:rPr lang="cs-CZ" dirty="0" err="1" smtClean="0"/>
              <a:t>dat_nar</a:t>
            </a:r>
            <a:r>
              <a:rPr lang="cs-CZ" dirty="0" smtClean="0"/>
              <a:t> s datovým typem </a:t>
            </a:r>
            <a:r>
              <a:rPr lang="en-US" dirty="0" smtClean="0"/>
              <a:t>date</a:t>
            </a:r>
            <a:endParaRPr lang="cs-CZ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 smtClean="0"/>
              <a:t>Nastavte hodnotu sloupce u svého jména na své datum narození</a:t>
            </a:r>
            <a:endParaRPr lang="en-US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SELECT DATE_PART('year', AGE(</a:t>
            </a:r>
            <a:r>
              <a:rPr lang="en-US" dirty="0" err="1"/>
              <a:t>CURRENT_DATE,dat_nar</a:t>
            </a:r>
            <a:r>
              <a:rPr lang="en-US" dirty="0"/>
              <a:t>)) FROM student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definition language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 smtClean="0"/>
              <a:t>DDL</a:t>
            </a:r>
            <a:endParaRPr lang="cs-CZ" sz="4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0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4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83568" y="1196752"/>
            <a:ext cx="5557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Zjistěte , který den v týdnu odpovídá datum narození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475656" y="1628800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</a:t>
            </a:r>
            <a:r>
              <a:rPr lang="cs-CZ" dirty="0" smtClean="0"/>
              <a:t>www.postgresql.org/docs/9.6/static/functions-formatting.html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81840" y="2279563"/>
            <a:ext cx="7418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TO_CHAR(TO_DATE('2018-01-01','yyyy-mm-dd'), 'DAY</a:t>
            </a:r>
            <a:r>
              <a:rPr lang="cs-CZ" dirty="0" smtClean="0"/>
              <a:t>')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SELECT TO_CHAR(TO_DATE('</a:t>
            </a:r>
            <a:r>
              <a:rPr lang="en-US" dirty="0">
                <a:solidFill>
                  <a:srgbClr val="FF0000"/>
                </a:solidFill>
              </a:rPr>
              <a:t>2018-02-30</a:t>
            </a:r>
            <a:r>
              <a:rPr lang="en-US" dirty="0"/>
              <a:t>)','</a:t>
            </a:r>
            <a:r>
              <a:rPr lang="en-US" dirty="0" err="1"/>
              <a:t>yyyy</a:t>
            </a:r>
            <a:r>
              <a:rPr lang="en-US" dirty="0"/>
              <a:t>-mm-</a:t>
            </a:r>
            <a:r>
              <a:rPr lang="en-US" dirty="0" err="1"/>
              <a:t>dd</a:t>
            </a:r>
            <a:r>
              <a:rPr lang="en-US" dirty="0"/>
              <a:t>'), 'DAY')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563888" y="3284258"/>
            <a:ext cx="6232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+mn-lt"/>
              </a:rPr>
              <a:t>?</a:t>
            </a:r>
            <a:endParaRPr lang="cs-CZ" sz="8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81840" y="4660566"/>
            <a:ext cx="792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TO_CHAR(TO_DATE('2018-02-30)','</a:t>
            </a:r>
            <a:r>
              <a:rPr lang="cs-CZ" dirty="0" err="1"/>
              <a:t>yyyy</a:t>
            </a:r>
            <a:r>
              <a:rPr lang="cs-CZ" dirty="0"/>
              <a:t>-mm-</a:t>
            </a:r>
            <a:r>
              <a:rPr lang="cs-CZ" dirty="0" err="1"/>
              <a:t>dd</a:t>
            </a:r>
            <a:r>
              <a:rPr lang="cs-CZ" dirty="0"/>
              <a:t>'), '</a:t>
            </a:r>
            <a:r>
              <a:rPr lang="cs-CZ" dirty="0" err="1"/>
              <a:t>dd.mm.yyyy</a:t>
            </a:r>
            <a:r>
              <a:rPr lang="cs-CZ" dirty="0"/>
              <a:t>')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81840" y="5706233"/>
            <a:ext cx="777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TO_CHAR(TO_DATE('2017-01-01)','</a:t>
            </a:r>
            <a:r>
              <a:rPr lang="cs-CZ" dirty="0" err="1"/>
              <a:t>yyyy</a:t>
            </a:r>
            <a:r>
              <a:rPr lang="cs-CZ" dirty="0"/>
              <a:t>-mm-</a:t>
            </a:r>
            <a:r>
              <a:rPr lang="cs-CZ" dirty="0" err="1"/>
              <a:t>dd</a:t>
            </a:r>
            <a:r>
              <a:rPr lang="cs-CZ" dirty="0"/>
              <a:t>'), '</a:t>
            </a:r>
            <a:r>
              <a:rPr lang="cs-CZ" dirty="0" err="1">
                <a:solidFill>
                  <a:srgbClr val="FF0000"/>
                </a:solidFill>
              </a:rPr>
              <a:t>iyyy</a:t>
            </a:r>
            <a:r>
              <a:rPr lang="cs-CZ" dirty="0"/>
              <a:t>')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04807" y="5343851"/>
            <a:ext cx="3974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ISO </a:t>
            </a:r>
            <a:r>
              <a:rPr lang="en-US" b="1" dirty="0" err="1" smtClean="0"/>
              <a:t>rok</a:t>
            </a:r>
            <a:r>
              <a:rPr lang="en-US" b="1" dirty="0" smtClean="0"/>
              <a:t>, t</a:t>
            </a:r>
            <a:r>
              <a:rPr lang="cs-CZ" b="1" dirty="0" err="1" smtClean="0"/>
              <a:t>ýden</a:t>
            </a:r>
            <a:r>
              <a:rPr lang="cs-CZ" b="1" dirty="0" smtClean="0"/>
              <a:t> – „zlomový“ čtvrtek</a:t>
            </a:r>
            <a:endParaRPr lang="cs-CZ" b="1" dirty="0"/>
          </a:p>
        </p:txBody>
      </p:sp>
      <p:sp>
        <p:nvSpPr>
          <p:cNvPr id="12" name="Obdélník 11"/>
          <p:cNvSpPr/>
          <p:nvPr/>
        </p:nvSpPr>
        <p:spPr>
          <a:xfrm>
            <a:off x="701105" y="6084004"/>
            <a:ext cx="76153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TO_CHAR(TO_DATE('2017-01-01)','</a:t>
            </a:r>
            <a:r>
              <a:rPr lang="cs-CZ" dirty="0" err="1"/>
              <a:t>yyyy</a:t>
            </a:r>
            <a:r>
              <a:rPr lang="cs-CZ" dirty="0"/>
              <a:t>-mm-</a:t>
            </a:r>
            <a:r>
              <a:rPr lang="cs-CZ" dirty="0" err="1"/>
              <a:t>dd</a:t>
            </a:r>
            <a:r>
              <a:rPr lang="cs-CZ" dirty="0"/>
              <a:t>'), '</a:t>
            </a:r>
            <a:r>
              <a:rPr lang="cs-CZ" dirty="0" err="1">
                <a:solidFill>
                  <a:srgbClr val="FF0000"/>
                </a:solidFill>
              </a:rPr>
              <a:t>iw</a:t>
            </a:r>
            <a:r>
              <a:rPr lang="cs-CZ" dirty="0"/>
              <a:t>')</a:t>
            </a:r>
          </a:p>
        </p:txBody>
      </p:sp>
    </p:spTree>
    <p:extLst>
      <p:ext uri="{BB962C8B-B14F-4D97-AF65-F5344CB8AC3E}">
        <p14:creationId xmlns:p14="http://schemas.microsoft.com/office/powerpoint/2010/main" val="144726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5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154131"/>
            <a:ext cx="589776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Přidejte do tabulky student sloupce (1x)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vek jako </a:t>
            </a:r>
            <a:r>
              <a:rPr lang="cs-CZ" dirty="0" err="1" smtClean="0"/>
              <a:t>numeric</a:t>
            </a:r>
            <a:r>
              <a:rPr lang="cs-CZ" dirty="0" smtClean="0"/>
              <a:t>(2)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facebook</a:t>
            </a:r>
            <a:r>
              <a:rPr lang="cs-CZ" dirty="0" smtClean="0"/>
              <a:t> jako </a:t>
            </a:r>
            <a:r>
              <a:rPr lang="cs-CZ" dirty="0" err="1" smtClean="0"/>
              <a:t>varchar</a:t>
            </a:r>
            <a:r>
              <a:rPr lang="cs-CZ" dirty="0" smtClean="0"/>
              <a:t>(1)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twitter</a:t>
            </a:r>
            <a:r>
              <a:rPr lang="cs-CZ" dirty="0" smtClean="0"/>
              <a:t> jako </a:t>
            </a:r>
            <a:r>
              <a:rPr lang="cs-CZ" dirty="0" err="1" smtClean="0"/>
              <a:t>varchar</a:t>
            </a:r>
            <a:r>
              <a:rPr lang="cs-CZ" dirty="0" smtClean="0"/>
              <a:t>(1)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jine jako </a:t>
            </a:r>
            <a:r>
              <a:rPr lang="cs-CZ" dirty="0" err="1" smtClean="0"/>
              <a:t>varchar</a:t>
            </a:r>
            <a:r>
              <a:rPr lang="cs-CZ" dirty="0" smtClean="0"/>
              <a:t>(500)</a:t>
            </a:r>
          </a:p>
          <a:p>
            <a:r>
              <a:rPr lang="cs-CZ" dirty="0" smtClean="0"/>
              <a:t>Doplňte hodnoty sloupců u svého řádku (všichni)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výpočet věku k dnešnímu dni (dle data narozeni)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Používání sociálních sítí (A/N)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Jiné aplikace jako text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533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6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154131"/>
            <a:ext cx="691276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dirty="0" smtClean="0"/>
          </a:p>
          <a:p>
            <a:r>
              <a:rPr lang="cs-CZ" dirty="0"/>
              <a:t>Přidejte do tabulky student sloupce (1x)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Fakulta</a:t>
            </a:r>
            <a:r>
              <a:rPr lang="en-US" dirty="0" smtClean="0"/>
              <a:t> </a:t>
            </a:r>
            <a:r>
              <a:rPr lang="cs-CZ" dirty="0" smtClean="0"/>
              <a:t>jako </a:t>
            </a:r>
            <a:r>
              <a:rPr lang="en-US" dirty="0" smtClean="0"/>
              <a:t>varchar</a:t>
            </a:r>
            <a:r>
              <a:rPr lang="cs-CZ" dirty="0" smtClean="0"/>
              <a:t>(</a:t>
            </a:r>
            <a:r>
              <a:rPr lang="en-US" dirty="0"/>
              <a:t>3</a:t>
            </a:r>
            <a:r>
              <a:rPr lang="cs-CZ" dirty="0" smtClean="0"/>
              <a:t>)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Stupen</a:t>
            </a:r>
            <a:r>
              <a:rPr lang="cs-CZ" dirty="0" smtClean="0"/>
              <a:t> </a:t>
            </a:r>
            <a:r>
              <a:rPr lang="cs-CZ" dirty="0"/>
              <a:t>jako </a:t>
            </a:r>
            <a:r>
              <a:rPr lang="cs-CZ" dirty="0" err="1"/>
              <a:t>varchar</a:t>
            </a:r>
            <a:r>
              <a:rPr lang="cs-CZ" dirty="0"/>
              <a:t>(1)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Obor</a:t>
            </a:r>
            <a:r>
              <a:rPr lang="cs-CZ" dirty="0" smtClean="0"/>
              <a:t> </a:t>
            </a:r>
            <a:r>
              <a:rPr lang="cs-CZ" dirty="0"/>
              <a:t>jako </a:t>
            </a:r>
            <a:r>
              <a:rPr lang="cs-CZ" dirty="0" err="1" smtClean="0"/>
              <a:t>varchar</a:t>
            </a:r>
            <a:r>
              <a:rPr lang="cs-CZ" dirty="0" smtClean="0"/>
              <a:t>(1</a:t>
            </a:r>
            <a:r>
              <a:rPr lang="en-US" dirty="0"/>
              <a:t>0</a:t>
            </a:r>
            <a:r>
              <a:rPr lang="cs-CZ" dirty="0" smtClean="0"/>
              <a:t>)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Semestr</a:t>
            </a:r>
            <a:r>
              <a:rPr lang="cs-CZ" dirty="0" smtClean="0"/>
              <a:t> </a:t>
            </a:r>
            <a:r>
              <a:rPr lang="cs-CZ" dirty="0"/>
              <a:t>jako </a:t>
            </a:r>
            <a:r>
              <a:rPr lang="en-US" dirty="0" smtClean="0"/>
              <a:t>numeric</a:t>
            </a:r>
            <a:r>
              <a:rPr lang="cs-CZ" dirty="0" smtClean="0"/>
              <a:t>(</a:t>
            </a:r>
            <a:r>
              <a:rPr lang="en-US" dirty="0"/>
              <a:t>1</a:t>
            </a:r>
            <a:r>
              <a:rPr lang="cs-CZ" dirty="0" smtClean="0"/>
              <a:t>)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Rocnik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numeric(1)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Pocet_semestru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numeric(2)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Rocnik_celkem</a:t>
            </a:r>
            <a:r>
              <a:rPr lang="cs-CZ" dirty="0" smtClean="0"/>
              <a:t> jako </a:t>
            </a:r>
            <a:r>
              <a:rPr lang="cs-CZ" dirty="0" err="1" smtClean="0"/>
              <a:t>numeric</a:t>
            </a:r>
            <a:r>
              <a:rPr lang="cs-CZ" dirty="0" smtClean="0"/>
              <a:t>(2)</a:t>
            </a:r>
            <a:endParaRPr lang="en-US" dirty="0" smtClean="0"/>
          </a:p>
          <a:p>
            <a:pPr lvl="1"/>
            <a:endParaRPr lang="cs-CZ" dirty="0"/>
          </a:p>
          <a:p>
            <a:r>
              <a:rPr lang="en-US" dirty="0" err="1" smtClean="0"/>
              <a:t>Napl</a:t>
            </a:r>
            <a:r>
              <a:rPr lang="cs-CZ" dirty="0" err="1" smtClean="0"/>
              <a:t>ňte</a:t>
            </a:r>
            <a:r>
              <a:rPr lang="cs-CZ" dirty="0" smtClean="0"/>
              <a:t> sloupce rozdělením sloupce </a:t>
            </a:r>
            <a:r>
              <a:rPr lang="cs-CZ" b="1" dirty="0" smtClean="0"/>
              <a:t>studium</a:t>
            </a:r>
          </a:p>
          <a:p>
            <a:endParaRPr lang="cs-CZ" dirty="0"/>
          </a:p>
          <a:p>
            <a:r>
              <a:rPr lang="cs-CZ" b="1" dirty="0" smtClean="0"/>
              <a:t>Pomocí sloupců Stupeň, </a:t>
            </a:r>
            <a:r>
              <a:rPr lang="cs-CZ" b="1" dirty="0" err="1" smtClean="0"/>
              <a:t>Rocnik</a:t>
            </a:r>
            <a:r>
              <a:rPr lang="cs-CZ" b="1" dirty="0" smtClean="0"/>
              <a:t>, Semestr </a:t>
            </a:r>
          </a:p>
          <a:p>
            <a:r>
              <a:rPr lang="cs-CZ" dirty="0" smtClean="0"/>
              <a:t>Sloupec </a:t>
            </a:r>
            <a:r>
              <a:rPr lang="cs-CZ" dirty="0" err="1" smtClean="0"/>
              <a:t>pocet_semestru</a:t>
            </a:r>
            <a:r>
              <a:rPr lang="cs-CZ" dirty="0" smtClean="0"/>
              <a:t> nastavte jako celkový dosud absolvovaný počet semestrů (6 semestrů za bakalářské studium)</a:t>
            </a:r>
          </a:p>
          <a:p>
            <a:r>
              <a:rPr lang="cs-CZ" dirty="0" smtClean="0"/>
              <a:t>Sloupec </a:t>
            </a:r>
            <a:r>
              <a:rPr lang="cs-CZ" dirty="0" err="1" smtClean="0"/>
              <a:t>rocnik_celkem</a:t>
            </a:r>
            <a:r>
              <a:rPr lang="cs-CZ" dirty="0" smtClean="0"/>
              <a:t> nastavte </a:t>
            </a:r>
            <a:r>
              <a:rPr lang="cs-CZ" dirty="0"/>
              <a:t>jako celkový </a:t>
            </a:r>
            <a:r>
              <a:rPr lang="cs-CZ" dirty="0" smtClean="0"/>
              <a:t>aktuální ročník (3 roky </a:t>
            </a:r>
            <a:r>
              <a:rPr lang="cs-CZ" dirty="0"/>
              <a:t>za bakalářské studium)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107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7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268760"/>
            <a:ext cx="741523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Vytvořte si na lektorovi kopii tabulky student, dále na ní vyzkoušejte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Sloupec příjmení převeďte na velká písmena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Smažte řádky s lichým/sudým ročníkem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Odháčkujte sloupec </a:t>
            </a:r>
            <a:r>
              <a:rPr lang="cs-CZ" dirty="0" err="1" smtClean="0"/>
              <a:t>jmeno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Zkraťe</a:t>
            </a:r>
            <a:r>
              <a:rPr lang="cs-CZ" dirty="0" smtClean="0"/>
              <a:t> jméno na 1. znak a tečku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Kolik</a:t>
            </a:r>
            <a:r>
              <a:rPr lang="cs-CZ" dirty="0" err="1" smtClean="0"/>
              <a:t>átého</a:t>
            </a:r>
            <a:r>
              <a:rPr lang="cs-CZ" dirty="0" smtClean="0"/>
              <a:t> bude za 7 let 7 měsíců a 7 dní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Ov</a:t>
            </a:r>
            <a:r>
              <a:rPr lang="cs-CZ" dirty="0" err="1" smtClean="0"/>
              <a:t>ěřte</a:t>
            </a:r>
            <a:r>
              <a:rPr lang="cs-CZ" dirty="0" smtClean="0"/>
              <a:t>, zda ženy mají v příjmení „</a:t>
            </a:r>
            <a:r>
              <a:rPr lang="cs-CZ" dirty="0" err="1" smtClean="0"/>
              <a:t>ová</a:t>
            </a:r>
            <a:r>
              <a:rPr lang="cs-CZ" dirty="0" smtClean="0"/>
              <a:t>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Vymažte řádky ze </a:t>
            </a:r>
            <a:r>
              <a:rPr lang="cs-CZ" b="1" dirty="0" smtClean="0"/>
              <a:t>své</a:t>
            </a:r>
            <a:r>
              <a:rPr lang="cs-CZ" dirty="0" smtClean="0"/>
              <a:t> tabulky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Zrušte </a:t>
            </a:r>
            <a:r>
              <a:rPr lang="cs-CZ" b="1" dirty="0" smtClean="0"/>
              <a:t>svoji</a:t>
            </a:r>
            <a:r>
              <a:rPr lang="cs-CZ" dirty="0" smtClean="0"/>
              <a:t> tabulku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40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980728"/>
            <a:ext cx="6026009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Prostudujte:</a:t>
            </a:r>
          </a:p>
          <a:p>
            <a:r>
              <a:rPr lang="cs-CZ" b="1" dirty="0" smtClean="0"/>
              <a:t>Kapitola 2 a 3 skript + </a:t>
            </a:r>
            <a:endParaRPr lang="cs-CZ" b="1" dirty="0" smtClean="0">
              <a:hlinkClick r:id="rId2"/>
            </a:endParaRPr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postgresql.org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docs</a:t>
            </a:r>
            <a:r>
              <a:rPr lang="cs-CZ" dirty="0" smtClean="0">
                <a:hlinkClick r:id="rId2"/>
              </a:rPr>
              <a:t>/9.2/static/</a:t>
            </a:r>
            <a:r>
              <a:rPr lang="cs-CZ" dirty="0" err="1" smtClean="0">
                <a:hlinkClick r:id="rId2"/>
              </a:rPr>
              <a:t>functions.html</a:t>
            </a:r>
            <a:endParaRPr lang="cs-CZ" dirty="0" smtClean="0"/>
          </a:p>
          <a:p>
            <a:r>
              <a:rPr lang="cs-CZ" dirty="0" smtClean="0"/>
              <a:t>9.1, 9.2, 9.3, 9.4, 9.8, 9.9</a:t>
            </a:r>
          </a:p>
          <a:p>
            <a:endParaRPr lang="cs-CZ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 Vytvořit tabulku student se sloupci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	</a:t>
            </a:r>
            <a:r>
              <a:rPr lang="cs-CZ" dirty="0" err="1" smtClean="0">
                <a:solidFill>
                  <a:srgbClr val="FF0000"/>
                </a:solidFill>
              </a:rPr>
              <a:t>jmeno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prijmeni</a:t>
            </a:r>
            <a:r>
              <a:rPr lang="cs-CZ" dirty="0" smtClean="0">
                <a:solidFill>
                  <a:srgbClr val="FF0000"/>
                </a:solidFill>
              </a:rPr>
              <a:t>, datum_narozeni, rok_</a:t>
            </a:r>
            <a:r>
              <a:rPr lang="cs-CZ" dirty="0" err="1" smtClean="0">
                <a:solidFill>
                  <a:srgbClr val="FF0000"/>
                </a:solidFill>
              </a:rPr>
              <a:t>prijeti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 Vložit řádek se svým jménem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Pomoc</a:t>
            </a:r>
            <a:r>
              <a:rPr lang="cs-CZ" dirty="0" smtClean="0">
                <a:solidFill>
                  <a:srgbClr val="FF0000"/>
                </a:solidFill>
              </a:rPr>
              <a:t>í</a:t>
            </a:r>
            <a:r>
              <a:rPr lang="en-US" dirty="0" smtClean="0">
                <a:solidFill>
                  <a:srgbClr val="FF0000"/>
                </a:solidFill>
              </a:rPr>
              <a:t> update</a:t>
            </a:r>
            <a:r>
              <a:rPr lang="cs-CZ" dirty="0" smtClean="0">
                <a:solidFill>
                  <a:srgbClr val="FF0000"/>
                </a:solidFill>
              </a:rPr>
              <a:t> prohoďte jméno a příjmení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endParaRPr lang="cs-CZ" dirty="0" smtClean="0">
              <a:solidFill>
                <a:srgbClr val="FF0000"/>
              </a:solidFill>
            </a:endParaRPr>
          </a:p>
          <a:p>
            <a:pPr lvl="2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cs-CZ" dirty="0" err="1" smtClean="0">
                <a:solidFill>
                  <a:srgbClr val="FF0000"/>
                </a:solidFill>
              </a:rPr>
              <a:t>řeveďte</a:t>
            </a:r>
            <a:r>
              <a:rPr lang="cs-CZ" dirty="0" smtClean="0">
                <a:solidFill>
                  <a:srgbClr val="FF0000"/>
                </a:solidFill>
              </a:rPr>
              <a:t> vše na velká písmena,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odstraňte diakritiku (ř -&gt; r, č-&gt;c), 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vyberte iniciály (1. písmeno jméno + 1. příjmení)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Kolik dnů uplynulo od vašeho narození?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Datov</a:t>
            </a:r>
            <a:r>
              <a:rPr lang="cs-CZ" dirty="0" smtClean="0"/>
              <a:t>é typy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635249" y="2276872"/>
            <a:ext cx="6534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</a:t>
            </a:r>
            <a:r>
              <a:rPr lang="cs-CZ" dirty="0" smtClean="0"/>
              <a:t>www.postgresql.org/docs/9.5/static/datatype.html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98775"/>
              </p:ext>
            </p:extLst>
          </p:nvPr>
        </p:nvGraphicFramePr>
        <p:xfrm>
          <a:off x="1763688" y="3049953"/>
          <a:ext cx="561662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08312"/>
              </a:tblGrid>
              <a:tr h="139040">
                <a:tc>
                  <a:txBody>
                    <a:bodyPr/>
                    <a:lstStyle/>
                    <a:p>
                      <a:r>
                        <a:rPr lang="cs-CZ" dirty="0" smtClean="0"/>
                        <a:t>Skupina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Název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Číslo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numeric</a:t>
                      </a:r>
                      <a:r>
                        <a:rPr lang="cs-CZ" dirty="0" smtClean="0"/>
                        <a:t>(</a:t>
                      </a:r>
                      <a:r>
                        <a:rPr lang="cs-CZ" dirty="0" err="1" smtClean="0"/>
                        <a:t>x,y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Text (omezený)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varchar</a:t>
                      </a:r>
                      <a:r>
                        <a:rPr lang="cs-CZ" dirty="0" smtClean="0"/>
                        <a:t>(x)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Text neomezený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text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date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 +</a:t>
                      </a:r>
                      <a:r>
                        <a:rPr lang="cs-CZ" baseline="0" dirty="0" smtClean="0"/>
                        <a:t> čas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timestamp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Časový interval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interval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634315" y="1436235"/>
            <a:ext cx="5745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Obsah</a:t>
            </a:r>
            <a:r>
              <a:rPr lang="en-US" dirty="0" smtClean="0"/>
              <a:t> </a:t>
            </a:r>
            <a:r>
              <a:rPr lang="cs-CZ" dirty="0" err="1"/>
              <a:t>s</a:t>
            </a:r>
            <a:r>
              <a:rPr lang="en-US" dirty="0" err="1" smtClean="0"/>
              <a:t>loupc</a:t>
            </a:r>
            <a:r>
              <a:rPr lang="cs-CZ" dirty="0"/>
              <a:t>ů</a:t>
            </a:r>
            <a:r>
              <a:rPr lang="en-US" dirty="0" smtClean="0"/>
              <a:t> </a:t>
            </a:r>
            <a:r>
              <a:rPr lang="en-US" dirty="0" err="1" smtClean="0"/>
              <a:t>tabulky</a:t>
            </a:r>
            <a:r>
              <a:rPr lang="cs-CZ" dirty="0" smtClean="0"/>
              <a:t> určuje přiřazený tzv. datový typ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00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CREATE TABLE/DROP TABLE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B6619-0550-4DE8-8611-068037C95C6B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24581" name="TextovéPole 4"/>
          <p:cNvSpPr txBox="1">
            <a:spLocks noChangeArrowheads="1"/>
          </p:cNvSpPr>
          <p:nvPr/>
        </p:nvSpPr>
        <p:spPr bwMode="auto">
          <a:xfrm>
            <a:off x="4832026" y="1173049"/>
            <a:ext cx="3745449" cy="2308324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ORACLE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CREATE TABLE </a:t>
            </a:r>
            <a:r>
              <a:rPr lang="cs-CZ" dirty="0" err="1"/>
              <a:t>jmeno</a:t>
            </a:r>
            <a:r>
              <a:rPr lang="cs-CZ" dirty="0"/>
              <a:t> </a:t>
            </a:r>
          </a:p>
          <a:p>
            <a:r>
              <a:rPr lang="cs-CZ" dirty="0"/>
              <a:t>(</a:t>
            </a:r>
          </a:p>
          <a:p>
            <a:r>
              <a:rPr lang="en-US" dirty="0" smtClean="0"/>
              <a:t>   text</a:t>
            </a:r>
            <a:r>
              <a:rPr lang="cs-CZ" dirty="0" smtClean="0"/>
              <a:t>     </a:t>
            </a:r>
            <a:r>
              <a:rPr lang="en-US" dirty="0" smtClean="0"/>
              <a:t>	          </a:t>
            </a:r>
            <a:r>
              <a:rPr lang="cs-CZ" dirty="0" smtClean="0"/>
              <a:t>VARCHAR</a:t>
            </a:r>
            <a:r>
              <a:rPr lang="cs-CZ" b="1" dirty="0" smtClean="0"/>
              <a:t>2</a:t>
            </a:r>
            <a:r>
              <a:rPr lang="cs-CZ" dirty="0" smtClean="0"/>
              <a:t>(20</a:t>
            </a:r>
            <a:r>
              <a:rPr lang="en-US" dirty="0" smtClean="0"/>
              <a:t>0</a:t>
            </a:r>
            <a:r>
              <a:rPr lang="cs-CZ" dirty="0" smtClean="0"/>
              <a:t>),</a:t>
            </a:r>
            <a:endParaRPr lang="cs-CZ" dirty="0"/>
          </a:p>
          <a:p>
            <a:r>
              <a:rPr lang="en-US" dirty="0" smtClean="0"/>
              <a:t>   </a:t>
            </a:r>
            <a:r>
              <a:rPr lang="en-US" dirty="0" err="1" smtClean="0"/>
              <a:t>cislo</a:t>
            </a:r>
            <a:r>
              <a:rPr lang="cs-CZ" dirty="0"/>
              <a:t>	</a:t>
            </a:r>
            <a:r>
              <a:rPr lang="en-US" dirty="0" smtClean="0"/>
              <a:t>   </a:t>
            </a:r>
            <a:r>
              <a:rPr lang="cs-CZ" dirty="0" smtClean="0"/>
              <a:t>       </a:t>
            </a:r>
            <a:r>
              <a:rPr lang="cs-CZ" b="1" dirty="0" smtClean="0"/>
              <a:t>NUMBER</a:t>
            </a:r>
            <a:r>
              <a:rPr lang="cs-CZ" dirty="0" smtClean="0"/>
              <a:t>(9,1</a:t>
            </a:r>
            <a:r>
              <a:rPr lang="cs-CZ" dirty="0"/>
              <a:t>),</a:t>
            </a:r>
          </a:p>
          <a:p>
            <a:r>
              <a:rPr lang="en-US" dirty="0" smtClean="0"/>
              <a:t>   datum</a:t>
            </a:r>
            <a:r>
              <a:rPr lang="en-US" dirty="0"/>
              <a:t> </a:t>
            </a:r>
            <a:r>
              <a:rPr lang="en-US" dirty="0" smtClean="0"/>
              <a:t>	          </a:t>
            </a:r>
            <a:r>
              <a:rPr lang="cs-CZ" b="1" dirty="0" smtClean="0"/>
              <a:t>DATE</a:t>
            </a:r>
            <a:endParaRPr lang="cs-CZ" b="1" dirty="0"/>
          </a:p>
          <a:p>
            <a:r>
              <a:rPr lang="cs-CZ" dirty="0"/>
              <a:t>);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23528" y="1178359"/>
            <a:ext cx="4176464" cy="2308324"/>
          </a:xfrm>
          <a:prstGeom prst="rect">
            <a:avLst/>
          </a:prstGeom>
          <a:solidFill>
            <a:srgbClr val="EFDEA9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/>
              <a:t>PostgreSQL</a:t>
            </a:r>
            <a:endParaRPr lang="en-US" dirty="0" smtClean="0"/>
          </a:p>
          <a:p>
            <a:endParaRPr lang="en-US" dirty="0" smtClean="0"/>
          </a:p>
          <a:p>
            <a:r>
              <a:rPr lang="cs-CZ" dirty="0" smtClean="0"/>
              <a:t>C</a:t>
            </a:r>
            <a:r>
              <a:rPr lang="en-US" dirty="0" smtClean="0"/>
              <a:t>REATE</a:t>
            </a:r>
            <a:r>
              <a:rPr lang="cs-CZ" dirty="0" smtClean="0"/>
              <a:t> T</a:t>
            </a:r>
            <a:r>
              <a:rPr lang="en-US" dirty="0" smtClean="0"/>
              <a:t>ABLE</a:t>
            </a:r>
            <a:r>
              <a:rPr lang="cs-CZ" dirty="0" smtClean="0"/>
              <a:t> </a:t>
            </a:r>
            <a:r>
              <a:rPr lang="en-US" dirty="0" err="1" smtClean="0"/>
              <a:t>jmeno</a:t>
            </a:r>
            <a:r>
              <a:rPr lang="cs-CZ" dirty="0" smtClean="0"/>
              <a:t>  </a:t>
            </a:r>
            <a:endParaRPr lang="en-US" dirty="0" smtClean="0"/>
          </a:p>
          <a:p>
            <a:r>
              <a:rPr lang="cs-CZ" dirty="0" smtClean="0"/>
              <a:t>(</a:t>
            </a:r>
          </a:p>
          <a:p>
            <a:r>
              <a:rPr lang="cs-CZ" dirty="0" smtClean="0"/>
              <a:t>	</a:t>
            </a:r>
            <a:r>
              <a:rPr lang="en-US" dirty="0" smtClean="0"/>
              <a:t>text</a:t>
            </a:r>
            <a:r>
              <a:rPr lang="cs-CZ" dirty="0" smtClean="0"/>
              <a:t> </a:t>
            </a:r>
            <a:r>
              <a:rPr lang="cs-CZ" dirty="0" err="1" smtClean="0"/>
              <a:t>Varchar</a:t>
            </a:r>
            <a:r>
              <a:rPr lang="cs-CZ" dirty="0" smtClean="0"/>
              <a:t>(200),</a:t>
            </a:r>
          </a:p>
          <a:p>
            <a:r>
              <a:rPr lang="cs-CZ" dirty="0" smtClean="0"/>
              <a:t>	</a:t>
            </a:r>
            <a:r>
              <a:rPr lang="en-US" dirty="0" err="1" smtClean="0"/>
              <a:t>cislo</a:t>
            </a:r>
            <a:r>
              <a:rPr lang="cs-CZ" dirty="0" smtClean="0"/>
              <a:t> </a:t>
            </a:r>
            <a:r>
              <a:rPr lang="cs-CZ" dirty="0" err="1" smtClean="0"/>
              <a:t>Numeric</a:t>
            </a:r>
            <a:r>
              <a:rPr lang="cs-CZ" dirty="0" smtClean="0"/>
              <a:t>(5,2)</a:t>
            </a:r>
            <a:r>
              <a:rPr lang="en-US" dirty="0" smtClean="0"/>
              <a:t>,</a:t>
            </a:r>
          </a:p>
          <a:p>
            <a:r>
              <a:rPr lang="en-US" dirty="0" smtClean="0"/>
              <a:t>	datum Timestamp</a:t>
            </a:r>
            <a:endParaRPr lang="cs-CZ" dirty="0" smtClean="0"/>
          </a:p>
          <a:p>
            <a:r>
              <a:rPr lang="cs-CZ" dirty="0" smtClean="0"/>
              <a:t>);</a:t>
            </a:r>
            <a:endParaRPr lang="en-US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3347864" y="4475715"/>
            <a:ext cx="2612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DROP TABLE tabulka</a:t>
            </a:r>
            <a:r>
              <a:rPr lang="en-US" b="1" dirty="0" smtClean="0"/>
              <a:t>;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 TABLE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628800"/>
            <a:ext cx="6026458" cy="1287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ALTER TABLE </a:t>
            </a:r>
            <a:r>
              <a:rPr lang="en-US" dirty="0" err="1" smtClean="0"/>
              <a:t>tabulka</a:t>
            </a:r>
            <a:r>
              <a:rPr lang="en-US" dirty="0" smtClean="0"/>
              <a:t> ADD </a:t>
            </a:r>
            <a:r>
              <a:rPr lang="en-US" dirty="0" err="1" smtClean="0"/>
              <a:t>sloupec</a:t>
            </a:r>
            <a:r>
              <a:rPr lang="en-US" dirty="0" smtClean="0"/>
              <a:t> </a:t>
            </a:r>
            <a:r>
              <a:rPr lang="en-US" dirty="0" err="1" smtClean="0"/>
              <a:t>typ</a:t>
            </a:r>
            <a:r>
              <a:rPr lang="en-US" dirty="0" smtClean="0"/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ALTER TABLE </a:t>
            </a:r>
            <a:r>
              <a:rPr lang="en-US" dirty="0" err="1" smtClean="0"/>
              <a:t>tabulka</a:t>
            </a:r>
            <a:r>
              <a:rPr lang="en-US" dirty="0" smtClean="0"/>
              <a:t> DROP </a:t>
            </a:r>
            <a:r>
              <a:rPr lang="en-US" dirty="0" err="1" smtClean="0"/>
              <a:t>sloupec</a:t>
            </a:r>
            <a:r>
              <a:rPr lang="en-US" dirty="0" smtClean="0"/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ALTER TABLE </a:t>
            </a:r>
            <a:r>
              <a:rPr lang="en-US" dirty="0" err="1" smtClean="0"/>
              <a:t>tabulka</a:t>
            </a:r>
            <a:r>
              <a:rPr lang="en-US" dirty="0" smtClean="0"/>
              <a:t> ADD </a:t>
            </a:r>
            <a:r>
              <a:rPr lang="en-US" dirty="0"/>
              <a:t>PRIMARY KEY </a:t>
            </a:r>
            <a:r>
              <a:rPr lang="en-US" dirty="0" smtClean="0"/>
              <a:t>(</a:t>
            </a:r>
            <a:r>
              <a:rPr lang="en-US" dirty="0" err="1" smtClean="0"/>
              <a:t>sloupec</a:t>
            </a:r>
            <a:r>
              <a:rPr lang="en-US" dirty="0" smtClean="0"/>
              <a:t>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954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INSERT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B1792-4BAF-49BB-AB46-1658E399EE30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25605" name="TextovéPole 4"/>
          <p:cNvSpPr txBox="1">
            <a:spLocks noChangeArrowheads="1"/>
          </p:cNvSpPr>
          <p:nvPr/>
        </p:nvSpPr>
        <p:spPr bwMode="auto">
          <a:xfrm>
            <a:off x="971600" y="1340768"/>
            <a:ext cx="7614200" cy="1754326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INSERT INTO </a:t>
            </a:r>
            <a:r>
              <a:rPr lang="en-US" dirty="0" err="1"/>
              <a:t>tabulka</a:t>
            </a:r>
            <a:r>
              <a:rPr lang="en-US" dirty="0"/>
              <a:t> (sloupec1, sloupec2, sloupec3) </a:t>
            </a:r>
          </a:p>
          <a:p>
            <a:r>
              <a:rPr lang="en-US" dirty="0"/>
              <a:t>VALUES (</a:t>
            </a:r>
            <a:r>
              <a:rPr lang="en-US" dirty="0" err="1"/>
              <a:t>cislo</a:t>
            </a:r>
            <a:r>
              <a:rPr lang="en-US" dirty="0"/>
              <a:t>, ‘text’, </a:t>
            </a:r>
            <a:r>
              <a:rPr lang="en-US" dirty="0">
                <a:solidFill>
                  <a:srgbClr val="FF0000"/>
                </a:solidFill>
              </a:rPr>
              <a:t>TO_DATE</a:t>
            </a:r>
            <a:r>
              <a:rPr lang="en-US" dirty="0"/>
              <a:t> (‘datum’, ‘</a:t>
            </a:r>
            <a:r>
              <a:rPr lang="en-US" dirty="0" err="1"/>
              <a:t>dd.mm.yyyy</a:t>
            </a:r>
            <a:r>
              <a:rPr lang="en-US" dirty="0" smtClean="0"/>
              <a:t>’));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(CISLO, </a:t>
            </a:r>
            <a:r>
              <a:rPr lang="cs-CZ" dirty="0" smtClean="0"/>
              <a:t>TEXT</a:t>
            </a:r>
            <a:r>
              <a:rPr lang="en-US" dirty="0" smtClean="0"/>
              <a:t>, DATUM)</a:t>
            </a:r>
          </a:p>
          <a:p>
            <a:r>
              <a:rPr lang="en-US" dirty="0" smtClean="0"/>
              <a:t>VALUES (2.3,’</a:t>
            </a:r>
            <a:r>
              <a:rPr lang="cs-CZ" dirty="0" smtClean="0"/>
              <a:t>testovací řetězec</a:t>
            </a:r>
            <a:r>
              <a:rPr lang="en-US" dirty="0" smtClean="0"/>
              <a:t>’, TO_DATE (’05.03.2011’,’dd.mm.yyyy’));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25607" name="TextovéPole 6"/>
          <p:cNvSpPr txBox="1">
            <a:spLocks noChangeArrowheads="1"/>
          </p:cNvSpPr>
          <p:nvPr/>
        </p:nvSpPr>
        <p:spPr bwMode="auto">
          <a:xfrm>
            <a:off x="971600" y="3140968"/>
            <a:ext cx="7632848" cy="2308324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INSERT INTO </a:t>
            </a:r>
            <a:r>
              <a:rPr lang="en-US" dirty="0" err="1"/>
              <a:t>tabulka</a:t>
            </a:r>
            <a:r>
              <a:rPr lang="en-US" dirty="0"/>
              <a:t> (sloupec1, sloupec2, sloupec3) </a:t>
            </a:r>
          </a:p>
          <a:p>
            <a:r>
              <a:rPr lang="en-US" dirty="0"/>
              <a:t>SELECT sloupec1,sloupec2, sloupec3 FROM </a:t>
            </a:r>
            <a:r>
              <a:rPr lang="en-US" dirty="0" smtClean="0"/>
              <a:t>tabulka2</a:t>
            </a:r>
            <a:r>
              <a:rPr lang="cs-CZ" dirty="0" smtClean="0"/>
              <a:t>;</a:t>
            </a:r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</a:t>
            </a:r>
            <a:r>
              <a:rPr lang="cs-CZ" dirty="0" err="1" smtClean="0"/>
              <a:t>cislo</a:t>
            </a:r>
            <a:r>
              <a:rPr lang="en-US" dirty="0" smtClean="0"/>
              <a:t>, </a:t>
            </a:r>
            <a:r>
              <a:rPr lang="cs-CZ" dirty="0" smtClean="0"/>
              <a:t>text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uco</a:t>
            </a:r>
            <a:r>
              <a:rPr lang="en-US" dirty="0" smtClean="0"/>
              <a:t>, </a:t>
            </a:r>
            <a:r>
              <a:rPr lang="en-US" dirty="0" err="1" smtClean="0"/>
              <a:t>prijmeni</a:t>
            </a:r>
            <a:r>
              <a:rPr lang="en-US" dirty="0" smtClean="0"/>
              <a:t> FROM student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pohlavi</a:t>
            </a:r>
            <a:r>
              <a:rPr lang="en-US" dirty="0" smtClean="0"/>
              <a:t> = ‘</a:t>
            </a:r>
            <a:r>
              <a:rPr lang="cs-CZ" dirty="0" smtClean="0"/>
              <a:t>muž</a:t>
            </a:r>
            <a:r>
              <a:rPr lang="en-US" dirty="0" smtClean="0"/>
              <a:t>’ </a:t>
            </a:r>
            <a:r>
              <a:rPr lang="cs-CZ" dirty="0" smtClean="0"/>
              <a:t>;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UPDATE, DELETE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A36FA-C9A6-418D-B853-88F1B012025F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26629" name="TextovéPole 4"/>
          <p:cNvSpPr txBox="1">
            <a:spLocks noChangeArrowheads="1"/>
          </p:cNvSpPr>
          <p:nvPr/>
        </p:nvSpPr>
        <p:spPr bwMode="auto">
          <a:xfrm>
            <a:off x="684213" y="1628775"/>
            <a:ext cx="7447423" cy="1754326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UPDATE </a:t>
            </a:r>
            <a:r>
              <a:rPr lang="en-US" dirty="0" err="1"/>
              <a:t>tabulka</a:t>
            </a:r>
            <a:r>
              <a:rPr lang="en-US" dirty="0"/>
              <a:t> SET </a:t>
            </a:r>
            <a:r>
              <a:rPr lang="en-US" dirty="0" err="1"/>
              <a:t>sloupec</a:t>
            </a:r>
            <a:r>
              <a:rPr lang="en-US" dirty="0"/>
              <a:t> = </a:t>
            </a:r>
            <a:r>
              <a:rPr lang="en-US" dirty="0" err="1"/>
              <a:t>hodnota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jmeno</a:t>
            </a:r>
            <a:r>
              <a:rPr lang="en-US" dirty="0" smtClean="0"/>
              <a:t> SET </a:t>
            </a:r>
            <a:r>
              <a:rPr lang="cs-CZ" dirty="0" err="1" smtClean="0"/>
              <a:t>cislo</a:t>
            </a:r>
            <a:r>
              <a:rPr lang="en-US" dirty="0" smtClean="0"/>
              <a:t> = </a:t>
            </a:r>
            <a:r>
              <a:rPr lang="cs-CZ" dirty="0" err="1" smtClean="0"/>
              <a:t>cislo</a:t>
            </a:r>
            <a:r>
              <a:rPr lang="en-US" dirty="0" smtClean="0"/>
              <a:t>+1;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tabulka</a:t>
            </a:r>
            <a:r>
              <a:rPr lang="en-US" dirty="0" smtClean="0"/>
              <a:t> SET </a:t>
            </a:r>
            <a:r>
              <a:rPr lang="en-US" dirty="0" err="1" smtClean="0"/>
              <a:t>sloupec</a:t>
            </a:r>
            <a:r>
              <a:rPr lang="en-US" dirty="0" smtClean="0"/>
              <a:t> = </a:t>
            </a:r>
            <a:r>
              <a:rPr lang="en-US" dirty="0" err="1" smtClean="0"/>
              <a:t>hodnota</a:t>
            </a:r>
            <a:r>
              <a:rPr lang="en-US" dirty="0" smtClean="0"/>
              <a:t> WHERE sloupec2 = </a:t>
            </a:r>
            <a:r>
              <a:rPr lang="en-US" dirty="0" err="1" smtClean="0"/>
              <a:t>hodnota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jmeno</a:t>
            </a:r>
            <a:r>
              <a:rPr lang="en-US" dirty="0" smtClean="0"/>
              <a:t> SET </a:t>
            </a:r>
            <a:r>
              <a:rPr lang="cs-CZ" dirty="0" smtClean="0"/>
              <a:t>datum</a:t>
            </a:r>
            <a:r>
              <a:rPr lang="en-US" dirty="0" smtClean="0"/>
              <a:t> = SYSDATE WHERE </a:t>
            </a:r>
            <a:r>
              <a:rPr lang="cs-CZ" dirty="0" smtClean="0"/>
              <a:t>text</a:t>
            </a:r>
            <a:r>
              <a:rPr lang="en-US" dirty="0" smtClean="0"/>
              <a:t> </a:t>
            </a:r>
            <a:r>
              <a:rPr lang="cs-CZ" dirty="0" smtClean="0"/>
              <a:t>= </a:t>
            </a:r>
            <a:r>
              <a:rPr lang="en-US" dirty="0" smtClean="0"/>
              <a:t>‘</a:t>
            </a:r>
            <a:r>
              <a:rPr lang="en-US" dirty="0" err="1" smtClean="0"/>
              <a:t>Klime</a:t>
            </a:r>
            <a:r>
              <a:rPr lang="cs-CZ" dirty="0" smtClean="0"/>
              <a:t>š</a:t>
            </a:r>
            <a:r>
              <a:rPr lang="en-US" dirty="0" smtClean="0"/>
              <a:t>’;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26631" name="TextovéPole 6"/>
          <p:cNvSpPr txBox="1">
            <a:spLocks noChangeArrowheads="1"/>
          </p:cNvSpPr>
          <p:nvPr/>
        </p:nvSpPr>
        <p:spPr bwMode="auto">
          <a:xfrm>
            <a:off x="683568" y="3716338"/>
            <a:ext cx="7416824" cy="1477328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DELETE FROM </a:t>
            </a:r>
            <a:r>
              <a:rPr lang="en-US" dirty="0" err="1"/>
              <a:t>tabulka</a:t>
            </a:r>
            <a:r>
              <a:rPr lang="en-US" dirty="0"/>
              <a:t>;</a:t>
            </a:r>
          </a:p>
          <a:p>
            <a:r>
              <a:rPr lang="en-US" dirty="0" smtClean="0"/>
              <a:t>DELETE FROM </a:t>
            </a:r>
            <a:r>
              <a:rPr lang="en-US" dirty="0" err="1" smtClean="0"/>
              <a:t>jmeno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/>
              <a:t>tabulka</a:t>
            </a:r>
            <a:r>
              <a:rPr lang="en-US" dirty="0"/>
              <a:t> WHERE …;</a:t>
            </a:r>
          </a:p>
          <a:p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/>
              <a:t>jmeno</a:t>
            </a:r>
            <a:r>
              <a:rPr lang="en-US" dirty="0"/>
              <a:t> WHERE </a:t>
            </a:r>
            <a:r>
              <a:rPr lang="en-US" dirty="0" err="1" smtClean="0"/>
              <a:t>cislo</a:t>
            </a:r>
            <a:r>
              <a:rPr lang="en-US" dirty="0" smtClean="0"/>
              <a:t> </a:t>
            </a:r>
            <a:r>
              <a:rPr lang="en-US" dirty="0"/>
              <a:t>&gt; 5;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TRANSAKCE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7542A-5E1A-4A88-A770-9591E066EFD2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27653" name="TextovéPole 4"/>
          <p:cNvSpPr txBox="1">
            <a:spLocks noChangeArrowheads="1"/>
          </p:cNvSpPr>
          <p:nvPr/>
        </p:nvSpPr>
        <p:spPr bwMode="auto">
          <a:xfrm>
            <a:off x="684213" y="1412875"/>
            <a:ext cx="608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TRANSAKCE = sada DML p</a:t>
            </a:r>
            <a:r>
              <a:rPr lang="cs-CZ"/>
              <a:t>říkazů – všechny nebo žádný</a:t>
            </a:r>
          </a:p>
        </p:txBody>
      </p:sp>
      <p:sp>
        <p:nvSpPr>
          <p:cNvPr id="27654" name="TextovéPole 5"/>
          <p:cNvSpPr txBox="1">
            <a:spLocks noChangeArrowheads="1"/>
          </p:cNvSpPr>
          <p:nvPr/>
        </p:nvSpPr>
        <p:spPr bwMode="auto">
          <a:xfrm>
            <a:off x="684213" y="2060575"/>
            <a:ext cx="411522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 smtClean="0"/>
              <a:t>Ukončení </a:t>
            </a:r>
            <a:r>
              <a:rPr lang="cs-CZ" dirty="0"/>
              <a:t>transakce</a:t>
            </a:r>
          </a:p>
          <a:p>
            <a:r>
              <a:rPr lang="cs-CZ" dirty="0"/>
              <a:t>	</a:t>
            </a:r>
            <a:r>
              <a:rPr lang="cs-CZ" dirty="0" smtClean="0"/>
              <a:t>COMMIT;</a:t>
            </a:r>
            <a:r>
              <a:rPr lang="en-US" dirty="0" smtClean="0"/>
              <a:t> = </a:t>
            </a:r>
            <a:r>
              <a:rPr lang="cs-CZ" dirty="0" smtClean="0"/>
              <a:t>potvrzení </a:t>
            </a:r>
            <a:r>
              <a:rPr lang="cs-CZ" dirty="0"/>
              <a:t>změn </a:t>
            </a:r>
            <a:endParaRPr lang="en-US" dirty="0" smtClean="0"/>
          </a:p>
          <a:p>
            <a:r>
              <a:rPr lang="cs-CZ" dirty="0"/>
              <a:t>	ROLLBACK; </a:t>
            </a:r>
            <a:r>
              <a:rPr lang="en-US" dirty="0" smtClean="0"/>
              <a:t> = </a:t>
            </a:r>
            <a:r>
              <a:rPr lang="cs-CZ" dirty="0" smtClean="0"/>
              <a:t>zrušení </a:t>
            </a:r>
            <a:r>
              <a:rPr lang="cs-CZ" dirty="0"/>
              <a:t>změn</a:t>
            </a:r>
          </a:p>
        </p:txBody>
      </p:sp>
      <p:sp>
        <p:nvSpPr>
          <p:cNvPr id="27655" name="TextovéPole 6"/>
          <p:cNvSpPr txBox="1">
            <a:spLocks noChangeArrowheads="1"/>
          </p:cNvSpPr>
          <p:nvPr/>
        </p:nvSpPr>
        <p:spPr bwMode="auto">
          <a:xfrm>
            <a:off x="655424" y="4218957"/>
            <a:ext cx="8058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Nepotvrzené transakce nevidí ostatní, brání provedení změn jiných uživatelů </a:t>
            </a:r>
          </a:p>
          <a:p>
            <a:r>
              <a:rPr lang="cs-CZ" dirty="0"/>
              <a:t>(zamykání sloupců, řádků, tabulek)</a:t>
            </a:r>
          </a:p>
          <a:p>
            <a:endParaRPr lang="cs-CZ" dirty="0"/>
          </a:p>
          <a:p>
            <a:r>
              <a:rPr lang="cs-CZ" b="1" dirty="0" smtClean="0"/>
              <a:t>		=&gt; Co </a:t>
            </a:r>
            <a:r>
              <a:rPr lang="cs-CZ" b="1" dirty="0"/>
              <a:t>nejkratší transakce!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55424" y="3099187"/>
            <a:ext cx="4874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 </a:t>
            </a:r>
            <a:r>
              <a:rPr lang="cs-CZ" dirty="0" smtClean="0"/>
              <a:t>PGSQL </a:t>
            </a:r>
            <a:r>
              <a:rPr lang="en-US" dirty="0" err="1" smtClean="0"/>
              <a:t>automatick</a:t>
            </a:r>
            <a:r>
              <a:rPr lang="cs-CZ" dirty="0" smtClean="0"/>
              <a:t>ý </a:t>
            </a:r>
            <a:r>
              <a:rPr lang="cs-CZ" dirty="0" err="1" smtClean="0"/>
              <a:t>commit</a:t>
            </a:r>
            <a:r>
              <a:rPr lang="en-US" dirty="0" smtClean="0"/>
              <a:t> !!</a:t>
            </a:r>
            <a:endParaRPr lang="cs-CZ" dirty="0" smtClean="0"/>
          </a:p>
          <a:p>
            <a:r>
              <a:rPr lang="cs-CZ" dirty="0" smtClean="0"/>
              <a:t>Nutné nejprve napsat BEGIN TRANSACTION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NULL, prázdná hodnota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9CC79-48DA-443E-B929-7E8F5CE7114F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484784"/>
            <a:ext cx="7990329" cy="452431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dirty="0"/>
              <a:t>NULL nerovná se 0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NULL nelze testovat standardními operátory</a:t>
            </a:r>
          </a:p>
          <a:p>
            <a:pPr>
              <a:defRPr/>
            </a:pPr>
            <a:r>
              <a:rPr lang="cs-CZ" dirty="0"/>
              <a:t>WHERE </a:t>
            </a:r>
            <a:r>
              <a:rPr lang="cs-CZ" strike="sngStrike" dirty="0"/>
              <a:t>X = NULL OR X </a:t>
            </a:r>
            <a:r>
              <a:rPr lang="en-US" strike="sngStrike" dirty="0"/>
              <a:t>&lt;&gt; NULL</a:t>
            </a:r>
          </a:p>
          <a:p>
            <a:pPr>
              <a:defRPr/>
            </a:pPr>
            <a:endParaRPr lang="en-US" strike="sngStrike" dirty="0"/>
          </a:p>
          <a:p>
            <a:pPr>
              <a:defRPr/>
            </a:pPr>
            <a:r>
              <a:rPr lang="cs-CZ" dirty="0"/>
              <a:t>Správně: WHERE  </a:t>
            </a:r>
            <a:r>
              <a:rPr lang="cs-CZ" b="1" dirty="0"/>
              <a:t>sloupec IS NULL </a:t>
            </a:r>
            <a:endParaRPr lang="en-US" dirty="0"/>
          </a:p>
          <a:p>
            <a:pPr>
              <a:defRPr/>
            </a:pPr>
            <a:r>
              <a:rPr lang="en-US" b="1" dirty="0" smtClean="0"/>
              <a:t>		  </a:t>
            </a:r>
            <a:r>
              <a:rPr lang="cs-CZ" b="1" dirty="0" smtClean="0"/>
              <a:t>sloupec </a:t>
            </a:r>
            <a:r>
              <a:rPr lang="cs-CZ" b="1" dirty="0"/>
              <a:t>IS NOT NULL 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ALE: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UPDATE </a:t>
            </a:r>
            <a:r>
              <a:rPr lang="en-US" b="1" dirty="0" err="1" smtClean="0"/>
              <a:t>tabulka</a:t>
            </a:r>
            <a:r>
              <a:rPr lang="en-US" b="1" dirty="0" smtClean="0"/>
              <a:t> SET </a:t>
            </a:r>
            <a:r>
              <a:rPr lang="cs-CZ" b="1" dirty="0" smtClean="0"/>
              <a:t>sloupec </a:t>
            </a:r>
            <a:r>
              <a:rPr lang="cs-CZ" b="1" dirty="0"/>
              <a:t>= NULL WHERE sloupec IS NOT NULL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NULL – téměř veškeré operace (funkce, operátory) nad hodnotou NULL</a:t>
            </a:r>
          </a:p>
          <a:p>
            <a:pPr>
              <a:defRPr/>
            </a:pPr>
            <a:r>
              <a:rPr lang="cs-CZ" b="1" dirty="0"/>
              <a:t>	opět vrací </a:t>
            </a:r>
            <a:r>
              <a:rPr lang="cs-CZ" b="1" dirty="0" smtClean="0"/>
              <a:t>NULL</a:t>
            </a:r>
            <a:endParaRPr lang="en-US" b="1" dirty="0" smtClean="0"/>
          </a:p>
          <a:p>
            <a:pPr>
              <a:defRPr/>
            </a:pPr>
            <a:r>
              <a:rPr lang="en-US" b="1" dirty="0"/>
              <a:t>	</a:t>
            </a:r>
            <a:r>
              <a:rPr lang="en-US" b="1" dirty="0" smtClean="0"/>
              <a:t>5 + NULL = NULL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3176</TotalTime>
  <Words>1344</Words>
  <Application>Microsoft Office PowerPoint</Application>
  <PresentationFormat>Předvádění na obrazovce (4:3)</PresentationFormat>
  <Paragraphs>366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Data definition language</vt:lpstr>
      <vt:lpstr>Datové typy</vt:lpstr>
      <vt:lpstr>CREATE TABLE/DROP TABLE</vt:lpstr>
      <vt:lpstr>ALTER TABLE</vt:lpstr>
      <vt:lpstr>INSERT</vt:lpstr>
      <vt:lpstr>UPDATE, DELETE</vt:lpstr>
      <vt:lpstr>TRANSAKCE</vt:lpstr>
      <vt:lpstr>NULL, prázdná hodnota</vt:lpstr>
      <vt:lpstr>Cvičení 1</vt:lpstr>
      <vt:lpstr>Cvičení 2</vt:lpstr>
      <vt:lpstr>Ukázka transakčního víceuživatelského chování</vt:lpstr>
      <vt:lpstr>Funkce a operátory</vt:lpstr>
      <vt:lpstr>Operátory a funkce – práce s čísly</vt:lpstr>
      <vt:lpstr>Operátory a funkce – práce s textem</vt:lpstr>
      <vt:lpstr>Operátory a funkce – práce s datumy</vt:lpstr>
      <vt:lpstr>Operátory a funkce – práce s datumy</vt:lpstr>
      <vt:lpstr>Operátory a funkce</vt:lpstr>
      <vt:lpstr>Cvičení 3</vt:lpstr>
      <vt:lpstr>Cvičení 4</vt:lpstr>
      <vt:lpstr>Cvičení 5</vt:lpstr>
      <vt:lpstr>Cvičení 6</vt:lpstr>
      <vt:lpstr>Cvičení 7</vt:lpstr>
      <vt:lpstr>Domácí úkol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346</cp:revision>
  <dcterms:created xsi:type="dcterms:W3CDTF">2011-01-19T10:31:11Z</dcterms:created>
  <dcterms:modified xsi:type="dcterms:W3CDTF">2017-10-11T10:51:15Z</dcterms:modified>
</cp:coreProperties>
</file>