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17" r:id="rId3"/>
    <p:sldId id="314" r:id="rId4"/>
    <p:sldId id="315" r:id="rId5"/>
    <p:sldId id="316" r:id="rId6"/>
    <p:sldId id="298" r:id="rId7"/>
    <p:sldId id="285" r:id="rId8"/>
    <p:sldId id="299" r:id="rId9"/>
    <p:sldId id="300" r:id="rId10"/>
    <p:sldId id="289" r:id="rId11"/>
    <p:sldId id="301" r:id="rId12"/>
    <p:sldId id="303" r:id="rId13"/>
    <p:sldId id="287" r:id="rId14"/>
    <p:sldId id="304" r:id="rId15"/>
    <p:sldId id="305" r:id="rId16"/>
    <p:sldId id="306" r:id="rId17"/>
    <p:sldId id="307" r:id="rId18"/>
    <p:sldId id="311" r:id="rId19"/>
    <p:sldId id="312" r:id="rId20"/>
    <p:sldId id="313" r:id="rId21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DEA9"/>
    <a:srgbClr val="66737C"/>
    <a:srgbClr val="C4CDD6"/>
    <a:srgbClr val="E20000"/>
    <a:srgbClr val="EC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21.11.2017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619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21.11.2017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75175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</a:t>
            </a:r>
            <a:r>
              <a:rPr lang="en-US" dirty="0" smtClean="0"/>
              <a:t>6</a:t>
            </a:r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</a:t>
            </a:r>
            <a:r>
              <a:rPr lang="cs-CZ" dirty="0" smtClean="0"/>
              <a:t>Klimeš 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Kumulativní </a:t>
            </a:r>
            <a:r>
              <a:rPr lang="en-US" dirty="0" err="1" smtClean="0"/>
              <a:t>sou</a:t>
            </a:r>
            <a:r>
              <a:rPr lang="cs-CZ" dirty="0" smtClean="0"/>
              <a:t>čet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971600" y="119675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SELECT studium, COUNT(*) </a:t>
            </a:r>
            <a:r>
              <a:rPr lang="cs-CZ" dirty="0" err="1"/>
              <a:t>pocet</a:t>
            </a:r>
            <a:r>
              <a:rPr lang="cs-CZ" dirty="0"/>
              <a:t>  FROM student</a:t>
            </a:r>
          </a:p>
          <a:p>
            <a:r>
              <a:rPr lang="cs-CZ" dirty="0"/>
              <a:t>GROUP BY studium</a:t>
            </a:r>
          </a:p>
        </p:txBody>
      </p:sp>
      <p:sp>
        <p:nvSpPr>
          <p:cNvPr id="6" name="Obdélník 5"/>
          <p:cNvSpPr/>
          <p:nvPr/>
        </p:nvSpPr>
        <p:spPr>
          <a:xfrm>
            <a:off x="971600" y="2551229"/>
            <a:ext cx="53285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studium, COUNT(*) </a:t>
            </a:r>
            <a:r>
              <a:rPr lang="cs-CZ" dirty="0" err="1"/>
              <a:t>pocet</a:t>
            </a:r>
            <a:r>
              <a:rPr lang="cs-CZ" dirty="0"/>
              <a:t>, </a:t>
            </a:r>
            <a:r>
              <a:rPr lang="cs-CZ" b="1" dirty="0"/>
              <a:t>SUM(COUNT(*)) OVER (ORDER BY studium)  </a:t>
            </a:r>
            <a:r>
              <a:rPr lang="cs-CZ" dirty="0"/>
              <a:t>FROM student</a:t>
            </a:r>
          </a:p>
          <a:p>
            <a:r>
              <a:rPr lang="cs-CZ" dirty="0"/>
              <a:t>GROUP BY studium</a:t>
            </a:r>
          </a:p>
        </p:txBody>
      </p:sp>
      <p:sp>
        <p:nvSpPr>
          <p:cNvPr id="7" name="Obdélník 6"/>
          <p:cNvSpPr/>
          <p:nvPr/>
        </p:nvSpPr>
        <p:spPr>
          <a:xfrm>
            <a:off x="539552" y="4044248"/>
            <a:ext cx="81369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pohlavi</a:t>
            </a:r>
            <a:r>
              <a:rPr lang="cs-CZ" dirty="0"/>
              <a:t>, studium, COUNT(*) </a:t>
            </a:r>
            <a:r>
              <a:rPr lang="cs-CZ" dirty="0" err="1"/>
              <a:t>pocet</a:t>
            </a:r>
            <a:r>
              <a:rPr lang="cs-CZ" dirty="0"/>
              <a:t>, </a:t>
            </a:r>
          </a:p>
          <a:p>
            <a:r>
              <a:rPr lang="cs-CZ" dirty="0"/>
              <a:t>SUM(COUNT(*)) OVER (PARTITION BY </a:t>
            </a:r>
            <a:r>
              <a:rPr lang="cs-CZ" dirty="0" err="1"/>
              <a:t>pohlavi</a:t>
            </a:r>
            <a:r>
              <a:rPr lang="cs-CZ" dirty="0"/>
              <a:t> ORDER BY studium) </a:t>
            </a:r>
            <a:r>
              <a:rPr lang="cs-CZ" dirty="0" err="1"/>
              <a:t>kumulace_skupina</a:t>
            </a:r>
            <a:r>
              <a:rPr lang="cs-CZ" dirty="0"/>
              <a:t>, </a:t>
            </a:r>
          </a:p>
          <a:p>
            <a:r>
              <a:rPr lang="cs-CZ" dirty="0"/>
              <a:t>SUM(COUNT(*)) OVER (ORDER BY </a:t>
            </a:r>
            <a:r>
              <a:rPr lang="cs-CZ" dirty="0" err="1"/>
              <a:t>pohlavi</a:t>
            </a:r>
            <a:r>
              <a:rPr lang="cs-CZ" dirty="0"/>
              <a:t>, studium) </a:t>
            </a:r>
            <a:r>
              <a:rPr lang="cs-CZ" dirty="0" err="1"/>
              <a:t>kumulace_celkem</a:t>
            </a:r>
            <a:r>
              <a:rPr lang="cs-CZ" dirty="0"/>
              <a:t>  FROM student</a:t>
            </a:r>
          </a:p>
          <a:p>
            <a:r>
              <a:rPr lang="cs-CZ" dirty="0"/>
              <a:t>GROUP BY </a:t>
            </a:r>
            <a:r>
              <a:rPr lang="cs-CZ" dirty="0" err="1"/>
              <a:t>pohlavi</a:t>
            </a:r>
            <a:r>
              <a:rPr lang="cs-CZ" dirty="0"/>
              <a:t>, studium</a:t>
            </a:r>
          </a:p>
          <a:p>
            <a:r>
              <a:rPr lang="cs-CZ" dirty="0"/>
              <a:t>ORDER BY </a:t>
            </a:r>
            <a:r>
              <a:rPr lang="cs-CZ" dirty="0" err="1"/>
              <a:t>pohlavi</a:t>
            </a:r>
            <a:r>
              <a:rPr lang="cs-CZ" dirty="0"/>
              <a:t>, studium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Klouzavý průměr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4499992" y="2132856"/>
            <a:ext cx="330411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/>
              <a:t> </a:t>
            </a:r>
            <a:r>
              <a:rPr lang="en-US" b="1" dirty="0" smtClean="0"/>
              <a:t>UNBOUNDED PRECEDING</a:t>
            </a:r>
            <a:endParaRPr lang="cs-CZ" b="1" dirty="0" smtClean="0"/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UNBOUNDED FOLLOWING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CURRENT ROW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počet řádků PRECEDING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počet řádků FOLLOWING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83568" y="1144156"/>
            <a:ext cx="83709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AVG(</a:t>
            </a:r>
            <a:r>
              <a:rPr lang="cs-CZ" dirty="0" smtClean="0"/>
              <a:t>sloupec</a:t>
            </a:r>
            <a:r>
              <a:rPr lang="en-US" dirty="0" smtClean="0"/>
              <a:t>) OVER </a:t>
            </a:r>
            <a:endParaRPr lang="cs-CZ" dirty="0" smtClean="0"/>
          </a:p>
          <a:p>
            <a:r>
              <a:rPr lang="en-US" dirty="0" smtClean="0"/>
              <a:t>(ORDER BY </a:t>
            </a:r>
            <a:r>
              <a:rPr lang="cs-CZ" dirty="0" smtClean="0"/>
              <a:t>sloupec</a:t>
            </a:r>
            <a:r>
              <a:rPr lang="en-US" dirty="0" smtClean="0"/>
              <a:t> ROWS BETWEEN </a:t>
            </a:r>
            <a:r>
              <a:rPr lang="cs-CZ" dirty="0"/>
              <a:t>x</a:t>
            </a:r>
            <a:r>
              <a:rPr lang="en-US" dirty="0" smtClean="0"/>
              <a:t> PRECEDING AND CURRENT ROW)</a:t>
            </a:r>
            <a:endParaRPr lang="cs-CZ" dirty="0" smtClean="0"/>
          </a:p>
        </p:txBody>
      </p:sp>
      <p:sp>
        <p:nvSpPr>
          <p:cNvPr id="12" name="TextovéPole 11"/>
          <p:cNvSpPr txBox="1"/>
          <p:nvPr/>
        </p:nvSpPr>
        <p:spPr>
          <a:xfrm>
            <a:off x="899592" y="2636912"/>
            <a:ext cx="2188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/>
              <a:t>ROWS BETWEEN</a:t>
            </a:r>
          </a:p>
        </p:txBody>
      </p:sp>
      <p:sp>
        <p:nvSpPr>
          <p:cNvPr id="13" name="Šipka doprava 12"/>
          <p:cNvSpPr/>
          <p:nvPr/>
        </p:nvSpPr>
        <p:spPr>
          <a:xfrm>
            <a:off x="3491880" y="2636912"/>
            <a:ext cx="79208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755576" y="4077072"/>
            <a:ext cx="76328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CREATE TABLE </a:t>
            </a:r>
            <a:r>
              <a:rPr lang="cs-CZ" dirty="0" err="1"/>
              <a:t>pocet_pacientu</a:t>
            </a:r>
            <a:r>
              <a:rPr lang="cs-CZ" dirty="0"/>
              <a:t> as</a:t>
            </a:r>
          </a:p>
          <a:p>
            <a:r>
              <a:rPr lang="cs-CZ" dirty="0"/>
              <a:t>SELECT TO_CHAR(</a:t>
            </a:r>
            <a:r>
              <a:rPr lang="cs-CZ" dirty="0" err="1"/>
              <a:t>date_of_enrollment</a:t>
            </a:r>
            <a:r>
              <a:rPr lang="cs-CZ" dirty="0"/>
              <a:t>, '</a:t>
            </a:r>
            <a:r>
              <a:rPr lang="cs-CZ" dirty="0" err="1"/>
              <a:t>yyyy</a:t>
            </a:r>
            <a:r>
              <a:rPr lang="cs-CZ" dirty="0"/>
              <a:t>-mm') </a:t>
            </a:r>
            <a:r>
              <a:rPr lang="cs-CZ" dirty="0" err="1"/>
              <a:t>mesic</a:t>
            </a:r>
            <a:r>
              <a:rPr lang="cs-CZ" dirty="0"/>
              <a:t>, COUNT(*) </a:t>
            </a:r>
            <a:r>
              <a:rPr lang="cs-CZ" dirty="0" err="1"/>
              <a:t>pocet</a:t>
            </a:r>
            <a:r>
              <a:rPr lang="cs-CZ" dirty="0"/>
              <a:t> FROM </a:t>
            </a:r>
            <a:r>
              <a:rPr lang="cs-CZ" dirty="0" err="1"/>
              <a:t>patient_study</a:t>
            </a:r>
            <a:endParaRPr lang="cs-CZ" dirty="0"/>
          </a:p>
          <a:p>
            <a:r>
              <a:rPr lang="cs-CZ" dirty="0"/>
              <a:t>WHERE </a:t>
            </a:r>
            <a:r>
              <a:rPr lang="cs-CZ" dirty="0" err="1"/>
              <a:t>date_of_enrollment</a:t>
            </a:r>
            <a:r>
              <a:rPr lang="cs-CZ" dirty="0"/>
              <a:t> &gt;= '2004-01-01'</a:t>
            </a:r>
          </a:p>
          <a:p>
            <a:r>
              <a:rPr lang="cs-CZ" dirty="0"/>
              <a:t>GROUP BY TO_CHAR(</a:t>
            </a:r>
            <a:r>
              <a:rPr lang="cs-CZ" dirty="0" err="1"/>
              <a:t>date_of_enrollment</a:t>
            </a:r>
            <a:r>
              <a:rPr lang="cs-CZ" dirty="0"/>
              <a:t>, '</a:t>
            </a:r>
            <a:r>
              <a:rPr lang="cs-CZ" dirty="0" err="1"/>
              <a:t>yyyy</a:t>
            </a:r>
            <a:r>
              <a:rPr lang="cs-CZ" dirty="0"/>
              <a:t>-mm')</a:t>
            </a:r>
          </a:p>
          <a:p>
            <a:r>
              <a:rPr lang="cs-CZ" dirty="0"/>
              <a:t>ORDER BY TO_CHAR(</a:t>
            </a:r>
            <a:r>
              <a:rPr lang="cs-CZ" dirty="0" err="1"/>
              <a:t>date_of_enrollment</a:t>
            </a:r>
            <a:r>
              <a:rPr lang="cs-CZ" dirty="0"/>
              <a:t>, '</a:t>
            </a:r>
            <a:r>
              <a:rPr lang="cs-CZ" dirty="0" err="1"/>
              <a:t>yyyy</a:t>
            </a:r>
            <a:r>
              <a:rPr lang="cs-CZ" dirty="0"/>
              <a:t>-mm')</a:t>
            </a:r>
          </a:p>
        </p:txBody>
      </p:sp>
    </p:spTree>
    <p:extLst>
      <p:ext uri="{BB962C8B-B14F-4D97-AF65-F5344CB8AC3E}">
        <p14:creationId xmlns:p14="http://schemas.microsoft.com/office/powerpoint/2010/main" val="317099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Klou</a:t>
            </a:r>
            <a:r>
              <a:rPr lang="cs-CZ" dirty="0" err="1" smtClean="0"/>
              <a:t>zavý</a:t>
            </a:r>
            <a:r>
              <a:rPr lang="cs-CZ" dirty="0" smtClean="0"/>
              <a:t> průměr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899592" y="11247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SELECT * FROM </a:t>
            </a:r>
            <a:r>
              <a:rPr lang="cs-CZ" dirty="0" err="1"/>
              <a:t>pocet_pacientu</a:t>
            </a:r>
            <a:endParaRPr lang="cs-CZ" dirty="0"/>
          </a:p>
          <a:p>
            <a:r>
              <a:rPr lang="cs-CZ" dirty="0"/>
              <a:t>ORDER BY </a:t>
            </a:r>
            <a:r>
              <a:rPr lang="cs-CZ" dirty="0" err="1"/>
              <a:t>mesic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80200" y="4437112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mesic</a:t>
            </a:r>
            <a:r>
              <a:rPr lang="cs-CZ" dirty="0"/>
              <a:t>, </a:t>
            </a:r>
            <a:r>
              <a:rPr lang="cs-CZ" dirty="0" err="1"/>
              <a:t>pocet</a:t>
            </a:r>
            <a:r>
              <a:rPr lang="cs-CZ" dirty="0"/>
              <a:t>, </a:t>
            </a:r>
            <a:endParaRPr lang="en-US" dirty="0" smtClean="0"/>
          </a:p>
          <a:p>
            <a:r>
              <a:rPr lang="cs-CZ" dirty="0" smtClean="0"/>
              <a:t>ROUND(</a:t>
            </a:r>
            <a:r>
              <a:rPr lang="cs-CZ" b="1" dirty="0" smtClean="0"/>
              <a:t>AVG(</a:t>
            </a:r>
            <a:r>
              <a:rPr lang="cs-CZ" b="1" dirty="0" err="1" smtClean="0"/>
              <a:t>pocet</a:t>
            </a:r>
            <a:r>
              <a:rPr lang="cs-CZ" b="1" dirty="0"/>
              <a:t>) OVER (ORDER BY </a:t>
            </a:r>
            <a:r>
              <a:rPr lang="cs-CZ" b="1" dirty="0" err="1"/>
              <a:t>mesic</a:t>
            </a:r>
            <a:r>
              <a:rPr lang="cs-CZ" b="1" dirty="0"/>
              <a:t> ROWS BETWEEN 3 PRECEDING AND CURRENT ROW</a:t>
            </a:r>
            <a:r>
              <a:rPr lang="cs-CZ" dirty="0"/>
              <a:t>),1) </a:t>
            </a:r>
            <a:r>
              <a:rPr lang="cs-CZ" dirty="0" err="1"/>
              <a:t>klouzavy_prumer</a:t>
            </a:r>
            <a:endParaRPr lang="cs-CZ" dirty="0"/>
          </a:p>
          <a:p>
            <a:r>
              <a:rPr lang="cs-CZ" dirty="0"/>
              <a:t>FROM </a:t>
            </a:r>
            <a:r>
              <a:rPr lang="cs-CZ" dirty="0" err="1"/>
              <a:t>pocet_pacientu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99592" y="293480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SELECT AVG(</a:t>
            </a:r>
            <a:r>
              <a:rPr lang="cs-CZ" dirty="0" err="1"/>
              <a:t>pocet</a:t>
            </a:r>
            <a:r>
              <a:rPr lang="cs-CZ" dirty="0"/>
              <a:t>) FROM </a:t>
            </a:r>
            <a:r>
              <a:rPr lang="cs-CZ" dirty="0" err="1"/>
              <a:t>pocet_pacientu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5471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67544" y="1052736"/>
            <a:ext cx="82894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en-US" dirty="0" smtClean="0"/>
          </a:p>
          <a:p>
            <a:pPr marL="342900" indent="-342900"/>
            <a:r>
              <a:rPr lang="cs-CZ" dirty="0" smtClean="0"/>
              <a:t>1) </a:t>
            </a:r>
            <a:r>
              <a:rPr lang="en-US" dirty="0" err="1" smtClean="0"/>
              <a:t>Spo</a:t>
            </a:r>
            <a:r>
              <a:rPr lang="cs-CZ" dirty="0" smtClean="0"/>
              <a:t>čítejte v tabulce </a:t>
            </a:r>
            <a:r>
              <a:rPr lang="cs-CZ" dirty="0" err="1" smtClean="0"/>
              <a:t>pocet_pacientu</a:t>
            </a:r>
            <a:r>
              <a:rPr lang="cs-CZ" dirty="0" smtClean="0"/>
              <a:t>   kumulativní počet pacientů</a:t>
            </a:r>
          </a:p>
          <a:p>
            <a:pPr marL="342900" indent="-342900"/>
            <a:r>
              <a:rPr lang="cs-CZ" dirty="0" smtClean="0"/>
              <a:t>    </a:t>
            </a:r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971600" y="134076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mesic</a:t>
            </a:r>
            <a:r>
              <a:rPr lang="cs-CZ" dirty="0"/>
              <a:t>, </a:t>
            </a:r>
            <a:r>
              <a:rPr lang="cs-CZ" dirty="0" err="1"/>
              <a:t>pocet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FROM </a:t>
            </a:r>
            <a:r>
              <a:rPr lang="cs-CZ" dirty="0" err="1"/>
              <a:t>pocet_pacientu</a:t>
            </a:r>
            <a:endParaRPr lang="cs-CZ" dirty="0"/>
          </a:p>
          <a:p>
            <a:r>
              <a:rPr lang="cs-CZ" dirty="0"/>
              <a:t>ORDER BY </a:t>
            </a:r>
            <a:r>
              <a:rPr lang="cs-CZ" dirty="0" err="1"/>
              <a:t>mesic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7616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971600" y="134076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mesic</a:t>
            </a:r>
            <a:r>
              <a:rPr lang="cs-CZ" dirty="0"/>
              <a:t>, </a:t>
            </a:r>
            <a:r>
              <a:rPr lang="cs-CZ" dirty="0" err="1"/>
              <a:t>pocet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FROM </a:t>
            </a:r>
            <a:r>
              <a:rPr lang="cs-CZ" dirty="0" err="1"/>
              <a:t>pocet_pacientu</a:t>
            </a:r>
            <a:endParaRPr lang="cs-CZ" dirty="0"/>
          </a:p>
          <a:p>
            <a:r>
              <a:rPr lang="cs-CZ" dirty="0"/>
              <a:t>ORDER BY </a:t>
            </a:r>
            <a:r>
              <a:rPr lang="cs-CZ" dirty="0" err="1"/>
              <a:t>mesic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971600" y="34290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mesic</a:t>
            </a:r>
            <a:r>
              <a:rPr lang="cs-CZ" dirty="0"/>
              <a:t>, </a:t>
            </a:r>
            <a:r>
              <a:rPr lang="cs-CZ" dirty="0" err="1"/>
              <a:t>pocet</a:t>
            </a:r>
            <a:r>
              <a:rPr lang="cs-CZ" dirty="0"/>
              <a:t>, </a:t>
            </a:r>
            <a:endParaRPr lang="en-US" dirty="0" smtClean="0"/>
          </a:p>
          <a:p>
            <a:r>
              <a:rPr lang="cs-CZ" b="1" dirty="0" smtClean="0"/>
              <a:t>SUM(</a:t>
            </a:r>
            <a:r>
              <a:rPr lang="cs-CZ" b="1" dirty="0" err="1" smtClean="0"/>
              <a:t>pocet</a:t>
            </a:r>
            <a:r>
              <a:rPr lang="cs-CZ" b="1" dirty="0"/>
              <a:t>) OVER (ORDER BY </a:t>
            </a:r>
            <a:r>
              <a:rPr lang="cs-CZ" b="1" dirty="0" err="1"/>
              <a:t>mesic</a:t>
            </a:r>
            <a:r>
              <a:rPr lang="cs-CZ" b="1" dirty="0"/>
              <a:t>) </a:t>
            </a:r>
            <a:r>
              <a:rPr lang="cs-CZ" dirty="0"/>
              <a:t>FROM </a:t>
            </a:r>
            <a:r>
              <a:rPr lang="cs-CZ" dirty="0" err="1"/>
              <a:t>pocet_pacientu</a:t>
            </a:r>
            <a:endParaRPr lang="cs-CZ" dirty="0"/>
          </a:p>
          <a:p>
            <a:r>
              <a:rPr lang="cs-CZ" dirty="0"/>
              <a:t>ORDER BY </a:t>
            </a:r>
            <a:r>
              <a:rPr lang="cs-CZ" dirty="0" err="1"/>
              <a:t>mesic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166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99592" y="1196752"/>
            <a:ext cx="5727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</a:t>
            </a:r>
            <a:r>
              <a:rPr lang="cs-CZ" dirty="0" smtClean="0"/>
              <a:t>ř</a:t>
            </a:r>
            <a:r>
              <a:rPr lang="en-US" dirty="0" err="1" smtClean="0"/>
              <a:t>idejte</a:t>
            </a:r>
            <a:r>
              <a:rPr lang="en-US" dirty="0" smtClean="0"/>
              <a:t> </a:t>
            </a:r>
            <a:r>
              <a:rPr lang="cs-CZ" dirty="0" smtClean="0"/>
              <a:t>ke kumulativnímu počtu </a:t>
            </a:r>
            <a:r>
              <a:rPr lang="en-US" dirty="0" err="1" smtClean="0"/>
              <a:t>kumulativn</a:t>
            </a:r>
            <a:r>
              <a:rPr lang="cs-CZ" dirty="0" smtClean="0"/>
              <a:t>í</a:t>
            </a:r>
            <a:r>
              <a:rPr lang="en-US" dirty="0" smtClean="0"/>
              <a:t> </a:t>
            </a:r>
            <a:r>
              <a:rPr lang="en-US" dirty="0" err="1" smtClean="0"/>
              <a:t>procento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084210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99592" y="1196752"/>
            <a:ext cx="5727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</a:t>
            </a:r>
            <a:r>
              <a:rPr lang="cs-CZ" dirty="0" smtClean="0"/>
              <a:t>ř</a:t>
            </a:r>
            <a:r>
              <a:rPr lang="en-US" dirty="0" err="1" smtClean="0"/>
              <a:t>idejte</a:t>
            </a:r>
            <a:r>
              <a:rPr lang="en-US" dirty="0" smtClean="0"/>
              <a:t> </a:t>
            </a:r>
            <a:r>
              <a:rPr lang="cs-CZ" dirty="0" smtClean="0"/>
              <a:t>ke kumulativnímu počtu </a:t>
            </a:r>
            <a:r>
              <a:rPr lang="en-US" dirty="0" err="1" smtClean="0"/>
              <a:t>kumulativn</a:t>
            </a:r>
            <a:r>
              <a:rPr lang="cs-CZ" dirty="0" smtClean="0"/>
              <a:t>í</a:t>
            </a:r>
            <a:r>
              <a:rPr lang="en-US" dirty="0" smtClean="0"/>
              <a:t> </a:t>
            </a:r>
            <a:r>
              <a:rPr lang="en-US" dirty="0" err="1" smtClean="0"/>
              <a:t>procento</a:t>
            </a:r>
            <a:endParaRPr lang="cs-CZ" dirty="0" smtClean="0"/>
          </a:p>
        </p:txBody>
      </p:sp>
      <p:sp>
        <p:nvSpPr>
          <p:cNvPr id="5" name="Obdélník 4"/>
          <p:cNvSpPr/>
          <p:nvPr/>
        </p:nvSpPr>
        <p:spPr>
          <a:xfrm>
            <a:off x="899592" y="2420888"/>
            <a:ext cx="72728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mesic</a:t>
            </a:r>
            <a:r>
              <a:rPr lang="cs-CZ" dirty="0"/>
              <a:t>, </a:t>
            </a:r>
            <a:r>
              <a:rPr lang="cs-CZ" dirty="0" err="1"/>
              <a:t>pocet</a:t>
            </a:r>
            <a:r>
              <a:rPr lang="cs-CZ" dirty="0"/>
              <a:t>, SUM(</a:t>
            </a:r>
            <a:r>
              <a:rPr lang="cs-CZ" dirty="0" err="1"/>
              <a:t>pocet</a:t>
            </a:r>
            <a:r>
              <a:rPr lang="cs-CZ" dirty="0"/>
              <a:t>) OVER (ORDER BY </a:t>
            </a:r>
            <a:r>
              <a:rPr lang="cs-CZ" dirty="0" err="1"/>
              <a:t>mesic</a:t>
            </a:r>
            <a:r>
              <a:rPr lang="cs-CZ" dirty="0"/>
              <a:t>), SUM(</a:t>
            </a:r>
            <a:r>
              <a:rPr lang="cs-CZ" dirty="0" err="1"/>
              <a:t>pocet</a:t>
            </a:r>
            <a:r>
              <a:rPr lang="cs-CZ" dirty="0"/>
              <a:t>) OVER(),  SUM(</a:t>
            </a:r>
            <a:r>
              <a:rPr lang="cs-CZ" dirty="0" err="1"/>
              <a:t>pocet</a:t>
            </a:r>
            <a:r>
              <a:rPr lang="cs-CZ" dirty="0"/>
              <a:t>) OVER (ORDER BY </a:t>
            </a:r>
            <a:r>
              <a:rPr lang="cs-CZ" dirty="0" err="1"/>
              <a:t>mesic</a:t>
            </a:r>
            <a:r>
              <a:rPr lang="cs-CZ" dirty="0"/>
              <a:t>) * 100 / SUM(</a:t>
            </a:r>
            <a:r>
              <a:rPr lang="cs-CZ" dirty="0" err="1"/>
              <a:t>pocet</a:t>
            </a:r>
            <a:r>
              <a:rPr lang="cs-CZ" dirty="0"/>
              <a:t>) OVER() FROM </a:t>
            </a:r>
            <a:r>
              <a:rPr lang="cs-CZ" dirty="0" err="1"/>
              <a:t>pocet_pacientu</a:t>
            </a:r>
            <a:endParaRPr lang="cs-CZ" dirty="0"/>
          </a:p>
          <a:p>
            <a:r>
              <a:rPr lang="cs-CZ" dirty="0"/>
              <a:t>ORDER BY </a:t>
            </a:r>
            <a:r>
              <a:rPr lang="cs-CZ" dirty="0" err="1"/>
              <a:t>mesic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2781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268760"/>
            <a:ext cx="7023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Zobrazte kumulativní </a:t>
            </a:r>
            <a:r>
              <a:rPr lang="cs-CZ" dirty="0" err="1" smtClean="0"/>
              <a:t>procentické</a:t>
            </a:r>
            <a:r>
              <a:rPr lang="cs-CZ" dirty="0" smtClean="0"/>
              <a:t> zastoupení pacientů podle věku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619672" y="2095123"/>
            <a:ext cx="4612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Věk, počet pacientů, kumulativní procento</a:t>
            </a:r>
          </a:p>
        </p:txBody>
      </p:sp>
    </p:spTree>
    <p:extLst>
      <p:ext uri="{BB962C8B-B14F-4D97-AF65-F5344CB8AC3E}">
        <p14:creationId xmlns:p14="http://schemas.microsoft.com/office/powerpoint/2010/main" val="796124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268760"/>
            <a:ext cx="7023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Zobrazte kumulativní </a:t>
            </a:r>
            <a:r>
              <a:rPr lang="cs-CZ" dirty="0" err="1" smtClean="0"/>
              <a:t>procentické</a:t>
            </a:r>
            <a:r>
              <a:rPr lang="cs-CZ" dirty="0" smtClean="0"/>
              <a:t> zastoupení pacientů podle věku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619672" y="2095123"/>
            <a:ext cx="4612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Věk, počet pacientů, kumulativní procento</a:t>
            </a:r>
          </a:p>
        </p:txBody>
      </p:sp>
      <p:sp>
        <p:nvSpPr>
          <p:cNvPr id="6" name="Obdélník 5"/>
          <p:cNvSpPr/>
          <p:nvPr/>
        </p:nvSpPr>
        <p:spPr>
          <a:xfrm>
            <a:off x="1115616" y="3068960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EXTRACT (YEAR FROM AGE(</a:t>
            </a:r>
            <a:r>
              <a:rPr lang="cs-CZ" dirty="0" err="1"/>
              <a:t>date_of_birth</a:t>
            </a:r>
            <a:r>
              <a:rPr lang="cs-CZ" dirty="0"/>
              <a:t>)) </a:t>
            </a:r>
            <a:endParaRPr lang="en-US" dirty="0" smtClean="0"/>
          </a:p>
          <a:p>
            <a:r>
              <a:rPr lang="cs-CZ" dirty="0" smtClean="0"/>
              <a:t>FROM </a:t>
            </a:r>
            <a:r>
              <a:rPr lang="cs-CZ" dirty="0" err="1"/>
              <a:t>patients</a:t>
            </a:r>
            <a:r>
              <a:rPr lang="cs-CZ" dirty="0"/>
              <a:t> limit 100</a:t>
            </a:r>
          </a:p>
        </p:txBody>
      </p:sp>
      <p:sp>
        <p:nvSpPr>
          <p:cNvPr id="7" name="Obdélník 6"/>
          <p:cNvSpPr/>
          <p:nvPr/>
        </p:nvSpPr>
        <p:spPr>
          <a:xfrm>
            <a:off x="971600" y="4167688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vek, COUNT(*) FROM (</a:t>
            </a:r>
          </a:p>
          <a:p>
            <a:r>
              <a:rPr lang="en-US" dirty="0" smtClean="0"/>
              <a:t>   </a:t>
            </a:r>
            <a:r>
              <a:rPr lang="cs-CZ" dirty="0" smtClean="0"/>
              <a:t>SELECT </a:t>
            </a:r>
            <a:r>
              <a:rPr lang="cs-CZ" dirty="0"/>
              <a:t>EXTRACT (YEAR FROM AGE(</a:t>
            </a:r>
            <a:r>
              <a:rPr lang="cs-CZ" dirty="0" err="1"/>
              <a:t>date_of_birth</a:t>
            </a:r>
            <a:r>
              <a:rPr lang="cs-CZ" dirty="0"/>
              <a:t>)) vek 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cs-CZ" dirty="0" smtClean="0"/>
              <a:t>FROM </a:t>
            </a:r>
            <a:r>
              <a:rPr lang="cs-CZ" dirty="0" err="1"/>
              <a:t>patients</a:t>
            </a:r>
            <a:r>
              <a:rPr lang="cs-CZ" dirty="0"/>
              <a:t>) a</a:t>
            </a:r>
          </a:p>
          <a:p>
            <a:r>
              <a:rPr lang="cs-CZ" dirty="0"/>
              <a:t>WHERE vek &gt; 0 and vek &lt; 100</a:t>
            </a:r>
          </a:p>
          <a:p>
            <a:r>
              <a:rPr lang="cs-CZ" dirty="0"/>
              <a:t>GROUP BY </a:t>
            </a:r>
            <a:r>
              <a:rPr lang="cs-CZ" dirty="0" smtClean="0"/>
              <a:t>vek</a:t>
            </a:r>
            <a:endParaRPr lang="en-US" dirty="0" smtClean="0"/>
          </a:p>
          <a:p>
            <a:r>
              <a:rPr lang="en-US" dirty="0" smtClean="0"/>
              <a:t>ORDER BY </a:t>
            </a:r>
            <a:r>
              <a:rPr lang="en-US" dirty="0" err="1" smtClean="0"/>
              <a:t>vek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7383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Nadstandardn</a:t>
            </a:r>
            <a:r>
              <a:rPr lang="cs-CZ" dirty="0" smtClean="0"/>
              <a:t>í“ 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124744"/>
            <a:ext cx="79208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/>
              <a:t> Určování pořadí záznamů</a:t>
            </a:r>
          </a:p>
          <a:p>
            <a:endParaRPr lang="cs-CZ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2400" dirty="0" smtClean="0"/>
              <a:t>Hodnoty předchozích a následujících řádků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/>
              <a:t> Rozšířené agregace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2400" dirty="0" smtClean="0"/>
              <a:t>Výpočet procent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400" dirty="0" smtClean="0"/>
              <a:t> Parciální agregace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2400" dirty="0" smtClean="0"/>
              <a:t>Kumulativní součet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2400" dirty="0" smtClean="0"/>
              <a:t>Klouzavý průměr</a:t>
            </a:r>
            <a:endParaRPr lang="cs-CZ" sz="2400" dirty="0" smtClean="0"/>
          </a:p>
        </p:txBody>
      </p:sp>
      <p:sp>
        <p:nvSpPr>
          <p:cNvPr id="5" name="Obdélník 4"/>
          <p:cNvSpPr/>
          <p:nvPr/>
        </p:nvSpPr>
        <p:spPr>
          <a:xfrm>
            <a:off x="683568" y="5203145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… </a:t>
            </a:r>
            <a:r>
              <a:rPr lang="en-US" b="1" dirty="0" smtClean="0"/>
              <a:t>OVER </a:t>
            </a:r>
            <a:r>
              <a:rPr lang="en-US" b="1" dirty="0"/>
              <a:t>(PARTITION BY </a:t>
            </a:r>
            <a:r>
              <a:rPr lang="en-US" b="1" dirty="0" smtClean="0"/>
              <a:t>s</a:t>
            </a:r>
            <a:r>
              <a:rPr lang="cs-CZ" b="1" dirty="0" err="1" smtClean="0"/>
              <a:t>loupec</a:t>
            </a:r>
            <a:r>
              <a:rPr lang="en-US" b="1" dirty="0" smtClean="0"/>
              <a:t> ORDER</a:t>
            </a:r>
            <a:r>
              <a:rPr lang="cs-CZ" b="1" dirty="0" smtClean="0"/>
              <a:t> </a:t>
            </a:r>
            <a:r>
              <a:rPr lang="en-US" b="1" dirty="0" smtClean="0"/>
              <a:t>BY </a:t>
            </a:r>
            <a:r>
              <a:rPr lang="cs-CZ" b="1" dirty="0" smtClean="0"/>
              <a:t>sloupec</a:t>
            </a:r>
            <a:r>
              <a:rPr lang="en-US" b="1" dirty="0" smtClean="0"/>
              <a:t>)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3568" y="4791550"/>
            <a:ext cx="1945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Rozšíření SQL o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389482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773112" y="1556792"/>
            <a:ext cx="797535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vek, </a:t>
            </a:r>
            <a:r>
              <a:rPr lang="cs-CZ" dirty="0" err="1"/>
              <a:t>pocet</a:t>
            </a:r>
            <a:r>
              <a:rPr lang="cs-CZ" dirty="0"/>
              <a:t>, </a:t>
            </a:r>
            <a:r>
              <a:rPr lang="cs-CZ" dirty="0" err="1"/>
              <a:t>kum_pocet</a:t>
            </a:r>
            <a:r>
              <a:rPr lang="cs-CZ" dirty="0"/>
              <a:t> * 100 / </a:t>
            </a:r>
            <a:r>
              <a:rPr lang="cs-CZ" dirty="0" err="1"/>
              <a:t>pocet_celkem</a:t>
            </a:r>
            <a:r>
              <a:rPr lang="cs-CZ" dirty="0"/>
              <a:t> </a:t>
            </a:r>
            <a:r>
              <a:rPr lang="cs-CZ" dirty="0" err="1"/>
              <a:t>kum_procento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FROM </a:t>
            </a:r>
            <a:r>
              <a:rPr lang="cs-CZ" dirty="0"/>
              <a:t>(  </a:t>
            </a:r>
          </a:p>
          <a:p>
            <a:r>
              <a:rPr lang="cs-CZ" dirty="0" smtClean="0"/>
              <a:t>  SELECT </a:t>
            </a:r>
            <a:r>
              <a:rPr lang="cs-CZ" dirty="0"/>
              <a:t>vek, COUNT(*) </a:t>
            </a:r>
            <a:r>
              <a:rPr lang="cs-CZ" dirty="0" err="1"/>
              <a:t>pocet</a:t>
            </a:r>
            <a:r>
              <a:rPr lang="cs-CZ" dirty="0"/>
              <a:t>, SUM(COUNT(*)) OVER (ORDER BY VEK) </a:t>
            </a:r>
            <a:r>
              <a:rPr lang="cs-CZ" dirty="0" smtClean="0"/>
              <a:t> </a:t>
            </a:r>
          </a:p>
          <a:p>
            <a:r>
              <a:rPr lang="cs-CZ" dirty="0"/>
              <a:t> </a:t>
            </a:r>
            <a:r>
              <a:rPr lang="cs-CZ" dirty="0" smtClean="0"/>
              <a:t>   </a:t>
            </a:r>
            <a:r>
              <a:rPr lang="cs-CZ" dirty="0" err="1" smtClean="0"/>
              <a:t>kum_pocet</a:t>
            </a:r>
            <a:r>
              <a:rPr lang="cs-CZ" dirty="0"/>
              <a:t>, SUM(COUNT(*)) OVER () </a:t>
            </a:r>
            <a:r>
              <a:rPr lang="cs-CZ" dirty="0" err="1"/>
              <a:t>pocet_celkem</a:t>
            </a:r>
            <a:r>
              <a:rPr lang="cs-CZ" dirty="0"/>
              <a:t>  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 FROM </a:t>
            </a:r>
            <a:r>
              <a:rPr lang="cs-CZ" dirty="0"/>
              <a:t>(</a:t>
            </a:r>
          </a:p>
          <a:p>
            <a:r>
              <a:rPr lang="cs-CZ" dirty="0" smtClean="0"/>
              <a:t>    SELECT </a:t>
            </a:r>
            <a:r>
              <a:rPr lang="cs-CZ" dirty="0"/>
              <a:t>EXTRACT (YEAR FROM AGE(</a:t>
            </a:r>
            <a:r>
              <a:rPr lang="cs-CZ" dirty="0" err="1"/>
              <a:t>date_of_birth</a:t>
            </a:r>
            <a:r>
              <a:rPr lang="cs-CZ" dirty="0"/>
              <a:t>)) vek 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   FROM </a:t>
            </a:r>
            <a:r>
              <a:rPr lang="cs-CZ" dirty="0" err="1" smtClean="0"/>
              <a:t>patients</a:t>
            </a:r>
            <a:r>
              <a:rPr lang="cs-CZ" dirty="0"/>
              <a:t>) a</a:t>
            </a:r>
          </a:p>
          <a:p>
            <a:r>
              <a:rPr lang="cs-CZ" dirty="0" smtClean="0"/>
              <a:t>  WHERE </a:t>
            </a:r>
            <a:r>
              <a:rPr lang="cs-CZ" dirty="0"/>
              <a:t>vek &gt; 0 and vek &lt; 100</a:t>
            </a:r>
          </a:p>
          <a:p>
            <a:r>
              <a:rPr lang="cs-CZ" dirty="0" smtClean="0"/>
              <a:t>  GROUP </a:t>
            </a:r>
            <a:r>
              <a:rPr lang="cs-CZ" dirty="0"/>
              <a:t>BY vek</a:t>
            </a:r>
          </a:p>
          <a:p>
            <a:r>
              <a:rPr lang="cs-CZ" dirty="0" smtClean="0"/>
              <a:t>  ORDER </a:t>
            </a:r>
            <a:r>
              <a:rPr lang="cs-CZ" dirty="0"/>
              <a:t>BY vek</a:t>
            </a:r>
          </a:p>
          <a:p>
            <a:r>
              <a:rPr lang="cs-CZ" dirty="0"/>
              <a:t>) b</a:t>
            </a:r>
          </a:p>
        </p:txBody>
      </p:sp>
    </p:spTree>
    <p:extLst>
      <p:ext uri="{BB962C8B-B14F-4D97-AF65-F5344CB8AC3E}">
        <p14:creationId xmlns:p14="http://schemas.microsoft.com/office/powerpoint/2010/main" val="2240510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Analytic</a:t>
            </a:r>
            <a:r>
              <a:rPr lang="cs-CZ" dirty="0" smtClean="0"/>
              <a:t> SQL - ORACLE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971600" y="1556792"/>
            <a:ext cx="4339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RANK, DENSE_RANK, ROW_NUMBER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67544" y="4581128"/>
            <a:ext cx="7869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RANK( ) OVER ([PARTITION </a:t>
            </a:r>
            <a:r>
              <a:rPr lang="cs-CZ" b="1" dirty="0" smtClean="0"/>
              <a:t>BY sex</a:t>
            </a:r>
            <a:r>
              <a:rPr lang="en-US" b="1" dirty="0" smtClean="0"/>
              <a:t>]</a:t>
            </a:r>
            <a:r>
              <a:rPr lang="cs-CZ" b="1" dirty="0" smtClean="0"/>
              <a:t> </a:t>
            </a:r>
            <a:r>
              <a:rPr lang="en-US" b="1" dirty="0" smtClean="0"/>
              <a:t>ORDER BY </a:t>
            </a:r>
            <a:r>
              <a:rPr lang="cs-CZ" b="1" dirty="0" err="1" smtClean="0"/>
              <a:t>date</a:t>
            </a:r>
            <a:r>
              <a:rPr lang="cs-CZ" b="1" dirty="0" smtClean="0"/>
              <a:t>_</a:t>
            </a:r>
            <a:r>
              <a:rPr lang="cs-CZ" b="1" dirty="0" err="1" smtClean="0"/>
              <a:t>of</a:t>
            </a:r>
            <a:r>
              <a:rPr lang="cs-CZ" b="1" dirty="0" smtClean="0"/>
              <a:t>_</a:t>
            </a:r>
            <a:r>
              <a:rPr lang="cs-CZ" b="1" dirty="0" err="1" smtClean="0"/>
              <a:t>birth</a:t>
            </a:r>
            <a:r>
              <a:rPr lang="en-US" b="1" dirty="0" smtClean="0"/>
              <a:t> DESC) 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5157192"/>
            <a:ext cx="682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RANK( ) OVER (ORDER BY </a:t>
            </a:r>
            <a:r>
              <a:rPr lang="cs-CZ" dirty="0" err="1" smtClean="0"/>
              <a:t>date</a:t>
            </a:r>
            <a:r>
              <a:rPr lang="cs-CZ" dirty="0" smtClean="0"/>
              <a:t>_</a:t>
            </a:r>
            <a:r>
              <a:rPr lang="cs-CZ" dirty="0" err="1" smtClean="0"/>
              <a:t>of</a:t>
            </a:r>
            <a:r>
              <a:rPr lang="cs-CZ" dirty="0" smtClean="0"/>
              <a:t>_</a:t>
            </a:r>
            <a:r>
              <a:rPr lang="cs-CZ" dirty="0" err="1" smtClean="0"/>
              <a:t>birth</a:t>
            </a:r>
            <a:r>
              <a:rPr lang="cs-CZ" dirty="0" smtClean="0"/>
              <a:t> </a:t>
            </a:r>
            <a:r>
              <a:rPr lang="en-US" dirty="0" smtClean="0"/>
              <a:t>DESC NULLS LAST) </a:t>
            </a: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467544" y="5733256"/>
            <a:ext cx="6608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Není možné používat za WHERE a HAVING  - nutné zanoření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187624" y="908720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/>
              <a:t>Ranking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function</a:t>
            </a:r>
            <a:r>
              <a:rPr lang="en-US" sz="2400" b="1" dirty="0" smtClean="0"/>
              <a:t> – </a:t>
            </a:r>
            <a:r>
              <a:rPr lang="cs-CZ" sz="2400" b="1" dirty="0" smtClean="0"/>
              <a:t>číslování řádků</a:t>
            </a:r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971600" y="1988840"/>
          <a:ext cx="7200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1049"/>
                <a:gridCol w="1616107"/>
                <a:gridCol w="2253444"/>
                <a:gridCol w="18002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DENSE_RANK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ROW_NUMBER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595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Ranking</a:t>
            </a:r>
            <a:r>
              <a:rPr lang="cs-CZ" dirty="0" smtClean="0"/>
              <a:t>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61596" y="1484784"/>
            <a:ext cx="8782404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SELECT </a:t>
            </a:r>
            <a:r>
              <a:rPr lang="cs-CZ" sz="1600" dirty="0" err="1" smtClean="0"/>
              <a:t>patient</a:t>
            </a:r>
            <a:r>
              <a:rPr lang="cs-CZ" sz="1600" dirty="0" smtClean="0"/>
              <a:t>_id, sex, </a:t>
            </a:r>
            <a:r>
              <a:rPr lang="cs-CZ" sz="1600" dirty="0" err="1" smtClean="0"/>
              <a:t>date</a:t>
            </a:r>
            <a:r>
              <a:rPr lang="cs-CZ" sz="1600" dirty="0" smtClean="0"/>
              <a:t>_</a:t>
            </a:r>
            <a:r>
              <a:rPr lang="cs-CZ" sz="1600" dirty="0" err="1" smtClean="0"/>
              <a:t>of</a:t>
            </a:r>
            <a:r>
              <a:rPr lang="cs-CZ" sz="1600" dirty="0" smtClean="0"/>
              <a:t>_</a:t>
            </a:r>
            <a:r>
              <a:rPr lang="cs-CZ" sz="1600" dirty="0" err="1" smtClean="0"/>
              <a:t>birth</a:t>
            </a:r>
            <a:r>
              <a:rPr lang="cs-CZ" sz="1600" dirty="0" smtClean="0"/>
              <a:t>, </a:t>
            </a:r>
          </a:p>
          <a:p>
            <a:r>
              <a:rPr lang="en-US" sz="1600" dirty="0" smtClean="0"/>
              <a:t>RANK( ) OVER (PARTITION BY sex ORDER BY </a:t>
            </a:r>
            <a:r>
              <a:rPr lang="en-US" sz="1600" dirty="0" err="1" smtClean="0"/>
              <a:t>date_of_birth</a:t>
            </a:r>
            <a:r>
              <a:rPr lang="en-US" sz="1600" dirty="0" smtClean="0"/>
              <a:t> DESC NULLS LAST),</a:t>
            </a:r>
          </a:p>
          <a:p>
            <a:r>
              <a:rPr lang="en-US" sz="1600" dirty="0" smtClean="0"/>
              <a:t>DENSE_RANK( ) OVER (PARTITION BY sex ORDER BY </a:t>
            </a:r>
            <a:r>
              <a:rPr lang="en-US" sz="1600" dirty="0" err="1" smtClean="0"/>
              <a:t>date_of_birth</a:t>
            </a:r>
            <a:r>
              <a:rPr lang="en-US" sz="1600" dirty="0" smtClean="0"/>
              <a:t> DESC NULLS LAST),</a:t>
            </a:r>
          </a:p>
          <a:p>
            <a:r>
              <a:rPr lang="en-US" sz="1600" dirty="0" smtClean="0"/>
              <a:t>ROW_NUMBER( ) OVER (PARTITION BY sex ORDER BY </a:t>
            </a:r>
            <a:r>
              <a:rPr lang="en-US" sz="1600" dirty="0" err="1" smtClean="0"/>
              <a:t>date_of_birth</a:t>
            </a:r>
            <a:r>
              <a:rPr lang="en-US" sz="1600" dirty="0" smtClean="0"/>
              <a:t> DESC NULLS LAST)</a:t>
            </a:r>
          </a:p>
          <a:p>
            <a:r>
              <a:rPr lang="cs-CZ" sz="1600" dirty="0" smtClean="0"/>
              <a:t>FROM </a:t>
            </a:r>
            <a:r>
              <a:rPr lang="cs-CZ" sz="1600" dirty="0" err="1" smtClean="0"/>
              <a:t>patients</a:t>
            </a:r>
            <a:r>
              <a:rPr lang="en-US" sz="1600" dirty="0" smtClean="0"/>
              <a:t> LIMIT 100</a:t>
            </a:r>
            <a:endParaRPr lang="cs-CZ" sz="1600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1052736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Příklad</a:t>
            </a:r>
            <a:r>
              <a:rPr lang="cs-CZ" dirty="0" smtClean="0"/>
              <a:t>: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95536" y="3573016"/>
            <a:ext cx="859004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SELECT * FROM (</a:t>
            </a:r>
          </a:p>
          <a:p>
            <a:r>
              <a:rPr lang="en-US" sz="1600" dirty="0" smtClean="0"/>
              <a:t>  </a:t>
            </a:r>
            <a:r>
              <a:rPr lang="cs-CZ" sz="1600" dirty="0" smtClean="0"/>
              <a:t>SELECT </a:t>
            </a:r>
            <a:r>
              <a:rPr lang="cs-CZ" sz="1600" dirty="0" err="1" smtClean="0"/>
              <a:t>patient</a:t>
            </a:r>
            <a:r>
              <a:rPr lang="cs-CZ" sz="1600" dirty="0" smtClean="0"/>
              <a:t>_id, sex, </a:t>
            </a:r>
            <a:r>
              <a:rPr lang="cs-CZ" sz="1600" dirty="0" err="1" smtClean="0"/>
              <a:t>date</a:t>
            </a:r>
            <a:r>
              <a:rPr lang="cs-CZ" sz="1600" dirty="0" smtClean="0"/>
              <a:t>_</a:t>
            </a:r>
            <a:r>
              <a:rPr lang="cs-CZ" sz="1600" dirty="0" err="1" smtClean="0"/>
              <a:t>of</a:t>
            </a:r>
            <a:r>
              <a:rPr lang="cs-CZ" sz="1600" dirty="0" smtClean="0"/>
              <a:t>_</a:t>
            </a:r>
            <a:r>
              <a:rPr lang="cs-CZ" sz="1600" dirty="0" err="1" smtClean="0"/>
              <a:t>birth</a:t>
            </a:r>
            <a:r>
              <a:rPr lang="cs-CZ" sz="1600" dirty="0" smtClean="0"/>
              <a:t>, </a:t>
            </a:r>
          </a:p>
          <a:p>
            <a:r>
              <a:rPr lang="en-US" sz="1600" dirty="0" smtClean="0"/>
              <a:t>  RANK( ) OVER (PARTITION BY sex ORDER BY </a:t>
            </a:r>
            <a:r>
              <a:rPr lang="en-US" sz="1600" dirty="0" err="1" smtClean="0"/>
              <a:t>date_of_birth</a:t>
            </a:r>
            <a:r>
              <a:rPr lang="en-US" sz="1600" dirty="0" smtClean="0"/>
              <a:t> DESC NULLS LAST) </a:t>
            </a:r>
            <a:r>
              <a:rPr lang="en-US" sz="1600" dirty="0" err="1" smtClean="0"/>
              <a:t>poradi</a:t>
            </a:r>
            <a:endParaRPr lang="en-US" sz="1600" dirty="0" smtClean="0"/>
          </a:p>
          <a:p>
            <a:r>
              <a:rPr lang="en-US" sz="1600" dirty="0" smtClean="0"/>
              <a:t>  </a:t>
            </a:r>
            <a:r>
              <a:rPr lang="cs-CZ" sz="1600" dirty="0" smtClean="0"/>
              <a:t>FROM </a:t>
            </a:r>
            <a:r>
              <a:rPr lang="cs-CZ" sz="1600" dirty="0" err="1" smtClean="0"/>
              <a:t>patients</a:t>
            </a:r>
            <a:r>
              <a:rPr lang="cs-CZ" sz="1600" dirty="0" smtClean="0"/>
              <a:t>)</a:t>
            </a:r>
            <a:r>
              <a:rPr lang="en-US" sz="1600" dirty="0" smtClean="0"/>
              <a:t> x</a:t>
            </a:r>
            <a:endParaRPr lang="cs-CZ" sz="1600" dirty="0" smtClean="0"/>
          </a:p>
          <a:p>
            <a:r>
              <a:rPr lang="cs-CZ" sz="1600" dirty="0" smtClean="0"/>
              <a:t>WHERE </a:t>
            </a:r>
            <a:r>
              <a:rPr lang="cs-CZ" sz="1600" dirty="0" err="1" smtClean="0"/>
              <a:t>poradi</a:t>
            </a:r>
            <a:r>
              <a:rPr lang="cs-CZ" sz="1600" dirty="0" smtClean="0"/>
              <a:t> &lt; 10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95536" y="3140968"/>
            <a:ext cx="4972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Využití v sekci WHERE – nutné zapouzdření</a:t>
            </a:r>
          </a:p>
        </p:txBody>
      </p:sp>
    </p:spTree>
    <p:extLst>
      <p:ext uri="{BB962C8B-B14F-4D97-AF65-F5344CB8AC3E}">
        <p14:creationId xmlns:p14="http://schemas.microsoft.com/office/powerpoint/2010/main" val="347660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LAG, LEAD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79512" y="1052736"/>
            <a:ext cx="87393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LAG (</a:t>
            </a:r>
            <a:r>
              <a:rPr lang="en-US" sz="1600" dirty="0" err="1" smtClean="0"/>
              <a:t>value_expression</a:t>
            </a:r>
            <a:r>
              <a:rPr lang="en-US" sz="1600" dirty="0" smtClean="0"/>
              <a:t> [,offset] [,default]) OVER ([</a:t>
            </a:r>
            <a:r>
              <a:rPr lang="en-US" sz="1600" dirty="0" err="1" smtClean="0"/>
              <a:t>query_partition_clause</a:t>
            </a:r>
            <a:r>
              <a:rPr lang="en-US" sz="1600" dirty="0" smtClean="0"/>
              <a:t>] </a:t>
            </a:r>
            <a:r>
              <a:rPr lang="en-US" sz="1600" dirty="0" err="1" smtClean="0"/>
              <a:t>order_by_clause</a:t>
            </a:r>
            <a:r>
              <a:rPr lang="en-US" sz="1600" dirty="0" smtClean="0"/>
              <a:t>) </a:t>
            </a:r>
            <a:endParaRPr lang="cs-CZ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LEAD (</a:t>
            </a:r>
            <a:r>
              <a:rPr lang="en-US" sz="1600" dirty="0" err="1" smtClean="0"/>
              <a:t>value_expression</a:t>
            </a:r>
            <a:r>
              <a:rPr lang="en-US" sz="1600" dirty="0" smtClean="0"/>
              <a:t> [,offset] [,default]) OVER ([</a:t>
            </a:r>
            <a:r>
              <a:rPr lang="en-US" sz="1600" dirty="0" err="1" smtClean="0"/>
              <a:t>query_partition_clause</a:t>
            </a:r>
            <a:r>
              <a:rPr lang="en-US" sz="1600" dirty="0" smtClean="0"/>
              <a:t>] </a:t>
            </a:r>
            <a:r>
              <a:rPr lang="en-US" sz="1600" dirty="0" err="1" smtClean="0"/>
              <a:t>order_by_clause</a:t>
            </a:r>
            <a:r>
              <a:rPr lang="en-US" sz="1600" dirty="0" smtClean="0"/>
              <a:t>)</a:t>
            </a:r>
            <a:endParaRPr lang="cs-CZ" sz="1600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179512" y="3284984"/>
            <a:ext cx="704558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SELECT </a:t>
            </a:r>
            <a:r>
              <a:rPr lang="en-US" sz="1600" dirty="0" err="1" smtClean="0"/>
              <a:t>study_id</a:t>
            </a:r>
            <a:r>
              <a:rPr lang="en-US" sz="1600" dirty="0" smtClean="0"/>
              <a:t>, TO_CHAR (</a:t>
            </a:r>
            <a:r>
              <a:rPr lang="en-US" sz="1600" dirty="0" err="1" smtClean="0"/>
              <a:t>date_of_enrollment</a:t>
            </a:r>
            <a:r>
              <a:rPr lang="en-US" sz="1600" dirty="0" smtClean="0"/>
              <a:t>, '</a:t>
            </a:r>
            <a:r>
              <a:rPr lang="en-US" sz="1600" dirty="0" err="1" smtClean="0"/>
              <a:t>yyyy</a:t>
            </a:r>
            <a:r>
              <a:rPr lang="en-US" sz="1600" dirty="0" smtClean="0"/>
              <a:t>'), COUNT(*) </a:t>
            </a:r>
            <a:r>
              <a:rPr lang="en-US" sz="1600" dirty="0" err="1" smtClean="0"/>
              <a:t>letos</a:t>
            </a:r>
            <a:r>
              <a:rPr lang="en-US" sz="1600" dirty="0" smtClean="0"/>
              <a:t>,</a:t>
            </a:r>
          </a:p>
          <a:p>
            <a:r>
              <a:rPr lang="en-US" sz="1600" dirty="0" smtClean="0"/>
              <a:t>LAG(COUNT(*),1,0) OVER(PARTITION BY </a:t>
            </a:r>
            <a:r>
              <a:rPr lang="en-US" sz="1600" dirty="0" err="1" smtClean="0"/>
              <a:t>study_id</a:t>
            </a:r>
            <a:r>
              <a:rPr lang="en-US" sz="1600" dirty="0" smtClean="0"/>
              <a:t> </a:t>
            </a:r>
            <a:endParaRPr lang="cs-CZ" sz="1600" dirty="0" smtClean="0"/>
          </a:p>
          <a:p>
            <a:r>
              <a:rPr lang="cs-CZ" sz="1600" dirty="0" smtClean="0"/>
              <a:t>        </a:t>
            </a:r>
            <a:r>
              <a:rPr lang="en-US" sz="1600" dirty="0" smtClean="0"/>
              <a:t>ORDER BY TO_CHAR (</a:t>
            </a:r>
            <a:r>
              <a:rPr lang="en-US" sz="1600" dirty="0" err="1" smtClean="0"/>
              <a:t>date_of_enrollment</a:t>
            </a:r>
            <a:r>
              <a:rPr lang="en-US" sz="1600" dirty="0" smtClean="0"/>
              <a:t>, '</a:t>
            </a:r>
            <a:r>
              <a:rPr lang="en-US" sz="1600" dirty="0" err="1" smtClean="0"/>
              <a:t>yyyy</a:t>
            </a:r>
            <a:r>
              <a:rPr lang="en-US" sz="1600" dirty="0" smtClean="0"/>
              <a:t>') ) </a:t>
            </a:r>
            <a:r>
              <a:rPr lang="en-US" sz="1600" dirty="0" err="1" smtClean="0"/>
              <a:t>loni</a:t>
            </a:r>
            <a:endParaRPr lang="en-US" sz="1600" dirty="0" smtClean="0"/>
          </a:p>
          <a:p>
            <a:r>
              <a:rPr lang="cs-CZ" sz="1600" dirty="0" smtClean="0"/>
              <a:t>FROM </a:t>
            </a:r>
            <a:r>
              <a:rPr lang="cs-CZ" sz="1600" dirty="0" err="1" smtClean="0"/>
              <a:t>patient</a:t>
            </a:r>
            <a:r>
              <a:rPr lang="cs-CZ" sz="1600" dirty="0" smtClean="0"/>
              <a:t>_study</a:t>
            </a:r>
          </a:p>
          <a:p>
            <a:r>
              <a:rPr lang="en-US" sz="1600" dirty="0" smtClean="0"/>
              <a:t>GROUP BY </a:t>
            </a:r>
            <a:r>
              <a:rPr lang="en-US" sz="1600" dirty="0" err="1" smtClean="0"/>
              <a:t>study_id</a:t>
            </a:r>
            <a:r>
              <a:rPr lang="en-US" sz="1600" dirty="0" smtClean="0"/>
              <a:t>, TO_CHAR (</a:t>
            </a:r>
            <a:r>
              <a:rPr lang="en-US" sz="1600" dirty="0" err="1" smtClean="0"/>
              <a:t>date_of_enrollment</a:t>
            </a:r>
            <a:r>
              <a:rPr lang="en-US" sz="1600" dirty="0" smtClean="0"/>
              <a:t>, '</a:t>
            </a:r>
            <a:r>
              <a:rPr lang="en-US" sz="1600" dirty="0" err="1" smtClean="0"/>
              <a:t>yyyy</a:t>
            </a:r>
            <a:r>
              <a:rPr lang="en-US" sz="1600" dirty="0" smtClean="0"/>
              <a:t>')</a:t>
            </a:r>
          </a:p>
          <a:p>
            <a:r>
              <a:rPr lang="en-US" sz="1600" dirty="0" smtClean="0"/>
              <a:t>ORDER BY </a:t>
            </a:r>
            <a:r>
              <a:rPr lang="en-US" sz="1600" dirty="0" err="1" smtClean="0"/>
              <a:t>study_id</a:t>
            </a:r>
            <a:r>
              <a:rPr lang="en-US" sz="1600" dirty="0" smtClean="0"/>
              <a:t>, TO_CHAR (</a:t>
            </a:r>
            <a:r>
              <a:rPr lang="en-US" sz="1600" dirty="0" err="1" smtClean="0"/>
              <a:t>date_of_enrollment</a:t>
            </a:r>
            <a:r>
              <a:rPr lang="en-US" sz="1600" dirty="0" smtClean="0"/>
              <a:t>, '</a:t>
            </a:r>
            <a:r>
              <a:rPr lang="en-US" sz="1600" dirty="0" err="1" smtClean="0"/>
              <a:t>yyyy</a:t>
            </a:r>
            <a:r>
              <a:rPr lang="en-US" sz="1600" dirty="0" smtClean="0"/>
              <a:t>')</a:t>
            </a:r>
            <a:endParaRPr lang="cs-CZ" sz="1600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2060848"/>
            <a:ext cx="42723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LAG = hodnota z předchozího řádku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LEAD = hodnota z následujícího řádku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67544" y="5373216"/>
            <a:ext cx="5153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Pozn</a:t>
            </a:r>
            <a:r>
              <a:rPr lang="en-US" i="1" dirty="0" smtClean="0"/>
              <a:t>. POSTGRESQL 9.1: LAG(COUNT(*),1, </a:t>
            </a:r>
            <a:r>
              <a:rPr lang="en-US" i="1" dirty="0" smtClean="0">
                <a:solidFill>
                  <a:srgbClr val="FF0000"/>
                </a:solidFill>
              </a:rPr>
              <a:t>'0'</a:t>
            </a:r>
            <a:r>
              <a:rPr lang="en-US" i="1" dirty="0" smtClean="0"/>
              <a:t>)</a:t>
            </a:r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1160521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Reportovací</a:t>
            </a:r>
            <a:r>
              <a:rPr lang="cs-CZ" dirty="0" smtClean="0"/>
              <a:t> „</a:t>
            </a:r>
            <a:r>
              <a:rPr lang="cs-CZ" dirty="0" err="1" smtClean="0"/>
              <a:t>window</a:t>
            </a:r>
            <a:r>
              <a:rPr lang="cs-CZ" dirty="0" smtClean="0"/>
              <a:t>“ funkce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043608" y="1940639"/>
            <a:ext cx="5472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studium, </a:t>
            </a:r>
            <a:r>
              <a:rPr lang="en-US" dirty="0" smtClean="0"/>
              <a:t>COUNT</a:t>
            </a:r>
            <a:r>
              <a:rPr lang="cs-CZ" dirty="0" smtClean="0"/>
              <a:t>(*) </a:t>
            </a:r>
            <a:r>
              <a:rPr lang="cs-CZ" dirty="0"/>
              <a:t>FROM student</a:t>
            </a:r>
          </a:p>
          <a:p>
            <a:r>
              <a:rPr lang="cs-CZ" dirty="0"/>
              <a:t>GROUP BY studium</a:t>
            </a:r>
          </a:p>
        </p:txBody>
      </p:sp>
      <p:sp>
        <p:nvSpPr>
          <p:cNvPr id="5" name="Obdélník 4"/>
          <p:cNvSpPr/>
          <p:nvPr/>
        </p:nvSpPr>
        <p:spPr>
          <a:xfrm>
            <a:off x="1043608" y="2876743"/>
            <a:ext cx="6768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studium, </a:t>
            </a:r>
            <a:r>
              <a:rPr lang="en-US" dirty="0" smtClean="0"/>
              <a:t>COUNT</a:t>
            </a:r>
            <a:r>
              <a:rPr lang="cs-CZ" dirty="0" smtClean="0"/>
              <a:t>(*) </a:t>
            </a:r>
            <a:r>
              <a:rPr lang="cs-CZ" dirty="0" err="1"/>
              <a:t>pocet</a:t>
            </a:r>
            <a:r>
              <a:rPr lang="cs-CZ" dirty="0"/>
              <a:t> , </a:t>
            </a:r>
            <a:r>
              <a:rPr lang="en-US" dirty="0" smtClean="0"/>
              <a:t>COUNT</a:t>
            </a:r>
            <a:r>
              <a:rPr lang="cs-CZ" dirty="0" smtClean="0"/>
              <a:t>(*)</a:t>
            </a:r>
            <a:r>
              <a:rPr lang="en-US" dirty="0" smtClean="0"/>
              <a:t> </a:t>
            </a:r>
            <a:r>
              <a:rPr lang="cs-CZ" dirty="0" smtClean="0"/>
              <a:t>*</a:t>
            </a:r>
            <a:r>
              <a:rPr lang="en-US" dirty="0" smtClean="0"/>
              <a:t> </a:t>
            </a:r>
            <a:r>
              <a:rPr lang="cs-CZ" dirty="0" smtClean="0"/>
              <a:t>100.0</a:t>
            </a:r>
            <a:r>
              <a:rPr lang="cs-CZ" b="1" dirty="0"/>
              <a:t>/(SELECT COUNT(*) FROM student)</a:t>
            </a:r>
            <a:r>
              <a:rPr lang="cs-CZ" dirty="0"/>
              <a:t> procento FROM student</a:t>
            </a:r>
          </a:p>
          <a:p>
            <a:r>
              <a:rPr lang="cs-CZ" dirty="0"/>
              <a:t>GROUP BY studium</a:t>
            </a:r>
          </a:p>
        </p:txBody>
      </p:sp>
      <p:sp>
        <p:nvSpPr>
          <p:cNvPr id="6" name="Obdélník 5"/>
          <p:cNvSpPr/>
          <p:nvPr/>
        </p:nvSpPr>
        <p:spPr>
          <a:xfrm>
            <a:off x="1043608" y="126876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SELECT </a:t>
            </a:r>
            <a:r>
              <a:rPr lang="cs-CZ" dirty="0" smtClean="0"/>
              <a:t> </a:t>
            </a:r>
            <a:r>
              <a:rPr lang="en-US" dirty="0" smtClean="0"/>
              <a:t>COUNT</a:t>
            </a:r>
            <a:r>
              <a:rPr lang="cs-CZ" dirty="0" smtClean="0"/>
              <a:t>(*) </a:t>
            </a:r>
            <a:r>
              <a:rPr lang="cs-CZ" dirty="0"/>
              <a:t>FROM </a:t>
            </a:r>
            <a:r>
              <a:rPr lang="cs-CZ" dirty="0" smtClean="0"/>
              <a:t>student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038976" y="4351981"/>
            <a:ext cx="61253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studium, </a:t>
            </a:r>
            <a:r>
              <a:rPr lang="en-US" dirty="0" smtClean="0"/>
              <a:t>COUNT</a:t>
            </a:r>
            <a:r>
              <a:rPr lang="cs-CZ" dirty="0" smtClean="0"/>
              <a:t>(*) </a:t>
            </a:r>
            <a:r>
              <a:rPr lang="cs-CZ" dirty="0" err="1"/>
              <a:t>pocet</a:t>
            </a:r>
            <a:r>
              <a:rPr lang="cs-CZ" dirty="0"/>
              <a:t>, COUNT(*) *100.0 / </a:t>
            </a:r>
            <a:r>
              <a:rPr lang="cs-CZ" b="1" dirty="0"/>
              <a:t>SUM(COUNT(*)) </a:t>
            </a:r>
            <a:r>
              <a:rPr lang="cs-CZ" b="1" dirty="0">
                <a:solidFill>
                  <a:srgbClr val="FF0000"/>
                </a:solidFill>
              </a:rPr>
              <a:t>OVER () </a:t>
            </a:r>
            <a:r>
              <a:rPr lang="cs-CZ" dirty="0"/>
              <a:t>procento FROM student</a:t>
            </a:r>
          </a:p>
          <a:p>
            <a:r>
              <a:rPr lang="cs-CZ" dirty="0"/>
              <a:t>GROUP BY studium</a:t>
            </a:r>
          </a:p>
        </p:txBody>
      </p:sp>
    </p:spTree>
    <p:extLst>
      <p:ext uri="{BB962C8B-B14F-4D97-AF65-F5344CB8AC3E}">
        <p14:creationId xmlns:p14="http://schemas.microsoft.com/office/powerpoint/2010/main" val="956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Window</a:t>
            </a:r>
            <a:r>
              <a:rPr lang="cs-CZ" dirty="0" smtClean="0"/>
              <a:t> a reporting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11560" y="3356992"/>
            <a:ext cx="58015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COUNT(*), </a:t>
            </a:r>
            <a:endParaRPr lang="cs-CZ" dirty="0" smtClean="0"/>
          </a:p>
          <a:p>
            <a:r>
              <a:rPr lang="en-US" dirty="0" smtClean="0"/>
              <a:t>COUNT(*) / </a:t>
            </a:r>
            <a:r>
              <a:rPr lang="en-US" b="1" dirty="0" smtClean="0"/>
              <a:t>SUM(COUNT(*)) OVER ()</a:t>
            </a:r>
            <a:r>
              <a:rPr lang="en-US" dirty="0" smtClean="0"/>
              <a:t> * 100 </a:t>
            </a:r>
            <a:r>
              <a:rPr lang="en-US" dirty="0" err="1" smtClean="0"/>
              <a:t>procento</a:t>
            </a:r>
            <a:r>
              <a:rPr lang="en-US" dirty="0" smtClean="0"/>
              <a:t> 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patient</a:t>
            </a:r>
            <a:r>
              <a:rPr lang="cs-CZ" dirty="0" smtClean="0"/>
              <a:t>_study</a:t>
            </a:r>
          </a:p>
          <a:p>
            <a:r>
              <a:rPr lang="cs-CZ" dirty="0" smtClean="0"/>
              <a:t>GROUP BY study_id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11560" y="2996952"/>
            <a:ext cx="2226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Analytická funkce</a:t>
            </a: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1556792"/>
            <a:ext cx="80457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COUNT(*), </a:t>
            </a:r>
            <a:endParaRPr lang="cs-CZ" dirty="0" smtClean="0"/>
          </a:p>
          <a:p>
            <a:r>
              <a:rPr lang="en-US" dirty="0" smtClean="0"/>
              <a:t>COUNT(*) * 100.0 </a:t>
            </a:r>
            <a:r>
              <a:rPr lang="en-US" b="1" dirty="0" smtClean="0"/>
              <a:t>/ (SELECT COUNT(*) FROM </a:t>
            </a:r>
            <a:r>
              <a:rPr lang="en-US" b="1" dirty="0" err="1" smtClean="0"/>
              <a:t>patient_study</a:t>
            </a:r>
            <a:r>
              <a:rPr lang="en-US" b="1" dirty="0" smtClean="0"/>
              <a:t>) </a:t>
            </a:r>
            <a:r>
              <a:rPr lang="en-US" dirty="0" smtClean="0"/>
              <a:t> </a:t>
            </a:r>
            <a:r>
              <a:rPr lang="en-US" dirty="0" err="1" smtClean="0"/>
              <a:t>procento</a:t>
            </a:r>
            <a:r>
              <a:rPr lang="en-US" dirty="0" smtClean="0"/>
              <a:t> 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patient</a:t>
            </a:r>
            <a:r>
              <a:rPr lang="cs-CZ" dirty="0" smtClean="0"/>
              <a:t>_study</a:t>
            </a:r>
          </a:p>
          <a:p>
            <a:r>
              <a:rPr lang="cs-CZ" dirty="0" smtClean="0"/>
              <a:t>GROUP BY study_id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11560" y="1124744"/>
            <a:ext cx="4814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Procentické</a:t>
            </a:r>
            <a:r>
              <a:rPr lang="cs-CZ" b="1" dirty="0" smtClean="0"/>
              <a:t> zastoupení – standardní SQL: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Parci</a:t>
            </a:r>
            <a:r>
              <a:rPr lang="cs-CZ" dirty="0" err="1"/>
              <a:t>ální</a:t>
            </a:r>
            <a:r>
              <a:rPr lang="cs-CZ" dirty="0"/>
              <a:t> součty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552002" y="1117804"/>
            <a:ext cx="69003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UPDATE student </a:t>
            </a:r>
            <a:r>
              <a:rPr lang="en-US" dirty="0" smtClean="0"/>
              <a:t>SET </a:t>
            </a:r>
            <a:r>
              <a:rPr lang="cs-CZ" dirty="0" err="1" smtClean="0"/>
              <a:t>ukonceni</a:t>
            </a:r>
            <a:r>
              <a:rPr lang="cs-CZ" dirty="0" smtClean="0"/>
              <a:t> </a:t>
            </a:r>
            <a:r>
              <a:rPr lang="cs-CZ" dirty="0"/>
              <a:t>= 'Z' </a:t>
            </a:r>
            <a:endParaRPr lang="cs-CZ" dirty="0" smtClean="0"/>
          </a:p>
          <a:p>
            <a:r>
              <a:rPr lang="cs-CZ" dirty="0" smtClean="0"/>
              <a:t>WHERE </a:t>
            </a:r>
            <a:r>
              <a:rPr lang="cs-CZ" dirty="0" err="1"/>
              <a:t>mod</a:t>
            </a:r>
            <a:r>
              <a:rPr lang="cs-CZ" dirty="0"/>
              <a:t>(uco,2) = </a:t>
            </a:r>
            <a:r>
              <a:rPr lang="cs-CZ" dirty="0" smtClean="0"/>
              <a:t>1 – Rozdělení datového souboru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552002" y="2516703"/>
            <a:ext cx="77644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b="1" dirty="0" err="1"/>
              <a:t>ukonceni</a:t>
            </a:r>
            <a:r>
              <a:rPr lang="cs-CZ" b="1" dirty="0"/>
              <a:t>, studium</a:t>
            </a:r>
            <a:r>
              <a:rPr lang="cs-CZ" dirty="0"/>
              <a:t>,  </a:t>
            </a:r>
            <a:r>
              <a:rPr lang="cs-CZ" dirty="0" err="1"/>
              <a:t>count</a:t>
            </a:r>
            <a:r>
              <a:rPr lang="cs-CZ" dirty="0"/>
              <a:t>(*) </a:t>
            </a:r>
            <a:r>
              <a:rPr lang="cs-CZ" dirty="0" err="1"/>
              <a:t>pocet</a:t>
            </a:r>
            <a:r>
              <a:rPr lang="cs-CZ" dirty="0"/>
              <a:t>, COUNT(*) *100.0 / SUM(COUNT(*)) OVER () procento FROM student</a:t>
            </a:r>
          </a:p>
          <a:p>
            <a:r>
              <a:rPr lang="cs-CZ" dirty="0"/>
              <a:t>GROUP BY </a:t>
            </a:r>
            <a:r>
              <a:rPr lang="cs-CZ" b="1" dirty="0" err="1"/>
              <a:t>ukonceni</a:t>
            </a:r>
            <a:r>
              <a:rPr lang="cs-CZ" b="1" dirty="0"/>
              <a:t>, studium </a:t>
            </a:r>
          </a:p>
          <a:p>
            <a:r>
              <a:rPr lang="cs-CZ" dirty="0"/>
              <a:t>ORDER BY </a:t>
            </a:r>
            <a:r>
              <a:rPr lang="cs-CZ" dirty="0" err="1"/>
              <a:t>ukonceni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552002" y="3829298"/>
            <a:ext cx="76204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ukonceni</a:t>
            </a:r>
            <a:r>
              <a:rPr lang="cs-CZ" dirty="0"/>
              <a:t>, studium,  </a:t>
            </a:r>
            <a:r>
              <a:rPr lang="cs-CZ" dirty="0" err="1"/>
              <a:t>count</a:t>
            </a:r>
            <a:r>
              <a:rPr lang="cs-CZ" dirty="0"/>
              <a:t>(*) </a:t>
            </a:r>
            <a:r>
              <a:rPr lang="cs-CZ" dirty="0" err="1"/>
              <a:t>pocet</a:t>
            </a:r>
            <a:r>
              <a:rPr lang="cs-CZ" dirty="0"/>
              <a:t>, COUNT(*) *100.0 / SUM(COUNT(*)) OVER () procento ,</a:t>
            </a:r>
          </a:p>
          <a:p>
            <a:r>
              <a:rPr lang="cs-CZ" dirty="0"/>
              <a:t>COUNT(*) *100.0 / SUM(COUNT(*)) OVER (</a:t>
            </a:r>
            <a:r>
              <a:rPr lang="cs-CZ" b="1" dirty="0"/>
              <a:t>PARTITION BY </a:t>
            </a:r>
            <a:r>
              <a:rPr lang="cs-CZ" b="1" dirty="0" err="1"/>
              <a:t>ukonceni</a:t>
            </a:r>
            <a:r>
              <a:rPr lang="cs-CZ" dirty="0"/>
              <a:t>) </a:t>
            </a:r>
            <a:r>
              <a:rPr lang="cs-CZ" dirty="0" err="1"/>
              <a:t>proc_podskupiny</a:t>
            </a:r>
            <a:endParaRPr lang="cs-CZ" dirty="0"/>
          </a:p>
          <a:p>
            <a:r>
              <a:rPr lang="cs-CZ" dirty="0"/>
              <a:t>FROM student </a:t>
            </a:r>
          </a:p>
          <a:p>
            <a:r>
              <a:rPr lang="cs-CZ" dirty="0"/>
              <a:t>GROUP BY </a:t>
            </a:r>
            <a:r>
              <a:rPr lang="cs-CZ" dirty="0" err="1"/>
              <a:t>ukonceni</a:t>
            </a:r>
            <a:r>
              <a:rPr lang="cs-CZ" dirty="0"/>
              <a:t>, studium </a:t>
            </a:r>
          </a:p>
          <a:p>
            <a:r>
              <a:rPr lang="cs-CZ" dirty="0"/>
              <a:t>ORDER BY </a:t>
            </a:r>
            <a:r>
              <a:rPr lang="cs-CZ" dirty="0" err="1"/>
              <a:t>ukonceni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926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Parci</a:t>
            </a:r>
            <a:r>
              <a:rPr lang="cs-CZ" dirty="0" err="1"/>
              <a:t>ální</a:t>
            </a:r>
            <a:r>
              <a:rPr lang="cs-CZ" dirty="0"/>
              <a:t> součty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525383" y="1899369"/>
            <a:ext cx="85502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study_site</a:t>
            </a:r>
            <a:r>
              <a:rPr lang="en-US" dirty="0" smtClean="0"/>
              <a:t>, COUNT(*), </a:t>
            </a:r>
            <a:endParaRPr lang="cs-CZ" dirty="0" smtClean="0"/>
          </a:p>
          <a:p>
            <a:r>
              <a:rPr lang="en-US" dirty="0" smtClean="0"/>
              <a:t>COUNT(*) /  </a:t>
            </a:r>
            <a:r>
              <a:rPr lang="en-US" b="1" dirty="0" smtClean="0"/>
              <a:t>SUM(COUNT(*)) OVER (PARTITION BY </a:t>
            </a:r>
            <a:r>
              <a:rPr lang="en-US" b="1" dirty="0" err="1" smtClean="0"/>
              <a:t>study_id</a:t>
            </a:r>
            <a:r>
              <a:rPr lang="en-US" b="1" dirty="0" smtClean="0"/>
              <a:t>)</a:t>
            </a:r>
            <a:r>
              <a:rPr lang="en-US" dirty="0" smtClean="0"/>
              <a:t> * 100  </a:t>
            </a:r>
            <a:r>
              <a:rPr lang="en-US" dirty="0" err="1" smtClean="0"/>
              <a:t>procento</a:t>
            </a:r>
            <a:r>
              <a:rPr lang="en-US" dirty="0" smtClean="0"/>
              <a:t> 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patient</a:t>
            </a:r>
            <a:r>
              <a:rPr lang="cs-CZ" dirty="0" smtClean="0"/>
              <a:t>_study</a:t>
            </a:r>
          </a:p>
          <a:p>
            <a:r>
              <a:rPr lang="cs-CZ" dirty="0" smtClean="0"/>
              <a:t>GROUP BY study_id, study_</a:t>
            </a:r>
            <a:r>
              <a:rPr lang="cs-CZ" dirty="0" err="1" smtClean="0"/>
              <a:t>site</a:t>
            </a:r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1268760"/>
            <a:ext cx="9015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Procentické</a:t>
            </a:r>
            <a:r>
              <a:rPr lang="cs-CZ" b="1" dirty="0" smtClean="0"/>
              <a:t> zastoupení pracovišť (počtu jejich pacientů)  v jednotlivých studiích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211650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3793</TotalTime>
  <Words>1204</Words>
  <Application>Microsoft Office PowerPoint</Application>
  <PresentationFormat>Předvádění na obrazovce (4:3)</PresentationFormat>
  <Paragraphs>205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“Nadstandardní“ SQL</vt:lpstr>
      <vt:lpstr>Analytic SQL - ORACLE</vt:lpstr>
      <vt:lpstr>Ranking function</vt:lpstr>
      <vt:lpstr>LAG, LEAD</vt:lpstr>
      <vt:lpstr>Reportovací „window“ funkce</vt:lpstr>
      <vt:lpstr>Window a reporting function</vt:lpstr>
      <vt:lpstr>Parciální součty</vt:lpstr>
      <vt:lpstr>Parciální součty</vt:lpstr>
      <vt:lpstr>Kumulativní součet</vt:lpstr>
      <vt:lpstr>Klouzavý průměr</vt:lpstr>
      <vt:lpstr>Klouzavý průměr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Klimes</cp:lastModifiedBy>
  <cp:revision>426</cp:revision>
  <dcterms:created xsi:type="dcterms:W3CDTF">2011-01-19T10:31:11Z</dcterms:created>
  <dcterms:modified xsi:type="dcterms:W3CDTF">2017-11-21T07:30:57Z</dcterms:modified>
</cp:coreProperties>
</file>