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56" r:id="rId2"/>
    <p:sldId id="275" r:id="rId3"/>
    <p:sldId id="294" r:id="rId4"/>
    <p:sldId id="276" r:id="rId5"/>
    <p:sldId id="277" r:id="rId6"/>
    <p:sldId id="278" r:id="rId7"/>
    <p:sldId id="295" r:id="rId8"/>
    <p:sldId id="279" r:id="rId9"/>
    <p:sldId id="280" r:id="rId10"/>
    <p:sldId id="282" r:id="rId11"/>
    <p:sldId id="284" r:id="rId12"/>
    <p:sldId id="281" r:id="rId13"/>
    <p:sldId id="286" r:id="rId14"/>
    <p:sldId id="287" r:id="rId15"/>
    <p:sldId id="285" r:id="rId16"/>
    <p:sldId id="283" r:id="rId17"/>
    <p:sldId id="293" r:id="rId18"/>
    <p:sldId id="291" r:id="rId19"/>
    <p:sldId id="29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82" autoAdjust="0"/>
    <p:restoredTop sz="78623" autoAdjust="0"/>
  </p:normalViewPr>
  <p:slideViewPr>
    <p:cSldViewPr snapToGrid="0">
      <p:cViewPr varScale="1">
        <p:scale>
          <a:sx n="85" d="100"/>
          <a:sy n="85" d="100"/>
        </p:scale>
        <p:origin x="-140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8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7FBD0-BCAC-4BB5-B390-7406ABE302E4}" type="datetimeFigureOut">
              <a:rPr lang="cs-CZ" smtClean="0"/>
              <a:t>9.3.2016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F5CA1-0B4B-40D5-8ADE-97AF1DFB2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1654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Sklíčkové – pozorujeme tým </a:t>
            </a:r>
            <a:r>
              <a:rPr lang="cs-CZ" dirty="0" err="1" smtClean="0"/>
              <a:t>plesne</a:t>
            </a:r>
            <a:r>
              <a:rPr lang="cs-CZ" dirty="0" smtClean="0"/>
              <a:t>, kvasinky, </a:t>
            </a:r>
            <a:r>
              <a:rPr lang="cs-CZ" dirty="0" err="1" smtClean="0"/>
              <a:t>aktinomycéty</a:t>
            </a:r>
            <a:r>
              <a:rPr lang="cs-CZ" dirty="0" smtClean="0"/>
              <a:t>,</a:t>
            </a:r>
            <a:r>
              <a:rPr lang="cs-CZ" baseline="0" dirty="0" smtClean="0"/>
              <a:t> sklíčko je </a:t>
            </a:r>
            <a:r>
              <a:rPr lang="cs-CZ" baseline="0" dirty="0" err="1" smtClean="0"/>
              <a:t>zapichnuté</a:t>
            </a:r>
            <a:r>
              <a:rPr lang="cs-CZ" baseline="0" dirty="0" smtClean="0"/>
              <a:t> v agare pod 45 </a:t>
            </a:r>
            <a:r>
              <a:rPr lang="cs-CZ" baseline="0" dirty="0" err="1" smtClean="0"/>
              <a:t>stupnami</a:t>
            </a:r>
            <a:r>
              <a:rPr lang="cs-CZ" baseline="0" dirty="0" smtClean="0"/>
              <a:t>, kultivuje </a:t>
            </a:r>
            <a:r>
              <a:rPr lang="cs-CZ" baseline="0" dirty="0" err="1" smtClean="0"/>
              <a:t>sa</a:t>
            </a:r>
            <a:r>
              <a:rPr lang="cs-CZ" baseline="0" dirty="0" smtClean="0"/>
              <a:t> spolu s kulturou, v </a:t>
            </a:r>
            <a:r>
              <a:rPr lang="cs-CZ" baseline="0" dirty="0" err="1" smtClean="0"/>
              <a:t>mieste</a:t>
            </a:r>
            <a:r>
              <a:rPr lang="cs-CZ" baseline="0" dirty="0" smtClean="0"/>
              <a:t> styku je mycelium </a:t>
            </a:r>
            <a:r>
              <a:rPr lang="cs-CZ" baseline="0" dirty="0" err="1" smtClean="0"/>
              <a:t>vyrastené</a:t>
            </a:r>
            <a:r>
              <a:rPr lang="cs-CZ" baseline="0" dirty="0" smtClean="0"/>
              <a:t>. Pozorujeme substrátové a vzdušné </a:t>
            </a:r>
            <a:r>
              <a:rPr lang="cs-CZ" baseline="0" dirty="0" err="1" smtClean="0"/>
              <a:t>mycélium</a:t>
            </a:r>
            <a:r>
              <a:rPr lang="cs-CZ" baseline="0" dirty="0" smtClean="0"/>
              <a:t>. </a:t>
            </a:r>
          </a:p>
          <a:p>
            <a:r>
              <a:rPr lang="cs-CZ" baseline="0" dirty="0" err="1" smtClean="0"/>
              <a:t>Nat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F5CA1-0B4B-40D5-8ADE-97AF1DFB2C8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005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Sklíčko držíme za okraje, </a:t>
            </a:r>
            <a:r>
              <a:rPr lang="cs-CZ" dirty="0" err="1" smtClean="0"/>
              <a:t>trikrát</a:t>
            </a:r>
            <a:r>
              <a:rPr lang="cs-CZ" dirty="0" smtClean="0"/>
              <a:t> ho </a:t>
            </a:r>
            <a:r>
              <a:rPr lang="cs-CZ" dirty="0" err="1" smtClean="0"/>
              <a:t>pretiahneme</a:t>
            </a:r>
            <a:r>
              <a:rPr lang="cs-CZ" dirty="0" smtClean="0"/>
              <a:t> </a:t>
            </a:r>
            <a:r>
              <a:rPr lang="cs-CZ" dirty="0" err="1" smtClean="0"/>
              <a:t>plamenom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náterom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nahore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F5CA1-0B4B-40D5-8ADE-97AF1DFB2C8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2014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wQ-yXXL3Pw" TargetMode="External"/><Relationship Id="rId2" Type="http://schemas.openxmlformats.org/officeDocument/2006/relationships/hyperlink" Target="https://www.youtube.com/watch?v=4grQSLmWXQ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38150" y="2028481"/>
            <a:ext cx="9909285" cy="2677648"/>
          </a:xfrm>
        </p:spPr>
        <p:txBody>
          <a:bodyPr/>
          <a:lstStyle/>
          <a:p>
            <a:r>
              <a:rPr lang="cs-CZ" dirty="0" smtClean="0"/>
              <a:t>Makroskopické a mikroskopické pozorování mikroorganismů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268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Nativní preparát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0654" y="2330605"/>
            <a:ext cx="11230291" cy="4260199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D</a:t>
            </a:r>
            <a:r>
              <a:rPr lang="cs-CZ" dirty="0" smtClean="0"/>
              <a:t>obře </a:t>
            </a:r>
            <a:r>
              <a:rPr lang="cs-CZ" dirty="0"/>
              <a:t>očištěné podložní sklíčko vyjmeme z alkoholu a protáhneme jej plamenem </a:t>
            </a:r>
          </a:p>
          <a:p>
            <a:pPr lvl="0"/>
            <a:r>
              <a:rPr lang="cs-CZ" dirty="0"/>
              <a:t>D</a:t>
            </a:r>
            <a:r>
              <a:rPr lang="cs-CZ" dirty="0" smtClean="0"/>
              <a:t>oprostřed </a:t>
            </a:r>
            <a:r>
              <a:rPr lang="cs-CZ" dirty="0"/>
              <a:t>sklíčka naneseme kapku sterilní destilované vody</a:t>
            </a:r>
          </a:p>
          <a:p>
            <a:pPr lvl="0"/>
            <a:r>
              <a:rPr lang="cs-CZ" dirty="0"/>
              <a:t>O</a:t>
            </a:r>
            <a:r>
              <a:rPr lang="cs-CZ" dirty="0" smtClean="0"/>
              <a:t>žehnutou </a:t>
            </a:r>
            <a:r>
              <a:rPr lang="cs-CZ" dirty="0"/>
              <a:t>a vychladlou očkovací kličkou vneseme do kapky nepatrné množství kultury a pečlivě rozmícháme</a:t>
            </a:r>
          </a:p>
          <a:p>
            <a:pPr lvl="0"/>
            <a:r>
              <a:rPr lang="cs-CZ" dirty="0"/>
              <a:t>K</a:t>
            </a:r>
            <a:r>
              <a:rPr lang="cs-CZ" dirty="0" smtClean="0"/>
              <a:t>ultury </a:t>
            </a:r>
            <a:r>
              <a:rPr lang="cs-CZ" dirty="0"/>
              <a:t>nesmíme nanést do kapky mnoho, aby preparát nebyl hustý</a:t>
            </a:r>
          </a:p>
          <a:p>
            <a:pPr lvl="0"/>
            <a:r>
              <a:rPr lang="cs-CZ" dirty="0"/>
              <a:t>K</a:t>
            </a:r>
            <a:r>
              <a:rPr lang="cs-CZ" dirty="0" smtClean="0"/>
              <a:t>apka </a:t>
            </a:r>
            <a:r>
              <a:rPr lang="cs-CZ" dirty="0"/>
              <a:t>se neroztírá, překrývá se krycím sklíčkem a to tak, aby v preparátu nebyly vzduchové bublinky (nepřikládáme svrchu na kapku, ale nejprve jednou hranou, nepřitlačujeme). </a:t>
            </a:r>
          </a:p>
          <a:p>
            <a:pPr lvl="0"/>
            <a:r>
              <a:rPr lang="cs-CZ" dirty="0"/>
              <a:t>P</a:t>
            </a:r>
            <a:r>
              <a:rPr lang="cs-CZ" dirty="0" smtClean="0"/>
              <a:t>řebytečnou </a:t>
            </a:r>
            <a:r>
              <a:rPr lang="cs-CZ" dirty="0"/>
              <a:t>kapalinu odsajeme filtračním papírem. </a:t>
            </a:r>
            <a:endParaRPr lang="cs-CZ" dirty="0" smtClean="0"/>
          </a:p>
          <a:p>
            <a:pPr lvl="0"/>
            <a:r>
              <a:rPr lang="cs-CZ" dirty="0" smtClean="0"/>
              <a:t>Ihned </a:t>
            </a:r>
            <a:r>
              <a:rPr lang="cs-CZ" dirty="0"/>
              <a:t>mikroskopujeme </a:t>
            </a:r>
            <a:r>
              <a:rPr lang="cs-CZ" dirty="0" smtClean="0"/>
              <a:t>(rychle vysychá) </a:t>
            </a:r>
            <a:r>
              <a:rPr lang="cs-CZ" b="1" dirty="0" smtClean="0"/>
              <a:t>FÁZOVÝM </a:t>
            </a:r>
            <a:r>
              <a:rPr lang="cs-CZ" b="1" dirty="0"/>
              <a:t>KONTRASTEM </a:t>
            </a:r>
            <a:endParaRPr lang="cs-CZ" b="1" dirty="0" smtClean="0"/>
          </a:p>
          <a:p>
            <a:pPr marL="0" lvl="0" indent="0">
              <a:buNone/>
            </a:pPr>
            <a:r>
              <a:rPr lang="cs-CZ" dirty="0" smtClean="0"/>
              <a:t>     (</a:t>
            </a:r>
            <a:r>
              <a:rPr lang="cs-CZ" dirty="0"/>
              <a:t>objektiv </a:t>
            </a:r>
            <a:r>
              <a:rPr lang="cs-CZ" dirty="0" smtClean="0"/>
              <a:t>60x / 100x </a:t>
            </a:r>
            <a:r>
              <a:rPr lang="cs-CZ" dirty="0"/>
              <a:t>– celkové zvětšení tedy 600x nebo 1000x</a:t>
            </a:r>
            <a:r>
              <a:rPr lang="cs-CZ" dirty="0" smtClean="0"/>
              <a:t>)</a:t>
            </a:r>
            <a:endParaRPr lang="cs-CZ" dirty="0"/>
          </a:p>
          <a:p>
            <a:endParaRPr lang="cs-CZ" dirty="0"/>
          </a:p>
        </p:txBody>
      </p:sp>
      <p:pic>
        <p:nvPicPr>
          <p:cNvPr id="4098" name="Picture 2" descr="https://encrypted-tbn3.gstatic.com/images?q=tbn:ANd9GcQkPGoMD2b07cSikH_PSglo-k5EPF-wNMj5VhhMkndWcYcWTlCKh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3" b="29527"/>
          <a:stretch/>
        </p:blipFill>
        <p:spPr bwMode="auto">
          <a:xfrm>
            <a:off x="8860187" y="5308271"/>
            <a:ext cx="2670753" cy="124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5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Barvené preparáty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2514" y="2161310"/>
            <a:ext cx="11162805" cy="3727862"/>
          </a:xfrm>
        </p:spPr>
        <p:txBody>
          <a:bodyPr>
            <a:normAutofit/>
          </a:bodyPr>
          <a:lstStyle/>
          <a:p>
            <a:r>
              <a:rPr lang="cs-CZ" dirty="0" smtClean="0"/>
              <a:t>Mírně deformují buňku</a:t>
            </a:r>
          </a:p>
          <a:p>
            <a:r>
              <a:rPr lang="cs-CZ" dirty="0" smtClean="0"/>
              <a:t>Barvením zjistíme </a:t>
            </a:r>
            <a:r>
              <a:rPr lang="cs-CZ" b="1" dirty="0" smtClean="0"/>
              <a:t>tvar buňky</a:t>
            </a:r>
            <a:r>
              <a:rPr lang="cs-CZ" dirty="0" smtClean="0"/>
              <a:t>, </a:t>
            </a:r>
            <a:r>
              <a:rPr lang="cs-CZ" b="1" dirty="0" smtClean="0"/>
              <a:t>typ buněčné stěny</a:t>
            </a:r>
            <a:r>
              <a:rPr lang="cs-CZ" dirty="0" smtClean="0"/>
              <a:t>, </a:t>
            </a:r>
            <a:r>
              <a:rPr lang="cs-CZ" b="1" dirty="0"/>
              <a:t>uspořádaní shluků</a:t>
            </a:r>
            <a:r>
              <a:rPr lang="cs-CZ" b="1" dirty="0" smtClean="0"/>
              <a:t> </a:t>
            </a:r>
            <a:r>
              <a:rPr lang="cs-CZ" dirty="0" smtClean="0"/>
              <a:t>(</a:t>
            </a:r>
            <a:r>
              <a:rPr lang="cs-CZ" u="sng" dirty="0" smtClean="0"/>
              <a:t>barvení buněčné stěny</a:t>
            </a:r>
            <a:r>
              <a:rPr lang="cs-CZ" dirty="0" smtClean="0"/>
              <a:t>), či je </a:t>
            </a:r>
            <a:r>
              <a:rPr lang="cs-CZ" b="1" dirty="0" smtClean="0"/>
              <a:t>živá</a:t>
            </a:r>
            <a:r>
              <a:rPr lang="cs-CZ" dirty="0" smtClean="0"/>
              <a:t> (</a:t>
            </a:r>
            <a:r>
              <a:rPr lang="cs-CZ" u="sng" dirty="0" smtClean="0"/>
              <a:t>vitální test</a:t>
            </a:r>
            <a:r>
              <a:rPr lang="cs-CZ" dirty="0" smtClean="0"/>
              <a:t>), </a:t>
            </a:r>
            <a:r>
              <a:rPr lang="cs-CZ" b="1" dirty="0" smtClean="0"/>
              <a:t>její struktury</a:t>
            </a:r>
            <a:r>
              <a:rPr lang="cs-CZ" dirty="0" smtClean="0"/>
              <a:t>, </a:t>
            </a:r>
            <a:r>
              <a:rPr lang="cs-CZ" dirty="0"/>
              <a:t>přítomnost a uložení </a:t>
            </a:r>
            <a:r>
              <a:rPr lang="cs-CZ" b="1" dirty="0"/>
              <a:t>spor</a:t>
            </a:r>
            <a:r>
              <a:rPr lang="cs-CZ" dirty="0"/>
              <a:t>, </a:t>
            </a:r>
            <a:r>
              <a:rPr lang="cs-CZ" b="1" dirty="0" smtClean="0"/>
              <a:t>inkluzí</a:t>
            </a:r>
            <a:r>
              <a:rPr lang="cs-CZ" dirty="0" smtClean="0"/>
              <a:t>, </a:t>
            </a:r>
            <a:r>
              <a:rPr lang="cs-CZ" b="1" dirty="0" smtClean="0"/>
              <a:t>pouzder </a:t>
            </a:r>
            <a:r>
              <a:rPr lang="cs-CZ" dirty="0" smtClean="0"/>
              <a:t>(</a:t>
            </a:r>
            <a:r>
              <a:rPr lang="cs-CZ" u="sng" dirty="0" smtClean="0"/>
              <a:t>diferenciační barvení</a:t>
            </a:r>
            <a:r>
              <a:rPr lang="cs-CZ" dirty="0" smtClean="0"/>
              <a:t>)</a:t>
            </a:r>
            <a:r>
              <a:rPr lang="cs-CZ" b="1" dirty="0"/>
              <a:t> </a:t>
            </a:r>
            <a:r>
              <a:rPr lang="cs-CZ" dirty="0" smtClean="0"/>
              <a:t>nebo</a:t>
            </a:r>
            <a:r>
              <a:rPr lang="cs-CZ" b="1" dirty="0" smtClean="0"/>
              <a:t> identifikujeme buňky </a:t>
            </a:r>
            <a:r>
              <a:rPr lang="cs-CZ" dirty="0" smtClean="0"/>
              <a:t>(diagnostické barvení – Gramovo, acidorezistentní)</a:t>
            </a:r>
          </a:p>
          <a:p>
            <a:r>
              <a:rPr lang="cs-CZ" b="1" dirty="0" smtClean="0"/>
              <a:t>Fixace</a:t>
            </a:r>
            <a:r>
              <a:rPr lang="cs-CZ" dirty="0" smtClean="0"/>
              <a:t> – účelem je usmrcení buněk (ty lépe přijímají barvivo) a přilnutí buněk k podložnímu sklu</a:t>
            </a:r>
          </a:p>
          <a:p>
            <a:r>
              <a:rPr lang="cs-CZ" dirty="0" smtClean="0"/>
              <a:t>Bakterie fixujeme plamenem, mikroskopické houby a kvasinky chemicky (etanol, aceton)</a:t>
            </a:r>
          </a:p>
          <a:p>
            <a:r>
              <a:rPr lang="cs-CZ" b="1" dirty="0" smtClean="0"/>
              <a:t>Vyvarujeme se</a:t>
            </a:r>
            <a:r>
              <a:rPr lang="cs-CZ" dirty="0" smtClean="0"/>
              <a:t> uvaření a spálení buněk,  fixujeme až když je nátěr suchý. Sklíčko držíme nátěrem nahoru.</a:t>
            </a:r>
          </a:p>
          <a:p>
            <a:r>
              <a:rPr lang="cs-CZ" b="1" dirty="0" smtClean="0"/>
              <a:t>Barviva</a:t>
            </a:r>
            <a:r>
              <a:rPr lang="cs-CZ" dirty="0" smtClean="0"/>
              <a:t>: krystalová violeť, methylenová modř, </a:t>
            </a:r>
            <a:r>
              <a:rPr lang="cs-CZ" dirty="0" err="1" smtClean="0"/>
              <a:t>safranin</a:t>
            </a:r>
            <a:r>
              <a:rPr lang="cs-CZ" dirty="0" smtClean="0"/>
              <a:t>, 								  bazický fuchsin, malachitová zeleň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174" name="Picture 6" descr="http://www.microbeworld.org/component/jlibrary/?view=article&amp;task=download&amp;id=737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35"/>
          <a:stretch/>
        </p:blipFill>
        <p:spPr bwMode="auto">
          <a:xfrm>
            <a:off x="8133907" y="4884234"/>
            <a:ext cx="3576239" cy="17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faculty.ccbcmd.edu/courses/bio141/lecguide/unit1/prostruct/images/Ctetani_spore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0" r="12572" b="31359"/>
          <a:stretch/>
        </p:blipFill>
        <p:spPr bwMode="auto">
          <a:xfrm>
            <a:off x="6417887" y="469294"/>
            <a:ext cx="5533325" cy="18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38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Buněčná stěna</a:t>
            </a:r>
            <a:endParaRPr lang="cs-CZ" dirty="0"/>
          </a:p>
        </p:txBody>
      </p:sp>
      <p:pic>
        <p:nvPicPr>
          <p:cNvPr id="2054" name="Picture 6" descr="Soubor:Gram pozitivní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286" y="2642098"/>
            <a:ext cx="5333464" cy="38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oubor:Gram negativní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86" y="2642098"/>
            <a:ext cx="6112000" cy="38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4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encrypted-tbn3.gstatic.com/images?q=tbn:ANd9GcQMYTfcU5N_VRIfSHnjC3XW7egqWZuJpLEnjwKmmn9Q_r7VLB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77" y="5106388"/>
            <a:ext cx="5086875" cy="168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Gramovo barvení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1263" y="2315688"/>
            <a:ext cx="9322129" cy="370411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Jedna z nejdůležitějších diagnostických metod </a:t>
            </a:r>
            <a:r>
              <a:rPr lang="cs-CZ" b="1" dirty="0" smtClean="0"/>
              <a:t>při identifikaci bakterií</a:t>
            </a:r>
          </a:p>
          <a:p>
            <a:r>
              <a:rPr lang="cs-CZ" b="1" dirty="0" smtClean="0"/>
              <a:t>Barvíme buněčnou stěnu</a:t>
            </a:r>
          </a:p>
          <a:p>
            <a:r>
              <a:rPr lang="cs-CZ" dirty="0" smtClean="0"/>
              <a:t>Rozlišuje </a:t>
            </a:r>
            <a:r>
              <a:rPr lang="cs-CZ" b="1" dirty="0" smtClean="0"/>
              <a:t>G+</a:t>
            </a:r>
            <a:r>
              <a:rPr lang="cs-CZ" dirty="0" smtClean="0"/>
              <a:t> (modrofialové) a </a:t>
            </a:r>
            <a:r>
              <a:rPr lang="cs-CZ" b="1" dirty="0" smtClean="0"/>
              <a:t>G –</a:t>
            </a:r>
            <a:r>
              <a:rPr lang="cs-CZ" dirty="0" smtClean="0"/>
              <a:t> (červenorůžové)</a:t>
            </a:r>
          </a:p>
          <a:p>
            <a:r>
              <a:rPr lang="cs-CZ" b="1" dirty="0" smtClean="0"/>
              <a:t>Princip:</a:t>
            </a:r>
            <a:r>
              <a:rPr lang="cs-CZ" dirty="0" smtClean="0"/>
              <a:t> je to barvení fixovaného preparátu krystalovou violetí a následné moření buněk jódem v roztoku KI. Vzniká komplex barvivo-jód-buněčná stěna, který je u G+ i u G – bakterií. Rozdíl vzniká při promývání preparátu organickým rozpouštědlem (aceton/etanol). U G – se komplex vymývá a odbarvují se, u G + ne. Po přidání  kontrastního barviva (</a:t>
            </a:r>
            <a:r>
              <a:rPr lang="cs-CZ" dirty="0" err="1" smtClean="0"/>
              <a:t>safranin</a:t>
            </a:r>
            <a:r>
              <a:rPr lang="cs-CZ" dirty="0" smtClean="0"/>
              <a:t>) se G – dobarví.</a:t>
            </a:r>
          </a:p>
          <a:p>
            <a:r>
              <a:rPr lang="cs-CZ" dirty="0" smtClean="0"/>
              <a:t>Závisí na fyziologickém stavu buňky a na složení média</a:t>
            </a:r>
          </a:p>
          <a:p>
            <a:r>
              <a:rPr lang="cs-CZ" b="1" dirty="0" smtClean="0"/>
              <a:t>Gram-labilní</a:t>
            </a:r>
            <a:r>
              <a:rPr lang="cs-CZ" dirty="0" smtClean="0"/>
              <a:t> bakterie G ± , někdy G+, někdy G – </a:t>
            </a:r>
          </a:p>
          <a:p>
            <a:r>
              <a:rPr lang="cs-CZ" b="1" dirty="0" smtClean="0"/>
              <a:t>Chyby</a:t>
            </a:r>
            <a:r>
              <a:rPr lang="cs-CZ" dirty="0" smtClean="0"/>
              <a:t>: moc silný nátěr, uvaření buněk, dlouhé odbarvování </a:t>
            </a:r>
            <a:endParaRPr lang="cs-CZ" dirty="0"/>
          </a:p>
        </p:txBody>
      </p:sp>
      <p:pic>
        <p:nvPicPr>
          <p:cNvPr id="5124" name="Picture 4" descr="https://classconnection.s3.amazonaws.com/553/flashcards/661553/jpg/8a_gram_staining132838168857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9"/>
          <a:stretch/>
        </p:blipFill>
        <p:spPr bwMode="auto">
          <a:xfrm>
            <a:off x="9773392" y="1258783"/>
            <a:ext cx="2418607" cy="384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3137" y="973668"/>
            <a:ext cx="11234057" cy="706964"/>
          </a:xfrm>
        </p:spPr>
        <p:txBody>
          <a:bodyPr/>
          <a:lstStyle/>
          <a:p>
            <a:r>
              <a:rPr lang="cs-CZ" dirty="0" smtClean="0"/>
              <a:t>Bakterie nebarvitelné Gramovým barvením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1886" y="2282866"/>
            <a:ext cx="11210305" cy="792843"/>
          </a:xfrm>
        </p:spPr>
        <p:txBody>
          <a:bodyPr>
            <a:normAutofit/>
          </a:bodyPr>
          <a:lstStyle/>
          <a:p>
            <a:r>
              <a:rPr lang="cs-CZ" dirty="0"/>
              <a:t>rody </a:t>
            </a:r>
            <a:r>
              <a:rPr lang="cs-CZ" b="1" dirty="0"/>
              <a:t>bez buněčné stěny </a:t>
            </a:r>
            <a:r>
              <a:rPr lang="cs-CZ" dirty="0"/>
              <a:t>(</a:t>
            </a:r>
            <a:r>
              <a:rPr lang="cs-CZ" dirty="0" err="1"/>
              <a:t>mykoplazmata</a:t>
            </a:r>
            <a:r>
              <a:rPr lang="cs-CZ" dirty="0"/>
              <a:t>), </a:t>
            </a:r>
            <a:r>
              <a:rPr lang="cs-CZ" b="1" dirty="0"/>
              <a:t>spirálovité</a:t>
            </a:r>
            <a:r>
              <a:rPr lang="cs-CZ" dirty="0"/>
              <a:t> bakterie, dále o silně </a:t>
            </a:r>
            <a:r>
              <a:rPr lang="cs-CZ" b="1" dirty="0"/>
              <a:t>acidorezistentní</a:t>
            </a:r>
            <a:r>
              <a:rPr lang="cs-CZ" dirty="0"/>
              <a:t> rody (např. </a:t>
            </a:r>
            <a:r>
              <a:rPr lang="cs-CZ" dirty="0" err="1" smtClean="0"/>
              <a:t>mykobakteria</a:t>
            </a:r>
            <a:r>
              <a:rPr lang="cs-CZ" dirty="0" smtClean="0"/>
              <a:t>)</a:t>
            </a: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78774" y="3099460"/>
            <a:ext cx="51657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b="1" i="1" dirty="0" err="1"/>
              <a:t>Borrelia</a:t>
            </a:r>
            <a:r>
              <a:rPr lang="cs-CZ" i="1" dirty="0"/>
              <a:t> </a:t>
            </a:r>
            <a:r>
              <a:rPr lang="cs-CZ" i="1" dirty="0" err="1"/>
              <a:t>burgdorferi</a:t>
            </a:r>
            <a:r>
              <a:rPr lang="cs-CZ" dirty="0"/>
              <a:t> </a:t>
            </a:r>
          </a:p>
          <a:p>
            <a:pPr lvl="0"/>
            <a:r>
              <a:rPr lang="cs-CZ" i="1" dirty="0" err="1"/>
              <a:t>Borrelia</a:t>
            </a:r>
            <a:r>
              <a:rPr lang="cs-CZ" i="1" dirty="0"/>
              <a:t> </a:t>
            </a:r>
            <a:r>
              <a:rPr lang="cs-CZ" i="1" dirty="0" err="1"/>
              <a:t>recurrentis</a:t>
            </a:r>
            <a:r>
              <a:rPr lang="cs-CZ" dirty="0"/>
              <a:t> </a:t>
            </a:r>
          </a:p>
          <a:p>
            <a:pPr lvl="0"/>
            <a:r>
              <a:rPr lang="cs-CZ" i="1" dirty="0" err="1" smtClean="0"/>
              <a:t>Bartonella</a:t>
            </a:r>
            <a:r>
              <a:rPr lang="cs-CZ" dirty="0" smtClean="0"/>
              <a:t> </a:t>
            </a:r>
            <a:r>
              <a:rPr lang="cs-CZ" dirty="0" err="1"/>
              <a:t>henselae</a:t>
            </a:r>
            <a:r>
              <a:rPr lang="cs-CZ" dirty="0"/>
              <a:t> </a:t>
            </a:r>
            <a:endParaRPr lang="cs-CZ" dirty="0" smtClean="0"/>
          </a:p>
          <a:p>
            <a:pPr lvl="0"/>
            <a:r>
              <a:rPr lang="cs-CZ" b="1" i="1" dirty="0" err="1" smtClean="0"/>
              <a:t>Chlamydia</a:t>
            </a:r>
            <a:r>
              <a:rPr lang="cs-CZ" i="1" dirty="0" smtClean="0"/>
              <a:t> </a:t>
            </a:r>
            <a:r>
              <a:rPr lang="cs-CZ" i="1" dirty="0" err="1"/>
              <a:t>trachomatis</a:t>
            </a:r>
            <a:r>
              <a:rPr lang="cs-CZ" dirty="0"/>
              <a:t> </a:t>
            </a:r>
            <a:endParaRPr lang="cs-CZ" dirty="0" smtClean="0"/>
          </a:p>
          <a:p>
            <a:pPr lvl="0"/>
            <a:r>
              <a:rPr lang="cs-CZ" i="1" dirty="0" err="1" smtClean="0"/>
              <a:t>Chlamydophila</a:t>
            </a:r>
            <a:r>
              <a:rPr lang="cs-CZ" i="1" dirty="0" smtClean="0"/>
              <a:t> </a:t>
            </a:r>
            <a:r>
              <a:rPr lang="cs-CZ" i="1" dirty="0" err="1"/>
              <a:t>pneumoniae</a:t>
            </a:r>
            <a:r>
              <a:rPr lang="cs-CZ" i="1" dirty="0"/>
              <a:t> </a:t>
            </a:r>
            <a:r>
              <a:rPr lang="cs-CZ" i="1" dirty="0" err="1" smtClean="0"/>
              <a:t>Chlamydophila</a:t>
            </a:r>
            <a:r>
              <a:rPr lang="cs-CZ" i="1" dirty="0" smtClean="0"/>
              <a:t> </a:t>
            </a:r>
            <a:r>
              <a:rPr lang="cs-CZ" i="1" dirty="0" err="1"/>
              <a:t>psittaci</a:t>
            </a:r>
            <a:r>
              <a:rPr lang="cs-CZ" i="1" dirty="0"/>
              <a:t> </a:t>
            </a:r>
            <a:endParaRPr lang="cs-CZ" i="1" dirty="0" smtClean="0"/>
          </a:p>
          <a:p>
            <a:pPr lvl="0"/>
            <a:r>
              <a:rPr lang="cs-CZ" i="1" dirty="0" err="1" smtClean="0"/>
              <a:t>Coxiella</a:t>
            </a:r>
            <a:r>
              <a:rPr lang="cs-CZ" i="1" dirty="0" smtClean="0"/>
              <a:t> </a:t>
            </a:r>
            <a:r>
              <a:rPr lang="cs-CZ" i="1" dirty="0" err="1" smtClean="0"/>
              <a:t>burnetii</a:t>
            </a:r>
            <a:endParaRPr lang="cs-CZ" i="1" dirty="0" smtClean="0"/>
          </a:p>
          <a:p>
            <a:pPr lvl="0"/>
            <a:r>
              <a:rPr lang="cs-CZ" i="1" dirty="0" err="1"/>
              <a:t>Ehrlichia</a:t>
            </a:r>
            <a:r>
              <a:rPr lang="cs-CZ" dirty="0"/>
              <a:t> </a:t>
            </a:r>
            <a:r>
              <a:rPr lang="cs-CZ" i="1" dirty="0" err="1"/>
              <a:t>chaffeensis</a:t>
            </a:r>
            <a:r>
              <a:rPr lang="cs-CZ" dirty="0"/>
              <a:t> </a:t>
            </a:r>
            <a:endParaRPr lang="cs-CZ" dirty="0" smtClean="0"/>
          </a:p>
          <a:p>
            <a:pPr lvl="0"/>
            <a:r>
              <a:rPr lang="cs-CZ" i="1" dirty="0" err="1" smtClean="0"/>
              <a:t>Anaplasma</a:t>
            </a:r>
            <a:r>
              <a:rPr lang="cs-CZ" i="1" dirty="0" smtClean="0"/>
              <a:t> </a:t>
            </a:r>
            <a:r>
              <a:rPr lang="cs-CZ" i="1" dirty="0" err="1"/>
              <a:t>phagocytophilum</a:t>
            </a:r>
            <a:r>
              <a:rPr lang="cs-CZ" i="1" dirty="0"/>
              <a:t> </a:t>
            </a:r>
            <a:endParaRPr lang="cs-CZ" i="1" dirty="0" smtClean="0"/>
          </a:p>
          <a:p>
            <a:pPr lvl="0"/>
            <a:r>
              <a:rPr lang="cs-CZ" b="1" i="1" dirty="0" err="1" smtClean="0"/>
              <a:t>Legionella</a:t>
            </a:r>
            <a:r>
              <a:rPr lang="cs-CZ" dirty="0" smtClean="0"/>
              <a:t> </a:t>
            </a:r>
            <a:r>
              <a:rPr lang="cs-CZ" dirty="0" err="1"/>
              <a:t>sp</a:t>
            </a:r>
            <a:r>
              <a:rPr lang="cs-CZ" dirty="0"/>
              <a:t>. </a:t>
            </a:r>
            <a:endParaRPr lang="cs-CZ" dirty="0" smtClean="0"/>
          </a:p>
          <a:p>
            <a:pPr lvl="0"/>
            <a:r>
              <a:rPr lang="cs-CZ" i="1" dirty="0" smtClean="0"/>
              <a:t>Leptospira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488873" y="3099459"/>
            <a:ext cx="46907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b="1" i="1" dirty="0" err="1"/>
              <a:t>Mycobacterium</a:t>
            </a:r>
            <a:r>
              <a:rPr lang="cs-CZ" i="1" dirty="0"/>
              <a:t> </a:t>
            </a:r>
            <a:r>
              <a:rPr lang="cs-CZ" i="1" dirty="0" err="1"/>
              <a:t>tuberculosis</a:t>
            </a:r>
            <a:r>
              <a:rPr lang="cs-CZ" i="1" dirty="0"/>
              <a:t> </a:t>
            </a:r>
            <a:r>
              <a:rPr lang="cs-CZ" dirty="0" smtClean="0"/>
              <a:t>(</a:t>
            </a:r>
            <a:r>
              <a:rPr lang="cs-CZ" i="1" dirty="0" err="1" smtClean="0"/>
              <a:t>Mycobacterium</a:t>
            </a:r>
            <a:r>
              <a:rPr lang="cs-CZ" i="1" dirty="0" smtClean="0"/>
              <a:t> </a:t>
            </a:r>
            <a:r>
              <a:rPr lang="cs-CZ" i="1" dirty="0" err="1" smtClean="0"/>
              <a:t>avium</a:t>
            </a:r>
            <a:endParaRPr lang="cs-CZ" i="1" dirty="0" smtClean="0"/>
          </a:p>
          <a:p>
            <a:pPr lvl="0"/>
            <a:r>
              <a:rPr lang="cs-CZ" i="1" dirty="0" err="1" smtClean="0"/>
              <a:t>Mycobacterium</a:t>
            </a:r>
            <a:r>
              <a:rPr lang="cs-CZ" i="1" dirty="0" smtClean="0"/>
              <a:t> </a:t>
            </a:r>
            <a:r>
              <a:rPr lang="cs-CZ" i="1" dirty="0" err="1"/>
              <a:t>intracellulare</a:t>
            </a:r>
            <a:r>
              <a:rPr lang="cs-CZ" dirty="0"/>
              <a:t> </a:t>
            </a:r>
            <a:r>
              <a:rPr lang="cs-CZ" i="1" dirty="0" err="1" smtClean="0"/>
              <a:t>Mycobacterium</a:t>
            </a:r>
            <a:r>
              <a:rPr lang="cs-CZ" i="1" dirty="0" smtClean="0"/>
              <a:t> </a:t>
            </a:r>
            <a:r>
              <a:rPr lang="cs-CZ" i="1" dirty="0" err="1"/>
              <a:t>kansasii</a:t>
            </a:r>
            <a:r>
              <a:rPr lang="cs-CZ" i="1" dirty="0"/>
              <a:t> </a:t>
            </a:r>
            <a:r>
              <a:rPr lang="cs-CZ" i="1" dirty="0" err="1" smtClean="0"/>
              <a:t>Mycobacterium</a:t>
            </a:r>
            <a:r>
              <a:rPr lang="cs-CZ" i="1" dirty="0" smtClean="0"/>
              <a:t> </a:t>
            </a:r>
            <a:r>
              <a:rPr lang="cs-CZ" i="1" dirty="0" err="1"/>
              <a:t>leprae</a:t>
            </a:r>
            <a:r>
              <a:rPr lang="cs-CZ" dirty="0"/>
              <a:t> </a:t>
            </a:r>
          </a:p>
          <a:p>
            <a:pPr lvl="0"/>
            <a:r>
              <a:rPr lang="cs-CZ" i="1" dirty="0" err="1" smtClean="0"/>
              <a:t>Mycobacterium</a:t>
            </a:r>
            <a:r>
              <a:rPr lang="cs-CZ" i="1" dirty="0" smtClean="0"/>
              <a:t> </a:t>
            </a:r>
            <a:r>
              <a:rPr lang="cs-CZ" i="1" dirty="0" err="1"/>
              <a:t>marinum</a:t>
            </a:r>
            <a:r>
              <a:rPr lang="cs-CZ" i="1" dirty="0"/>
              <a:t> </a:t>
            </a:r>
            <a:endParaRPr lang="cs-CZ" i="1" dirty="0" smtClean="0"/>
          </a:p>
          <a:p>
            <a:pPr lvl="0"/>
            <a:r>
              <a:rPr lang="cs-CZ" i="1" dirty="0" err="1" smtClean="0"/>
              <a:t>Rickettsia</a:t>
            </a:r>
            <a:r>
              <a:rPr lang="cs-CZ" i="1" dirty="0" smtClean="0"/>
              <a:t> </a:t>
            </a:r>
            <a:r>
              <a:rPr lang="cs-CZ" i="1" dirty="0"/>
              <a:t>rickettsii </a:t>
            </a:r>
            <a:endParaRPr lang="cs-CZ" i="1" dirty="0" smtClean="0"/>
          </a:p>
          <a:p>
            <a:pPr lvl="0"/>
            <a:r>
              <a:rPr lang="cs-CZ" i="1" dirty="0" err="1" smtClean="0"/>
              <a:t>Orientia</a:t>
            </a:r>
            <a:r>
              <a:rPr lang="cs-CZ" i="1" dirty="0" smtClean="0"/>
              <a:t> </a:t>
            </a:r>
            <a:r>
              <a:rPr lang="cs-CZ" i="1" dirty="0"/>
              <a:t>tsutsugamushi </a:t>
            </a:r>
            <a:endParaRPr lang="cs-CZ" i="1" dirty="0" smtClean="0"/>
          </a:p>
          <a:p>
            <a:pPr lvl="0"/>
            <a:r>
              <a:rPr lang="cs-CZ" b="1" i="1" dirty="0" smtClean="0"/>
              <a:t>Treponema</a:t>
            </a:r>
            <a:r>
              <a:rPr lang="cs-CZ" i="1" dirty="0" smtClean="0"/>
              <a:t> </a:t>
            </a:r>
            <a:r>
              <a:rPr lang="cs-CZ" i="1" dirty="0" err="1" smtClean="0"/>
              <a:t>pallidum</a:t>
            </a:r>
            <a:endParaRPr lang="cs-CZ" i="1" dirty="0" smtClean="0"/>
          </a:p>
          <a:p>
            <a:r>
              <a:rPr lang="cs-CZ" i="1" dirty="0" err="1"/>
              <a:t>Mycobacterium</a:t>
            </a:r>
            <a:r>
              <a:rPr lang="cs-CZ" i="1" dirty="0"/>
              <a:t> </a:t>
            </a:r>
            <a:r>
              <a:rPr lang="cs-CZ" i="1" dirty="0" err="1"/>
              <a:t>bovis</a:t>
            </a:r>
            <a:endParaRPr lang="cs-CZ" dirty="0"/>
          </a:p>
          <a:p>
            <a:pPr lvl="0"/>
            <a:endParaRPr lang="cs-CZ" dirty="0"/>
          </a:p>
        </p:txBody>
      </p:sp>
      <p:pic>
        <p:nvPicPr>
          <p:cNvPr id="8194" name="Picture 2" descr="http://phoenixrising.me/wp-content/uploads/Borrelia-spirochete-300x2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626" y="2718399"/>
            <a:ext cx="1945496" cy="179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scilogs.com/in_scientio_veritas/files/Mtb-CDC-sm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" r="29880" b="-2090"/>
          <a:stretch/>
        </p:blipFill>
        <p:spPr bwMode="auto">
          <a:xfrm>
            <a:off x="9014375" y="4514741"/>
            <a:ext cx="2275997" cy="209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31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Fixace plamenem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9388" y="2241395"/>
            <a:ext cx="8949939" cy="4482790"/>
          </a:xfrm>
        </p:spPr>
        <p:txBody>
          <a:bodyPr>
            <a:normAutofit/>
          </a:bodyPr>
          <a:lstStyle/>
          <a:p>
            <a:r>
              <a:rPr lang="cs-CZ" dirty="0" smtClean="0"/>
              <a:t>Provádí se před barvením (kromě negativního barvení a vitálního testu)</a:t>
            </a:r>
          </a:p>
          <a:p>
            <a:r>
              <a:rPr lang="cs-CZ" dirty="0" smtClean="0"/>
              <a:t>Sklíčko </a:t>
            </a:r>
            <a:r>
              <a:rPr lang="cs-CZ" b="1" dirty="0" smtClean="0"/>
              <a:t>vytáhneme z etanolu a ožehneme nad plamenem</a:t>
            </a:r>
          </a:p>
          <a:p>
            <a:r>
              <a:rPr lang="cs-CZ" dirty="0" smtClean="0"/>
              <a:t>Sklíčko </a:t>
            </a:r>
            <a:r>
              <a:rPr lang="cs-CZ" b="1" dirty="0" smtClean="0"/>
              <a:t>popíšeme</a:t>
            </a:r>
            <a:r>
              <a:rPr lang="cs-CZ" dirty="0" smtClean="0"/>
              <a:t> a kápneme na n</a:t>
            </a:r>
            <a:r>
              <a:rPr lang="cs-CZ" dirty="0"/>
              <a:t>ě</a:t>
            </a:r>
            <a:r>
              <a:rPr lang="cs-CZ" dirty="0" smtClean="0"/>
              <a:t>j </a:t>
            </a:r>
            <a:r>
              <a:rPr lang="cs-CZ" b="1" dirty="0" smtClean="0"/>
              <a:t>kapku sterilní vody</a:t>
            </a:r>
          </a:p>
          <a:p>
            <a:r>
              <a:rPr lang="cs-CZ" u="sng" dirty="0" smtClean="0"/>
              <a:t>Buňky z Petriho misky </a:t>
            </a:r>
            <a:r>
              <a:rPr lang="cs-CZ" dirty="0" smtClean="0"/>
              <a:t>– vyžíhanou kličku ochladíme o médium a </a:t>
            </a:r>
            <a:r>
              <a:rPr lang="cs-CZ" b="1" dirty="0" smtClean="0"/>
              <a:t>nabereme z jednotlivé kolonie </a:t>
            </a:r>
            <a:r>
              <a:rPr lang="cs-CZ" dirty="0" smtClean="0"/>
              <a:t>(1/4 kličky, stačí ťuknout)</a:t>
            </a:r>
          </a:p>
          <a:p>
            <a:r>
              <a:rPr lang="cs-CZ" u="sng" dirty="0" smtClean="0"/>
              <a:t>Buňky z šikmého agaru </a:t>
            </a:r>
            <a:r>
              <a:rPr lang="cs-CZ" dirty="0" smtClean="0"/>
              <a:t>– ožíháme hrdlo zkumavky, vyžíhanou a ochlazenou kličkou </a:t>
            </a:r>
            <a:r>
              <a:rPr lang="cs-CZ" b="1" dirty="0" smtClean="0"/>
              <a:t>nabereme kulturu</a:t>
            </a:r>
            <a:r>
              <a:rPr lang="cs-CZ" dirty="0" smtClean="0"/>
              <a:t>, ožehneme zkumavku a zavřeme</a:t>
            </a:r>
          </a:p>
          <a:p>
            <a:r>
              <a:rPr lang="cs-CZ" dirty="0" smtClean="0"/>
              <a:t>Buňky přeneseme </a:t>
            </a:r>
            <a:r>
              <a:rPr lang="cs-CZ" b="1" dirty="0" smtClean="0"/>
              <a:t>do kapky vody</a:t>
            </a:r>
            <a:r>
              <a:rPr lang="cs-CZ" dirty="0" smtClean="0"/>
              <a:t>, </a:t>
            </a:r>
            <a:r>
              <a:rPr lang="cs-CZ" b="1" dirty="0" smtClean="0"/>
              <a:t>smícháme a rozetřeme po celém sklíčku</a:t>
            </a:r>
          </a:p>
          <a:p>
            <a:r>
              <a:rPr lang="cs-CZ" dirty="0" smtClean="0"/>
              <a:t>Necháme vodu </a:t>
            </a:r>
            <a:r>
              <a:rPr lang="cs-CZ" b="1" dirty="0" smtClean="0"/>
              <a:t>uschnout</a:t>
            </a:r>
            <a:r>
              <a:rPr lang="cs-CZ" dirty="0" smtClean="0"/>
              <a:t> a fixujeme: 3x přejdeme plamenem, </a:t>
            </a:r>
            <a:r>
              <a:rPr lang="cs-CZ" b="1" dirty="0" smtClean="0"/>
              <a:t>nátěrem nahoru</a:t>
            </a:r>
            <a:endParaRPr lang="cs-CZ" b="1" dirty="0"/>
          </a:p>
        </p:txBody>
      </p:sp>
      <p:pic>
        <p:nvPicPr>
          <p:cNvPr id="9218" name="Picture 2" descr="http://mmp.vfu.cz/opvk2014/foto_video/foto-prokaryota_imerze/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0" t="-1814" r="38769" b="1814"/>
          <a:stretch/>
        </p:blipFill>
        <p:spPr bwMode="auto">
          <a:xfrm>
            <a:off x="9702140" y="1429017"/>
            <a:ext cx="2054432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38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Gramovo</a:t>
            </a:r>
            <a:r>
              <a:rPr lang="cs-CZ" dirty="0"/>
              <a:t> </a:t>
            </a:r>
            <a:r>
              <a:rPr lang="cs-CZ" dirty="0" smtClean="0"/>
              <a:t>barvení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1262" y="2274849"/>
            <a:ext cx="11257808" cy="4327831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(</a:t>
            </a:r>
            <a:r>
              <a:rPr lang="cs-CZ" dirty="0" smtClean="0"/>
              <a:t>Suspenzi </a:t>
            </a:r>
            <a:r>
              <a:rPr lang="cs-CZ" dirty="0"/>
              <a:t>z kultury </a:t>
            </a:r>
            <a:r>
              <a:rPr lang="cs-CZ" b="1" dirty="0"/>
              <a:t>mikrobů rozetřeme na čisté podložní sklíčko</a:t>
            </a:r>
            <a:r>
              <a:rPr lang="cs-CZ" dirty="0"/>
              <a:t>, necháme dobře zaschnout a </a:t>
            </a:r>
            <a:r>
              <a:rPr lang="cs-CZ" b="1" dirty="0"/>
              <a:t>fixujeme </a:t>
            </a:r>
            <a:r>
              <a:rPr lang="cs-CZ" b="1" dirty="0" smtClean="0"/>
              <a:t>plamenem</a:t>
            </a:r>
            <a:r>
              <a:rPr lang="cs-CZ" dirty="0" smtClean="0"/>
              <a:t>)</a:t>
            </a:r>
            <a:endParaRPr lang="cs-CZ" b="1" dirty="0"/>
          </a:p>
          <a:p>
            <a:pPr lvl="0"/>
            <a:r>
              <a:rPr lang="cs-CZ" dirty="0"/>
              <a:t>P</a:t>
            </a:r>
            <a:r>
              <a:rPr lang="cs-CZ" dirty="0" smtClean="0"/>
              <a:t>onoříme </a:t>
            </a:r>
            <a:r>
              <a:rPr lang="cs-CZ" dirty="0"/>
              <a:t>do roztoku </a:t>
            </a:r>
            <a:r>
              <a:rPr lang="cs-CZ" b="1" dirty="0"/>
              <a:t>krystalové violeti </a:t>
            </a:r>
            <a:r>
              <a:rPr lang="cs-CZ" dirty="0"/>
              <a:t>a necháme působit </a:t>
            </a:r>
            <a:r>
              <a:rPr lang="cs-CZ" b="1" dirty="0"/>
              <a:t>30 sekund</a:t>
            </a:r>
          </a:p>
          <a:p>
            <a:pPr lvl="0"/>
            <a:r>
              <a:rPr lang="cs-CZ" dirty="0"/>
              <a:t>B</a:t>
            </a:r>
            <a:r>
              <a:rPr lang="cs-CZ" dirty="0" smtClean="0"/>
              <a:t>arvivo </a:t>
            </a:r>
            <a:r>
              <a:rPr lang="cs-CZ" dirty="0"/>
              <a:t>opláchneme </a:t>
            </a:r>
            <a:r>
              <a:rPr lang="cs-CZ" b="1" dirty="0"/>
              <a:t>slabým proudem vody (2s)</a:t>
            </a:r>
          </a:p>
          <a:p>
            <a:pPr lvl="0"/>
            <a:r>
              <a:rPr lang="cs-CZ" dirty="0"/>
              <a:t>P</a:t>
            </a:r>
            <a:r>
              <a:rPr lang="cs-CZ" dirty="0" smtClean="0"/>
              <a:t>reparát </a:t>
            </a:r>
            <a:r>
              <a:rPr lang="cs-CZ" dirty="0"/>
              <a:t>ponoříme do </a:t>
            </a:r>
            <a:r>
              <a:rPr lang="cs-CZ" b="1" dirty="0" err="1"/>
              <a:t>Lugolova</a:t>
            </a:r>
            <a:r>
              <a:rPr lang="cs-CZ" dirty="0"/>
              <a:t> </a:t>
            </a:r>
            <a:r>
              <a:rPr lang="cs-CZ" b="1" dirty="0"/>
              <a:t>roztoku</a:t>
            </a:r>
            <a:r>
              <a:rPr lang="cs-CZ" dirty="0"/>
              <a:t> na </a:t>
            </a:r>
            <a:r>
              <a:rPr lang="cs-CZ" b="1" dirty="0"/>
              <a:t>30 sekund. </a:t>
            </a:r>
          </a:p>
          <a:p>
            <a:pPr lvl="0"/>
            <a:r>
              <a:rPr lang="cs-CZ" dirty="0"/>
              <a:t>O</a:t>
            </a:r>
            <a:r>
              <a:rPr lang="cs-CZ" dirty="0" smtClean="0"/>
              <a:t>pláchneme </a:t>
            </a:r>
            <a:r>
              <a:rPr lang="cs-CZ" b="1" dirty="0"/>
              <a:t>slabým proudem vody (2s)</a:t>
            </a:r>
          </a:p>
          <a:p>
            <a:pPr lvl="0"/>
            <a:r>
              <a:rPr lang="cs-CZ" dirty="0"/>
              <a:t>P</a:t>
            </a:r>
            <a:r>
              <a:rPr lang="cs-CZ" dirty="0" smtClean="0"/>
              <a:t>řekryjeme </a:t>
            </a:r>
            <a:r>
              <a:rPr lang="cs-CZ" b="1" dirty="0" smtClean="0"/>
              <a:t>etanolem</a:t>
            </a:r>
            <a:r>
              <a:rPr lang="cs-CZ" dirty="0" smtClean="0"/>
              <a:t> maximálně </a:t>
            </a:r>
            <a:r>
              <a:rPr lang="cs-CZ" b="1" dirty="0"/>
              <a:t>15-20 </a:t>
            </a:r>
            <a:r>
              <a:rPr lang="cs-CZ" b="1" dirty="0" smtClean="0"/>
              <a:t>sekund (18 s)</a:t>
            </a:r>
            <a:endParaRPr lang="cs-CZ" b="1" dirty="0"/>
          </a:p>
          <a:p>
            <a:pPr lvl="0"/>
            <a:r>
              <a:rPr lang="cs-CZ" dirty="0"/>
              <a:t>O</a:t>
            </a:r>
            <a:r>
              <a:rPr lang="cs-CZ" dirty="0" smtClean="0"/>
              <a:t>pláchneme </a:t>
            </a:r>
            <a:r>
              <a:rPr lang="cs-CZ" b="1" dirty="0"/>
              <a:t>slabým proudem vody </a:t>
            </a:r>
          </a:p>
          <a:p>
            <a:pPr lvl="0"/>
            <a:r>
              <a:rPr lang="cs-CZ" dirty="0" smtClean="0"/>
              <a:t>Buňky </a:t>
            </a:r>
            <a:r>
              <a:rPr lang="cs-CZ" dirty="0"/>
              <a:t>dobarvíme </a:t>
            </a:r>
            <a:r>
              <a:rPr lang="cs-CZ" b="1" dirty="0" err="1"/>
              <a:t>safraninem</a:t>
            </a:r>
            <a:r>
              <a:rPr lang="cs-CZ" b="1" dirty="0"/>
              <a:t> 1 minutu </a:t>
            </a:r>
            <a:endParaRPr lang="cs-CZ" b="1" dirty="0" smtClean="0"/>
          </a:p>
          <a:p>
            <a:pPr lvl="0"/>
            <a:r>
              <a:rPr lang="cs-CZ" dirty="0"/>
              <a:t>O</a:t>
            </a:r>
            <a:r>
              <a:rPr lang="cs-CZ" dirty="0" smtClean="0"/>
              <a:t>sušíme </a:t>
            </a:r>
            <a:r>
              <a:rPr lang="cs-CZ" dirty="0"/>
              <a:t>mezi dvěma filtračními papíry a mikroskopujeme </a:t>
            </a:r>
            <a:r>
              <a:rPr lang="cs-CZ" b="1" dirty="0"/>
              <a:t>pod imerzním objektivem </a:t>
            </a:r>
            <a:r>
              <a:rPr lang="cs-CZ" dirty="0"/>
              <a:t>(zvětšení 1000x)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5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pad2.whstatic.com/images/thumb/c/c6/Gram-Stain-Step-9-Version-3.jpg/670px-Gram-Stain-Step-9-Version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8" t="8081"/>
          <a:stretch/>
        </p:blipFill>
        <p:spPr bwMode="auto">
          <a:xfrm>
            <a:off x="8615489" y="530837"/>
            <a:ext cx="1216808" cy="120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3.bp.blogspot.com/-5YIDyFo6WjU/T0KfBaOrSNI/AAAAAAAAAS8/Iw5mIfk8ecI/s1600/gram+sta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8" t="53903" r="10799" b="13590"/>
          <a:stretch/>
        </p:blipFill>
        <p:spPr bwMode="auto">
          <a:xfrm>
            <a:off x="9130961" y="4686261"/>
            <a:ext cx="2353235" cy="141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3.bp.blogspot.com/-5YIDyFo6WjU/T0KfBaOrSNI/AAAAAAAAAS8/Iw5mIfk8ecI/s1600/gram+sta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0" t="55740" r="43480" b="15777"/>
          <a:stretch/>
        </p:blipFill>
        <p:spPr bwMode="auto">
          <a:xfrm>
            <a:off x="8919429" y="3283780"/>
            <a:ext cx="1428625" cy="12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3.bp.blogspot.com/-5YIDyFo6WjU/T0KfBaOrSNI/AAAAAAAAAS8/Iw5mIfk8ecI/s1600/gram+sta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4" t="39041" r="64020" b="45788"/>
          <a:stretch/>
        </p:blipFill>
        <p:spPr bwMode="auto">
          <a:xfrm>
            <a:off x="2452126" y="2205507"/>
            <a:ext cx="2276518" cy="92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3.bp.blogspot.com/-5YIDyFo6WjU/T0KfBaOrSNI/AAAAAAAAAS8/Iw5mIfk8ecI/s1600/gram+sta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76" r="84878" b="46392"/>
          <a:stretch/>
        </p:blipFill>
        <p:spPr bwMode="auto">
          <a:xfrm>
            <a:off x="4537324" y="691823"/>
            <a:ext cx="2012954" cy="82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3.bp.blogspot.com/-5YIDyFo6WjU/T0KfBaOrSNI/AAAAAAAAAS8/Iw5mIfk8ecI/s1600/gram+sta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4" t="39211" r="41464" b="47786"/>
          <a:stretch/>
        </p:blipFill>
        <p:spPr bwMode="auto">
          <a:xfrm>
            <a:off x="681690" y="691824"/>
            <a:ext cx="2136841" cy="82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http://3.bp.blogspot.com/-5YIDyFo6WjU/T0KfBaOrSNI/AAAAAAAAAS8/Iw5mIfk8ecI/s1600/gram+sta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17" r="84878" b="15972"/>
          <a:stretch/>
        </p:blipFill>
        <p:spPr bwMode="auto">
          <a:xfrm>
            <a:off x="10055571" y="481972"/>
            <a:ext cx="1428625" cy="125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Šípka doprava 6"/>
          <p:cNvSpPr/>
          <p:nvPr/>
        </p:nvSpPr>
        <p:spPr>
          <a:xfrm>
            <a:off x="3065975" y="1229151"/>
            <a:ext cx="1248076" cy="28294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2941970" y="521265"/>
            <a:ext cx="1694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 smtClean="0">
                <a:solidFill>
                  <a:schemeClr val="bg1"/>
                </a:solidFill>
              </a:rPr>
              <a:t>Krystalová</a:t>
            </a:r>
            <a:r>
              <a:rPr lang="sk-SK" sz="2000" dirty="0" smtClean="0">
                <a:solidFill>
                  <a:schemeClr val="bg1"/>
                </a:solidFill>
              </a:rPr>
              <a:t> </a:t>
            </a:r>
            <a:r>
              <a:rPr lang="sk-SK" sz="2000" dirty="0" err="1" smtClean="0">
                <a:solidFill>
                  <a:schemeClr val="bg1"/>
                </a:solidFill>
              </a:rPr>
              <a:t>violeť</a:t>
            </a:r>
            <a:r>
              <a:rPr lang="sk-SK" sz="2000" dirty="0" smtClean="0">
                <a:solidFill>
                  <a:schemeClr val="bg1"/>
                </a:solidFill>
              </a:rPr>
              <a:t>   30 s</a:t>
            </a:r>
            <a:endParaRPr lang="sk-SK" sz="2000" dirty="0">
              <a:solidFill>
                <a:schemeClr val="bg1"/>
              </a:solidFill>
            </a:endParaRPr>
          </a:p>
        </p:txBody>
      </p:sp>
      <p:sp>
        <p:nvSpPr>
          <p:cNvPr id="21" name="BlokTextu 20"/>
          <p:cNvSpPr txBox="1"/>
          <p:nvPr/>
        </p:nvSpPr>
        <p:spPr>
          <a:xfrm>
            <a:off x="6676414" y="622838"/>
            <a:ext cx="1694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 err="1" smtClean="0">
                <a:solidFill>
                  <a:schemeClr val="bg1"/>
                </a:solidFill>
              </a:rPr>
              <a:t>Opláchnout</a:t>
            </a:r>
            <a:r>
              <a:rPr lang="sk-SK" sz="2000" dirty="0" smtClean="0">
                <a:solidFill>
                  <a:schemeClr val="bg1"/>
                </a:solidFill>
              </a:rPr>
              <a:t>      vodou</a:t>
            </a:r>
            <a:endParaRPr lang="sk-SK" sz="2000" dirty="0">
              <a:solidFill>
                <a:schemeClr val="bg1"/>
              </a:solidFill>
            </a:endParaRPr>
          </a:p>
        </p:txBody>
      </p:sp>
      <p:sp>
        <p:nvSpPr>
          <p:cNvPr id="22" name="Šípka doprava 21"/>
          <p:cNvSpPr/>
          <p:nvPr/>
        </p:nvSpPr>
        <p:spPr>
          <a:xfrm>
            <a:off x="6797721" y="1330724"/>
            <a:ext cx="1573022" cy="28294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Šípka doprava 24"/>
          <p:cNvSpPr/>
          <p:nvPr/>
        </p:nvSpPr>
        <p:spPr>
          <a:xfrm>
            <a:off x="675544" y="2639555"/>
            <a:ext cx="1392176" cy="28835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BlokTextu 25"/>
          <p:cNvSpPr txBox="1"/>
          <p:nvPr/>
        </p:nvSpPr>
        <p:spPr>
          <a:xfrm>
            <a:off x="488785" y="1983382"/>
            <a:ext cx="1694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 err="1" smtClean="0">
                <a:solidFill>
                  <a:schemeClr val="bg1"/>
                </a:solidFill>
              </a:rPr>
              <a:t>Lugolov</a:t>
            </a:r>
            <a:r>
              <a:rPr lang="sk-SK" sz="2000" dirty="0" smtClean="0">
                <a:solidFill>
                  <a:schemeClr val="bg1"/>
                </a:solidFill>
              </a:rPr>
              <a:t> roztok  30 s</a:t>
            </a:r>
            <a:endParaRPr lang="sk-SK" sz="2000" dirty="0">
              <a:solidFill>
                <a:schemeClr val="bg1"/>
              </a:solidFill>
            </a:endParaRPr>
          </a:p>
        </p:txBody>
      </p:sp>
      <p:pic>
        <p:nvPicPr>
          <p:cNvPr id="27" name="Picture 20" descr="http://3.bp.blogspot.com/-5YIDyFo6WjU/T0KfBaOrSNI/AAAAAAAAAS8/Iw5mIfk8ecI/s1600/gram+sta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17" r="84878" b="15972"/>
          <a:stretch/>
        </p:blipFill>
        <p:spPr bwMode="auto">
          <a:xfrm>
            <a:off x="8919429" y="1881110"/>
            <a:ext cx="1428625" cy="12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BlokTextu 27"/>
          <p:cNvSpPr txBox="1"/>
          <p:nvPr/>
        </p:nvSpPr>
        <p:spPr>
          <a:xfrm>
            <a:off x="5310834" y="1998037"/>
            <a:ext cx="1694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 err="1" smtClean="0">
                <a:solidFill>
                  <a:schemeClr val="bg1"/>
                </a:solidFill>
              </a:rPr>
              <a:t>Opláchnout</a:t>
            </a:r>
            <a:r>
              <a:rPr lang="sk-SK" sz="2000" dirty="0" smtClean="0">
                <a:solidFill>
                  <a:schemeClr val="bg1"/>
                </a:solidFill>
              </a:rPr>
              <a:t> vodou</a:t>
            </a:r>
            <a:endParaRPr lang="sk-SK" sz="2000" dirty="0">
              <a:solidFill>
                <a:schemeClr val="bg1"/>
              </a:solidFill>
            </a:endParaRPr>
          </a:p>
        </p:txBody>
      </p:sp>
      <p:sp>
        <p:nvSpPr>
          <p:cNvPr id="31" name="BlokTextu 30"/>
          <p:cNvSpPr txBox="1"/>
          <p:nvPr/>
        </p:nvSpPr>
        <p:spPr>
          <a:xfrm>
            <a:off x="576029" y="3546487"/>
            <a:ext cx="1694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chemeClr val="bg1"/>
                </a:solidFill>
              </a:rPr>
              <a:t>Etanol 18  s</a:t>
            </a:r>
            <a:endParaRPr lang="sk-SK" sz="2000" dirty="0">
              <a:solidFill>
                <a:schemeClr val="bg1"/>
              </a:solidFill>
            </a:endParaRPr>
          </a:p>
        </p:txBody>
      </p:sp>
      <p:sp>
        <p:nvSpPr>
          <p:cNvPr id="32" name="Šípka doprava 31"/>
          <p:cNvSpPr/>
          <p:nvPr/>
        </p:nvSpPr>
        <p:spPr>
          <a:xfrm>
            <a:off x="659902" y="3946597"/>
            <a:ext cx="1392176" cy="28294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4" name="Picture 22" descr="http://3.bp.blogspot.com/-5YIDyFo6WjU/T0KfBaOrSNI/AAAAAAAAAS8/Iw5mIfk8ecI/s1600/gram+sta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4" t="39211" r="41464" b="47786"/>
          <a:stretch/>
        </p:blipFill>
        <p:spPr bwMode="auto">
          <a:xfrm>
            <a:off x="2436831" y="3474480"/>
            <a:ext cx="2327598" cy="89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BlokTextu 34"/>
          <p:cNvSpPr txBox="1"/>
          <p:nvPr/>
        </p:nvSpPr>
        <p:spPr>
          <a:xfrm>
            <a:off x="5389773" y="3345183"/>
            <a:ext cx="1694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 err="1" smtClean="0">
                <a:solidFill>
                  <a:schemeClr val="bg1"/>
                </a:solidFill>
              </a:rPr>
              <a:t>Opláchnout</a:t>
            </a:r>
            <a:r>
              <a:rPr lang="sk-SK" sz="2000" dirty="0" smtClean="0">
                <a:solidFill>
                  <a:schemeClr val="bg1"/>
                </a:solidFill>
              </a:rPr>
              <a:t> vodou</a:t>
            </a:r>
            <a:endParaRPr lang="sk-SK" sz="2000" dirty="0">
              <a:solidFill>
                <a:schemeClr val="bg1"/>
              </a:solidFill>
            </a:endParaRPr>
          </a:p>
        </p:txBody>
      </p:sp>
      <p:sp>
        <p:nvSpPr>
          <p:cNvPr id="36" name="Šípka doprava 35"/>
          <p:cNvSpPr/>
          <p:nvPr/>
        </p:nvSpPr>
        <p:spPr>
          <a:xfrm>
            <a:off x="5444931" y="4120247"/>
            <a:ext cx="1472698" cy="30097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8" name="Picture 14" descr="http://3.bp.blogspot.com/-5YIDyFo6WjU/T0KfBaOrSNI/AAAAAAAAAS8/Iw5mIfk8ecI/s1600/gram+sta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8" t="38938" r="18304" b="46511"/>
          <a:stretch/>
        </p:blipFill>
        <p:spPr bwMode="auto">
          <a:xfrm>
            <a:off x="2436832" y="4868357"/>
            <a:ext cx="2327598" cy="100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BlokTextu 38"/>
          <p:cNvSpPr txBox="1"/>
          <p:nvPr/>
        </p:nvSpPr>
        <p:spPr>
          <a:xfrm>
            <a:off x="514649" y="4868357"/>
            <a:ext cx="139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 err="1" smtClean="0">
                <a:solidFill>
                  <a:schemeClr val="bg1"/>
                </a:solidFill>
              </a:rPr>
              <a:t>Safranin</a:t>
            </a:r>
            <a:r>
              <a:rPr lang="sk-SK" sz="20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sk-SK" sz="2000" dirty="0" smtClean="0">
                <a:solidFill>
                  <a:schemeClr val="bg1"/>
                </a:solidFill>
              </a:rPr>
              <a:t>1 min</a:t>
            </a:r>
            <a:endParaRPr lang="sk-SK" sz="2000" dirty="0">
              <a:solidFill>
                <a:schemeClr val="bg1"/>
              </a:solidFill>
            </a:endParaRPr>
          </a:p>
        </p:txBody>
      </p:sp>
      <p:sp>
        <p:nvSpPr>
          <p:cNvPr id="41" name="BlokTextu 40"/>
          <p:cNvSpPr txBox="1"/>
          <p:nvPr/>
        </p:nvSpPr>
        <p:spPr>
          <a:xfrm>
            <a:off x="5504933" y="4776895"/>
            <a:ext cx="1694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 err="1" smtClean="0">
                <a:solidFill>
                  <a:schemeClr val="bg1"/>
                </a:solidFill>
              </a:rPr>
              <a:t>Opláchnout</a:t>
            </a:r>
            <a:r>
              <a:rPr lang="sk-SK" sz="2000" dirty="0" smtClean="0">
                <a:solidFill>
                  <a:schemeClr val="bg1"/>
                </a:solidFill>
              </a:rPr>
              <a:t> vodou</a:t>
            </a:r>
            <a:endParaRPr lang="sk-SK" sz="2000" dirty="0">
              <a:solidFill>
                <a:schemeClr val="bg1"/>
              </a:solidFill>
            </a:endParaRPr>
          </a:p>
        </p:txBody>
      </p:sp>
      <p:pic>
        <p:nvPicPr>
          <p:cNvPr id="44" name="Picture 12" descr="http://pad2.whstatic.com/images/thumb/c/c6/Gram-Stain-Step-9-Version-3.jpg/670px-Gram-Stain-Step-9-Version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8" t="8081"/>
          <a:stretch/>
        </p:blipFill>
        <p:spPr bwMode="auto">
          <a:xfrm>
            <a:off x="7389569" y="1881110"/>
            <a:ext cx="1216273" cy="12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http://pad2.whstatic.com/images/thumb/c/c6/Gram-Stain-Step-9-Version-3.jpg/670px-Gram-Stain-Step-9-Version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8" t="8081"/>
          <a:stretch/>
        </p:blipFill>
        <p:spPr bwMode="auto">
          <a:xfrm>
            <a:off x="7389569" y="3283780"/>
            <a:ext cx="1216273" cy="12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Šípka doprava 46"/>
          <p:cNvSpPr/>
          <p:nvPr/>
        </p:nvSpPr>
        <p:spPr>
          <a:xfrm>
            <a:off x="5434623" y="2764875"/>
            <a:ext cx="1472698" cy="30097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8" name="Picture 12" descr="http://pad2.whstatic.com/images/thumb/c/c6/Gram-Stain-Step-9-Version-3.jpg/670px-Gram-Stain-Step-9-Version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8" t="8081"/>
          <a:stretch/>
        </p:blipFill>
        <p:spPr bwMode="auto">
          <a:xfrm>
            <a:off x="7527451" y="4686261"/>
            <a:ext cx="1361790" cy="135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Šípka doprava 48"/>
          <p:cNvSpPr/>
          <p:nvPr/>
        </p:nvSpPr>
        <p:spPr>
          <a:xfrm>
            <a:off x="5585703" y="5484781"/>
            <a:ext cx="1472698" cy="30097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0" name="Šípka doprava 49"/>
          <p:cNvSpPr/>
          <p:nvPr/>
        </p:nvSpPr>
        <p:spPr>
          <a:xfrm>
            <a:off x="651662" y="5529968"/>
            <a:ext cx="1392176" cy="28294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5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1" grpId="0"/>
      <p:bldP spid="22" grpId="0" animBg="1"/>
      <p:bldP spid="25" grpId="0" animBg="1"/>
      <p:bldP spid="26" grpId="0"/>
      <p:bldP spid="28" grpId="0"/>
      <p:bldP spid="31" grpId="0"/>
      <p:bldP spid="32" grpId="0" animBg="1"/>
      <p:bldP spid="35" grpId="0"/>
      <p:bldP spid="36" grpId="0" animBg="1"/>
      <p:bldP spid="39" grpId="0"/>
      <p:bldP spid="41" grpId="0"/>
      <p:bldP spid="47" grpId="0" animBg="1"/>
      <p:bldP spid="49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Hodnocení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0375" y="2264168"/>
            <a:ext cx="8825659" cy="3416300"/>
          </a:xfrm>
        </p:spPr>
        <p:txBody>
          <a:bodyPr/>
          <a:lstStyle/>
          <a:p>
            <a:r>
              <a:rPr lang="cs-CZ" dirty="0" smtClean="0"/>
              <a:t>Jsou bakterie G+ nebo G – ?</a:t>
            </a:r>
          </a:p>
          <a:p>
            <a:r>
              <a:rPr lang="cs-CZ" dirty="0" smtClean="0"/>
              <a:t>Tvar buňky (kok, tyčka, spirálky…)</a:t>
            </a:r>
          </a:p>
          <a:p>
            <a:r>
              <a:rPr lang="cs-CZ" dirty="0" smtClean="0"/>
              <a:t>Uspořádání, shluky buněk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(dvojičky, tetrády, </a:t>
            </a:r>
            <a:r>
              <a:rPr lang="cs-CZ" dirty="0" err="1" smtClean="0"/>
              <a:t>hrozničky</a:t>
            </a:r>
            <a:r>
              <a:rPr lang="cs-CZ" dirty="0" smtClean="0"/>
              <a:t>, řetízky …)</a:t>
            </a:r>
          </a:p>
          <a:p>
            <a:pPr marL="0" indent="0">
              <a:buNone/>
            </a:pPr>
            <a:endParaRPr lang="cs-CZ" sz="800" dirty="0" smtClean="0"/>
          </a:p>
          <a:p>
            <a:r>
              <a:rPr lang="cs-CZ" dirty="0" smtClean="0"/>
              <a:t>G+ jsou modrofialové, G – jsou růžovo-červené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074" name="Obrázek 4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 b="6061"/>
          <a:stretch/>
        </p:blipFill>
        <p:spPr bwMode="auto">
          <a:xfrm>
            <a:off x="137797" y="4528869"/>
            <a:ext cx="3091292" cy="216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Obrázek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390" y="4538392"/>
            <a:ext cx="3189426" cy="215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http://session.masteringmicrobiology.com/problemAsset/1556517/1/B_pertussis_diplococci_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5" r="46502" b="48552"/>
          <a:stretch/>
        </p:blipFill>
        <p:spPr bwMode="auto">
          <a:xfrm>
            <a:off x="6849946" y="3068204"/>
            <a:ext cx="1487305" cy="140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1" descr="data:image/jpeg;base64,/9j/4AAQSkZJRgABAQAAAQABAAD/2wCEAAkGBxQTEhQUExQWFBQXGSAbGRgYGCIfIBwgICAgHiAkISEgHygkICQlISAfITEiJSksLi4uHx8zODMsNygtLisBCgoKDg0OGxAQGywkICQ0LC4sLCwvLCwsNCwyLCwwNC8sLC8sLCwsLCwwNDI0LC80LCwsNy80LCwsLCwsNC8sLP/AABEIALgBEgMBIgACEQEDEQH/xAAbAAACAgMBAAAAAAAAAAAAAAAFBgQHAAEDAv/EAD4QAAIBAgUDAgUCBAQEBgMAAAECAwQRAAUSITEGE0EiURQjMmFxQoEHUpGhJDOxwRVDYtEWNJLh8PElU3L/xAAZAQADAQEBAAAAAAAAAAAAAAAAAQIDBAX/xAAvEQACAgEDAwIEBgMBAQAAAAAAAQIRIQMSMUFR8GGREyJxgQQyobHR8SPB4XIU/9oADAMBAAIRAxEAPwCwlGNu2lSSQABck+PfAzKc9inWUxamMVxY2Baw5X7H3xrIquSpV3kVezIPQvJA4IYjY43cGrsE0EMvro5l1RurrwSDiaB/TELLcrjhuIlCAm9h74IhcZyq8FIDdUZaZYDojEkq7x3NrHi4II3tiV07l5gp442ZmIG5Y3NzuRghbC91pSyMsTxLIzIzH5Z3X0mxsfq3ttioytbOgVmxjdLi2Is88dOoLXsTpUKCSWPAFvfC10l1PdHWqlXVGqtcjcAgfURsTfwMFOrpFkonMch5RwUYA2uLG5Ow83w/htS2vgMG63qTTBHULETEb90kjVGBtbTfc38YI5LVySx65IxGSdgG1Ar4P2/GEvpzKBNTCSIr8VDI91LExs99ywN77ecN/S+TfCw6NRYk6mudgTzb7YrVjCKaXIk2wuMewMBomlSsKsZGikW6ekaUK8gn7jfBy2OdqiiHmeWR1CGOVA6H+34xtqTTCYovSQhVN7W2sN8TAMZbBufAFD1imOqYylQIBdkkj1XcAKHFt2u29zgzlGQzSI8+gvFGo/w7eiOfV6ndfIHDfcjDXn/UemZo4qXulHVJmZRbQd9vtzudhiZkuaStVvE6OEdbonotGFsL7Hhr7Y73qy23QOxbWpilSRKljVwoiSxpCh9AuQRqFtkFgb4OUctCjPOuuIQtvqJAdnFrhbm/tcD3wUzzpxZljUO0CJq1CPbUrD1A28YTulclHfklgQyRRRFaaaRjZ2JIswPsbgbDbEKUZRbtrz2yS13DGe9Qu0stIsLFXjtHIjgMxNvp97X3A32wtyh6VmMQZlmjanBlusrOPJPgex9hiNFJFTvqYKJYSUi9LHTUG2ot7pzb/TE2vzyrgqNEkhjXvqdUwurggArFZTYc/sRjWMKwv7Gw70vT/Fo5lEjRKFWEu2oAhbMyHa5vtc+2O/TnSjwVOp3Z44k0wkuSTqNzceLeLY99I5tJJUTRtG6LbXoaw7O9gtufUPVfDhbHNq6koya7iS6M8Yqyej7dU6PNJTxzPImthd3FgwKtb0rfa3m+IXVPUU8srsJgqRa2iC3UppIUMy2u177YaqKrdZqSOr7UsbRgwzsPUZLD34vfGsNN6avuDZGymMhnmaQrlywaAWNjJ4LMOb3vuftgW0is1EjgwJrJhjW7FgSNLE32JYi9/F8F4qeX4ipDwmpdWVCWIWPtH1WC8XHvgPluWOJUsJqPuNMdb6CoJssYX2Nvx9sWq58486Di6POXdzTEHjSoPxbBzrJ0NsLMfbyL34xk0bs0sUmqolWpRpERrIq8C5+/FvFsdOr440Apwr/4dO/I6gASvsvq/PuLnBExUuYxyDQ8U4VZZQosb6TYXI3w93EuhTk2gXmQcSGBYxGxmZ0ij312F7u2rbj+mHeSNJqcGoVCpUM4vdQRvt72xW2WVQFyt1kaN3mh3LOuyr6jxcH+2Gr4s/CxUcQCVLRAmNuFT9VyeDbfC1YvApIQc5yhJHh+Dkkfvu7SLqCMFXb8WAvviV0TkIeCKSUtEsZkCwA2M/km/JvxttttiBn1MXlTTBJDHJ8tWB9KopUO6/Y77nbDZ0jTIXphNdJYVK0y3uHTf1nxc724xtKTUPLFNLFFf1M7sjyKjxpGwWN/+ZDa/wApBcG1jfV+2J2e0fw0eoJKEms0JL6iNS+t5E33Ivhopunp1zHuTesRxuVnbZdR3G3nT7fvhczXNzLH3LnulDH8X6gp9WnSBYeOTi1K3gUX2N0Xw/bS1FG/pHqMhBbbkjVtfm2Mwyw9KKqgNMjMAAx0tufJ598Zg+JDv+4bkDszp54Xpmd4o5dIiPYuzaSdrp/KV2v4xZuW0SRRqkY0qBsMVLlGWRzVNOi65WA0zzGQg/LIsUub6Tt43xZmW9QxSztCpHpHpfULP7297Y5fxCbSSIXN/QNAY9Ab4wY9AY4jU9AY3pxmPeJAgUmTQxroWNQpvcEXvc3N784S66OOkzGRfhmkhqIxcDe5LfpW9rA+PFsF+u84MHZ7czJINT9tF1dxRz9ve19seOl8nWpjgq6h3lmHqRmupUX2BF7bY6oXGO+TwyZdkRs56WSGBpI2mMn0A9zSQHYD97A2th4o4dCKoJIUAXPO3vhc69lAp9LRhwTszNYK/wCjjc3P7YJdMZV2IbMTrf1ONRIDEb6fYYzm3LTuT6hVSDIGI+Z93tP2NPdt6NXF8SBjauDwQbc2PGMEWJWV5tmEs/bUxERDTNqWwD72seT44tg/XtVrSHQEeq2G2y7ne1/YYLqgFyABfnHGvrUhQvK6og5LH3xq57mqihUU3JQ9uRxOygAkWMzN3Ir3l0heWB44wQWlSIQyGRSs6uQyKwdaZLEBT/P9z/XBrPskeItUUxvEdOlIUDOuoguQTfZvI++BfV9DOmXIrrNKZJe4NIs0K2voNv6bWGO3furJSaboJ5x1CZ6eoihRmjSBJFbuWlIJ5I5A2N77/wBcK3wM0RV9wKi0pEktu0/q7S7c6tuRv9sSehYBI0sUyKY5KcGeZ3tIovsDvtY+PYDBKvooqepjCRK+pENPYGUzJH6iCSbKx8NgVQe1EvF0Gsyqnkp4oJZUp64qJmUAb6N7X4BNvfCvNUqxETxlYpAZWaa7zRM3pDpbxe1rfc4Y9QbVJX08jrUqWKlAfh0Q/SSN97g7YYBndLHBDPuI30pH6Df7C1rjjGalt4V/z6EkSgjp6BHvIJKntdx2c+uQLxcnj2AxHfrpFj0vGY6rt6xC2wtyDq43G/8AbCz1hMjPUIUaqVnVGYKVlRjuEVrW0AC35OPeXxdivd53kaC/YCyxEkhlGkXtYqtuRgWkmrll8lUkTOoaYzNDPMqRxvpJkgYEmMKWKnV9Xq4ABwT/AOEQzUCqkplkiQvFIfrQ/Uu3gjix9sC8uo2MYc1cEsVLPqJZD8pV8L+R9re2DeX18K1muORO1VR6hZLepTa5bxfcW98Em6pdPP2JYr9MZhVxyTKkKNPKsb/NbS77EMSL+/ja18TWrBPUVE8ut1pQLUpOxccsN7EKb72x1z0j/iKLWWCG5p2jOkp41O239PxjrlfQqLKdTJNSmMgE3LnUdR9Q8X/tinKH5ni0LPAYgSnrmjlBbVTvuvFmI4O29sJee1ehalEqBItQ7CRwCXQqBZVW4LX4JGLEzOIxUsnYKxFUOk22Fhip8vzMB4Wpqe0ikN3dJZ3LbOGW/pDHa/gcYWgt1tcDuibl/Svbpu/UBtF4tGgfNZR/+wni9xt9sPOW5MxWVpyHlluNYFiqEbKDbxgI/wATJORUVC0rvAGESbhdLXYm+3HscGKnPW1xtEBLS6GaSUHyo4H3/wC+FqOUh2RaTpKn1swcyKI+zo1cDzx5PtgxFlMSlCEUGNdKnyB7DHLpeFRTqyq667sQ/wBXPn9sFjjGc5XVgLfV8EYjWWSN5e23pRCdy229vGK/EaxudQS0Mkfw9Le5BkN2Dbbnfz5xY/U2ZGIJGuoGS/zAL9sAXLW82wrz5Y5FNNTPG6lg000mxcg7Xvf7gAY6dF1HPnnuLgIVHUCKzKaSY2JFwo3secaxzaTNCT8uAfa/GMw9i9Pci/KFzoBKTUk8rSLPaydxvSAx+hW4a39d8PtF09TRuJEhRXF7MB784rmlru7SulPHTQxU6JPofUzIwOpuRydxb74MdHdbtU1CI8o0sH9Pb0jYgKNV7Xtg1YSk20JYWSxlx7Ax5GPajHAam1GBvU1XHFSytKGZNOkhed9sFRjzItxY8YE6Yym5AsghhmZ0dtLGVX1RIiAlVJvdCRzuLXw4dHSGlhEkssYppjdArM51sTcA+2BvWOVSLM85p9VPGVe0bBO4TYN3B+oW2wPqaiRj2zIVMcjIOyQI4I2XUCLgayBfj2tjvf8AkjXfkh8ll5ZmENXHrj9aaiPUPI/OCd7YDdMVdM0KLTspAUEgAA7+WXwTzg1jgmqk0VF2bGFDLczhppao21oXMjPECyr4Ct/1XvsMN4GK16no4yf8LDMkncc3DaEkkTwQTc+SLY00EnaY2MVL1JNJUiBI42udZOrcQm2lvbV7jC31OHlNfLpkjEZTeVdakA2IVSNt7Ne/H5wz9FZE8C9xyFDotogtu2eWuTckk/fHnNOpi8cgpUEhEZcvIPQQrWYW5JxpFpT+RCTaA+TSdrviDVFPUugjGzKilQQ5QfQDc7HjYYg5Nn0sczyS/EBBPomTTqDuUsNOw0i44+4xOzDRWvVCGNDMKdCjRyFZGPOkja1iLWO/GOHRiSPW1JWKSMSwgPIZO52pBtYX2v8AY7i2NcU20I3mWdgpKskVNDKxIqlNy2gEad15NvvgpL0hAiNL35xENMiKp+hV9QVfNt8DYaGwDV8ohRGvdgBLMUbcsQDqQi234wb6h6oMMwjhaIgQGUq4IHjT6uALb4l3hQ/4Orwhf6tzEVLoYYr3XbXIQJIh63soOxFvJv8AbEfPtclPUyQCT4JpFlR4jdy4sGFjuqgg+Njiaa5I6xHdTSDUhkKrrWdpFt6T+lbX38/tj1ncTVLMIy8UJZoEeEgwhRu7yAHY+PH5xaxSXAJms978c4qY/iV7lLe4UMIyoB9S23Nr78gnHbOOupIgpWJdHZVu5LsRIQbAqNwTY7G2GquynvUXw4lbeMASKd2sPf72xVdRSSRPMk0MUU09jeofXqSNSTbmxuPe5vbE6e2eH0Kgr5HrpuCmqVOyLLs1TFGfQzHjV4YedtsBsyyAyV0kMMbiH5fcVjpj0XBPbt7W4HucTemcw0JUVrSBqeS3bQR6XJQWIVfYcDc4XM5zuWRlcyO0iRgpq+UhM3CbDdgL7k+MOKlvdeMSjeEOHUGQoIZJJpJpgobTGXCizW0qDbwQLHnBPpiugNMnbIRYgEZWP0MOQSefzhPp2kFKsLqtRTSraIly79/kISvADAi/98B6ysdIpI2ESiTeSBEJjhdD6i7KTYkLe3/3hfCcltb6iSLO6kyxaqneIlrMLjSebcf3wF/h/kywwmVl0zym0mprn0kgD7fjBLp3O1qo2CARsoGmzA3UjZwPA9r+2FymzBaTuR71CJIAzaDqE59WpvGkDe+M4xltcBPkXuupZDXydtwVjQCZiL9uM/Uu2/q+2NzVyfApT9tu7FIsnbiBsUZrqSfJIIH5xHp+o6hBUFysrySCRykYdWjXYjUNvHBxPhz+PNZaeA07odZZmRwLIBtv58XHjHXTSVrC6iaY6r1PCKh4HvGygHU9gtzb0399/wDXE/OZpEhdolDSAekHj874QOu+nkpkLwq7ySyqzavXweAD9/OOXTWWV1V3DNI0SECN1f1M68kDwu2wIxz/AAYOKmnj1Fu6BLqTM3FTAEcSStA3yQCUdmHAsbb7n9sR1AlipaOoBp5WbUEQWsBe2oX2vvgvWZCuiKGnisuh1Wov6ovx53NxiPS0ppqmE1UqSfK7cTFbWYbklvFxfc40jKNY85CxuGMwqmozQ7qlOVPHqHHjzjMZfC9V7j3ip0VnMUdHI8jq8b2SOEqDJb6RrtuwJ877Y8dO9NwVokYTqZ4106EUoiMGuu1he3nE6hqaOsglaWmMc0ERDmMaePEZ82xrKqRp5YpaSIIsAQXdxdgb6i6ruW/OOhvl8MhYj57DNXU1WkTStUsSnq0RxAj6bWtyRffBjpxpjTxmchpCLk2t/X74njHoDHDKdqqNEj2MejjWPLHGRRxzChSeNopBqRxYi+EWtoKaCQhIZaorIoiQt6ENrHT76fNwbYsBDhW62p1iWGpjQCdJAE2O+rkED398baMqlt7i6BDp7pw08hkMzSF0AYMoHBJHA8XthixXPUufVUkcUXbMMkwYLEpPcZ1Pp34Cn/bB3pHqSWptG8OhkWzyA3VXG2n8jk4NTTm1vYuCJ1N1XqQpSM4N21zBbhNG7C3JNvbG6CjetZXqpEKwsskLRkAlbA+sfpva9jvhdybI6iaVtWkIjyxvM3odS1yCq3+99/5jgpWUkcNLeAJUQcVkqtaR9NuLHk+2N9sYrbHkHTZYR3G2+FWHIJfijOssI+tNSLuEPAt9IYN5wudJ1dVNOsImnRVTuJdAFUEehGuLtb384LdJZwEmemvEXcsxlVjZ5uWAUjYAe222M/hShdMdnCCjWB6z/Goj6EV5inzA973J83G23+2PfTnTtVHNJchafWJlaJrGZwAN7k2Dcke5wDzHNpknf4rSuj0TWpwySM1xGQfNrjc2wbyWsqEValp/ie3eGWJGGhANw5NvAtfbg41kpKN2sg1g6Us3cqTNUOFaEO8sMiau1GwsFVhsf5j5wEqKVU0zIXnp3cdsySBVl7hCmMg7gLa/7Yk5ekckSqtUsElQsoEV9aNqc7sfG3g46Zv01GlQxLrTQMqMH2ZWKi7rGh2Ukb3GKTSdCs31NlEk07TUialVEQtDKNQZD9IF7AAc4I9RV3Zgmp44HhVVV/RpOtWYdza9/e5wX6foYYqNvgSNLgujOSbsRyfOExKxKiRZK1UMXw7qZ1ZlZypBIVRY3F7bDffERe7HSPuNd2S8tzGVTHTEoqxVEZsjlNMbglQSfr3NrD2xJaogirO0tHJJMj6I2eS+pWuXI1GxC3Pvb7YH5hDHI3yqmGX5kKxQTAr2wPp+7EA2uf8AXBjpfpt1q2lmi0CG4hbuFtWoksTf7H7YqW1K3/Anxgjr05NPJrkUwxRySFVZrmMabKYwmw33scLuRZB3ImWKsS4s0cc4uyaGu7kcD7c7HDln/VIWS0Eu8OsSKV9GrTca2PC/jzgZUU89S71EXYijkph/iV3tbdlsd99wTbgYUZTq3gq2iRSujU1RTFo6eJFDxSwNcso3ZwL3+oX/AHwo55HCzL2FeOISRkNGdZqC1gTIpO3B5G98OkL0vZqOwmh44NPejj2YFeU99/GAWT9HPUxsZVMeqJAtRch3sb2KXsABYfsMVCSi23jzz+BJm+n17dDUMzF5ZJuyWgADRqCFAuQAFHP2DY95WtXTMkksarGQY5XeQMohThiAfqPuL34wwZnlQho4qUTRop9L6/T3diSLjcE2vfCU9LUyrTiSNQ0dO5iJsYO3+nuE+bf7YItSt9ASvkO083wqR08rRS0UoI1xrZvmElVCg3tvzhnyvpmmp+2I4heO+lju1253wG/h/QQ6ZHVCZbqHc/QxAvePwF38Yc8Ya02pUvuJI5yQg2uAbe+NdsY64GdQTTLC3wya5TsNx6b/AKt/bm2MIq3Q33Jmm3HvhZ6szOmKPTPKqyupCi1zx7eMIUWf18VWwLlZS12il5dEF7rtYarHjHHMndVlYwAvUxNK8UhPcHqsuhrekAG9ucd0Pw9StsiV0EKL+KkUcaIYGJRQpItvYWxmIkH8NKIqpdqpGIBZdP0m2448HbGsbP4Pb9wQWq8ijljgjoo46lIHdJNbkEX5F9id974j5J1QKeOVEpVStaQntrupCmzHVewIA4v98B+m0b46OcaSrVEi2hk0pzcllbfzt72GCWcZSe5PIncooIGJcWL94s25XccjbbaxxLS/LLIqV151LQyyp7sUclgNSg7G43++JQxU7GSSOGaWVI6SZwl4mZNCg+gBOLm253wxdO9RKnfV5paizsIVMZ1OFFyAeDbHLPQ5aGpVyPK4wjHKml1KrWIuAbHkfY49iZdWjUNVr6b72/GOamXZ0VceiL41fGLhALfWmTSTqrxswMaP6UA1kkC2lj9JuBhc6f6k+DWWIw6jGqOyID3bketpDaxI2JP3GG7qjODTxjQyCZz6FYElgBvpA5OFHKc07rMk6GTvRhJNERWdNr3lIHBA2t9sdekm9OmsCa6k7qnKQ+moj7aGVlaUzSEaG02j28HfcW9scencsDaKGWJg8J7rzQtZC54uQNzYj+mA9BMEJkRJJIy1xEYT81FOhSWb9Yve4GLCyDp+KlieOIuBISSSdwSLbe1sVOWyNX9PPQXoBYM6WlCU9ODNHGzRyzytYI/KgsRa19v6YF18MsQWSee1RLE4jihRQSxPIe1uLXO2A1XkzpN2ahe2ksixhnJbuIDf0gcPx6vvhqVmrIJFpY4+yiGBVmFnVgbFgd+F/uMU0o5X3ZXB2zhBIIEjqdNakN0DkWa9rltiL82OJ/TuQPCZu5KkiyKNUaoAoa3qJHkn++FfM8uihq1glnIp1pfoZb208DWN/q9X7WxE6azWSBu6eWHdmjQEho2sFfUdk033H2wtjcKi/wBBVRLqunESSOnqJ4EhSJjJpQI1mf02NjuTa/4ONZrVTOwpow6abwpHHpkZFUC0hJ41KdPI55wT/iFIpWJ1WOSN0bUxHp2sVvIOBfgecRq6aOVVeCMCdzGs06N213GoaWJ3DW04cG2lJ+MG0E4cwqoI45WgWKlSIBolF5A3HA25tt7XwATMJJikE7QGZpZYtSoRJGCt/RsBc8XwQ68zGVIaQSdyOSUtHIkTXHqFr/8AURzbzviFkfUHbhdI2EiRqy08rwm4ZB6zIQOT4t7b4UV8u6gWEcsmrooRAtVEbwozhHXVM0gYWbYcab2ueB9sWAM9h7cEhfQs9hHqB3JF7fbAbLKh5Y5Kr4VXqFQLHJbT3VIBJF+BgFmbRViTTzTpEqoBGYpNR9PqkAQ23B2uMTKKm89OQWWQMypXl7ywyU88hSSdJWvfSTpdNNiDYDk+eMajzhxHTvEqxJDTEgudEUnCyejkkE7W5wzdF1VHqk7LyOSgk1ygDSh8A2G1xc+MQKnqVXCTtQK6iRoo5NakaP1Nb22udsabne2ht5J2T5ghZmpQ5SCEduFGAWYNf1KDuN/fA+j6vn+IZJSqqsyq6tGbqH2Cgjkg+cdaeKKihasmKNNJqWOaFbqEI9GwsABYeMRMnysVjr8VLOZafYvsiSh7kAbXuB+/GJqOW1gS7k3PaKeAzVjIJGWUFYo7kOltPquDawJ4wGbM3laeNpGjpr6mjlWykFQoiR1vb1H+2O8HU8yNDSwxhFjlaJlmf1SAAkAEjyPbyRj3JPJLDR9imaOMtJ/hymqPUp9Jc3FgGubn2xSTX5vEBy6XzcUM8sNSJUIhVioPcjTT4BF9yCMWRTzh1VlNwwBH4O+KTqIjKVZAAHJlYxy2L1Ccoinxe21t/fFkdF1M1pUqTIXDKwMgAsGGyi3kb4j8Rpprd1G1Qz4SesesOxKsMcgitYyyOhICnYaQOTc4c2lUEAkAngE8/jFb/wATqEiZKg6RGIyupxrTVfYFBzfffwcZfh0nP5hM502UirhVe6DMHkjkaVbPOvIVSfUF435G+FgtJUzNA4iEj2i+pzZ4jdbey6eT5xOpkjYQ/LaFBMY5JZXOvU4tqiGxC3422xYOR9LpTyNIHeRioW8hBsB7bcnHZKa0+fsS+aBg6GU7tVVOo82k2v5t9saw4WxmOT40+4ynuoelGBMzBZ3WYyEw+kRJbVug3JJsf2x3zGmzCojpiVMvymbvp6WXV+kxm1yBt974gZllk9JN3lm77yaJNETHuSn9V1sfRzxg31dnNW4hRBJCJoxJoRPWhS5YMdufbHXbxVCy2FsoqjBSLJWh3R3URRGIaksLC4GwNxf98C8xjr5Zo2MDJIbspD2RAh4Nvp1Dk33xP6MzeqaTTUCV45Y+4JJFCiIDa1vP5wGz6SUStTvLNKx9CFnEaTdwj6ffTzsSDiEmpvi/PGNRw0y16ckqt7XtvY3F/tjl/wAPj7ve0ju206vthY6Mzk708skVkOiKz3Z9P1E3txiV1T1OIbxQyRiZd318Ivv9+RsMcr05Ke1eII5Q042MVTl3UNUDK5qCQoaVY1HcaVTsCth6VHNjhx6XzlrpTTOZajtiRmtYWbcD8i43w56DirDcCv4i0c2tJbuYNIjtEoMiux5W482Ave/jA/IzPFOfh/iZjGTC6y6VG4LKzebLfjfDl1HHG/bV6n4cq3cFmALBedj4GFTKep1ppxB8THURM5d5W9JQN9PqvZ/9sa6TbhSQ5Mm5jmMkSU/xsGuSMNIJFk0pqF9K7bFiPGGtKppIiVCrLp+ktcK5FwDbA3remiekcyKGtYx3BI1nZSbeN8VtPmhjZpljJMUqkqimONX2Dkkk6gbWA8YmMFqR7FKL6Dbl9JUU87zziNQXGsyOGLnST8kW9J1bDzgF/wAS+bHMJ3hkCtfuXLqXchbxgAFbefvfDC2eLVSxRVKKkdQgalKglwxBGo/ykb2wI6apyKyKEs1ld1kEyajKUJIIJGw4tvscaxfLkv6F0H+fLDJCFL/N0qDMFFyAQW/Aa3H3wHXpdmm0vIZKQo36rMSxvpOkC6ryMA8yz2aVlKzHtiaUHR6QEQf8wfUR9x4v5wHyXOpYDE0YdkELPYMeybseS3B8fm2IhpTrDDoM3VFaKQJTosBpliOqOU8kn0g+Rc73/N8ZPRwPTvVJCuoFdaS6tCiPkxr/AGBHOIvWeiKojdNayyJ3JrJ3FdVF9IB28c8e+InT1NUTFGiklaYoWWaXeMRM30FN/V4v9sVFfImJ1R2mz56iB1ncq02qWlaFLkLGTt9jt/74jZd1VUq08kYhWmjgDdmU6WRjt6gq31Mbn9xgx1U9HPoies7Qs0OmMC2q4349NjbEDK6P/wA1RCNIZ3GhJWGozLH9Rfm1x/rhrbt4DAwZHWxGlenpqgPLHGSWa5ALC9xtuoJsLYQclymSoWJYT23YHRKIDpjtcS3J5LHj/bB+LM3o6x9asV1gSOILawwCoqEfpUji+DHUmTywx1E9PPKpZlkaNfYchPYnCT2P/wBcBG0D4hKZwjxyKtSDTMLrpUIv1oOd99j74CN0m6zmlji1mnjeSN3cBXLkbuo/cWFuN8MeQZdS1FQZFFQssLiQiV7gl1/JG3kDHbr3J4limqhHI0xTt/LYjY7XsObDC31Pb5fuUpPoBcqp6lpYKXSYnpYjdk3hfgqLH34J52OPeT9KTjt/EBFhMjTygSklWF9JW3C2ttfxgr0v1JAacRySpp7nw8ZUnUw0ixbbY788YX5lq6ao7cOmLuMkULO+tZEUm/vbY3PHsMVcra4JT6HqPKpKqV9J+ID/ADIqyRSFjZTbSE4PscEZs3pYIDSxmTt6W7k0JvpflgL+SfAxNpM/hoVanZpJdMpDto0pGD6tv+kfa/OFyqqo5RTSLDShpDMwETlXYAEAi22r84FcnlY6C6hiCKjpnja4mqJFMlOHULpBW4GwAF7E3O98BOpa5Bqbsos7RpLI2tnMb6vT6FPGMqs1cw9gQqZBHFCIZwQ5ZvqtKOdrHY7YWa4szzrZ1HcijCi0bIF+oBzuwBuOfY40hDNsr6jS+cXq4nmmKyCpCKsiXAXSLlQN11E7A/bDD1H1dGkLMkDzFdyjJaw1ab7jc38DfCZNSSmKqq4UCRGZHR0vI8gQ6TsePJv5OMrqiKokghCPBBHKX1K9yLrrPcvwSRwDhPTjJp9hJJhShroI2SZaWV7sFE08i29Z1ELc2uv24w/UNfHMuuJw63tcHyMVpVU0cOXF5Y1qIzKZKVYiQ29yWa+9hyRvxjfQebiFm+axp7qhBQeqV/1XXbSOCb4nU098bXQnhlp4zHlZBb6gfwcZjjGVR1tlUdKsHwxSJnV41fUddzYgBuFHIv4viHQNUTyQR1E6lVMbWd/RcfyOp9bnyDiLQZyIqSZEkdtMZaNjDrSIhiGALb3PudhfEdKiraClluiU+oLCgi27v8xT83Oq/wC2PSimsP3E8r3G/wDiDTx94jtSPLJAQGMmiLY33NxY7f3GNUj09O0Sz3qp1ZXVb3FMrAWCEn1Db8nBHqCGGoEdLPKorEiLC4tHqYW3B2OFk5BVJI6ygSydqJxrGmBNB/muPpHH5OMdOtqTZT+bz6GZ9n6pO8tJ3GaeMvdojqh9Wn5a+C3k4ZajpesmCuKlX7ojEiyRKDpXf2O98Qujenyj/EtNIkUbyMxYjTLfyG/k/OC2YdUpNAIWSWGWpVu2FYC4HDazsAcKTaaUOgqtkvqjLNKRml7UdU3ylvZS6H6lXx972wp5RVzrLCkaNC8QkiSNzqQ6dz3HBve3AtyBgQc0mLRHvMogVXUsocRrezLrF9TN+Pti05+mKaaFk0lVlcSsVJBLe+/+mE/8SqWbH6PzzAtdXQTVaQTQK1nQqGEfqj5LFvJVhsLf74Ra3MREoV3l7dQVYQmFVFojbT6uASNrfvi0uq5JaUUpglKKt4gmkvckWUt9hbFZVnR81Q0tU8TGLSxPcl0MGX6nAP6Wa9gMXoyVehXTPJZ/QAabL7ylyJi9g3Kq1wAD9hxjpL0jBFHG1pJRThyIydQkvvYgixN+MFuliTSQFo1iJQHQp2G2CcsoRSzEKqi5J2AGOOepJTddyY5SKllqY55JHq556bUmuKJIzeNFbw1vP2thrHViiQRWIiaNO1MDqclxZSV55v8A0++FfNJKSN3IqKiVYnWSQBAVdHI21H9PvfY+2CbVP/5CAdxg0lpFaOEKOzpJVG87ED7Y6pRjLlDqlZxq4Y45DTzMgkRAqVMSHuapDc6lHvcgk+/3xwnmFJU1MPY7ymKOO8slo2NgeOATyF+xx3yaaoqqtJFOndyZo4iEbTsiyXG9v98E6HpxjVLLUS00jqdc6gXJbcR7HYWH2HHnA2o/mfQVhnpSYy0zHvpOQWCsi/QPC2PNuN+cDsvX4SB6t4pe/JZX9O/JAbQNlHmwwMr6qRKRhHrijnnc91I9HZUN+r8nztjnknUDKdVRq7Mmnu6pQ4S49BUDc6+SPGI+G8v9P9AuAbl4p6uNQas90NIg1xLp1X1mS3jbyTzhyr5HiS9FHGzTKZHqD9F1AuTby1tsCszyCpQMikvFJK0xeJVBRbG6aSRq18G2B2TyPUwVNHudUYeCIKUEdifSzD722P3xUqktyePPoDMr88lqZEeKWp0WSWOOOGwJU6ZBcj9wdxiZmtAaXtxTTNLTTzAu0jENG3KBSPF+f9sCMuzarWpNKZjDJHIrv3nGjewKIbXN73Hvho6s6lMEpi+HVrKrLLJ9GtidA4/O9xgkmpKMVgfHItUGZLSzxzGOKw7scrKzKNZJYAKeTsN7W9WGTqXqGYUVxakqXUtpfeyKfVva1yOB98QMyzzv0wmMUMkcSkSkoWKT220r5AJG/scCqrPKmZJYnlVHMAAZ0HblubkILX16SBb3wbdzTa4HVuyNTRpHGzRgENC8selNMBVxY9wt6g9wbb+wwY6ezyGl+HpmVHTQjK6v3WDyG3sLLf242wL6UoKj5rpFIUrVKBJVskOn9TLaxBN7AAY7ZjPJCtYZw6MsMUJeGIKuoEkMr+w22/8AbFypvayVk6ddZZFT3ddIB13mdy7LI/6Sn8tvNtsdcyybXDSxxy0zyJAyCFbKJCQNRB5X3/OBMtV/5uOWNSjRJJHPUJ9clgELG5F232+2NZLl0/xVohFJPAysQEKpGX/zCGJ9d+P9LYKaWXwVwPPTXTTQ+qocTN6TGDciKy29JO9/F/tg3V5bFIUMkauUOpdQ4PviXbGjjglqSk7FSOaRgCwAA9gMAc96XpZhrkUJpcSM67EkfzHzthhxxqkBRgeCDfBGTTtA0VPm9Kex3ZZqeeAT3RmkIIia4IGn6b8WthfSFaew7OpzFIhQTfLhU/QXIvYkHybE4MUVHRlyJIXlp5SsfxGrQAUJuSo+kDYX84ndbQpCZEiihp450W87m6Sgf8uwBtcecemnT2kWSMu6gqxFGBFQgBFABlHsMZhR/wDC07brFUBTuAIhYA8Ab8YzFbIenn3HS7np+qoTIk8dOKeZV9ZveEgsNQKgbtv/AN8P/V9WVpYKiHW+h1dY419L3H6ttha++K9oun5alYNCPHGI3WadxpUNq1Me377e2/7YdY+uqXSsR1vB22DzWtxsRpG/kce+MtRcbegorPoKuV1JmrZUnMtXdl1R/SEudVy19wnFvOHStpPiQzU1UkkM7FZI5WOn0jZUtuN+bYUqSnoKmqSKOaZUYLJEBHYKqA3Uki5va98azXqOF51aBoWRJA0ERBTSV/zGa1gb2uLk3w3Hc0kU3lsnS0Bp5Io5SZT8OyGBGHZVhwjEnkj978YnfArDSy1NXDMUntGtIN+0tyRpPI4v4xMzDpqOqkiqoewY5WSSzFhqYH1MN99uBjn1NnVSlXKsEjRg6UCTL6XsPX2vdj/viNzlSXPUa9OOTx0/DTxRCaUxvDA5WmSJy/1+q0g4Zh9/bEnI+smqElhqXWMujmOWPYKq7fUdgb7Y99G0yUdHNM8Tp3XJWGWwJNrKBtyw98S8lyKlnTWg9IQq1LrvGrXvZvvq++Jm4279xKvuDMpr6gMIql2Mc1IxSAn1kgW+q1gW3P74DDJn0xSTo0A7Lqyyl3DqgGkE3smrEzPc2eUpBIKXTYx9hCQ4dTsgf9N9twbeMWZl0Z7KJIgU6AGS+oDbi55wTm4K65/6CdOvOgFymvngpaZPhS7drcIwstvpFyeSMDepupRJRtLGZF7MgWoiVLnflTfbbAn+ItfN8yBpIYQrCRfUVbtjyCNrg+OcecgWVw0kDsWNoWg7ifQU2lvtdjyL/vhR01W9/UqttAzLu3Imp5J2npipUEhBKJCNKWYX9P3wy9D5PL3byy1H+GdgO4LK+vwPNh/Ti2PWT1zxsErkYx9vWiPHrZTET6mYDk8jE2n6tlLRg9oa9Uovf/IAuDfw+x9JxU3JppCb3BLqITo8Zp3cawYwoQFFYm4dtuMJdHlpmqXVGiTcLUNKd3nBYgoLg2vYgC34w1dKdVmcskrR62Xux6QQCh2AJP6r+ML+Z5yxKmtSJTESJI0F5Ed9o3Ftrj84jTUo/LWfPPqCzwEKPMaeP/CW+JjdyKmVydCSHwQdgCRxfEXo2MtVyD/DShWKTMqgW0/5YT3t7gfvjhT9Oienqu3rnsVsjgJ3JF3ZiwPquCRucdeljEaruTyxBw7CCOP0hfT6w2w443Pg4ppVKhdMFkgYrbqotS1WmBhTqwLn5tlbWdLsR408geThzkzxRO8JjeyxGXX4YD+X3/bCtmXVSSmItBF2Sp76zW7iR3FiF5sbggb3xjoRkpXWB8izNVzvHGk13VVYxCoUqWeM31l1AupU8E4cc7ljC09YBEZJ+2mqU+lVO+pVPkHzjMhkNTOGNX3AhMkcaJZTEwKgEkb/AIwT6kCa4A9I86q1wyjaM3AG373/AGxpKfzJV5+gmLuVdVpBFMwc1ESOsa2i0u8huWLHg38ecRKyangdTFBGNV5op55CVEptdAB5HttviTWdG1JklBrREklQJEQckjn29VrAWvxfGqzJ6ejljgQlXeQTmomAYIFO4BtsTx++KTg3jqN1THDprNfiaeOaxBIswtb1DY2+1+Mbz/KfiYxH3GjAN7rY3/IOxHnBFTxa1rc//P3x6xxOVSuOASwVln2VSUheVnhKusUYkmBcsVO50bhdt/wMNmV9NRxOkollcjUQWfY6+dvb2xM6kigankNSuqJRqbm+3tbfACg67gCgygRxllWGx1EqRtdRuvFsdG6c4Y+4DjjWAlL1ZSugcydsFmUBxpN152+wxLbOIr6UYPJ2+4EXll8EfnGD05LoFonnAvM86ihjlkJ19oXdU3YX42++FvO+vO3DHJHHpL3La9wmlgGDBdwfbCzAklTVu1Otr1F3eKX0hQvp7g38+q35GN4fh3zLArvgFVzR1ErECBmlJiVAWRl1DUgIFhe/JxN6uKOYk+Jp3jWPStMQSokRbEagdhfyfbBnLKtRPIJZ0FS3yrCGy97ezjbfawvgRRZRFJUJAaoOxJ9UUQAEi7yAsfLD2x2J5+gsE2h6cEkcchrpVLqGKrNsLgGw+wxvFgx0MYAAiSwFh6RjMYP8R5gnaxGr+r0NUIBMFiDqNcY16zb1I/hRiIvQ0qyxPBLE8frDOVAZVe+yAXXg7HCNSCItGVYtCZpS2n5S6bfrPPtuOAT5w9dK55JT0kDugEbXjigQ6ix3IbUTex4+wxo4uK+T+ysrB6zbp96GLt0xfS26Oia5iwFyhb9KMPbC3lQlikLGF9c8UjUydoDs/VexawBI3O2LFg6vjUKKllp5QQJIvqI1fTYi435wIyfKzXgSPVzvHFJIpVl0h1J423sRscRGTSe/3KU6FiOSYQZY7WlqQzMFeUC0YuQdINrWBPubWxLoMxmqoo1cSVLSzsIakCzQ2IuVF7nYE+2GfPul2i0zUlkSCFlREjDuGY8qWv8A/L4TZ80kaaFvSk8QSKnkHBYn1mRF2GzW/IOLhJTygax551LHzHPozN8CqiWYR6leUAx6wLi59/OK9ZTHTxvrhWGoY90xl9TzKTYfZQSB6bDHrPBGirTFWSOKViXLEPNUW2CEiwQ7Dxb7Yl5hnR7BhaR1mWVJRII1cR6iNUaFeWXz74UIbePPUOMPjzz3NLmXdljVRTpqliv24ixWZT69z4K23xcenCVkvT8qVAnlljiUOSEjXSJdQ2ZwTsx9sN9VWpHG8jH0oN7bn8ADk+LY5teSlSiLFiT/ABEqF1aBBCZLIplnX0srH6Abc7Xv+cR+k8hT1VtUVjjSTVENHa0hfSNQ9uLD/viXneXQ1k8cgqwneS0cTDUQ6bg6SdivtzfEXrHMpWkal1Ht6FiJki9JkO4kJ8L9/fGsL2qC56jecI8dSdaToalI2iBQr2zGO4dLHlvAFrb+5tgdltPSySr3nqtcknekQ6dCOgPpa2w1WJA9sd8oSOraSqKpFTJGI6pFQ3nK73W36b2ItvtjjQ9PpWzyxh2iiWQTMUi0IyEDSCbizqPPti1timuO4YZrO6KEj4i8gink1SRvIEeIqCyhVG5J5C4aunMqaqWlrZZy7ablVQKrg306hySAfOA9d01J8yWSop4TLIdBA1dwkaYiSfpNttvziwMnpDFBHGzByiBSbc2GMtXUqCpg8nrL6COFNEShFuTYe5Nzhd6xoYVCO8iwxkuHRUF5NY3ANtmNucNSvckWItbfwfx/p+34wv8AXRUU6uyROqSISZTYIL21bbm3tjn0296GscCPk04cCTt3ENO8YiaQ/E2vuRta1jttxiR/4ZZ5ripijWSnAguA8wUC5B41bXBO/tiZTSwwTJLUOKuqmbtl4TcJGw9N18c82viFUUlGsCzUuoLDMUlldiJEVtj2xfkX229/vjtt3gG64JGXVcs08faYzorKViX5PaUbXcAX0kj6d8FM/rPiadI3qUpagTaWVGvdhey3BB32N8EcqpFplkqTPqhaFArOg1KqjYsw3bn2wsZXQmUzSo0M1SuoCOSLSGkvfuLc73WwviMN328+hPLBVFE0h773JV5TPqmBeB1BCaCTvtvbziZmFGGp4Jys0yimkEgnewTa4LryN9/6YHHooRxM00QMUliqxOXZJ7EXdgPoG9wLgY99OK1VUOsjsKieEhpY/VFpBAtpI9ha/F8at3lPgrHI09O9TyRnt1j06pFTo5ZHvzsNve3gf74NV/VVOinRIjSdoyoCbBh49XG+ELrrJvntJEUfuduEtHHrYEch1GwDAf28Yn0HTbJR1b1DLAZvQEmAKRqG9NrHYG/A4xjLT03Uu/QlKlyTY86NYs0Uk5pzIqKgC2Gs7kK5+u+37HCatJLBULI8YgkLmVogvcaZYiN0O4G1/I98SauDS9QiGcvG8TMeyDGDbSRGOUBB2PtiBmsskUbQBpWkjLwtFECwRH9QfWQTe9gRtjeMUvy8DXYzPklE00kfxDQyWqEdgALsL6Bf+a9ttz7YaKHJ5UVKh7wA/NNyBKhtZYRflG9sDstQLllBEUBWSo9QqCw3BJuCvC7Y8TVUsjGWSIM8kxOlfmRSJCL6RY+g3HPnnA7eF0E8nmaZX1yrRVELzxyqoQKdDA+phvcltgQeLbY5pl0sdN8SjGN5pVaCIKVIcbEy2+q4BNjtiHLqpmgmhFi6mazgsY3lNgEI9JHGxwzdSDMFFKRvNDGzvNe0eq3kW32v484bdVXlCeMC1m3WL1HYZJFjkQNHJ6NzMwsGUWvbxfxfHjJYJJKiOGUVAUyqDoTSvdTdnvbcEDc7HBXJuotDSlwlRqEbokUQVQW2Z1J83NvzgR1LmcVGWArJ5KtZW02JtEHFzqB5t9sUsfKlQm8Fz68ZhWoOr6XtR3qlY6FudPOw3xmOL4Mu37hvEzPMjghqWlFTTgBnMgnXUYy4sAqjnm+JvUnTYjy2E2SV4V090nthUba9gfF9r4gV3Tk9Xed4lp2jF5mC6jUaRfUoOwHtfG+h4aiSGWJ4pJKaeIt3alrKG4AAvxfzjpd7eeCk82C8vqabsH1VUXw6H1ELeZmPpIvzpvcewth86a6wjVGWqdYwqh4y1w7p/MwtyTzgD0bkgWqMdRHE7R6ZC6zXWJyLBFXxsODfGZ/STfFPO8VSqd/dwyaViVdxuLhWO++wwT2ye1kpX9hvqOuqeOVkYOFGgCTSbMz7gf03wfgoYk1FEVdZ1GygXPv+cU3lcbu8fwsjCQMdFMzd4KTusjt9KCxsNvGHd+uxD8t077InzZUNoxIOUudgdv3xjqaNUoFZvIT6s6XataP5+hEBIUoGs/hhfyMLuR9H9ipM8jxTU0ZMkZU+p5dIF7XtfY7X5wQ6hzo1VHP2+9TyQaXcaTdgRfSLHfY4V8lMlQBSRiEvDOJBGyumhCLk3vcm+32xWmpqLTdDbtegRyyFq+obVZSyNIO7fuKwYiM6RYaQP644pkkyytStIqkPrgYSECWcBSbjewA307b4L5RQT0EaTTBY0jdldYwZJJFY+i7Heyk8e2IOa1kcssopo+3K5YttqmLemzx72VR534vi1Jt/LwLlkiPJXqaczU4Xu+pXRRptKW+ZIjk3HG1vvhnpOlzKCa+0z6e2oBYAJ4B4u199Vsd+jKpWpggdnaK6MzrpJI5Nvb74G9W9exUrrFG8bSBvmgmxVbX2vtf2xhKWpKThEFnIdzevSig1CNmRLLoQbgcX/A98VnUZ3HHLpSaojoll0To66jIXvfSy8Ltbn3tiFDnpqGYH5xniSM6pCr6S3qG3p12tYYK5vliQhImikpy5+Hj0SdxUUkEMy7nUb/bG0NNQw+WOsZIdZB8NMI5/h9KsrsratPZX/L3ts1z+Thg6E6gdWSABXUo8z2kLsq3uoH7WFucc+ppNKpAjTzPSqFlvDq7uoWUt7gEXtjKKpfL4zU1Qde1GII4wqWYWuGsu6i+1sOT3QyJnrNOqKyMiYEiJo3dSY/Qq6gF1DnV9723xMhrnqjJBXRakkZDAqrvYi+sgG6j8/jAbNeonuZCYkmNGG7gJYbnVYRWO+/n84j19bUCZqll7fyIyJ4/rkUEf8ottq3BuNrDC2J9Eh1WV5wSqzJglWkGtI5ZQ3xDhSoaHwFPhgote3PnGsrqYoWkkamaSP/KQtKrJ2k4cg77t5tbDLH1PaeWOqRVBKLGoGp9Mn8/sPfAjL8hirJQVjp44I9UUsSNdmsxK3I2APO3jCUnXz8Dcr5O2edR1DwUsaKkE0xJeN7EGNQT6b3HqHAOFrIqMrMJ2aR3iSWW8rWMS2IQGMfUDe+3v9sWxV5VDKoSSNWULpAI4HsDyP2xkWWRIbrGgOgJe2+kcAnyMYrXjFUkJIQ8h6njp4qdEMYiC66qSzAAubAqTz6tj7Y6t1JUiZrPSrDFMqyWP0xNwb8b38ecRP4gnRKiPEyU0UTNGIdPqY7WZDyATewH3xBqYYpqWaQO9XLDCkcsYUxh3v6W9yyi4GNlGLW6uf5FXQ6fBTxTyyU6i3f8ASKV9V9YO8oN9gCCP3wY6goa2RViIeURgKxUqFmLfqF+CnkYgQRNS5fPMsoBlkQgwLdltYFG/FrH98ZFk1ShikWWHWGZ4l77EM5PFjsRp8YfW8Yx+gWFuisgqI5XnqXkDhe0FZ9WsDhm+/sMN/ZAJIABPJtz+cdIzcC9r+bY2ccU5uTtlCv1f0zLVNE0U5i7d7pb0t78Ha42v98ImW0kMKP3VmjpoWPc7U5Yd1tilhY2C+R+5xaHUZ/w03rMdkJ1jlducUmlf3Y4tOiZrWRY20SAbiSSRRsx9ixx1/h25Qollp51KtHlwan0KqKujubgAkbn74Van+I8msdyNIYVkVZGa7a1YfpFvbf8AGC+RZRPJl8lLKWj9XokZhIXXY/i3jCdVZLIVl0006VFRMEDFAyRhNwV9r252Aw4RhbTzkKC1b1HHO/wlVBZDKBEYTui/oLgcDg/19sLeb0kQeVaiRZHj1PFVBNppDsI3PB024vib0tWyir1SWhkd27oUXDiNbWkNyE9Qv++OVB0rNUnsOeyoVpVi3eK7E6WDA2vvx9sbJKIuoGjo5AACtODbcak2P/qxmLKpv4e0oRQ8UbPpGo2O5tuefJxmH/8ARHuPcuwBXrOOSnNPKkpSSJVVkPzGubM2n9IB/tgN1S0sTz00LyywpHENExsq3I31XF97bebn2x2zHp551FVTy99ZYnLajpl03uFQcWHF/wA4n5HXxSUdUuYS9yBGRe3Y6o7bAagASQfP5xOFmPsQqVLlAuqo4JQJacqs6teoVZdNpFB0qg4ZS3kb+2JuT5pVpDqlj7iVhkj7R1MQ59I1X+lB7c7YIw5nlU5ljam0pTWfVpsW07Dg3P4OCVTIKehT/hySDvvcMBrMd/USQd/tbEyl0a9wVOq5R5yfIEpDHT6UNRVRsJnSQqQFG2geBfa4HvgJmHS1dKFpu1GAyXOk/K1IbB2IFzIRfm+B+XZk3cgZZjCtQ7rMZd5Da+oqdPoU8AX2OJ/SuY1aMIIBIjMZNCSDUvgh3J3UW42th1JW7LVoP1VC1BEupJZqisHaleJ9lNrDQCLDm34GBPT2SVKzOJhUxWpT6UA1Fhx8wct59/GCc/VJqKR4mSRpFCl5I2CqGD6fTqPv9t8M/VucvS0vciCFxa4dhsvk87/tjJuaw+WCfQWsi6xnV1jeNmHy4+2wPcUtsWYker3xqsyIU9XFDpKwzSvYxDVIyMtmDud1Aa3HjHKnrKmvlFoqbXTTI6kS8oRuTb6hbHbPsyelrqhzNOqBUlYadSlNhoT2udr7YqqljDzYru9vodX6UqkSUKFIciK/dIIgXgk8avBO+3jCFX5ZJJM0LCIqGWOyhnDyaToYMBfTwCb22O2LFpOtfiDKrLGkb0zOkUhIdjxueAD4x16A6aKFamZHikVNEaF7qE97XO5/O2BTlBNzGpVwC+mel3UlatYlip2MjkgqrTfpdTwUAt7C+J+SdN1ErfESVCqe93W7PqEoHG97DyLW8479d54ksL0dM6PUO2godtgNTb8A2wN6AzRkopFSSEHUUptTH1NsWBva9jiG5uLlwxNkaPMaljJWRCR9BkjUvvoJYaUMa/UAPPjA7PawO88ryTQJLGvcZrEgqbMFiO+km1j4scPlBlzUi1FU79ypkTW0eoBNSi5C/wDfAZ6KSvkjmklp4lbT2nQ6nZfqeLc+/O2LhNXfRdQs41OYd2jqZhGPiUtCssKhpNBAIY/y3HjAeYJNNrEU3cdUpxK8mkNcBWK2uC1v08YfKbPaESvFEo1vJ25dCWGo3HqP3sRiHXZzSUV4IYe48LAiJRwXPILed/HviIzd0osaYM67p1Q00SM8ZjjLazxJoHpR3uOSPPv98d/4WROBOQsSR+kFUvtJb1C5O4AtjllXUhnkWCreB4pXkiMelr6lOw9jt5we6YznuSTQlYkCMRF2yPUoNibfbg4U9y03FrywvoMwxo42DjDjiKBWb5FBUFTKmplBCkEggEWPGFLM+kaelR5JJZPh9AXtkneQH0MSLXsffD+xtzhe6xq7U5jCMzTXVdKa9NhfUQebWvjbSnK1FMTFHIe48BopE0SgvNrgcBS17qjEeWvxzbCslOIwySduCWEau24ZyrytpIJGwUDcc2vfBGWnEcEdcqmFXJJZyxfvi6qwQC2k24w0PJHWVFMI1aQrtUzRjSpIXZWuN97G3jHbu2u+n+weCH031K1JoppSHiMxijkF1tYamJL7nfD7luYxzp3ImDoSRcfY2OKxpf4ayu6l7Iglc/Mcu4H6SPHtt++LGyyjWkpljvcRqbsQBc8km22+OfX2PMeRccCn1nnU8NR22lWKFl1K2jUtgCCJPa5ta2F3O+m3aCktDHMShWSop19SJythcDj3++JFf1JJWTGNNN2guKeYKY2u1rlrj7H3xxzAClpCKN5JHqJQrvFuIWXYqFG9r3H++NoRcUl1FY1fw2gkSlAP+SNodQs9vOoeN+Ptj11FLUrWQiGTtpItiXA0XBBsP+oi4GFmp6mrGpjIA4iUfD7LaRpeNYFtlJ2wJ6tqp0leOTXVaBE6JICun3IK2u19tvfAtNue50J3wHOpsypRHLBTyLA5mIlQxn5zEbgHnc7XHGCf8PcoeCC8wZJX2MJa6oFJ06Rva43wpSylYJYpEeSSFe+lSV1dt3sShte5BPO/4xnR89VHXdyfvOkh7Jd9lJI1Bt7bfa3nnFOHyNJifctm+MxG7y/zL/XG8cdMNyKcoY2raJe1GXngtE7M+gNE25sLgD884K9PZO7dyjWUGMv3HlgUFBp2EbG25BG+MxmPQk6UvT/hnuppev8AJ0zXI4qOghiqAssqzFowjFAQTd7t/wDz74i5Tn/anp1gWWClWXTpB1iXV+osfHG/GMxmI0/mjbNZLHv5+o5RdB0zvI0rPOHfWupvp3uVBHgnfHbqd1pZBLEscUssbKZ2JNgguAF/UfGMxmOeDcppNjbtWT8oyCnmihmljWWRo1uzLa/6r6eBvhN68rKeoljkFO00SI8TyOzJGrfp3Hm/+oxrGYvTzN30/wBihwvOhErswWCnEUcEcDlQtQ0R0OWQBlRCfquLbjm+DWW5LPUJJMl7XWaASTazr0gFJAPA5t743jMaar2w3IbVbfUGQ9NvVCJYIpVQxMshnHy+5e5O/qO97DgbYsQ9OGQRd+aQ6Yu26ISqN99txjMZjm1daV0ugc5Yu57/AAzSVpZIp5I2KjQBvawtzzva18JVZlc7CP5VQkhkASLt+ldCW1K21iSLnjGsZitLXl1yPhYLQyTIg1LB8YncmjjKkyNf6ub+MV4TJT1FLDKYIoKVzr2ICu+rS173e/pO2w84zGYehJyk788sIpO0epaSpo5oZp3eR1Z5vl20Sg8Avtdjvtvtxgx1HS91o6qojkaGoZTov2jAVU21Hzq43tjMZjTd+V98BuvPoAq3NZpJRMY2p2dG+GiMdu262u4dgFFxe5xIyTMTEahlLGYUoKdqHWEYm7eobMCbEn3v7YzGY0xtBO4+w7dIdWrIiRTvaf6VLbd02v6fxwcLOS9U1ndWJN2kkkCrIdQax39Y+kLvtjMZhPSjFywZDD1h1PLCxiX5GldZmceh7C+hDb6jwMV5mObTh1dpXWQbq7SXMTyHaMovsL8jGYzC0EtqdGyirY89YGYCmhkmRYJI7O+kFzIo1AovvcbWwd6WzenmjVYW9ekMysNLnxqYe5xmMxlsUtK/qQ8MO2xFzGnWSKSNl1hlII4vjMZjjKKPp6ARMEkjEbk3FPKSF0q1zL3L/UPC4Y826OZIZ5Ekkde2ojeJjrcFtTalGx22B52xmMx3z1ZJJ9yUduq5ZpEjPZqYxA8RiKWLPcb61HFsKXU3UHxYp1qPVJBO3caO62QewO5P49sZjMaaNS6cE0ayN6umeB4kkaOZnkRI7sj6vpD6jsfviTk1NNV1E3eV1dvWSxJSmkQ7XW+9wODjMZhOVX51AB1aU2t71CE6jchnF9+bX2/GNYzGY2sjPc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13" descr="data:image/jpeg;base64,/9j/4AAQSkZJRgABAQAAAQABAAD/2wCEAAkGBxQTEhQUExQWFBQXGSAbGRgYGCIfIBwgICAgHiAkISEgHygkICQlISAfITEiJSksLi4uHx8zODMsNygtLisBCgoKDg0OGxAQGywkICQ0LC4sLCwvLCwsNCwyLCwwNC8sLC8sLCwsLCwwNDI0LC80LCwsNy80LCwsLCwsNC8sLP/AABEIALgBEgMBIgACEQEDEQH/xAAbAAACAgMBAAAAAAAAAAAAAAAFBgQHAAEDAv/EAD4QAAIBAgUDAgUCBAQEBgMAAAECAwQRAAUSITEGE0EiURQjMmFxQoEHUpGhJDOxwRVDYtEWNJLh8PElU3L/xAAZAQADAQEBAAAAAAAAAAAAAAAAAQIDBAX/xAAvEQACAgEDAwIEBgMBAQAAAAAAAQIRIQMSMUFR8GGREyJxgQQyobHR8SPB4XIU/9oADAMBAAIRAxEAPwCwlGNu2lSSQABck+PfAzKc9inWUxamMVxY2Baw5X7H3xrIquSpV3kVezIPQvJA4IYjY43cGrsE0EMvro5l1RurrwSDiaB/TELLcrjhuIlCAm9h74IhcZyq8FIDdUZaZYDojEkq7x3NrHi4II3tiV07l5gp442ZmIG5Y3NzuRghbC91pSyMsTxLIzIzH5Z3X0mxsfq3ttioytbOgVmxjdLi2Is88dOoLXsTpUKCSWPAFvfC10l1PdHWqlXVGqtcjcAgfURsTfwMFOrpFkonMch5RwUYA2uLG5Ow83w/htS2vgMG63qTTBHULETEb90kjVGBtbTfc38YI5LVySx65IxGSdgG1Ar4P2/GEvpzKBNTCSIr8VDI91LExs99ywN77ecN/S+TfCw6NRYk6mudgTzb7YrVjCKaXIk2wuMewMBomlSsKsZGikW6ekaUK8gn7jfBy2OdqiiHmeWR1CGOVA6H+34xtqTTCYovSQhVN7W2sN8TAMZbBufAFD1imOqYylQIBdkkj1XcAKHFt2u29zgzlGQzSI8+gvFGo/w7eiOfV6ndfIHDfcjDXn/UemZo4qXulHVJmZRbQd9vtzudhiZkuaStVvE6OEdbonotGFsL7Hhr7Y73qy23QOxbWpilSRKljVwoiSxpCh9AuQRqFtkFgb4OUctCjPOuuIQtvqJAdnFrhbm/tcD3wUzzpxZljUO0CJq1CPbUrD1A28YTulclHfklgQyRRRFaaaRjZ2JIswPsbgbDbEKUZRbtrz2yS13DGe9Qu0stIsLFXjtHIjgMxNvp97X3A32wtyh6VmMQZlmjanBlusrOPJPgex9hiNFJFTvqYKJYSUi9LHTUG2ot7pzb/TE2vzyrgqNEkhjXvqdUwurggArFZTYc/sRjWMKwv7Gw70vT/Fo5lEjRKFWEu2oAhbMyHa5vtc+2O/TnSjwVOp3Z44k0wkuSTqNzceLeLY99I5tJJUTRtG6LbXoaw7O9gtufUPVfDhbHNq6koya7iS6M8Yqyej7dU6PNJTxzPImthd3FgwKtb0rfa3m+IXVPUU8srsJgqRa2iC3UppIUMy2u177YaqKrdZqSOr7UsbRgwzsPUZLD34vfGsNN6avuDZGymMhnmaQrlywaAWNjJ4LMOb3vuftgW0is1EjgwJrJhjW7FgSNLE32JYi9/F8F4qeX4ipDwmpdWVCWIWPtH1WC8XHvgPluWOJUsJqPuNMdb6CoJssYX2Nvx9sWq58486Di6POXdzTEHjSoPxbBzrJ0NsLMfbyL34xk0bs0sUmqolWpRpERrIq8C5+/FvFsdOr440Apwr/4dO/I6gASvsvq/PuLnBExUuYxyDQ8U4VZZQosb6TYXI3w93EuhTk2gXmQcSGBYxGxmZ0ij312F7u2rbj+mHeSNJqcGoVCpUM4vdQRvt72xW2WVQFyt1kaN3mh3LOuyr6jxcH+2Gr4s/CxUcQCVLRAmNuFT9VyeDbfC1YvApIQc5yhJHh+Dkkfvu7SLqCMFXb8WAvviV0TkIeCKSUtEsZkCwA2M/km/JvxttttiBn1MXlTTBJDHJ8tWB9KopUO6/Y77nbDZ0jTIXphNdJYVK0y3uHTf1nxc724xtKTUPLFNLFFf1M7sjyKjxpGwWN/+ZDa/wApBcG1jfV+2J2e0fw0eoJKEms0JL6iNS+t5E33Ivhopunp1zHuTesRxuVnbZdR3G3nT7fvhczXNzLH3LnulDH8X6gp9WnSBYeOTi1K3gUX2N0Xw/bS1FG/pHqMhBbbkjVtfm2Mwyw9KKqgNMjMAAx0tufJ598Zg+JDv+4bkDszp54Xpmd4o5dIiPYuzaSdrp/KV2v4xZuW0SRRqkY0qBsMVLlGWRzVNOi65WA0zzGQg/LIsUub6Tt43xZmW9QxSztCpHpHpfULP7297Y5fxCbSSIXN/QNAY9Ab4wY9AY4jU9AY3pxmPeJAgUmTQxroWNQpvcEXvc3N784S66OOkzGRfhmkhqIxcDe5LfpW9rA+PFsF+u84MHZ7czJINT9tF1dxRz9ve19seOl8nWpjgq6h3lmHqRmupUX2BF7bY6oXGO+TwyZdkRs56WSGBpI2mMn0A9zSQHYD97A2th4o4dCKoJIUAXPO3vhc69lAp9LRhwTszNYK/wCjjc3P7YJdMZV2IbMTrf1ONRIDEb6fYYzm3LTuT6hVSDIGI+Z93tP2NPdt6NXF8SBjauDwQbc2PGMEWJWV5tmEs/bUxERDTNqWwD72seT44tg/XtVrSHQEeq2G2y7ne1/YYLqgFyABfnHGvrUhQvK6og5LH3xq57mqihUU3JQ9uRxOygAkWMzN3Ir3l0heWB44wQWlSIQyGRSs6uQyKwdaZLEBT/P9z/XBrPskeItUUxvEdOlIUDOuoguQTfZvI++BfV9DOmXIrrNKZJe4NIs0K2voNv6bWGO3furJSaboJ5x1CZ6eoihRmjSBJFbuWlIJ5I5A2N77/wBcK3wM0RV9wKi0pEktu0/q7S7c6tuRv9sSehYBI0sUyKY5KcGeZ3tIovsDvtY+PYDBKvooqepjCRK+pENPYGUzJH6iCSbKx8NgVQe1EvF0Gsyqnkp4oJZUp64qJmUAb6N7X4BNvfCvNUqxETxlYpAZWaa7zRM3pDpbxe1rfc4Y9QbVJX08jrUqWKlAfh0Q/SSN97g7YYBndLHBDPuI30pH6Df7C1rjjGalt4V/z6EkSgjp6BHvIJKntdx2c+uQLxcnj2AxHfrpFj0vGY6rt6xC2wtyDq43G/8AbCz1hMjPUIUaqVnVGYKVlRjuEVrW0AC35OPeXxdivd53kaC/YCyxEkhlGkXtYqtuRgWkmrll8lUkTOoaYzNDPMqRxvpJkgYEmMKWKnV9Xq4ABwT/AOEQzUCqkplkiQvFIfrQ/Uu3gjix9sC8uo2MYc1cEsVLPqJZD8pV8L+R9re2DeX18K1muORO1VR6hZLepTa5bxfcW98Em6pdPP2JYr9MZhVxyTKkKNPKsb/NbS77EMSL+/ja18TWrBPUVE8ut1pQLUpOxccsN7EKb72x1z0j/iKLWWCG5p2jOkp41O239PxjrlfQqLKdTJNSmMgE3LnUdR9Q8X/tinKH5ni0LPAYgSnrmjlBbVTvuvFmI4O29sJee1ehalEqBItQ7CRwCXQqBZVW4LX4JGLEzOIxUsnYKxFUOk22Fhip8vzMB4Wpqe0ikN3dJZ3LbOGW/pDHa/gcYWgt1tcDuibl/Svbpu/UBtF4tGgfNZR/+wni9xt9sPOW5MxWVpyHlluNYFiqEbKDbxgI/wATJORUVC0rvAGESbhdLXYm+3HscGKnPW1xtEBLS6GaSUHyo4H3/wC+FqOUh2RaTpKn1swcyKI+zo1cDzx5PtgxFlMSlCEUGNdKnyB7DHLpeFRTqyq667sQ/wBXPn9sFjjGc5XVgLfV8EYjWWSN5e23pRCdy229vGK/EaxudQS0Mkfw9Le5BkN2Dbbnfz5xY/U2ZGIJGuoGS/zAL9sAXLW82wrz5Y5FNNTPG6lg000mxcg7Xvf7gAY6dF1HPnnuLgIVHUCKzKaSY2JFwo3secaxzaTNCT8uAfa/GMw9i9Pci/KFzoBKTUk8rSLPaydxvSAx+hW4a39d8PtF09TRuJEhRXF7MB784rmlru7SulPHTQxU6JPofUzIwOpuRydxb74MdHdbtU1CI8o0sH9Pb0jYgKNV7Xtg1YSk20JYWSxlx7Ax5GPajHAam1GBvU1XHFSytKGZNOkhed9sFRjzItxY8YE6Yym5AsghhmZ0dtLGVX1RIiAlVJvdCRzuLXw4dHSGlhEkssYppjdArM51sTcA+2BvWOVSLM85p9VPGVe0bBO4TYN3B+oW2wPqaiRj2zIVMcjIOyQI4I2XUCLgayBfj2tjvf8AkjXfkh8ll5ZmENXHrj9aaiPUPI/OCd7YDdMVdM0KLTspAUEgAA7+WXwTzg1jgmqk0VF2bGFDLczhppao21oXMjPECyr4Ct/1XvsMN4GK16no4yf8LDMkncc3DaEkkTwQTc+SLY00EnaY2MVL1JNJUiBI42udZOrcQm2lvbV7jC31OHlNfLpkjEZTeVdakA2IVSNt7Ne/H5wz9FZE8C9xyFDotogtu2eWuTckk/fHnNOpi8cgpUEhEZcvIPQQrWYW5JxpFpT+RCTaA+TSdrviDVFPUugjGzKilQQ5QfQDc7HjYYg5Nn0sczyS/EBBPomTTqDuUsNOw0i44+4xOzDRWvVCGNDMKdCjRyFZGPOkja1iLWO/GOHRiSPW1JWKSMSwgPIZO52pBtYX2v8AY7i2NcU20I3mWdgpKskVNDKxIqlNy2gEad15NvvgpL0hAiNL35xENMiKp+hV9QVfNt8DYaGwDV8ohRGvdgBLMUbcsQDqQi234wb6h6oMMwjhaIgQGUq4IHjT6uALb4l3hQ/4Orwhf6tzEVLoYYr3XbXIQJIh63soOxFvJv8AbEfPtclPUyQCT4JpFlR4jdy4sGFjuqgg+Njiaa5I6xHdTSDUhkKrrWdpFt6T+lbX38/tj1ncTVLMIy8UJZoEeEgwhRu7yAHY+PH5xaxSXAJms978c4qY/iV7lLe4UMIyoB9S23Nr78gnHbOOupIgpWJdHZVu5LsRIQbAqNwTY7G2GquynvUXw4lbeMASKd2sPf72xVdRSSRPMk0MUU09jeofXqSNSTbmxuPe5vbE6e2eH0Kgr5HrpuCmqVOyLLs1TFGfQzHjV4YedtsBsyyAyV0kMMbiH5fcVjpj0XBPbt7W4HucTemcw0JUVrSBqeS3bQR6XJQWIVfYcDc4XM5zuWRlcyO0iRgpq+UhM3CbDdgL7k+MOKlvdeMSjeEOHUGQoIZJJpJpgobTGXCizW0qDbwQLHnBPpiugNMnbIRYgEZWP0MOQSefzhPp2kFKsLqtRTSraIly79/kISvADAi/98B6ysdIpI2ESiTeSBEJjhdD6i7KTYkLe3/3hfCcltb6iSLO6kyxaqneIlrMLjSebcf3wF/h/kywwmVl0zym0mprn0kgD7fjBLp3O1qo2CARsoGmzA3UjZwPA9r+2FymzBaTuR71CJIAzaDqE59WpvGkDe+M4xltcBPkXuupZDXydtwVjQCZiL9uM/Uu2/q+2NzVyfApT9tu7FIsnbiBsUZrqSfJIIH5xHp+o6hBUFysrySCRykYdWjXYjUNvHBxPhz+PNZaeA07odZZmRwLIBtv58XHjHXTSVrC6iaY6r1PCKh4HvGygHU9gtzb0399/wDXE/OZpEhdolDSAekHj874QOu+nkpkLwq7ySyqzavXweAD9/OOXTWWV1V3DNI0SECN1f1M68kDwu2wIxz/AAYOKmnj1Fu6BLqTM3FTAEcSStA3yQCUdmHAsbb7n9sR1AlipaOoBp5WbUEQWsBe2oX2vvgvWZCuiKGnisuh1Wov6ovx53NxiPS0ppqmE1UqSfK7cTFbWYbklvFxfc40jKNY85CxuGMwqmozQ7qlOVPHqHHjzjMZfC9V7j3ip0VnMUdHI8jq8b2SOEqDJb6RrtuwJ877Y8dO9NwVokYTqZ4106EUoiMGuu1he3nE6hqaOsglaWmMc0ERDmMaePEZ82xrKqRp5YpaSIIsAQXdxdgb6i6ruW/OOhvl8MhYj57DNXU1WkTStUsSnq0RxAj6bWtyRffBjpxpjTxmchpCLk2t/X74njHoDHDKdqqNEj2MejjWPLHGRRxzChSeNopBqRxYi+EWtoKaCQhIZaorIoiQt6ENrHT76fNwbYsBDhW62p1iWGpjQCdJAE2O+rkED398baMqlt7i6BDp7pw08hkMzSF0AYMoHBJHA8XthixXPUufVUkcUXbMMkwYLEpPcZ1Pp34Cn/bB3pHqSWptG8OhkWzyA3VXG2n8jk4NTTm1vYuCJ1N1XqQpSM4N21zBbhNG7C3JNvbG6CjetZXqpEKwsskLRkAlbA+sfpva9jvhdybI6iaVtWkIjyxvM3odS1yCq3+99/5jgpWUkcNLeAJUQcVkqtaR9NuLHk+2N9sYrbHkHTZYR3G2+FWHIJfijOssI+tNSLuEPAt9IYN5wudJ1dVNOsImnRVTuJdAFUEehGuLtb384LdJZwEmemvEXcsxlVjZ5uWAUjYAe222M/hShdMdnCCjWB6z/Goj6EV5inzA973J83G23+2PfTnTtVHNJchafWJlaJrGZwAN7k2Dcke5wDzHNpknf4rSuj0TWpwySM1xGQfNrjc2wbyWsqEValp/ie3eGWJGGhANw5NvAtfbg41kpKN2sg1g6Us3cqTNUOFaEO8sMiau1GwsFVhsf5j5wEqKVU0zIXnp3cdsySBVl7hCmMg7gLa/7Yk5ekckSqtUsElQsoEV9aNqc7sfG3g46Zv01GlQxLrTQMqMH2ZWKi7rGh2Ukb3GKTSdCs31NlEk07TUialVEQtDKNQZD9IF7AAc4I9RV3Zgmp44HhVVV/RpOtWYdza9/e5wX6foYYqNvgSNLgujOSbsRyfOExKxKiRZK1UMXw7qZ1ZlZypBIVRY3F7bDffERe7HSPuNd2S8tzGVTHTEoqxVEZsjlNMbglQSfr3NrD2xJaogirO0tHJJMj6I2eS+pWuXI1GxC3Pvb7YH5hDHI3yqmGX5kKxQTAr2wPp+7EA2uf8AXBjpfpt1q2lmi0CG4hbuFtWoksTf7H7YqW1K3/Anxgjr05NPJrkUwxRySFVZrmMabKYwmw33scLuRZB3ImWKsS4s0cc4uyaGu7kcD7c7HDln/VIWS0Eu8OsSKV9GrTca2PC/jzgZUU89S71EXYijkph/iV3tbdlsd99wTbgYUZTq3gq2iRSujU1RTFo6eJFDxSwNcso3ZwL3+oX/AHwo55HCzL2FeOISRkNGdZqC1gTIpO3B5G98OkL0vZqOwmh44NPejj2YFeU99/GAWT9HPUxsZVMeqJAtRch3sb2KXsABYfsMVCSi23jzz+BJm+n17dDUMzF5ZJuyWgADRqCFAuQAFHP2DY95WtXTMkksarGQY5XeQMohThiAfqPuL34wwZnlQho4qUTRop9L6/T3diSLjcE2vfCU9LUyrTiSNQ0dO5iJsYO3+nuE+bf7YItSt9ASvkO083wqR08rRS0UoI1xrZvmElVCg3tvzhnyvpmmp+2I4heO+lju1253wG/h/QQ6ZHVCZbqHc/QxAvePwF38Yc8Ya02pUvuJI5yQg2uAbe+NdsY64GdQTTLC3wya5TsNx6b/AKt/bm2MIq3Q33Jmm3HvhZ6szOmKPTPKqyupCi1zx7eMIUWf18VWwLlZS12il5dEF7rtYarHjHHMndVlYwAvUxNK8UhPcHqsuhrekAG9ucd0Pw9StsiV0EKL+KkUcaIYGJRQpItvYWxmIkH8NKIqpdqpGIBZdP0m2448HbGsbP4Pb9wQWq8ijljgjoo46lIHdJNbkEX5F9id974j5J1QKeOVEpVStaQntrupCmzHVewIA4v98B+m0b46OcaSrVEi2hk0pzcllbfzt72GCWcZSe5PIncooIGJcWL94s25XccjbbaxxLS/LLIqV151LQyyp7sUclgNSg7G43++JQxU7GSSOGaWVI6SZwl4mZNCg+gBOLm253wxdO9RKnfV5paizsIVMZ1OFFyAeDbHLPQ5aGpVyPK4wjHKml1KrWIuAbHkfY49iZdWjUNVr6b72/GOamXZ0VceiL41fGLhALfWmTSTqrxswMaP6UA1kkC2lj9JuBhc6f6k+DWWIw6jGqOyID3bketpDaxI2JP3GG7qjODTxjQyCZz6FYElgBvpA5OFHKc07rMk6GTvRhJNERWdNr3lIHBA2t9sdekm9OmsCa6k7qnKQ+moj7aGVlaUzSEaG02j28HfcW9scencsDaKGWJg8J7rzQtZC54uQNzYj+mA9BMEJkRJJIy1xEYT81FOhSWb9Yve4GLCyDp+KlieOIuBISSSdwSLbe1sVOWyNX9PPQXoBYM6WlCU9ODNHGzRyzytYI/KgsRa19v6YF18MsQWSee1RLE4jihRQSxPIe1uLXO2A1XkzpN2ahe2ksixhnJbuIDf0gcPx6vvhqVmrIJFpY4+yiGBVmFnVgbFgd+F/uMU0o5X3ZXB2zhBIIEjqdNakN0DkWa9rltiL82OJ/TuQPCZu5KkiyKNUaoAoa3qJHkn++FfM8uihq1glnIp1pfoZb208DWN/q9X7WxE6azWSBu6eWHdmjQEho2sFfUdk033H2wtjcKi/wBBVRLqunESSOnqJ4EhSJjJpQI1mf02NjuTa/4ONZrVTOwpow6abwpHHpkZFUC0hJ41KdPI55wT/iFIpWJ1WOSN0bUxHp2sVvIOBfgecRq6aOVVeCMCdzGs06N213GoaWJ3DW04cG2lJ+MG0E4cwqoI45WgWKlSIBolF5A3HA25tt7XwATMJJikE7QGZpZYtSoRJGCt/RsBc8XwQ68zGVIaQSdyOSUtHIkTXHqFr/8AURzbzviFkfUHbhdI2EiRqy08rwm4ZB6zIQOT4t7b4UV8u6gWEcsmrooRAtVEbwozhHXVM0gYWbYcab2ueB9sWAM9h7cEhfQs9hHqB3JF7fbAbLKh5Y5Kr4VXqFQLHJbT3VIBJF+BgFmbRViTTzTpEqoBGYpNR9PqkAQ23B2uMTKKm89OQWWQMypXl7ywyU88hSSdJWvfSTpdNNiDYDk+eMajzhxHTvEqxJDTEgudEUnCyejkkE7W5wzdF1VHqk7LyOSgk1ygDSh8A2G1xc+MQKnqVXCTtQK6iRoo5NakaP1Nb22udsabne2ht5J2T5ghZmpQ5SCEduFGAWYNf1KDuN/fA+j6vn+IZJSqqsyq6tGbqH2Cgjkg+cdaeKKihasmKNNJqWOaFbqEI9GwsABYeMRMnysVjr8VLOZafYvsiSh7kAbXuB+/GJqOW1gS7k3PaKeAzVjIJGWUFYo7kOltPquDawJ4wGbM3laeNpGjpr6mjlWykFQoiR1vb1H+2O8HU8yNDSwxhFjlaJlmf1SAAkAEjyPbyRj3JPJLDR9imaOMtJ/hymqPUp9Jc3FgGubn2xSTX5vEBy6XzcUM8sNSJUIhVioPcjTT4BF9yCMWRTzh1VlNwwBH4O+KTqIjKVZAAHJlYxy2L1Ccoinxe21t/fFkdF1M1pUqTIXDKwMgAsGGyi3kb4j8Rpprd1G1Qz4SesesOxKsMcgitYyyOhICnYaQOTc4c2lUEAkAngE8/jFb/wATqEiZKg6RGIyupxrTVfYFBzfffwcZfh0nP5hM502UirhVe6DMHkjkaVbPOvIVSfUF435G+FgtJUzNA4iEj2i+pzZ4jdbey6eT5xOpkjYQ/LaFBMY5JZXOvU4tqiGxC3422xYOR9LpTyNIHeRioW8hBsB7bcnHZKa0+fsS+aBg6GU7tVVOo82k2v5t9saw4WxmOT40+4ynuoelGBMzBZ3WYyEw+kRJbVug3JJsf2x3zGmzCojpiVMvymbvp6WXV+kxm1yBt974gZllk9JN3lm77yaJNETHuSn9V1sfRzxg31dnNW4hRBJCJoxJoRPWhS5YMdufbHXbxVCy2FsoqjBSLJWh3R3URRGIaksLC4GwNxf98C8xjr5Zo2MDJIbspD2RAh4Nvp1Dk33xP6MzeqaTTUCV45Y+4JJFCiIDa1vP5wGz6SUStTvLNKx9CFnEaTdwj6ffTzsSDiEmpvi/PGNRw0y16ckqt7XtvY3F/tjl/wAPj7ve0ju206vthY6Mzk708skVkOiKz3Z9P1E3txiV1T1OIbxQyRiZd318Ivv9+RsMcr05Ke1eII5Q042MVTl3UNUDK5qCQoaVY1HcaVTsCth6VHNjhx6XzlrpTTOZajtiRmtYWbcD8i43w56DirDcCv4i0c2tJbuYNIjtEoMiux5W482Ave/jA/IzPFOfh/iZjGTC6y6VG4LKzebLfjfDl1HHG/bV6n4cq3cFmALBedj4GFTKep1ppxB8THURM5d5W9JQN9PqvZ/9sa6TbhSQ5Mm5jmMkSU/xsGuSMNIJFk0pqF9K7bFiPGGtKppIiVCrLp+ktcK5FwDbA3remiekcyKGtYx3BI1nZSbeN8VtPmhjZpljJMUqkqimONX2Dkkk6gbWA8YmMFqR7FKL6Dbl9JUU87zziNQXGsyOGLnST8kW9J1bDzgF/wAS+bHMJ3hkCtfuXLqXchbxgAFbefvfDC2eLVSxRVKKkdQgalKglwxBGo/ykb2wI6apyKyKEs1ld1kEyajKUJIIJGw4tvscaxfLkv6F0H+fLDJCFL/N0qDMFFyAQW/Aa3H3wHXpdmm0vIZKQo36rMSxvpOkC6ryMA8yz2aVlKzHtiaUHR6QEQf8wfUR9x4v5wHyXOpYDE0YdkELPYMeybseS3B8fm2IhpTrDDoM3VFaKQJTosBpliOqOU8kn0g+Rc73/N8ZPRwPTvVJCuoFdaS6tCiPkxr/AGBHOIvWeiKojdNayyJ3JrJ3FdVF9IB28c8e+InT1NUTFGiklaYoWWaXeMRM30FN/V4v9sVFfImJ1R2mz56iB1ncq02qWlaFLkLGTt9jt/74jZd1VUq08kYhWmjgDdmU6WRjt6gq31Mbn9xgx1U9HPoies7Qs0OmMC2q4349NjbEDK6P/wA1RCNIZ3GhJWGozLH9Rfm1x/rhrbt4DAwZHWxGlenpqgPLHGSWa5ALC9xtuoJsLYQclymSoWJYT23YHRKIDpjtcS3J5LHj/bB+LM3o6x9asV1gSOILawwCoqEfpUji+DHUmTywx1E9PPKpZlkaNfYchPYnCT2P/wBcBG0D4hKZwjxyKtSDTMLrpUIv1oOd99j74CN0m6zmlji1mnjeSN3cBXLkbuo/cWFuN8MeQZdS1FQZFFQssLiQiV7gl1/JG3kDHbr3J4limqhHI0xTt/LYjY7XsObDC31Pb5fuUpPoBcqp6lpYKXSYnpYjdk3hfgqLH34J52OPeT9KTjt/EBFhMjTygSklWF9JW3C2ttfxgr0v1JAacRySpp7nw8ZUnUw0ixbbY788YX5lq6ao7cOmLuMkULO+tZEUm/vbY3PHsMVcra4JT6HqPKpKqV9J+ID/ADIqyRSFjZTbSE4PscEZs3pYIDSxmTt6W7k0JvpflgL+SfAxNpM/hoVanZpJdMpDto0pGD6tv+kfa/OFyqqo5RTSLDShpDMwETlXYAEAi22r84FcnlY6C6hiCKjpnja4mqJFMlOHULpBW4GwAF7E3O98BOpa5Bqbsos7RpLI2tnMb6vT6FPGMqs1cw9gQqZBHFCIZwQ5ZvqtKOdrHY7YWa4szzrZ1HcijCi0bIF+oBzuwBuOfY40hDNsr6jS+cXq4nmmKyCpCKsiXAXSLlQN11E7A/bDD1H1dGkLMkDzFdyjJaw1ab7jc38DfCZNSSmKqq4UCRGZHR0vI8gQ6TsePJv5OMrqiKokghCPBBHKX1K9yLrrPcvwSRwDhPTjJp9hJJhShroI2SZaWV7sFE08i29Z1ELc2uv24w/UNfHMuuJw63tcHyMVpVU0cOXF5Y1qIzKZKVYiQ29yWa+9hyRvxjfQebiFm+axp7qhBQeqV/1XXbSOCb4nU098bXQnhlp4zHlZBb6gfwcZjjGVR1tlUdKsHwxSJnV41fUddzYgBuFHIv4viHQNUTyQR1E6lVMbWd/RcfyOp9bnyDiLQZyIqSZEkdtMZaNjDrSIhiGALb3PudhfEdKiraClluiU+oLCgi27v8xT83Oq/wC2PSimsP3E8r3G/wDiDTx94jtSPLJAQGMmiLY33NxY7f3GNUj09O0Sz3qp1ZXVb3FMrAWCEn1Db8nBHqCGGoEdLPKorEiLC4tHqYW3B2OFk5BVJI6ygSydqJxrGmBNB/muPpHH5OMdOtqTZT+bz6GZ9n6pO8tJ3GaeMvdojqh9Wn5a+C3k4ZajpesmCuKlX7ojEiyRKDpXf2O98Qujenyj/EtNIkUbyMxYjTLfyG/k/OC2YdUpNAIWSWGWpVu2FYC4HDazsAcKTaaUOgqtkvqjLNKRml7UdU3ylvZS6H6lXx972wp5RVzrLCkaNC8QkiSNzqQ6dz3HBve3AtyBgQc0mLRHvMogVXUsocRrezLrF9TN+Pti05+mKaaFk0lVlcSsVJBLe+/+mE/8SqWbH6PzzAtdXQTVaQTQK1nQqGEfqj5LFvJVhsLf74Ra3MREoV3l7dQVYQmFVFojbT6uASNrfvi0uq5JaUUpglKKt4gmkvckWUt9hbFZVnR81Q0tU8TGLSxPcl0MGX6nAP6Wa9gMXoyVehXTPJZ/QAabL7ylyJi9g3Kq1wAD9hxjpL0jBFHG1pJRThyIydQkvvYgixN+MFuliTSQFo1iJQHQp2G2CcsoRSzEKqi5J2AGOOepJTddyY5SKllqY55JHq556bUmuKJIzeNFbw1vP2thrHViiQRWIiaNO1MDqclxZSV55v8A0++FfNJKSN3IqKiVYnWSQBAVdHI21H9PvfY+2CbVP/5CAdxg0lpFaOEKOzpJVG87ED7Y6pRjLlDqlZxq4Y45DTzMgkRAqVMSHuapDc6lHvcgk+/3xwnmFJU1MPY7ymKOO8slo2NgeOATyF+xx3yaaoqqtJFOndyZo4iEbTsiyXG9v98E6HpxjVLLUS00jqdc6gXJbcR7HYWH2HHnA2o/mfQVhnpSYy0zHvpOQWCsi/QPC2PNuN+cDsvX4SB6t4pe/JZX9O/JAbQNlHmwwMr6qRKRhHrijnnc91I9HZUN+r8nztjnknUDKdVRq7Mmnu6pQ4S49BUDc6+SPGI+G8v9P9AuAbl4p6uNQas90NIg1xLp1X1mS3jbyTzhyr5HiS9FHGzTKZHqD9F1AuTby1tsCszyCpQMikvFJK0xeJVBRbG6aSRq18G2B2TyPUwVNHudUYeCIKUEdifSzD722P3xUqktyePPoDMr88lqZEeKWp0WSWOOOGwJU6ZBcj9wdxiZmtAaXtxTTNLTTzAu0jENG3KBSPF+f9sCMuzarWpNKZjDJHIrv3nGjewKIbXN73Hvho6s6lMEpi+HVrKrLLJ9GtidA4/O9xgkmpKMVgfHItUGZLSzxzGOKw7scrKzKNZJYAKeTsN7W9WGTqXqGYUVxakqXUtpfeyKfVva1yOB98QMyzzv0wmMUMkcSkSkoWKT220r5AJG/scCqrPKmZJYnlVHMAAZ0HblubkILX16SBb3wbdzTa4HVuyNTRpHGzRgENC8selNMBVxY9wt6g9wbb+wwY6ezyGl+HpmVHTQjK6v3WDyG3sLLf242wL6UoKj5rpFIUrVKBJVskOn9TLaxBN7AAY7ZjPJCtYZw6MsMUJeGIKuoEkMr+w22/8AbFypvayVk6ddZZFT3ddIB13mdy7LI/6Sn8tvNtsdcyybXDSxxy0zyJAyCFbKJCQNRB5X3/OBMtV/5uOWNSjRJJHPUJ9clgELG5F232+2NZLl0/xVohFJPAysQEKpGX/zCGJ9d+P9LYKaWXwVwPPTXTTQ+qocTN6TGDciKy29JO9/F/tg3V5bFIUMkauUOpdQ4PviXbGjjglqSk7FSOaRgCwAA9gMAc96XpZhrkUJpcSM67EkfzHzthhxxqkBRgeCDfBGTTtA0VPm9Kex3ZZqeeAT3RmkIIia4IGn6b8WthfSFaew7OpzFIhQTfLhU/QXIvYkHybE4MUVHRlyJIXlp5SsfxGrQAUJuSo+kDYX84ndbQpCZEiihp450W87m6Sgf8uwBtcecemnT2kWSMu6gqxFGBFQgBFABlHsMZhR/wDC07brFUBTuAIhYA8Ab8YzFbIenn3HS7np+qoTIk8dOKeZV9ZveEgsNQKgbtv/AN8P/V9WVpYKiHW+h1dY419L3H6ttha++K9oun5alYNCPHGI3WadxpUNq1Me377e2/7YdY+uqXSsR1vB22DzWtxsRpG/kce+MtRcbegorPoKuV1JmrZUnMtXdl1R/SEudVy19wnFvOHStpPiQzU1UkkM7FZI5WOn0jZUtuN+bYUqSnoKmqSKOaZUYLJEBHYKqA3Uki5va98azXqOF51aBoWRJA0ERBTSV/zGa1gb2uLk3w3Hc0kU3lsnS0Bp5Io5SZT8OyGBGHZVhwjEnkj978YnfArDSy1NXDMUntGtIN+0tyRpPI4v4xMzDpqOqkiqoewY5WSSzFhqYH1MN99uBjn1NnVSlXKsEjRg6UCTL6XsPX2vdj/viNzlSXPUa9OOTx0/DTxRCaUxvDA5WmSJy/1+q0g4Zh9/bEnI+smqElhqXWMujmOWPYKq7fUdgb7Y99G0yUdHNM8Tp3XJWGWwJNrKBtyw98S8lyKlnTWg9IQq1LrvGrXvZvvq++Jm4279xKvuDMpr6gMIql2Mc1IxSAn1kgW+q1gW3P74DDJn0xSTo0A7Lqyyl3DqgGkE3smrEzPc2eUpBIKXTYx9hCQ4dTsgf9N9twbeMWZl0Z7KJIgU6AGS+oDbi55wTm4K65/6CdOvOgFymvngpaZPhS7drcIwstvpFyeSMDepupRJRtLGZF7MgWoiVLnflTfbbAn+ItfN8yBpIYQrCRfUVbtjyCNrg+OcecgWVw0kDsWNoWg7ifQU2lvtdjyL/vhR01W9/UqttAzLu3Imp5J2npipUEhBKJCNKWYX9P3wy9D5PL3byy1H+GdgO4LK+vwPNh/Ti2PWT1zxsErkYx9vWiPHrZTET6mYDk8jE2n6tlLRg9oa9Uovf/IAuDfw+x9JxU3JppCb3BLqITo8Zp3cawYwoQFFYm4dtuMJdHlpmqXVGiTcLUNKd3nBYgoLg2vYgC34w1dKdVmcskrR62Xux6QQCh2AJP6r+ML+Z5yxKmtSJTESJI0F5Ed9o3Ftrj84jTUo/LWfPPqCzwEKPMaeP/CW+JjdyKmVydCSHwQdgCRxfEXo2MtVyD/DShWKTMqgW0/5YT3t7gfvjhT9Oienqu3rnsVsjgJ3JF3ZiwPquCRucdeljEaruTyxBw7CCOP0hfT6w2w443Pg4ppVKhdMFkgYrbqotS1WmBhTqwLn5tlbWdLsR408geThzkzxRO8JjeyxGXX4YD+X3/bCtmXVSSmItBF2Sp76zW7iR3FiF5sbggb3xjoRkpXWB8izNVzvHGk13VVYxCoUqWeM31l1AupU8E4cc7ljC09YBEZJ+2mqU+lVO+pVPkHzjMhkNTOGNX3AhMkcaJZTEwKgEkb/AIwT6kCa4A9I86q1wyjaM3AG373/AGxpKfzJV5+gmLuVdVpBFMwc1ESOsa2i0u8huWLHg38ecRKyangdTFBGNV5op55CVEptdAB5HttviTWdG1JklBrREklQJEQckjn29VrAWvxfGqzJ6ejljgQlXeQTmomAYIFO4BtsTx++KTg3jqN1THDprNfiaeOaxBIswtb1DY2+1+Mbz/KfiYxH3GjAN7rY3/IOxHnBFTxa1rc//P3x6xxOVSuOASwVln2VSUheVnhKusUYkmBcsVO50bhdt/wMNmV9NRxOkollcjUQWfY6+dvb2xM6kigankNSuqJRqbm+3tbfACg67gCgygRxllWGx1EqRtdRuvFsdG6c4Y+4DjjWAlL1ZSugcydsFmUBxpN152+wxLbOIr6UYPJ2+4EXll8EfnGD05LoFonnAvM86ihjlkJ19oXdU3YX42++FvO+vO3DHJHHpL3La9wmlgGDBdwfbCzAklTVu1Otr1F3eKX0hQvp7g38+q35GN4fh3zLArvgFVzR1ErECBmlJiVAWRl1DUgIFhe/JxN6uKOYk+Jp3jWPStMQSokRbEagdhfyfbBnLKtRPIJZ0FS3yrCGy97ezjbfawvgRRZRFJUJAaoOxJ9UUQAEi7yAsfLD2x2J5+gsE2h6cEkcchrpVLqGKrNsLgGw+wxvFgx0MYAAiSwFh6RjMYP8R5gnaxGr+r0NUIBMFiDqNcY16zb1I/hRiIvQ0qyxPBLE8frDOVAZVe+yAXXg7HCNSCItGVYtCZpS2n5S6bfrPPtuOAT5w9dK55JT0kDugEbXjigQ6ix3IbUTex4+wxo4uK+T+ysrB6zbp96GLt0xfS26Oia5iwFyhb9KMPbC3lQlikLGF9c8UjUydoDs/VexawBI3O2LFg6vjUKKllp5QQJIvqI1fTYi435wIyfKzXgSPVzvHFJIpVl0h1J423sRscRGTSe/3KU6FiOSYQZY7WlqQzMFeUC0YuQdINrWBPubWxLoMxmqoo1cSVLSzsIakCzQ2IuVF7nYE+2GfPul2i0zUlkSCFlREjDuGY8qWv8A/L4TZ80kaaFvSk8QSKnkHBYn1mRF2GzW/IOLhJTygax551LHzHPozN8CqiWYR6leUAx6wLi59/OK9ZTHTxvrhWGoY90xl9TzKTYfZQSB6bDHrPBGirTFWSOKViXLEPNUW2CEiwQ7Dxb7Yl5hnR7BhaR1mWVJRII1cR6iNUaFeWXz74UIbePPUOMPjzz3NLmXdljVRTpqliv24ixWZT69z4K23xcenCVkvT8qVAnlljiUOSEjXSJdQ2ZwTsx9sN9VWpHG8jH0oN7bn8ADk+LY5teSlSiLFiT/ABEqF1aBBCZLIplnX0srH6Abc7Xv+cR+k8hT1VtUVjjSTVENHa0hfSNQ9uLD/viXneXQ1k8cgqwneS0cTDUQ6bg6SdivtzfEXrHMpWkal1Ht6FiJki9JkO4kJ8L9/fGsL2qC56jecI8dSdaToalI2iBQr2zGO4dLHlvAFrb+5tgdltPSySr3nqtcknekQ6dCOgPpa2w1WJA9sd8oSOraSqKpFTJGI6pFQ3nK73W36b2ItvtjjQ9PpWzyxh2iiWQTMUi0IyEDSCbizqPPti1timuO4YZrO6KEj4i8gink1SRvIEeIqCyhVG5J5C4aunMqaqWlrZZy7ablVQKrg306hySAfOA9d01J8yWSop4TLIdBA1dwkaYiSfpNttvziwMnpDFBHGzByiBSbc2GMtXUqCpg8nrL6COFNEShFuTYe5Nzhd6xoYVCO8iwxkuHRUF5NY3ANtmNucNSvckWItbfwfx/p+34wv8AXRUU6uyROqSISZTYIL21bbm3tjn0296GscCPk04cCTt3ENO8YiaQ/E2vuRta1jttxiR/4ZZ5ripijWSnAguA8wUC5B41bXBO/tiZTSwwTJLUOKuqmbtl4TcJGw9N18c82viFUUlGsCzUuoLDMUlldiJEVtj2xfkX229/vjtt3gG64JGXVcs08faYzorKViX5PaUbXcAX0kj6d8FM/rPiadI3qUpagTaWVGvdhey3BB32N8EcqpFplkqTPqhaFArOg1KqjYsw3bn2wsZXQmUzSo0M1SuoCOSLSGkvfuLc73WwviMN328+hPLBVFE0h773JV5TPqmBeB1BCaCTvtvbziZmFGGp4Jys0yimkEgnewTa4LryN9/6YHHooRxM00QMUliqxOXZJ7EXdgPoG9wLgY99OK1VUOsjsKieEhpY/VFpBAtpI9ha/F8at3lPgrHI09O9TyRnt1j06pFTo5ZHvzsNve3gf74NV/VVOinRIjSdoyoCbBh49XG+ELrrJvntJEUfuduEtHHrYEch1GwDAf28Yn0HTbJR1b1DLAZvQEmAKRqG9NrHYG/A4xjLT03Uu/QlKlyTY86NYs0Uk5pzIqKgC2Gs7kK5+u+37HCatJLBULI8YgkLmVogvcaZYiN0O4G1/I98SauDS9QiGcvG8TMeyDGDbSRGOUBB2PtiBmsskUbQBpWkjLwtFECwRH9QfWQTe9gRtjeMUvy8DXYzPklE00kfxDQyWqEdgALsL6Bf+a9ttz7YaKHJ5UVKh7wA/NNyBKhtZYRflG9sDstQLllBEUBWSo9QqCw3BJuCvC7Y8TVUsjGWSIM8kxOlfmRSJCL6RY+g3HPnnA7eF0E8nmaZX1yrRVELzxyqoQKdDA+phvcltgQeLbY5pl0sdN8SjGN5pVaCIKVIcbEy2+q4BNjtiHLqpmgmhFi6mazgsY3lNgEI9JHGxwzdSDMFFKRvNDGzvNe0eq3kW32v484bdVXlCeMC1m3WL1HYZJFjkQNHJ6NzMwsGUWvbxfxfHjJYJJKiOGUVAUyqDoTSvdTdnvbcEDc7HBXJuotDSlwlRqEbokUQVQW2Z1J83NvzgR1LmcVGWArJ5KtZW02JtEHFzqB5t9sUsfKlQm8Fz68ZhWoOr6XtR3qlY6FudPOw3xmOL4Mu37hvEzPMjghqWlFTTgBnMgnXUYy4sAqjnm+JvUnTYjy2E2SV4V090nthUba9gfF9r4gV3Tk9Xed4lp2jF5mC6jUaRfUoOwHtfG+h4aiSGWJ4pJKaeIt3alrKG4AAvxfzjpd7eeCk82C8vqabsH1VUXw6H1ELeZmPpIvzpvcewth86a6wjVGWqdYwqh4y1w7p/MwtyTzgD0bkgWqMdRHE7R6ZC6zXWJyLBFXxsODfGZ/STfFPO8VSqd/dwyaViVdxuLhWO++wwT2ye1kpX9hvqOuqeOVkYOFGgCTSbMz7gf03wfgoYk1FEVdZ1GygXPv+cU3lcbu8fwsjCQMdFMzd4KTusjt9KCxsNvGHd+uxD8t077InzZUNoxIOUudgdv3xjqaNUoFZvIT6s6XataP5+hEBIUoGs/hhfyMLuR9H9ipM8jxTU0ZMkZU+p5dIF7XtfY7X5wQ6hzo1VHP2+9TyQaXcaTdgRfSLHfY4V8lMlQBSRiEvDOJBGyumhCLk3vcm+32xWmpqLTdDbtegRyyFq+obVZSyNIO7fuKwYiM6RYaQP644pkkyytStIqkPrgYSECWcBSbjewA307b4L5RQT0EaTTBY0jdldYwZJJFY+i7Heyk8e2IOa1kcssopo+3K5YttqmLemzx72VR534vi1Jt/LwLlkiPJXqaczU4Xu+pXRRptKW+ZIjk3HG1vvhnpOlzKCa+0z6e2oBYAJ4B4u199Vsd+jKpWpggdnaK6MzrpJI5Nvb74G9W9exUrrFG8bSBvmgmxVbX2vtf2xhKWpKThEFnIdzevSig1CNmRLLoQbgcX/A98VnUZ3HHLpSaojoll0To66jIXvfSy8Ltbn3tiFDnpqGYH5xniSM6pCr6S3qG3p12tYYK5vliQhImikpy5+Hj0SdxUUkEMy7nUb/bG0NNQw+WOsZIdZB8NMI5/h9KsrsratPZX/L3ts1z+Thg6E6gdWSABXUo8z2kLsq3uoH7WFucc+ppNKpAjTzPSqFlvDq7uoWUt7gEXtjKKpfL4zU1Qde1GII4wqWYWuGsu6i+1sOT3QyJnrNOqKyMiYEiJo3dSY/Qq6gF1DnV9723xMhrnqjJBXRakkZDAqrvYi+sgG6j8/jAbNeonuZCYkmNGG7gJYbnVYRWO+/n84j19bUCZqll7fyIyJ4/rkUEf8ottq3BuNrDC2J9Eh1WV5wSqzJglWkGtI5ZQ3xDhSoaHwFPhgote3PnGsrqYoWkkamaSP/KQtKrJ2k4cg77t5tbDLH1PaeWOqRVBKLGoGp9Mn8/sPfAjL8hirJQVjp44I9UUsSNdmsxK3I2APO3jCUnXz8Dcr5O2edR1DwUsaKkE0xJeN7EGNQT6b3HqHAOFrIqMrMJ2aR3iSWW8rWMS2IQGMfUDe+3v9sWxV5VDKoSSNWULpAI4HsDyP2xkWWRIbrGgOgJe2+kcAnyMYrXjFUkJIQ8h6njp4qdEMYiC66qSzAAubAqTz6tj7Y6t1JUiZrPSrDFMqyWP0xNwb8b38ecRP4gnRKiPEyU0UTNGIdPqY7WZDyATewH3xBqYYpqWaQO9XLDCkcsYUxh3v6W9yyi4GNlGLW6uf5FXQ6fBTxTyyU6i3f8ASKV9V9YO8oN9gCCP3wY6goa2RViIeURgKxUqFmLfqF+CnkYgQRNS5fPMsoBlkQgwLdltYFG/FrH98ZFk1ShikWWHWGZ4l77EM5PFjsRp8YfW8Yx+gWFuisgqI5XnqXkDhe0FZ9WsDhm+/sMN/ZAJIABPJtz+cdIzcC9r+bY2ccU5uTtlCv1f0zLVNE0U5i7d7pb0t78Ha42v98ImW0kMKP3VmjpoWPc7U5Yd1tilhY2C+R+5xaHUZ/w03rMdkJ1jlducUmlf3Y4tOiZrWRY20SAbiSSRRsx9ixx1/h25Qollp51KtHlwan0KqKujubgAkbn74Van+I8msdyNIYVkVZGa7a1YfpFvbf8AGC+RZRPJl8lLKWj9XokZhIXXY/i3jCdVZLIVl0006VFRMEDFAyRhNwV9r252Aw4RhbTzkKC1b1HHO/wlVBZDKBEYTui/oLgcDg/19sLeb0kQeVaiRZHj1PFVBNppDsI3PB024vib0tWyir1SWhkd27oUXDiNbWkNyE9Qv++OVB0rNUnsOeyoVpVi3eK7E6WDA2vvx9sbJKIuoGjo5AACtODbcak2P/qxmLKpv4e0oRQ8UbPpGo2O5tuefJxmH/8ARHuPcuwBXrOOSnNPKkpSSJVVkPzGubM2n9IB/tgN1S0sTz00LyywpHENExsq3I31XF97bebn2x2zHp551FVTy99ZYnLajpl03uFQcWHF/wA4n5HXxSUdUuYS9yBGRe3Y6o7bAagASQfP5xOFmPsQqVLlAuqo4JQJacqs6teoVZdNpFB0qg4ZS3kb+2JuT5pVpDqlj7iVhkj7R1MQ59I1X+lB7c7YIw5nlU5ljam0pTWfVpsW07Dg3P4OCVTIKehT/hySDvvcMBrMd/USQd/tbEyl0a9wVOq5R5yfIEpDHT6UNRVRsJnSQqQFG2geBfa4HvgJmHS1dKFpu1GAyXOk/K1IbB2IFzIRfm+B+XZk3cgZZjCtQ7rMZd5Da+oqdPoU8AX2OJ/SuY1aMIIBIjMZNCSDUvgh3J3UW42th1JW7LVoP1VC1BEupJZqisHaleJ9lNrDQCLDm34GBPT2SVKzOJhUxWpT6UA1Fhx8wct59/GCc/VJqKR4mSRpFCl5I2CqGD6fTqPv9t8M/VucvS0vciCFxa4dhsvk87/tjJuaw+WCfQWsi6xnV1jeNmHy4+2wPcUtsWYker3xqsyIU9XFDpKwzSvYxDVIyMtmDud1Aa3HjHKnrKmvlFoqbXTTI6kS8oRuTb6hbHbPsyelrqhzNOqBUlYadSlNhoT2udr7YqqljDzYru9vodX6UqkSUKFIciK/dIIgXgk8avBO+3jCFX5ZJJM0LCIqGWOyhnDyaToYMBfTwCb22O2LFpOtfiDKrLGkb0zOkUhIdjxueAD4x16A6aKFamZHikVNEaF7qE97XO5/O2BTlBNzGpVwC+mel3UlatYlip2MjkgqrTfpdTwUAt7C+J+SdN1ErfESVCqe93W7PqEoHG97DyLW8479d54ksL0dM6PUO2godtgNTb8A2wN6AzRkopFSSEHUUptTH1NsWBva9jiG5uLlwxNkaPMaljJWRCR9BkjUvvoJYaUMa/UAPPjA7PawO88ryTQJLGvcZrEgqbMFiO+km1j4scPlBlzUi1FU79ypkTW0eoBNSi5C/wDfAZ6KSvkjmklp4lbT2nQ6nZfqeLc+/O2LhNXfRdQs41OYd2jqZhGPiUtCssKhpNBAIY/y3HjAeYJNNrEU3cdUpxK8mkNcBWK2uC1v08YfKbPaESvFEo1vJ25dCWGo3HqP3sRiHXZzSUV4IYe48LAiJRwXPILed/HviIzd0osaYM67p1Q00SM8ZjjLazxJoHpR3uOSPPv98d/4WROBOQsSR+kFUvtJb1C5O4AtjllXUhnkWCreB4pXkiMelr6lOw9jt5we6YznuSTQlYkCMRF2yPUoNibfbg4U9y03FrywvoMwxo42DjDjiKBWb5FBUFTKmplBCkEggEWPGFLM+kaelR5JJZPh9AXtkneQH0MSLXsffD+xtzhe6xq7U5jCMzTXVdKa9NhfUQebWvjbSnK1FMTFHIe48BopE0SgvNrgcBS17qjEeWvxzbCslOIwySduCWEau24ZyrytpIJGwUDcc2vfBGWnEcEdcqmFXJJZyxfvi6qwQC2k24w0PJHWVFMI1aQrtUzRjSpIXZWuN97G3jHbu2u+n+weCH031K1JoppSHiMxijkF1tYamJL7nfD7luYxzp3ImDoSRcfY2OKxpf4ayu6l7Iglc/Mcu4H6SPHtt++LGyyjWkpljvcRqbsQBc8km22+OfX2PMeRccCn1nnU8NR22lWKFl1K2jUtgCCJPa5ta2F3O+m3aCktDHMShWSop19SJythcDj3++JFf1JJWTGNNN2guKeYKY2u1rlrj7H3xxzAClpCKN5JHqJQrvFuIWXYqFG9r3H++NoRcUl1FY1fw2gkSlAP+SNodQs9vOoeN+Ptj11FLUrWQiGTtpItiXA0XBBsP+oi4GFmp6mrGpjIA4iUfD7LaRpeNYFtlJ2wJ6tqp0leOTXVaBE6JICun3IK2u19tvfAtNue50J3wHOpsypRHLBTyLA5mIlQxn5zEbgHnc7XHGCf8PcoeCC8wZJX2MJa6oFJ06Rva43wpSylYJYpEeSSFe+lSV1dt3sShte5BPO/4xnR89VHXdyfvOkh7Jd9lJI1Bt7bfa3nnFOHyNJifctm+MxG7y/zL/XG8cdMNyKcoY2raJe1GXngtE7M+gNE25sLgD884K9PZO7dyjWUGMv3HlgUFBp2EbG25BG+MxmPQk6UvT/hnuppev8AJ0zXI4qOghiqAssqzFowjFAQTd7t/wDz74i5Tn/anp1gWWClWXTpB1iXV+osfHG/GMxmI0/mjbNZLHv5+o5RdB0zvI0rPOHfWupvp3uVBHgnfHbqd1pZBLEscUssbKZ2JNgguAF/UfGMxmOeDcppNjbtWT8oyCnmihmljWWRo1uzLa/6r6eBvhN68rKeoljkFO00SI8TyOzJGrfp3Hm/+oxrGYvTzN30/wBihwvOhErswWCnEUcEcDlQtQ0R0OWQBlRCfquLbjm+DWW5LPUJJMl7XWaASTazr0gFJAPA5t743jMaar2w3IbVbfUGQ9NvVCJYIpVQxMshnHy+5e5O/qO97DgbYsQ9OGQRd+aQ6Yu26ISqN99txjMZjm1daV0ugc5Yu57/AAzSVpZIp5I2KjQBvawtzzva18JVZlc7CP5VQkhkASLt+ldCW1K21iSLnjGsZitLXl1yPhYLQyTIg1LB8YncmjjKkyNf6ub+MV4TJT1FLDKYIoKVzr2ICu+rS173e/pO2w84zGYehJyk788sIpO0epaSpo5oZp3eR1Z5vl20Sg8Avtdjvtvtxgx1HS91o6qojkaGoZTov2jAVU21Hzq43tjMZjTd+V98BuvPoAq3NZpJRMY2p2dG+GiMdu262u4dgFFxe5xIyTMTEahlLGYUoKdqHWEYm7eobMCbEn3v7YzGY0xtBO4+w7dIdWrIiRTvaf6VLbd02v6fxwcLOS9U1ndWJN2kkkCrIdQax39Y+kLvtjMZhPSjFywZDD1h1PLCxiX5GldZmceh7C+hDb6jwMV5mObTh1dpXWQbq7SXMTyHaMovsL8jGYzC0EtqdGyirY89YGYCmhkmRYJI7O+kFzIo1AovvcbWwd6WzenmjVYW9ekMysNLnxqYe5xmMxlsUtK/qQ8MO2xFzGnWSKSNl1hlII4vjMZjjKKPp6ARMEkjEbk3FPKSF0q1zL3L/UPC4Y826OZIZ5Ekkde2ojeJjrcFtTalGx22B52xmMx3z1ZJJ9yUduq5ZpEjPZqYxA8RiKWLPcb61HFsKXU3UHxYp1qPVJBO3caO62QewO5P49sZjMaaNS6cE0ayN6umeB4kkaOZnkRI7sj6vpD6jsfviTk1NNV1E3eV1dvWSxJSmkQ7XW+9wODjMZhOVX51AB1aU2t71CE6jchnF9+bX2/GNYzGY2sjPc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89" name="Picture 17" descr="https://classconnection.s3.amazonaws.com/830/flashcards/2138830/png/screen_shot_2013-04-13_at_60353_pm136589065976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1" r="64056"/>
          <a:stretch/>
        </p:blipFill>
        <p:spPr bwMode="auto">
          <a:xfrm>
            <a:off x="6796349" y="1255556"/>
            <a:ext cx="1667510" cy="16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http://www.sturgisvet.com/public_html/wp-content/uploads/2015/03/rod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3" r="46257"/>
          <a:stretch/>
        </p:blipFill>
        <p:spPr bwMode="auto">
          <a:xfrm>
            <a:off x="8557422" y="1255587"/>
            <a:ext cx="1763997" cy="161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https://encrypted-tbn3.gstatic.com/images?q=tbn:ANd9GcQ6yP1tbODTBvMau7vJ2NIIhX5se3RQ0VtPnBDW0uxl0bh5ksj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8288" r="34569" b="10527"/>
          <a:stretch/>
        </p:blipFill>
        <p:spPr bwMode="auto">
          <a:xfrm>
            <a:off x="10408024" y="1246866"/>
            <a:ext cx="1337868" cy="161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https://s3.amazonaws.com/classconnection/102/flashcards/7245102/jpg/mluteus03_scale-14BE5B6FBEA2E47A66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37764" r="44224" b="42671"/>
          <a:stretch/>
        </p:blipFill>
        <p:spPr bwMode="auto">
          <a:xfrm>
            <a:off x="8463859" y="3123210"/>
            <a:ext cx="1589789" cy="140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https://encrypted-tbn1.gstatic.com/images?q=tbn:ANd9GcRbhmyu462iZbwTzRAkey1lIwqWtQuYwIHeQiBgGB_EER1DKleigQ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8475" r="6164" b="49343"/>
          <a:stretch/>
        </p:blipFill>
        <p:spPr bwMode="auto">
          <a:xfrm>
            <a:off x="6849946" y="4718872"/>
            <a:ext cx="2460541" cy="151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 descr="http://www.bacteriainphotos.com/bacteria%20under%20microscope/gram%20positive%20bacteria/staphylococcus%20aureus%20and%20ecoli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74176" r="84340" b="16447"/>
          <a:stretch/>
        </p:blipFill>
        <p:spPr bwMode="auto">
          <a:xfrm>
            <a:off x="10190224" y="3115704"/>
            <a:ext cx="1555668" cy="141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http://biolabs.tmcc.edu/Micro%20Web/Typical%20Bacteria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7" r="14479" b="23384"/>
          <a:stretch/>
        </p:blipFill>
        <p:spPr bwMode="auto">
          <a:xfrm>
            <a:off x="9608612" y="4718872"/>
            <a:ext cx="2137280" cy="151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4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>
                <a:solidFill>
                  <a:schemeClr val="tx1"/>
                </a:solidFill>
              </a:rPr>
              <a:t>Nativní preparát – pohyb buněk</a:t>
            </a:r>
          </a:p>
          <a:p>
            <a:r>
              <a:rPr lang="cs-CZ" dirty="0" smtClean="0">
                <a:hlinkClick r:id="rId2"/>
              </a:rPr>
              <a:t>https</a:t>
            </a:r>
            <a:r>
              <a:rPr lang="cs-CZ" dirty="0">
                <a:hlinkClick r:id="rId2"/>
              </a:rPr>
              <a:t>://</a:t>
            </a:r>
            <a:r>
              <a:rPr lang="cs-CZ" dirty="0" smtClean="0">
                <a:hlinkClick r:id="rId2"/>
              </a:rPr>
              <a:t>www.youtube.com/watch?v=4grQSLmWXQk</a:t>
            </a:r>
            <a:r>
              <a:rPr lang="cs-CZ" dirty="0" smtClean="0"/>
              <a:t> </a:t>
            </a:r>
          </a:p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www.youtube.com/watch?v=kwQ-yXXL3Pw</a:t>
            </a:r>
            <a:r>
              <a:rPr lang="cs-CZ" dirty="0" smtClean="0"/>
              <a:t>  od 0:30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815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Dnešní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6889" y="2435266"/>
            <a:ext cx="5142015" cy="3416300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Makroskopické pozorování:</a:t>
            </a:r>
          </a:p>
          <a:p>
            <a:r>
              <a:rPr lang="cs-CZ" dirty="0"/>
              <a:t>Odečítání morfologie bakteriálních kultur z minulého cvičení</a:t>
            </a:r>
          </a:p>
          <a:p>
            <a:pPr marL="0" indent="0">
              <a:buNone/>
            </a:pPr>
            <a:endParaRPr lang="cs-CZ" b="1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6592785" y="2436090"/>
            <a:ext cx="5599215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cs-CZ" b="1" dirty="0" smtClean="0"/>
              <a:t>Mikroskopické</a:t>
            </a:r>
            <a:r>
              <a:rPr lang="sk-SK" b="1" dirty="0" smtClean="0"/>
              <a:t> </a:t>
            </a:r>
            <a:r>
              <a:rPr lang="cs-CZ" b="1" dirty="0" smtClean="0"/>
              <a:t>pozorování</a:t>
            </a:r>
            <a:r>
              <a:rPr lang="sk-SK" b="1" dirty="0" smtClean="0"/>
              <a:t>:</a:t>
            </a:r>
            <a:endParaRPr lang="cs-CZ" b="1" dirty="0" smtClean="0"/>
          </a:p>
          <a:p>
            <a:r>
              <a:rPr lang="cs-CZ" dirty="0" smtClean="0"/>
              <a:t>Gramovo barvení</a:t>
            </a:r>
          </a:p>
          <a:p>
            <a:r>
              <a:rPr lang="cs-CZ" dirty="0" smtClean="0"/>
              <a:t>Pozorování preparátů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6146" name="Picture 2" descr="http://www.medical-labs.net/wp-content/uploads/2015/03/Yeast-colonies-on-ag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22" y="3640733"/>
            <a:ext cx="2721140" cy="290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biologycorner.com/resources/microscope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999" y="4358244"/>
            <a:ext cx="142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microbiologyinpictures.com/models%20of%20bacteria/Gram%20st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499" y="4615850"/>
            <a:ext cx="38100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15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825190" y="3509846"/>
            <a:ext cx="11151219" cy="2476500"/>
          </a:xfrm>
        </p:spPr>
        <p:txBody>
          <a:bodyPr/>
          <a:lstStyle/>
          <a:p>
            <a:r>
              <a:rPr lang="cs-CZ" sz="6000" b="1" dirty="0"/>
              <a:t>Makroskopické </a:t>
            </a:r>
            <a:r>
              <a:rPr lang="cs-CZ" sz="6000" b="1" dirty="0" smtClean="0"/>
              <a:t>pozorování</a:t>
            </a:r>
            <a:endParaRPr lang="cs-CZ" sz="60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279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892274" cy="706964"/>
          </a:xfrm>
        </p:spPr>
        <p:txBody>
          <a:bodyPr/>
          <a:lstStyle/>
          <a:p>
            <a:r>
              <a:rPr lang="cs-CZ" dirty="0"/>
              <a:t>Odečítání morfologie bakteriálních kultur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6266" y="2603500"/>
            <a:ext cx="9434348" cy="3416300"/>
          </a:xfrm>
        </p:spPr>
        <p:txBody>
          <a:bodyPr/>
          <a:lstStyle/>
          <a:p>
            <a:r>
              <a:rPr lang="cs-CZ" dirty="0" smtClean="0"/>
              <a:t>Při povedeném křížovém roztěru jsou na misce viditelné jednotlivé kolonie</a:t>
            </a:r>
          </a:p>
          <a:p>
            <a:r>
              <a:rPr lang="cs-CZ" dirty="0" smtClean="0"/>
              <a:t>Hodnotíme jejich :</a:t>
            </a:r>
          </a:p>
          <a:p>
            <a:pPr lvl="1"/>
            <a:r>
              <a:rPr lang="cs-CZ" sz="2000" b="1" dirty="0" smtClean="0"/>
              <a:t>Tvar</a:t>
            </a:r>
            <a:r>
              <a:rPr lang="cs-CZ" sz="2000" dirty="0" smtClean="0"/>
              <a:t> (kruhový, nepravidelný, vláknitý)</a:t>
            </a:r>
          </a:p>
          <a:p>
            <a:pPr lvl="1"/>
            <a:r>
              <a:rPr lang="cs-CZ" sz="2000" b="1" dirty="0"/>
              <a:t>O</a:t>
            </a:r>
            <a:r>
              <a:rPr lang="cs-CZ" sz="2000" b="1" dirty="0" smtClean="0"/>
              <a:t>kraje</a:t>
            </a:r>
            <a:r>
              <a:rPr lang="cs-CZ" sz="2000" dirty="0" smtClean="0"/>
              <a:t> (hladké, zvlněné)</a:t>
            </a:r>
          </a:p>
          <a:p>
            <a:pPr lvl="1"/>
            <a:r>
              <a:rPr lang="cs-CZ" sz="2000" b="1" dirty="0" smtClean="0"/>
              <a:t>Profil </a:t>
            </a:r>
            <a:r>
              <a:rPr lang="cs-CZ" sz="2000" dirty="0" smtClean="0"/>
              <a:t>(plochý, vypouklý, kráterovitý)</a:t>
            </a:r>
          </a:p>
          <a:p>
            <a:pPr lvl="1"/>
            <a:r>
              <a:rPr lang="cs-CZ" sz="2000" b="1" dirty="0" smtClean="0"/>
              <a:t>Povrch </a:t>
            </a:r>
            <a:r>
              <a:rPr lang="cs-CZ" sz="2000" dirty="0" smtClean="0"/>
              <a:t>(lesklý, matný)</a:t>
            </a:r>
          </a:p>
          <a:p>
            <a:pPr lvl="1"/>
            <a:r>
              <a:rPr lang="cs-CZ" sz="2000" b="1" dirty="0"/>
              <a:t>Z</a:t>
            </a:r>
            <a:r>
              <a:rPr lang="cs-CZ" sz="2000" b="1" dirty="0" smtClean="0"/>
              <a:t>barvení</a:t>
            </a:r>
          </a:p>
          <a:p>
            <a:endParaRPr lang="cs-CZ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 descr="http://www.microbeworld.org/component/jlibrary/?view=article&amp;task=download&amp;id=806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3" t="32617" r="11835" b="54060"/>
          <a:stretch/>
        </p:blipFill>
        <p:spPr bwMode="auto">
          <a:xfrm>
            <a:off x="10103932" y="2541181"/>
            <a:ext cx="1672781" cy="90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bg102labreports.files.wordpress.com/2013/04/hand-prepa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4" t="47986" r="15379" b="34184"/>
          <a:stretch/>
        </p:blipFill>
        <p:spPr bwMode="auto">
          <a:xfrm>
            <a:off x="9857739" y="3587329"/>
            <a:ext cx="1918974" cy="151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hsweb.lr.k12.nj.us/psidelsky/newclasstwo_files/image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699" y="3587329"/>
            <a:ext cx="1640416" cy="151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openi.nlm.nih.gov/imgs/512/49/138795/138795_1471-2180-2-33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582" y="5204477"/>
            <a:ext cx="2949133" cy="147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upload.wikimedia.org/wikipedia/commons/7/7b/Umbonate_clonie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7" t="46440" r="46923" b="23692"/>
          <a:stretch/>
        </p:blipFill>
        <p:spPr bwMode="auto">
          <a:xfrm rot="16200000">
            <a:off x="6719302" y="3776221"/>
            <a:ext cx="1511522" cy="113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bacteriainphotos.com/photo%20gallery/colony%20morphology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3" t="22497" r="31954" b="66165"/>
          <a:stretch/>
        </p:blipFill>
        <p:spPr bwMode="auto">
          <a:xfrm>
            <a:off x="6908194" y="5204477"/>
            <a:ext cx="1714220" cy="142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encrypted-tbn3.gstatic.com/images?q=tbn:ANd9GcRuar6s9T_1THW8bDvrZI7XsMFz4x4LxebIqlGIcnQjZIaB3t7Aj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241" y="4650218"/>
            <a:ext cx="2257425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26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2753" r="12336" b="3195"/>
          <a:stretch/>
        </p:blipFill>
        <p:spPr bwMode="auto">
          <a:xfrm>
            <a:off x="470037" y="920865"/>
            <a:ext cx="5675581" cy="511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2325" r="3826"/>
          <a:stretch/>
        </p:blipFill>
        <p:spPr bwMode="auto">
          <a:xfrm>
            <a:off x="6145618" y="920865"/>
            <a:ext cx="5613991" cy="472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34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Tekuté </a:t>
            </a:r>
            <a:r>
              <a:rPr lang="cs-CZ" dirty="0" smtClean="0"/>
              <a:t>půdy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6266" y="2603500"/>
            <a:ext cx="9434348" cy="3416300"/>
          </a:xfrm>
        </p:spPr>
        <p:txBody>
          <a:bodyPr/>
          <a:lstStyle/>
          <a:p>
            <a:r>
              <a:rPr lang="cs-CZ" dirty="0" smtClean="0"/>
              <a:t>Nelze prokázat čistotu dané kultury</a:t>
            </a:r>
          </a:p>
          <a:p>
            <a:r>
              <a:rPr lang="cs-CZ" dirty="0" smtClean="0"/>
              <a:t>Hodnocení přítomnosti mikroorganismů :</a:t>
            </a:r>
          </a:p>
          <a:p>
            <a:pPr lvl="1"/>
            <a:r>
              <a:rPr lang="cs-CZ" sz="2000" b="1" dirty="0" smtClean="0"/>
              <a:t>Blanka</a:t>
            </a:r>
          </a:p>
          <a:p>
            <a:pPr lvl="1"/>
            <a:r>
              <a:rPr lang="cs-CZ" sz="2000" b="1" dirty="0" smtClean="0"/>
              <a:t>Zákal</a:t>
            </a:r>
          </a:p>
          <a:p>
            <a:pPr lvl="1"/>
            <a:r>
              <a:rPr lang="cs-CZ" sz="2000" b="1" dirty="0" smtClean="0"/>
              <a:t>Vločky</a:t>
            </a:r>
          </a:p>
          <a:p>
            <a:pPr lvl="1"/>
            <a:r>
              <a:rPr lang="cs-CZ" sz="2000" b="1" dirty="0" smtClean="0"/>
              <a:t>Sediment</a:t>
            </a:r>
          </a:p>
          <a:p>
            <a:pPr lvl="1"/>
            <a:r>
              <a:rPr lang="cs-CZ" sz="2000" b="1" dirty="0" smtClean="0"/>
              <a:t>Zbarvení</a:t>
            </a:r>
          </a:p>
          <a:p>
            <a:pPr lvl="1"/>
            <a:endParaRPr lang="cs-CZ" dirty="0"/>
          </a:p>
        </p:txBody>
      </p:sp>
      <p:pic>
        <p:nvPicPr>
          <p:cNvPr id="3076" name="Picture 4" descr="http://inst.bact.wisc.edu/inst/images/book_3/chapter_7/4/motilit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5"/>
          <a:stretch/>
        </p:blipFill>
        <p:spPr bwMode="auto">
          <a:xfrm>
            <a:off x="9344763" y="3438082"/>
            <a:ext cx="1028700" cy="272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biomedcentral.com/content/figures/1471-2180-2-33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"/>
          <a:stretch/>
        </p:blipFill>
        <p:spPr bwMode="auto">
          <a:xfrm>
            <a:off x="7002941" y="3435535"/>
            <a:ext cx="2057400" cy="272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faculty.lasierra.edu/~ssabet/primary_culture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8" r="25199" b="6826"/>
          <a:stretch/>
        </p:blipFill>
        <p:spPr bwMode="auto">
          <a:xfrm>
            <a:off x="10632557" y="3435535"/>
            <a:ext cx="1063257" cy="272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76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5"/>
          <p:cNvSpPr txBox="1">
            <a:spLocks/>
          </p:cNvSpPr>
          <p:nvPr/>
        </p:nvSpPr>
        <p:spPr>
          <a:xfrm>
            <a:off x="1215483" y="3509846"/>
            <a:ext cx="9980342" cy="140784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6000" b="1" dirty="0" smtClean="0"/>
              <a:t>Mikroskopické pozorování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475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Mikroskopické </a:t>
            </a:r>
            <a:r>
              <a:rPr lang="cs-CZ" dirty="0" smtClean="0"/>
              <a:t>pozorování</a:t>
            </a:r>
            <a:r>
              <a:rPr lang="sk-SK" dirty="0" smtClean="0"/>
              <a:t> MO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9545" y="2079452"/>
            <a:ext cx="9553101" cy="46166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 smtClean="0"/>
              <a:t>Podložní sklíčko</a:t>
            </a:r>
          </a:p>
          <a:p>
            <a:r>
              <a:rPr lang="cs-CZ" b="1" dirty="0" smtClean="0"/>
              <a:t>Nativní</a:t>
            </a:r>
            <a:r>
              <a:rPr lang="sk-SK" b="1" dirty="0" smtClean="0"/>
              <a:t> preparát </a:t>
            </a:r>
            <a:r>
              <a:rPr lang="sk-SK" dirty="0" smtClean="0"/>
              <a:t>– nefixuje </a:t>
            </a:r>
            <a:r>
              <a:rPr lang="sk-SK" dirty="0" err="1" smtClean="0"/>
              <a:t>se</a:t>
            </a:r>
            <a:endParaRPr lang="cs-CZ" dirty="0" smtClean="0"/>
          </a:p>
          <a:p>
            <a:r>
              <a:rPr lang="cs-CZ" b="1" dirty="0" smtClean="0"/>
              <a:t>Diferenciační</a:t>
            </a:r>
            <a:r>
              <a:rPr lang="cs-CZ" dirty="0" smtClean="0"/>
              <a:t> </a:t>
            </a:r>
            <a:r>
              <a:rPr lang="cs-CZ" b="1" dirty="0" smtClean="0"/>
              <a:t>barvení</a:t>
            </a:r>
            <a:r>
              <a:rPr lang="cs-CZ" dirty="0" smtClean="0"/>
              <a:t> buněk nebo jejich složek (většinou se fixuje) – vidíme spory, pouzdra, buněčnou stěnu, glykogen, škrob</a:t>
            </a:r>
          </a:p>
          <a:p>
            <a:r>
              <a:rPr lang="cs-CZ" b="1" dirty="0" smtClean="0"/>
              <a:t>Diagnostické</a:t>
            </a:r>
            <a:r>
              <a:rPr lang="cs-CZ" dirty="0" smtClean="0"/>
              <a:t> </a:t>
            </a:r>
            <a:r>
              <a:rPr lang="cs-CZ" b="1" dirty="0" smtClean="0"/>
              <a:t>barvení</a:t>
            </a:r>
            <a:r>
              <a:rPr lang="cs-CZ" dirty="0" smtClean="0"/>
              <a:t> – pro identifikaci bakterií (Gramovo, acidorezistentní, dle </a:t>
            </a:r>
            <a:r>
              <a:rPr lang="cs-CZ" dirty="0" err="1" smtClean="0"/>
              <a:t>Giemsy</a:t>
            </a:r>
            <a:r>
              <a:rPr lang="cs-CZ" dirty="0"/>
              <a:t>)</a:t>
            </a:r>
            <a:endParaRPr lang="cs-CZ" dirty="0" smtClean="0"/>
          </a:p>
          <a:p>
            <a:r>
              <a:rPr lang="cs-CZ" b="1" dirty="0" smtClean="0"/>
              <a:t>Vitální barvení </a:t>
            </a:r>
            <a:r>
              <a:rPr lang="cs-CZ" dirty="0" smtClean="0"/>
              <a:t>– rozliší živé a mrtvé buňky (obarví se mrtvé buňky)</a:t>
            </a:r>
          </a:p>
          <a:p>
            <a:r>
              <a:rPr lang="cs-CZ" b="1" dirty="0" smtClean="0"/>
              <a:t>Negativní</a:t>
            </a:r>
            <a:r>
              <a:rPr lang="sk-SK" b="1" dirty="0" smtClean="0"/>
              <a:t> </a:t>
            </a:r>
            <a:r>
              <a:rPr lang="cs-CZ" b="1" dirty="0" smtClean="0"/>
              <a:t>barvení </a:t>
            </a:r>
            <a:r>
              <a:rPr lang="cs-CZ" dirty="0" smtClean="0"/>
              <a:t>– nefixuje se, barví se okolí buněk, ne buňky</a:t>
            </a:r>
          </a:p>
          <a:p>
            <a:r>
              <a:rPr lang="cs-CZ" b="1" dirty="0" smtClean="0"/>
              <a:t>Sklíčkové kultury </a:t>
            </a:r>
            <a:r>
              <a:rPr lang="cs-CZ" dirty="0" smtClean="0"/>
              <a:t>– pro plísně a kvasinky, sklíčko se kultivuje v agaru pod 45 °,         je porostlé kulturou</a:t>
            </a:r>
          </a:p>
          <a:p>
            <a:endParaRPr lang="cs-CZ" dirty="0" smtClean="0"/>
          </a:p>
          <a:p>
            <a:r>
              <a:rPr lang="cs-CZ" dirty="0" smtClean="0"/>
              <a:t>Fluorescenční mikroskopie</a:t>
            </a:r>
          </a:p>
          <a:p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b="52311"/>
          <a:stretch/>
        </p:blipFill>
        <p:spPr bwMode="auto">
          <a:xfrm>
            <a:off x="4124153" y="5411971"/>
            <a:ext cx="3142550" cy="14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encrypted-tbn3.gstatic.com/images?q=tbn:ANd9GcR1W3x5hR2sbbcBziNez8pLMGh_vH8l_MfO5OVXE9sMiDyH5Go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6" t="6490" r="15559" b="14746"/>
          <a:stretch/>
        </p:blipFill>
        <p:spPr bwMode="auto">
          <a:xfrm>
            <a:off x="10022646" y="109678"/>
            <a:ext cx="2083151" cy="182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8/8f/Gram_stain_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r="42687" b="52965"/>
          <a:stretch/>
        </p:blipFill>
        <p:spPr bwMode="auto">
          <a:xfrm>
            <a:off x="10057915" y="2418006"/>
            <a:ext cx="2083151" cy="155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c02.hccs.edu/BiologyLabs/Micro/01MicrobialMorphologyStaining/01BacterialStaining/BacterialStainingQuiz/Negative%20stainin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" r="2534" b="-1"/>
          <a:stretch/>
        </p:blipFill>
        <p:spPr bwMode="auto">
          <a:xfrm>
            <a:off x="9617778" y="4646329"/>
            <a:ext cx="2488020" cy="197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022647" y="2079452"/>
            <a:ext cx="2083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Gramovo barvení</a:t>
            </a:r>
            <a:endParaRPr lang="cs-CZ" sz="16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9851473" y="4307775"/>
            <a:ext cx="2020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Negativní</a:t>
            </a:r>
            <a:r>
              <a:rPr lang="cs-CZ" sz="1600" dirty="0" smtClean="0"/>
              <a:t> </a:t>
            </a:r>
            <a:r>
              <a:rPr lang="cs-CZ" sz="1600" b="1" dirty="0" smtClean="0"/>
              <a:t>barvení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4553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Nativní preparát, Fázový kontrast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6049" y="2252546"/>
            <a:ext cx="11536155" cy="3495110"/>
          </a:xfrm>
        </p:spPr>
        <p:txBody>
          <a:bodyPr/>
          <a:lstStyle/>
          <a:p>
            <a:r>
              <a:rPr lang="cs-CZ" b="1" dirty="0" smtClean="0"/>
              <a:t>Nativní preparát </a:t>
            </a:r>
            <a:r>
              <a:rPr lang="cs-CZ" dirty="0" smtClean="0"/>
              <a:t>= nedeformované živé buňky v nativním stavu bez barvení, možno pozorovat pohyb, růst a množení bakterií.</a:t>
            </a:r>
          </a:p>
          <a:p>
            <a:r>
              <a:rPr lang="cs-CZ" b="1" dirty="0" smtClean="0"/>
              <a:t>Princip: Fázový kontrast </a:t>
            </a:r>
            <a:r>
              <a:rPr lang="cs-CZ" dirty="0" smtClean="0"/>
              <a:t>využívá </a:t>
            </a:r>
            <a:r>
              <a:rPr lang="cs-CZ" dirty="0"/>
              <a:t>odlišné světlolomnosti </a:t>
            </a:r>
            <a:r>
              <a:rPr lang="cs-CZ" dirty="0" smtClean="0"/>
              <a:t>částic, různých indexů lomu světla struktur</a:t>
            </a:r>
          </a:p>
          <a:p>
            <a:r>
              <a:rPr lang="cs-CZ" b="1" dirty="0" smtClean="0"/>
              <a:t>Transparentní, světlá </a:t>
            </a:r>
            <a:r>
              <a:rPr lang="cs-CZ" b="1" dirty="0"/>
              <a:t>část </a:t>
            </a:r>
            <a:r>
              <a:rPr lang="cs-CZ" b="1" dirty="0" smtClean="0"/>
              <a:t>buňky </a:t>
            </a:r>
            <a:r>
              <a:rPr lang="cs-CZ" dirty="0" smtClean="0"/>
              <a:t>= </a:t>
            </a:r>
            <a:r>
              <a:rPr lang="cs-CZ" b="1" dirty="0" smtClean="0"/>
              <a:t>nízký</a:t>
            </a:r>
            <a:r>
              <a:rPr lang="cs-CZ" dirty="0" smtClean="0"/>
              <a:t> index lomu = </a:t>
            </a:r>
            <a:r>
              <a:rPr lang="cs-CZ" b="1" dirty="0" smtClean="0"/>
              <a:t>nízká</a:t>
            </a:r>
            <a:r>
              <a:rPr lang="cs-CZ" dirty="0" smtClean="0"/>
              <a:t> </a:t>
            </a:r>
            <a:r>
              <a:rPr lang="cs-CZ" dirty="0" err="1" smtClean="0"/>
              <a:t>denzita</a:t>
            </a:r>
            <a:r>
              <a:rPr lang="cs-CZ" dirty="0" smtClean="0"/>
              <a:t>  → </a:t>
            </a:r>
            <a:r>
              <a:rPr lang="cs-CZ" b="1" dirty="0" smtClean="0"/>
              <a:t>tmavá</a:t>
            </a:r>
            <a:r>
              <a:rPr lang="cs-CZ" dirty="0" smtClean="0"/>
              <a:t> část preparátu</a:t>
            </a:r>
          </a:p>
          <a:p>
            <a:r>
              <a:rPr lang="cs-CZ" b="1" dirty="0" smtClean="0"/>
              <a:t>Tmavá, hustá část buňky </a:t>
            </a:r>
            <a:r>
              <a:rPr lang="cs-CZ" dirty="0" smtClean="0"/>
              <a:t>= </a:t>
            </a:r>
            <a:r>
              <a:rPr lang="cs-CZ" b="1" dirty="0" smtClean="0"/>
              <a:t>vyšší</a:t>
            </a:r>
            <a:r>
              <a:rPr lang="cs-CZ" dirty="0" smtClean="0"/>
              <a:t> index lomu = </a:t>
            </a:r>
            <a:r>
              <a:rPr lang="cs-CZ" b="1" dirty="0" smtClean="0"/>
              <a:t>vyšší</a:t>
            </a:r>
            <a:r>
              <a:rPr lang="cs-CZ" dirty="0" smtClean="0"/>
              <a:t> </a:t>
            </a:r>
            <a:r>
              <a:rPr lang="cs-CZ" dirty="0" err="1" smtClean="0"/>
              <a:t>denzita</a:t>
            </a:r>
            <a:r>
              <a:rPr lang="cs-CZ" dirty="0" smtClean="0"/>
              <a:t> → </a:t>
            </a:r>
            <a:r>
              <a:rPr lang="cs-CZ" b="1" dirty="0" smtClean="0"/>
              <a:t>světlá</a:t>
            </a:r>
            <a:r>
              <a:rPr lang="cs-CZ" dirty="0" smtClean="0"/>
              <a:t> část preparátu, „</a:t>
            </a:r>
            <a:r>
              <a:rPr lang="cs-CZ" b="1" dirty="0" smtClean="0"/>
              <a:t>halo“ efekt</a:t>
            </a:r>
          </a:p>
          <a:p>
            <a:r>
              <a:rPr lang="cs-CZ" dirty="0" smtClean="0"/>
              <a:t>Obraz je vytvářen interferencí paprsků fázově posunutých i neposunutých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6" t="67791" r="2409" b="3845"/>
          <a:stretch/>
        </p:blipFill>
        <p:spPr bwMode="auto">
          <a:xfrm>
            <a:off x="8170223" y="4619499"/>
            <a:ext cx="3538847" cy="216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old.vscht.cz/obsah/fakulty/fpbt/ostatni/miniatlas/images/kvasinky/mikro/yarr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20658" r="15179" b="13869"/>
          <a:stretch/>
        </p:blipFill>
        <p:spPr bwMode="auto">
          <a:xfrm>
            <a:off x="4488872" y="4643249"/>
            <a:ext cx="3538847" cy="213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3.gstatic.com/images?q=tbn:ANd9GcR2D8lC7CqpV4cmTN22wxkdtDBbk20zXqn0F8P302CEGFxqkeGA4Q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1" r="31654" b="63891"/>
          <a:stretch/>
        </p:blipFill>
        <p:spPr bwMode="auto">
          <a:xfrm>
            <a:off x="760020" y="4619494"/>
            <a:ext cx="3538847" cy="216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60020" y="6414834"/>
            <a:ext cx="207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Nativní preparát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488872" y="6391084"/>
            <a:ext cx="2092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Nativní preparát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8170223" y="6391084"/>
            <a:ext cx="2092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Fázový kontrast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ón − zasadacia miestnosť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1015</TotalTime>
  <Words>894</Words>
  <Application>Microsoft Office PowerPoint</Application>
  <PresentationFormat>Vlastní</PresentationFormat>
  <Paragraphs>138</Paragraphs>
  <Slides>19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Ión − zasadacia miestnosť</vt:lpstr>
      <vt:lpstr>Makroskopické a mikroskopické pozorování mikroorganismů</vt:lpstr>
      <vt:lpstr>Dnešní práce</vt:lpstr>
      <vt:lpstr>Prezentace aplikace PowerPoint</vt:lpstr>
      <vt:lpstr>Odečítání morfologie bakteriálních kultur</vt:lpstr>
      <vt:lpstr>Prezentace aplikace PowerPoint</vt:lpstr>
      <vt:lpstr>Tekuté půdy</vt:lpstr>
      <vt:lpstr>Prezentace aplikace PowerPoint</vt:lpstr>
      <vt:lpstr>Mikroskopické pozorování MO</vt:lpstr>
      <vt:lpstr>Nativní preparát, Fázový kontrast</vt:lpstr>
      <vt:lpstr>Nativní preparát</vt:lpstr>
      <vt:lpstr>Barvené preparáty</vt:lpstr>
      <vt:lpstr>Buněčná stěna</vt:lpstr>
      <vt:lpstr>Gramovo barvení</vt:lpstr>
      <vt:lpstr>Bakterie nebarvitelné Gramovým barvením</vt:lpstr>
      <vt:lpstr>Fixace plamenem</vt:lpstr>
      <vt:lpstr>Gramovo barvení</vt:lpstr>
      <vt:lpstr>Prezentace aplikace PowerPoint</vt:lpstr>
      <vt:lpstr>Hodnocení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Metody sterilnej práce. Očkovanie a uchovávanie mikroorganizmov.</dc:title>
  <dc:creator>Mgr. Veronika Vrbovská</dc:creator>
  <cp:lastModifiedBy>Veronika</cp:lastModifiedBy>
  <cp:revision>72</cp:revision>
  <dcterms:created xsi:type="dcterms:W3CDTF">2015-09-30T19:09:05Z</dcterms:created>
  <dcterms:modified xsi:type="dcterms:W3CDTF">2016-03-09T07:01:26Z</dcterms:modified>
</cp:coreProperties>
</file>