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92" r:id="rId3"/>
    <p:sldId id="293" r:id="rId4"/>
    <p:sldId id="294" r:id="rId5"/>
    <p:sldId id="295" r:id="rId6"/>
    <p:sldId id="303" r:id="rId7"/>
    <p:sldId id="298" r:id="rId8"/>
    <p:sldId id="299" r:id="rId9"/>
    <p:sldId id="296" r:id="rId10"/>
    <p:sldId id="297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2" autoAdjust="0"/>
    <p:restoredTop sz="83213" autoAdjust="0"/>
  </p:normalViewPr>
  <p:slideViewPr>
    <p:cSldViewPr snapToGrid="0">
      <p:cViewPr varScale="1">
        <p:scale>
          <a:sx n="90" d="100"/>
          <a:sy n="90" d="100"/>
        </p:scale>
        <p:origin x="-12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1E65-B15B-4530-AC2F-9A56A29BE071}" type="datetimeFigureOut">
              <a:rPr lang="sk-SK" smtClean="0"/>
              <a:t>6. 4. 2016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22074-E87B-4DF9-9292-371BFE4DA4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1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Antisepse</a:t>
            </a:r>
            <a:r>
              <a:rPr lang="cs-CZ" baseline="0" dirty="0" smtClean="0"/>
              <a:t> – proti </a:t>
            </a:r>
            <a:r>
              <a:rPr lang="cs-CZ" baseline="0" dirty="0" err="1" smtClean="0"/>
              <a:t>mikrobom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vyvolávajucim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hnisanie</a:t>
            </a:r>
            <a:endParaRPr lang="cs-CZ" baseline="0" dirty="0" smtClean="0"/>
          </a:p>
          <a:p>
            <a:r>
              <a:rPr lang="cs-CZ" baseline="0" dirty="0" smtClean="0"/>
              <a:t>Asepse – </a:t>
            </a:r>
            <a:r>
              <a:rPr lang="cs-CZ" baseline="0" dirty="0" err="1" smtClean="0"/>
              <a:t>napr</a:t>
            </a:r>
            <a:r>
              <a:rPr lang="cs-CZ" baseline="0" dirty="0" smtClean="0"/>
              <a:t> výroba </a:t>
            </a:r>
            <a:r>
              <a:rPr lang="cs-CZ" baseline="0" dirty="0" err="1" smtClean="0"/>
              <a:t>liekov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22074-E87B-4DF9-9292-371BFE4DA41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602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Prerusovana</a:t>
            </a:r>
            <a:r>
              <a:rPr lang="cs-CZ" dirty="0" smtClean="0"/>
              <a:t> – sterilizovaná látka musí byt v </a:t>
            </a:r>
            <a:r>
              <a:rPr lang="cs-CZ" dirty="0" err="1" smtClean="0"/>
              <a:t>medziobdobí</a:t>
            </a:r>
            <a:r>
              <a:rPr lang="cs-CZ" baseline="0" dirty="0" smtClean="0"/>
              <a:t> uložená při </a:t>
            </a:r>
            <a:r>
              <a:rPr lang="cs-CZ" baseline="0" dirty="0" err="1" smtClean="0"/>
              <a:t>pokojovej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teplote</a:t>
            </a:r>
            <a:r>
              <a:rPr lang="cs-CZ" baseline="0" dirty="0" smtClean="0"/>
              <a:t>, aby spory </a:t>
            </a:r>
            <a:r>
              <a:rPr lang="cs-CZ" baseline="0" dirty="0" err="1" smtClean="0"/>
              <a:t>prezili</a:t>
            </a:r>
            <a:r>
              <a:rPr lang="cs-CZ" baseline="0" dirty="0" smtClean="0"/>
              <a:t>  a mohli </a:t>
            </a:r>
            <a:r>
              <a:rPr lang="cs-CZ" baseline="0" dirty="0" err="1" smtClean="0"/>
              <a:t>vyklíčít</a:t>
            </a:r>
            <a:r>
              <a:rPr lang="cs-CZ" baseline="0" dirty="0" smtClean="0"/>
              <a:t> a potom </a:t>
            </a:r>
            <a:r>
              <a:rPr lang="cs-CZ" baseline="0" dirty="0" err="1" smtClean="0"/>
              <a:t>sa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nicia</a:t>
            </a:r>
            <a:r>
              <a:rPr lang="cs-CZ" baseline="0" dirty="0" smtClean="0"/>
              <a:t> jako </a:t>
            </a:r>
            <a:r>
              <a:rPr lang="cs-CZ" baseline="0" dirty="0" err="1" smtClean="0"/>
              <a:t>vegetatívne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bunky</a:t>
            </a:r>
            <a:endParaRPr lang="cs-CZ" baseline="0" dirty="0" smtClean="0"/>
          </a:p>
          <a:p>
            <a:r>
              <a:rPr lang="cs-CZ" baseline="0" dirty="0" err="1" smtClean="0"/>
              <a:t>Tyndalizace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pre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sterilizáciu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termolabilných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roztokov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bielkovín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čo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koagulujú</a:t>
            </a:r>
            <a:r>
              <a:rPr lang="cs-CZ" baseline="0" dirty="0" smtClean="0"/>
              <a:t> při 60 </a:t>
            </a:r>
            <a:r>
              <a:rPr lang="cs-CZ" baseline="0" dirty="0" err="1" smtClean="0"/>
              <a:t>stupnoch</a:t>
            </a:r>
            <a:endParaRPr lang="cs-CZ" baseline="0" dirty="0" smtClean="0"/>
          </a:p>
          <a:p>
            <a:r>
              <a:rPr lang="cs-CZ" baseline="0" dirty="0" smtClean="0"/>
              <a:t>Sterilizace – zničí </a:t>
            </a:r>
            <a:r>
              <a:rPr lang="cs-CZ" baseline="0" dirty="0" err="1" smtClean="0"/>
              <a:t>všetko</a:t>
            </a:r>
            <a:endParaRPr lang="cs-CZ" baseline="0" dirty="0" smtClean="0"/>
          </a:p>
          <a:p>
            <a:r>
              <a:rPr lang="cs-CZ" baseline="0" dirty="0" smtClean="0"/>
              <a:t>Suché teplo – </a:t>
            </a:r>
            <a:r>
              <a:rPr lang="cs-CZ" baseline="0" dirty="0" err="1" smtClean="0"/>
              <a:t>menej</a:t>
            </a:r>
            <a:r>
              <a:rPr lang="cs-CZ" baseline="0" dirty="0" smtClean="0"/>
              <a:t> účinné než autokláv, </a:t>
            </a:r>
            <a:r>
              <a:rPr lang="cs-CZ" baseline="0" dirty="0" err="1" smtClean="0"/>
              <a:t>preto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sa</a:t>
            </a:r>
            <a:r>
              <a:rPr lang="cs-CZ" baseline="0" dirty="0" smtClean="0"/>
              <a:t> robí při </a:t>
            </a:r>
            <a:r>
              <a:rPr lang="cs-CZ" baseline="0" dirty="0" err="1" smtClean="0"/>
              <a:t>vyššej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teplote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dlhšie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Plamen – klička, ničení kontaminovaných </a:t>
            </a:r>
            <a:r>
              <a:rPr lang="cs-CZ" baseline="0" dirty="0" err="1" smtClean="0"/>
              <a:t>obvazov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UV- </a:t>
            </a:r>
            <a:r>
              <a:rPr lang="cs-CZ" baseline="0" dirty="0" err="1" smtClean="0"/>
              <a:t>optimálny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baktericidný</a:t>
            </a:r>
            <a:r>
              <a:rPr lang="cs-CZ" baseline="0" dirty="0" smtClean="0"/>
              <a:t> </a:t>
            </a:r>
            <a:r>
              <a:rPr lang="cs-CZ" baseline="0" dirty="0" err="1" smtClean="0"/>
              <a:t>účinok</a:t>
            </a:r>
            <a:r>
              <a:rPr lang="cs-CZ" baseline="0" dirty="0" smtClean="0"/>
              <a:t> je při </a:t>
            </a:r>
            <a:r>
              <a:rPr lang="cs-CZ" baseline="0" dirty="0" err="1" smtClean="0"/>
              <a:t>vlnovej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dlžke</a:t>
            </a:r>
            <a:r>
              <a:rPr lang="cs-CZ" baseline="0" dirty="0" smtClean="0"/>
              <a:t> okolo 254 </a:t>
            </a:r>
            <a:r>
              <a:rPr lang="cs-CZ" baseline="0" dirty="0" err="1" smtClean="0"/>
              <a:t>nm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kedy</a:t>
            </a:r>
            <a:r>
              <a:rPr lang="cs-CZ" baseline="0" dirty="0" smtClean="0"/>
              <a:t> NK </a:t>
            </a:r>
            <a:r>
              <a:rPr lang="cs-CZ" baseline="0" dirty="0" err="1" smtClean="0"/>
              <a:t>maximálne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absorbujú</a:t>
            </a:r>
            <a:r>
              <a:rPr lang="cs-CZ" baseline="0" dirty="0" smtClean="0"/>
              <a:t> </a:t>
            </a:r>
            <a:r>
              <a:rPr lang="cs-CZ" baseline="0" dirty="0" err="1" smtClean="0"/>
              <a:t>žiarenie</a:t>
            </a:r>
            <a:r>
              <a:rPr lang="cs-CZ" baseline="0" dirty="0" smtClean="0"/>
              <a:t>, na </a:t>
            </a:r>
            <a:r>
              <a:rPr lang="cs-CZ" baseline="0" dirty="0" err="1" smtClean="0"/>
              <a:t>sterilizáciu</a:t>
            </a:r>
            <a:r>
              <a:rPr lang="cs-CZ" baseline="0" dirty="0" smtClean="0"/>
              <a:t> vzduchu a </a:t>
            </a:r>
            <a:r>
              <a:rPr lang="cs-CZ" baseline="0" dirty="0" err="1" smtClean="0"/>
              <a:t>pracovných</a:t>
            </a:r>
            <a:r>
              <a:rPr lang="cs-CZ" baseline="0" dirty="0" smtClean="0"/>
              <a:t> ploch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22074-E87B-4DF9-9292-371BFE4DA410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649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Tersiococcus</a:t>
            </a:r>
            <a:r>
              <a:rPr lang="sk-SK" dirty="0" smtClean="0"/>
              <a:t> – zachytený v super čistej miestnosti na rakete v NASA + v </a:t>
            </a:r>
            <a:r>
              <a:rPr lang="sk-SK" dirty="0" err="1" smtClean="0"/>
              <a:t>uplne</a:t>
            </a:r>
            <a:r>
              <a:rPr lang="sk-SK" dirty="0" smtClean="0"/>
              <a:t> inej </a:t>
            </a:r>
            <a:r>
              <a:rPr lang="sk-SK" dirty="0" err="1" smtClean="0"/>
              <a:t>cistej</a:t>
            </a:r>
            <a:r>
              <a:rPr lang="sk-SK" dirty="0" smtClean="0"/>
              <a:t> miestnosti z </a:t>
            </a:r>
            <a:r>
              <a:rPr lang="sk-SK" dirty="0" err="1" smtClean="0"/>
              <a:t>europskej</a:t>
            </a:r>
            <a:r>
              <a:rPr lang="sk-SK" dirty="0" smtClean="0"/>
              <a:t> </a:t>
            </a:r>
            <a:r>
              <a:rPr lang="sk-SK" dirty="0" err="1" smtClean="0"/>
              <a:t>nasatersi</a:t>
            </a:r>
            <a:r>
              <a:rPr lang="sk-SK" dirty="0" smtClean="0"/>
              <a:t> z</a:t>
            </a:r>
            <a:r>
              <a:rPr lang="sk-SK" baseline="0" dirty="0" smtClean="0"/>
              <a:t> latiny čistý, </a:t>
            </a:r>
            <a:r>
              <a:rPr lang="sk-SK" baseline="0" dirty="0" err="1" smtClean="0"/>
              <a:t>fénicus</a:t>
            </a:r>
            <a:r>
              <a:rPr lang="sk-SK" baseline="0" dirty="0" smtClean="0"/>
              <a:t> – lebo tá </a:t>
            </a:r>
            <a:r>
              <a:rPr lang="sk-SK" baseline="0" dirty="0" err="1" smtClean="0"/>
              <a:t>marsová</a:t>
            </a:r>
            <a:r>
              <a:rPr lang="sk-SK" baseline="0" dirty="0" smtClean="0"/>
              <a:t> mašinka sa tak volala, nevedia </a:t>
            </a:r>
            <a:r>
              <a:rPr lang="sk-SK" baseline="0" dirty="0" err="1" smtClean="0"/>
              <a:t>ci</a:t>
            </a:r>
            <a:r>
              <a:rPr lang="sk-SK" baseline="0" dirty="0" smtClean="0"/>
              <a:t> ho proste </a:t>
            </a:r>
            <a:r>
              <a:rPr lang="sk-SK" baseline="0" dirty="0" err="1" smtClean="0"/>
              <a:t>este</a:t>
            </a:r>
            <a:r>
              <a:rPr lang="sk-SK" baseline="0" dirty="0" smtClean="0"/>
              <a:t> nezachytili inde, alebo </a:t>
            </a:r>
            <a:r>
              <a:rPr lang="sk-SK" baseline="0" dirty="0" err="1" smtClean="0"/>
              <a:t>preziva</a:t>
            </a:r>
            <a:r>
              <a:rPr lang="sk-SK" baseline="0" dirty="0" smtClean="0"/>
              <a:t> len v super </a:t>
            </a:r>
            <a:r>
              <a:rPr lang="sk-SK" baseline="0" dirty="0" err="1" smtClean="0"/>
              <a:t>cistých</a:t>
            </a:r>
            <a:r>
              <a:rPr lang="sk-SK" baseline="0" dirty="0" smtClean="0"/>
              <a:t> podmienkach, pravdepodobne je len taký málo </a:t>
            </a:r>
            <a:r>
              <a:rPr lang="sk-SK" baseline="0" dirty="0" err="1" smtClean="0"/>
              <a:t>competitívny</a:t>
            </a:r>
            <a:r>
              <a:rPr lang="sk-SK" baseline="0" dirty="0" smtClean="0"/>
              <a:t>, že prežije </a:t>
            </a:r>
            <a:r>
              <a:rPr lang="sk-SK" baseline="0" dirty="0" err="1" smtClean="0"/>
              <a:t>ked</a:t>
            </a:r>
            <a:r>
              <a:rPr lang="sk-SK" baseline="0" dirty="0" smtClean="0"/>
              <a:t> ostatné sú preč , </a:t>
            </a:r>
            <a:r>
              <a:rPr lang="sk-SK" baseline="0" dirty="0" err="1" smtClean="0"/>
              <a:t>nepreziva</a:t>
            </a:r>
            <a:r>
              <a:rPr lang="sk-SK" baseline="0" dirty="0" smtClean="0"/>
              <a:t> dobre v </a:t>
            </a:r>
            <a:r>
              <a:rPr lang="sk-SK" baseline="0" dirty="0" err="1" smtClean="0"/>
              <a:t>normalnych</a:t>
            </a:r>
            <a:r>
              <a:rPr lang="sk-SK" baseline="0" dirty="0" smtClean="0"/>
              <a:t> podmienkach</a:t>
            </a:r>
          </a:p>
          <a:p>
            <a:r>
              <a:rPr lang="sk-SK" baseline="0" dirty="0" smtClean="0"/>
              <a:t>V super </a:t>
            </a:r>
            <a:r>
              <a:rPr lang="sk-SK" baseline="0" dirty="0" err="1" smtClean="0"/>
              <a:t>cistych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mistnostiach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filtry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chemikaliami</a:t>
            </a:r>
            <a:r>
              <a:rPr lang="sk-SK" baseline="0" dirty="0" smtClean="0"/>
              <a:t>, potom alkoholom a peroxidom, to </a:t>
            </a:r>
            <a:r>
              <a:rPr lang="sk-SK" baseline="0" dirty="0" err="1" smtClean="0"/>
              <a:t>cistia</a:t>
            </a:r>
            <a:r>
              <a:rPr lang="sk-SK" baseline="0" dirty="0" smtClean="0"/>
              <a:t>, potom </a:t>
            </a:r>
            <a:r>
              <a:rPr lang="sk-SK" baseline="0" dirty="0" err="1" smtClean="0"/>
              <a:t>este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vyssou</a:t>
            </a:r>
            <a:r>
              <a:rPr lang="sk-SK" baseline="0" dirty="0" smtClean="0"/>
              <a:t> teplotou, </a:t>
            </a:r>
            <a:r>
              <a:rPr lang="sk-SK" baseline="0" dirty="0" err="1" smtClean="0"/>
              <a:t>ludia</a:t>
            </a:r>
            <a:r>
              <a:rPr lang="sk-SK" baseline="0" dirty="0" smtClean="0"/>
              <a:t> tam chodia od hlavy po paty v oblekoch a prechádzajú cez vzduchovú sprchu</a:t>
            </a:r>
          </a:p>
          <a:p>
            <a:r>
              <a:rPr lang="sk-SK" baseline="0" dirty="0" smtClean="0"/>
              <a:t>Robia to aby ochránili ostatné planéty od mikrobiálneho znečistenia zo zeme + aby si nepomýlili pozemské baktérie s mimozemskými</a:t>
            </a:r>
          </a:p>
          <a:p>
            <a:r>
              <a:rPr lang="sk-SK" baseline="0" dirty="0" err="1" smtClean="0"/>
              <a:t>Tiez</a:t>
            </a:r>
            <a:r>
              <a:rPr lang="sk-SK" baseline="0" dirty="0" smtClean="0"/>
              <a:t> je projekt </a:t>
            </a:r>
            <a:r>
              <a:rPr lang="sk-SK" baseline="0" dirty="0" err="1" smtClean="0"/>
              <a:t>PROTECT,kde</a:t>
            </a:r>
            <a:r>
              <a:rPr lang="sk-SK" baseline="0" dirty="0" smtClean="0"/>
              <a:t> sa zaujímajú či spóry bacilov by to prežili na Marse, v 2009 vyslali spóry na vesmírnu stanicu, kde ich vystrčili von, a pôsobilo na ne žiarenie, extrémne teploty a vákuum. Väčšina zomrela, ale pár </a:t>
            </a:r>
            <a:r>
              <a:rPr lang="sk-SK" baseline="0" smtClean="0"/>
              <a:t>ich prežilo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22074-E87B-4DF9-9292-371BFE4DA410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440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scientificamerican.com/article/bacteria-discovered-spacecraft-clean-rooms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ncbi.nlm.nih.gov/pmc/articles/PMC3371261/" TargetMode="External"/><Relationship Id="rId4" Type="http://schemas.openxmlformats.org/officeDocument/2006/relationships/hyperlink" Target="http://ijs.microbiologyresearch.org/content/journal/ijsem/10.1099/ijs.0.047134-0" TargetMode="Externa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14326" y="1577832"/>
            <a:ext cx="8726845" cy="3351971"/>
          </a:xfrm>
        </p:spPr>
        <p:txBody>
          <a:bodyPr/>
          <a:lstStyle/>
          <a:p>
            <a:pPr algn="ctr"/>
            <a:r>
              <a:rPr lang="cs-CZ" dirty="0" smtClean="0"/>
              <a:t>Fyzikální a chemické prostředky kontroly růstu bakterií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6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46" y="1280160"/>
            <a:ext cx="5001998" cy="45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73" y="1280160"/>
            <a:ext cx="5047002" cy="45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494502" cy="706964"/>
          </a:xfrm>
        </p:spPr>
        <p:txBody>
          <a:bodyPr/>
          <a:lstStyle/>
          <a:p>
            <a:r>
              <a:rPr lang="cs-CZ" dirty="0" smtClean="0"/>
              <a:t>Vliv UV záření </a:t>
            </a:r>
            <a:br>
              <a:rPr lang="cs-CZ" dirty="0" smtClean="0"/>
            </a:br>
            <a:r>
              <a:rPr lang="cs-CZ" sz="3200" i="1" dirty="0" err="1" smtClean="0"/>
              <a:t>Pseudomonas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fluorescens</a:t>
            </a:r>
            <a:r>
              <a:rPr lang="cs-CZ" sz="3200" i="1" dirty="0" smtClean="0"/>
              <a:t>, Staphylococcus aureus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Vatovou tyčinkou rozetřít kulturu po celém povrchu agaru </a:t>
            </a:r>
            <a:r>
              <a:rPr lang="cs-CZ" dirty="0" smtClean="0"/>
              <a:t>(4 misky s MPA)</a:t>
            </a:r>
          </a:p>
          <a:p>
            <a:r>
              <a:rPr lang="cs-CZ" dirty="0" smtClean="0"/>
              <a:t>Jedna miska se neozařuje a slouží jako kontrola.</a:t>
            </a:r>
            <a:endParaRPr lang="cs-CZ" dirty="0"/>
          </a:p>
          <a:p>
            <a:r>
              <a:rPr lang="cs-CZ" dirty="0" smtClean="0"/>
              <a:t>3  misky </a:t>
            </a:r>
            <a:r>
              <a:rPr lang="cs-CZ" b="1" dirty="0" smtClean="0"/>
              <a:t>rozdělit na poloviny</a:t>
            </a:r>
            <a:r>
              <a:rPr lang="cs-CZ" dirty="0" smtClean="0"/>
              <a:t>,  umístit do boxu s UV lampou a odklopit víčko. </a:t>
            </a:r>
            <a:r>
              <a:rPr lang="cs-CZ" b="1" dirty="0" smtClean="0"/>
              <a:t>Polovinu misky zakrýt </a:t>
            </a:r>
            <a:r>
              <a:rPr lang="cs-CZ" dirty="0" smtClean="0"/>
              <a:t>alobalem.</a:t>
            </a:r>
          </a:p>
          <a:p>
            <a:r>
              <a:rPr lang="cs-CZ" b="1" dirty="0" smtClean="0"/>
              <a:t>První misku ozařovat 10 s, druhou 30 s a poslední 60 s</a:t>
            </a:r>
            <a:r>
              <a:rPr lang="cs-CZ" dirty="0" smtClean="0"/>
              <a:t>. </a:t>
            </a:r>
          </a:p>
          <a:p>
            <a:r>
              <a:rPr lang="cs-CZ" dirty="0" smtClean="0"/>
              <a:t>Inkubovat 24h, 37 ºC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16" y="2414159"/>
            <a:ext cx="4283107" cy="41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" y="2455551"/>
            <a:ext cx="7421764" cy="414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032875" y="2044427"/>
            <a:ext cx="84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60 s</a:t>
            </a:r>
            <a:endParaRPr lang="sk-SK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6584" y="2044427"/>
            <a:ext cx="147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20 a 60 s</a:t>
            </a:r>
            <a:endParaRPr lang="sk-SK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UV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Vliv doby kontaktu </a:t>
            </a:r>
            <a:r>
              <a:rPr lang="cs-CZ" dirty="0" smtClean="0"/>
              <a:t>– Porovnat hustotu nárůstu – má/nemá na dezinfekci vliv doba působení?</a:t>
            </a:r>
          </a:p>
          <a:p>
            <a:endParaRPr lang="cs-CZ" dirty="0" smtClean="0"/>
          </a:p>
          <a:p>
            <a:r>
              <a:rPr lang="cs-CZ" b="1" dirty="0" smtClean="0"/>
              <a:t>Vliv koncentrace </a:t>
            </a:r>
            <a:r>
              <a:rPr lang="cs-CZ" dirty="0" smtClean="0"/>
              <a:t>– Ve které zkumavce (koncentraci) je již znatelný růst?</a:t>
            </a:r>
          </a:p>
          <a:p>
            <a:endParaRPr lang="cs-CZ" dirty="0" smtClean="0"/>
          </a:p>
          <a:p>
            <a:r>
              <a:rPr lang="cs-CZ" b="1" dirty="0" smtClean="0"/>
              <a:t>Vliv UV </a:t>
            </a:r>
            <a:r>
              <a:rPr lang="cs-CZ" dirty="0" smtClean="0"/>
              <a:t>– Při jaké době ozařování je znatelný úbytek kultury?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Dezinfekce a sterilizace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/>
          <a:lstStyle/>
          <a:p>
            <a:r>
              <a:rPr lang="cs-CZ" u="sng" dirty="0"/>
              <a:t>Mikrobi</a:t>
            </a:r>
            <a:r>
              <a:rPr lang="cs-CZ" b="1" u="sng" dirty="0"/>
              <a:t>cidní</a:t>
            </a:r>
            <a:r>
              <a:rPr lang="cs-CZ" u="sng" dirty="0"/>
              <a:t> x mikrobi</a:t>
            </a:r>
            <a:r>
              <a:rPr lang="cs-CZ" b="1" u="sng" dirty="0"/>
              <a:t>statický</a:t>
            </a:r>
            <a:r>
              <a:rPr lang="cs-CZ" u="sng" dirty="0"/>
              <a:t> </a:t>
            </a:r>
            <a:r>
              <a:rPr lang="cs-CZ" u="sng" dirty="0" smtClean="0"/>
              <a:t>účinek</a:t>
            </a:r>
          </a:p>
          <a:p>
            <a:endParaRPr lang="cs-CZ" u="sng" dirty="0"/>
          </a:p>
          <a:p>
            <a:r>
              <a:rPr lang="cs-CZ" b="1" u="sng" dirty="0" smtClean="0"/>
              <a:t>Dezinfekce </a:t>
            </a:r>
            <a:r>
              <a:rPr lang="cs-CZ" dirty="0" smtClean="0"/>
              <a:t>– ničení čí zneškodňování  patogenních mikroorganismů na neživých předmětech, ve vnějším prostředí a v infekčním materiálu. Cílem je učinit předměty/prostředí </a:t>
            </a:r>
            <a:r>
              <a:rPr lang="cs-CZ" b="1" dirty="0" smtClean="0"/>
              <a:t>neinfekční</a:t>
            </a:r>
          </a:p>
          <a:p>
            <a:r>
              <a:rPr lang="cs-CZ" b="1" u="sng" dirty="0" smtClean="0"/>
              <a:t>Antisepse </a:t>
            </a:r>
            <a:r>
              <a:rPr lang="cs-CZ" dirty="0" smtClean="0"/>
              <a:t>– zneškodňování patogenních zárodků v prostředí živých tkání, v ranách, na sliznicích a na kůži. Stačí bakteriostatické působení</a:t>
            </a:r>
          </a:p>
          <a:p>
            <a:r>
              <a:rPr lang="cs-CZ" b="1" u="sng" dirty="0" smtClean="0"/>
              <a:t>Asepse</a:t>
            </a:r>
            <a:r>
              <a:rPr lang="cs-CZ" dirty="0" smtClean="0"/>
              <a:t> – souhrn opatření vedoucích ke stavu, kdy je v prostředí minimum mikroorganismů. Cílem je zabránit přístupu mikroorganismů k živým tkáním při operacích. Také laboratorní a výrobní metody u nichž je snaha zabránit mikrobiální kontaminaci</a:t>
            </a:r>
          </a:p>
          <a:p>
            <a:r>
              <a:rPr lang="cs-CZ" b="1" u="sng" dirty="0" smtClean="0"/>
              <a:t>Sterilizace </a:t>
            </a:r>
            <a:r>
              <a:rPr lang="cs-CZ" dirty="0" smtClean="0"/>
              <a:t>– zničení všech živých mikroorganismů, včetně spor</a:t>
            </a:r>
          </a:p>
        </p:txBody>
      </p:sp>
    </p:spTree>
    <p:extLst>
      <p:ext uri="{BB962C8B-B14F-4D97-AF65-F5344CB8AC3E}">
        <p14:creationId xmlns:p14="http://schemas.microsoft.com/office/powerpoint/2010/main" val="39541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metody sterilizace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Vlhké teplo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přerušovaná sterilizace – varem po dobu 30 min v 18-24h intervalech tři dny po sobě 	</a:t>
            </a:r>
            <a:r>
              <a:rPr lang="cs-CZ" dirty="0" err="1" smtClean="0"/>
              <a:t>tyndalizace</a:t>
            </a:r>
            <a:r>
              <a:rPr lang="cs-CZ" dirty="0" smtClean="0"/>
              <a:t> – bílkoviny, ve vodní lázní na 56-58ºC, 30-60 min, 3 dny							vodní pára pod tlakem – 100kPa, 120ºC, 20-30 min</a:t>
            </a:r>
          </a:p>
          <a:p>
            <a:r>
              <a:rPr lang="cs-CZ" b="1" u="sng" dirty="0" smtClean="0"/>
              <a:t>Suché teplo </a:t>
            </a:r>
          </a:p>
          <a:p>
            <a:pPr marL="0" indent="0">
              <a:buNone/>
            </a:pPr>
            <a:r>
              <a:rPr lang="cs-CZ" dirty="0" smtClean="0"/>
              <a:t>	otevřený plamen																	horkovzdušná sterilizace – sklo, kovy, 160ºC 60 min/180ºC 20 min</a:t>
            </a:r>
          </a:p>
          <a:p>
            <a:r>
              <a:rPr lang="cs-CZ" b="1" u="sng" dirty="0" smtClean="0"/>
              <a:t>Filtrace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slouží k odstranění bakterií z tekutin – azbestové, skleněné, membránové filtry</a:t>
            </a:r>
          </a:p>
          <a:p>
            <a:r>
              <a:rPr lang="cs-CZ" b="1" u="sng" dirty="0" smtClean="0"/>
              <a:t>Sterilizace zářením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UV – ideálně 254 </a:t>
            </a:r>
            <a:r>
              <a:rPr lang="cs-CZ" dirty="0" err="1" smtClean="0"/>
              <a:t>nm</a:t>
            </a:r>
            <a:r>
              <a:rPr lang="cs-CZ" dirty="0" smtClean="0"/>
              <a:t>, germicidní lampy, boxy, operační sály								ionizující záření – penetruje, ale nezahřívá předmět, zdroj </a:t>
            </a:r>
            <a:r>
              <a:rPr lang="el-GR" dirty="0" smtClean="0"/>
              <a:t>γ</a:t>
            </a:r>
            <a:r>
              <a:rPr lang="cs-CZ" dirty="0" smtClean="0"/>
              <a:t> záření je obvykle radioaktivní kobalt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1499616"/>
          </a:xfrm>
        </p:spPr>
        <p:txBody>
          <a:bodyPr/>
          <a:lstStyle/>
          <a:p>
            <a:r>
              <a:rPr lang="cs-CZ" b="1" u="sng" dirty="0" smtClean="0"/>
              <a:t>Kritéria:</a:t>
            </a:r>
            <a:r>
              <a:rPr lang="cs-CZ" dirty="0" smtClean="0"/>
              <a:t> široké spektrum účinku, nevzniká rezistence, netoxické, rychlé, afinita k MO, inertní k předmětu, stálý účinek za různých podmínek</a:t>
            </a:r>
          </a:p>
          <a:p>
            <a:r>
              <a:rPr lang="cs-CZ" b="1" u="sng" dirty="0" smtClean="0"/>
              <a:t>Mechanizmus účinku</a:t>
            </a:r>
            <a:r>
              <a:rPr lang="cs-CZ" dirty="0" smtClean="0"/>
              <a:t>: přímo poškozují strukturu MO nebo narušují jejich základní metabolické procesy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92071" y="4078224"/>
            <a:ext cx="555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Zásady a kyseliny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Oxidační prostředky (H2O2)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Sloučeniny halogenů </a:t>
            </a:r>
          </a:p>
          <a:p>
            <a:pPr>
              <a:buClr>
                <a:schemeClr val="accent1"/>
              </a:buClr>
            </a:pPr>
            <a:r>
              <a:rPr lang="cs-CZ" dirty="0"/>
              <a:t>	</a:t>
            </a:r>
            <a:r>
              <a:rPr lang="cs-CZ" dirty="0" smtClean="0"/>
              <a:t>(Chloramin B, jodová tinktura)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30524" y="4078223"/>
            <a:ext cx="591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/>
              <a:t>Sloučeniny </a:t>
            </a:r>
            <a:r>
              <a:rPr lang="cs-CZ" dirty="0" smtClean="0"/>
              <a:t>těžkých </a:t>
            </a:r>
            <a:r>
              <a:rPr lang="cs-CZ" dirty="0"/>
              <a:t>kovů (Famosept, Thiomersal)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/>
              <a:t>Alkoholy (etanol, etylenoxid)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/>
              <a:t>Fenolové deriváty (krezoly, Lysol)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dirty="0"/>
              <a:t>Povrchové aktivní látky (Ajatin, Septonex)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8133305" cy="4373592"/>
          </a:xfrm>
        </p:spPr>
        <p:txBody>
          <a:bodyPr/>
          <a:lstStyle/>
          <a:p>
            <a:r>
              <a:rPr lang="cs-CZ" dirty="0"/>
              <a:t>Antimikrobiální účinek vína, piva a </a:t>
            </a:r>
            <a:r>
              <a:rPr lang="cs-CZ" dirty="0" err="1" smtClean="0"/>
              <a:t>líhovin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Superbugs</a:t>
            </a:r>
            <a:r>
              <a:rPr lang="cs-CZ" dirty="0" smtClean="0"/>
              <a:t>“ </a:t>
            </a:r>
            <a:endParaRPr lang="cs-CZ" dirty="0"/>
          </a:p>
          <a:p>
            <a:r>
              <a:rPr lang="cs-CZ" i="1" dirty="0" err="1" smtClean="0"/>
              <a:t>Deinococcus</a:t>
            </a:r>
            <a:r>
              <a:rPr lang="cs-CZ" i="1" dirty="0" smtClean="0"/>
              <a:t> </a:t>
            </a:r>
            <a:r>
              <a:rPr lang="cs-CZ" i="1" dirty="0" err="1" smtClean="0"/>
              <a:t>radiodurans</a:t>
            </a:r>
            <a:r>
              <a:rPr lang="cs-CZ" i="1" dirty="0" smtClean="0"/>
              <a:t> – </a:t>
            </a:r>
            <a:r>
              <a:rPr lang="cs-CZ" dirty="0" smtClean="0"/>
              <a:t>přežije 1000 násobní ozáření než jaké zabije lidi</a:t>
            </a:r>
          </a:p>
          <a:p>
            <a:r>
              <a:rPr lang="cs-CZ" i="1" dirty="0" err="1"/>
              <a:t>Tersicoccus</a:t>
            </a:r>
            <a:r>
              <a:rPr lang="cs-CZ" i="1" dirty="0"/>
              <a:t> </a:t>
            </a:r>
            <a:r>
              <a:rPr lang="cs-CZ" i="1" dirty="0" err="1" smtClean="0"/>
              <a:t>phoenicis</a:t>
            </a:r>
            <a:r>
              <a:rPr lang="cs-CZ" i="1" dirty="0" smtClean="0"/>
              <a:t> – </a:t>
            </a:r>
            <a:r>
              <a:rPr lang="cs-CZ" dirty="0" smtClean="0"/>
              <a:t>byl na Marsu? </a:t>
            </a:r>
          </a:p>
          <a:p>
            <a:r>
              <a:rPr lang="cs-CZ" sz="1200" dirty="0">
                <a:hlinkClick r:id="rId3"/>
              </a:rPr>
              <a:t>http://www.scientificamerican.com/article/bacteria-discovered-spacecraft-clean-rooms</a:t>
            </a:r>
            <a:r>
              <a:rPr lang="cs-CZ" sz="1200" dirty="0" smtClean="0">
                <a:hlinkClick r:id="rId3"/>
              </a:rPr>
              <a:t>/</a:t>
            </a:r>
            <a:endParaRPr lang="cs-CZ" sz="1200" dirty="0" smtClean="0"/>
          </a:p>
          <a:p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ijs.microbiologyresearch.org/content/journal/ijsem/10.1099/ijs.0.047134-0</a:t>
            </a:r>
            <a:endParaRPr lang="cs-CZ" sz="1200" dirty="0" smtClean="0"/>
          </a:p>
          <a:p>
            <a:r>
              <a:rPr lang="cs-CZ" dirty="0" smtClean="0"/>
              <a:t>Project PROTECT</a:t>
            </a:r>
          </a:p>
          <a:p>
            <a:r>
              <a:rPr lang="cs-CZ" sz="1200" dirty="0">
                <a:hlinkClick r:id="rId5"/>
              </a:rPr>
              <a:t>http://www.ncbi.nlm.nih.gov/pmc/articles/PMC3371261</a:t>
            </a:r>
            <a:r>
              <a:rPr lang="cs-CZ" sz="1200" dirty="0" smtClean="0">
                <a:hlinkClick r:id="rId5"/>
              </a:rPr>
              <a:t>/</a:t>
            </a:r>
            <a:endParaRPr lang="cs-CZ" sz="1200" dirty="0" smtClean="0"/>
          </a:p>
          <a:p>
            <a:endParaRPr lang="cs-CZ" sz="1200" dirty="0" smtClean="0"/>
          </a:p>
          <a:p>
            <a:pPr lvl="1"/>
            <a:endParaRPr lang="cs-CZ" dirty="0" smtClean="0"/>
          </a:p>
        </p:txBody>
      </p:sp>
      <p:pic>
        <p:nvPicPr>
          <p:cNvPr id="1026" name="Picture 2" descr="https://upload.wikimedia.org/wikipedia/commons/thumb/b/ba/PIA17369-NASA-Bacteria-TersicoccusPhoenicis-20131106.jpg/250px-PIA17369-NASA-Bacteria-TersicoccusPhoenicis-201311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25295" r="21838" b="43152"/>
          <a:stretch/>
        </p:blipFill>
        <p:spPr bwMode="auto">
          <a:xfrm>
            <a:off x="9243963" y="4819097"/>
            <a:ext cx="2766693" cy="193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sitorgoguide.com/crystalcoast/wp-content/uploads/sites/6/2015/03/BeerWine17752152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7"/>
          <a:stretch/>
        </p:blipFill>
        <p:spPr bwMode="auto">
          <a:xfrm>
            <a:off x="6707494" y="510381"/>
            <a:ext cx="2811398" cy="15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umbs.dreamstime.com/thumblarge_331/331273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5" r="17851"/>
          <a:stretch/>
        </p:blipFill>
        <p:spPr bwMode="auto">
          <a:xfrm>
            <a:off x="9723475" y="908968"/>
            <a:ext cx="234979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srf.eu/files/live/sites/www/files/UsersAndScience/Experiments/MX/Research_and_Development/Biology/deinococcus_radiodurans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20" y="4840361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87302" y="4593263"/>
            <a:ext cx="1573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/>
              <a:t>D. </a:t>
            </a:r>
            <a:r>
              <a:rPr lang="sk-SK" sz="1400" b="1" i="1" dirty="0" err="1" smtClean="0"/>
              <a:t>radiodurans</a:t>
            </a:r>
            <a:endParaRPr lang="sk-SK" sz="1400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835758" y="4511320"/>
            <a:ext cx="1237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dirty="0" smtClean="0"/>
              <a:t>T. </a:t>
            </a:r>
            <a:r>
              <a:rPr lang="sk-SK" sz="1400" b="1" i="1" dirty="0" err="1" smtClean="0"/>
              <a:t>phoenicis</a:t>
            </a:r>
            <a:endParaRPr lang="sk-SK" sz="1400" b="1" i="1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ve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/>
          <a:lstStyle/>
          <a:p>
            <a:endParaRPr lang="cs-CZ" b="1" dirty="0" smtClean="0"/>
          </a:p>
          <a:p>
            <a:r>
              <a:rPr lang="sk-SK" b="1" dirty="0" err="1"/>
              <a:t>Testování</a:t>
            </a:r>
            <a:r>
              <a:rPr lang="sk-SK" b="1" dirty="0"/>
              <a:t> účinku vybraných </a:t>
            </a:r>
            <a:r>
              <a:rPr lang="sk-SK" b="1" dirty="0" err="1"/>
              <a:t>fyzikálních</a:t>
            </a:r>
            <a:r>
              <a:rPr lang="sk-SK" b="1" dirty="0"/>
              <a:t> a chemických </a:t>
            </a:r>
            <a:r>
              <a:rPr lang="sk-SK" b="1" dirty="0" err="1"/>
              <a:t>prostředků</a:t>
            </a:r>
            <a:r>
              <a:rPr lang="sk-SK" b="1" dirty="0"/>
              <a:t> </a:t>
            </a:r>
            <a:r>
              <a:rPr lang="sk-SK" b="1" dirty="0" err="1"/>
              <a:t>pro</a:t>
            </a:r>
            <a:r>
              <a:rPr lang="sk-SK" b="1" dirty="0"/>
              <a:t> kontrolu </a:t>
            </a:r>
            <a:r>
              <a:rPr lang="cs-CZ" b="1" dirty="0"/>
              <a:t>růstu </a:t>
            </a:r>
            <a:r>
              <a:rPr lang="sk-SK" b="1" dirty="0"/>
              <a:t>MO</a:t>
            </a:r>
          </a:p>
          <a:p>
            <a:endParaRPr lang="sk-SK" b="1" dirty="0"/>
          </a:p>
          <a:p>
            <a:r>
              <a:rPr lang="it-IT" b="1" dirty="0" smtClean="0"/>
              <a:t>Stanovení </a:t>
            </a:r>
            <a:r>
              <a:rPr lang="it-IT" b="1" dirty="0"/>
              <a:t>účinnosti v závislosti na </a:t>
            </a:r>
            <a:r>
              <a:rPr lang="it-IT" b="1" dirty="0" smtClean="0"/>
              <a:t>době</a:t>
            </a:r>
            <a:r>
              <a:rPr lang="sk-SK" b="1" dirty="0" smtClean="0"/>
              <a:t> kontaktu</a:t>
            </a:r>
            <a:r>
              <a:rPr lang="sk-SK" b="1" dirty="0"/>
              <a:t>, </a:t>
            </a:r>
            <a:r>
              <a:rPr lang="sk-SK" b="1" dirty="0" smtClean="0"/>
              <a:t>koncentraci</a:t>
            </a:r>
          </a:p>
          <a:p>
            <a:endParaRPr lang="sk-SK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koncentrace – </a:t>
            </a:r>
            <a:r>
              <a:rPr lang="cs-CZ" sz="3200" dirty="0" smtClean="0"/>
              <a:t>stanovení minimální inhibiční koncentrace ředící metodou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3" y="2286000"/>
            <a:ext cx="11046626" cy="43735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6 zkumavek (5 na ředící řadu, 1 na kontrolu)</a:t>
            </a:r>
          </a:p>
          <a:p>
            <a:r>
              <a:rPr lang="cs-CZ" b="1" dirty="0"/>
              <a:t>Kontrolní zkumavka– jen 2 ml MPB</a:t>
            </a:r>
            <a:r>
              <a:rPr lang="cs-CZ" dirty="0"/>
              <a:t>, žádná dezinfekce (kontrola růstu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Do první zkumavky</a:t>
            </a:r>
            <a:r>
              <a:rPr lang="cs-CZ" b="1" dirty="0" smtClean="0"/>
              <a:t> </a:t>
            </a:r>
            <a:r>
              <a:rPr lang="cs-CZ" dirty="0" smtClean="0"/>
              <a:t>roztok </a:t>
            </a:r>
            <a:r>
              <a:rPr lang="cs-CZ" dirty="0"/>
              <a:t>v 2 ml </a:t>
            </a:r>
            <a:r>
              <a:rPr lang="cs-CZ" dirty="0" smtClean="0"/>
              <a:t>MPB: </a:t>
            </a:r>
            <a:r>
              <a:rPr lang="cs-CZ" b="1" dirty="0" smtClean="0"/>
              <a:t>2% roztok </a:t>
            </a:r>
            <a:r>
              <a:rPr lang="cs-CZ" b="1" dirty="0" err="1" smtClean="0"/>
              <a:t>Inciduru</a:t>
            </a:r>
            <a:r>
              <a:rPr lang="cs-CZ" dirty="0" smtClean="0"/>
              <a:t>(40 µl a 1960 µl bujonu) nebo </a:t>
            </a:r>
            <a:r>
              <a:rPr lang="cs-CZ" b="1" dirty="0" smtClean="0"/>
              <a:t>3% roztok Sava </a:t>
            </a:r>
            <a:r>
              <a:rPr lang="cs-CZ" dirty="0" smtClean="0"/>
              <a:t>(60 µl a 1940 µl bujonu)</a:t>
            </a:r>
            <a:endParaRPr lang="cs-CZ" b="1" dirty="0" smtClean="0"/>
          </a:p>
          <a:p>
            <a:r>
              <a:rPr lang="cs-CZ" dirty="0" smtClean="0"/>
              <a:t>Do dalších 4 zkumavek napipetovat </a:t>
            </a:r>
            <a:r>
              <a:rPr lang="cs-CZ" b="1" dirty="0" smtClean="0"/>
              <a:t>1 ml MPB</a:t>
            </a:r>
          </a:p>
          <a:p>
            <a:r>
              <a:rPr lang="cs-CZ" b="1" dirty="0" smtClean="0"/>
              <a:t>Ředící řada 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/>
              <a:t>z 1. zkumavky odebrat 1 ml a přenést do následující zkumavky</a:t>
            </a:r>
            <a:r>
              <a:rPr lang="cs-CZ" dirty="0" smtClean="0"/>
              <a:t>, promíchat, odebrat 1 ml a přenést do další zkumavky atd. Z 5. zkumavky odebrat 1 ml a vypustit do odpadu (všude bude 1 ml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b="1" dirty="0" smtClean="0"/>
              <a:t>Poté do všech </a:t>
            </a:r>
            <a:r>
              <a:rPr lang="cs-CZ" b="1" dirty="0" smtClean="0"/>
              <a:t>6 </a:t>
            </a:r>
            <a:r>
              <a:rPr lang="cs-CZ" b="1" dirty="0" smtClean="0"/>
              <a:t>zkumavek naočkovat 50 µl bakteriální kultury</a:t>
            </a:r>
          </a:p>
          <a:p>
            <a:r>
              <a:rPr lang="cs-CZ" dirty="0" smtClean="0"/>
              <a:t>Inkubovat 24h, 37ºC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2" y="2391376"/>
            <a:ext cx="4851281" cy="43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73" y="446569"/>
            <a:ext cx="5735575" cy="57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19" y="138223"/>
            <a:ext cx="3415178" cy="240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doby kontaktu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332" y="2286000"/>
            <a:ext cx="11205713" cy="4373592"/>
          </a:xfrm>
        </p:spPr>
        <p:txBody>
          <a:bodyPr/>
          <a:lstStyle/>
          <a:p>
            <a:r>
              <a:rPr lang="cs-CZ" dirty="0" smtClean="0"/>
              <a:t>Do sterilní zkumavky připravit </a:t>
            </a:r>
            <a:r>
              <a:rPr lang="cs-CZ" b="1" dirty="0" smtClean="0"/>
              <a:t>desinfekční prostředek </a:t>
            </a:r>
            <a:r>
              <a:rPr lang="cs-CZ" dirty="0" smtClean="0"/>
              <a:t>v koncentraci doporučené výrobcem </a:t>
            </a:r>
          </a:p>
          <a:p>
            <a:pPr lvl="1"/>
            <a:r>
              <a:rPr lang="cs-CZ" b="1" dirty="0" smtClean="0"/>
              <a:t>Incidur</a:t>
            </a:r>
            <a:r>
              <a:rPr lang="cs-CZ" dirty="0" smtClean="0"/>
              <a:t> - </a:t>
            </a:r>
            <a:r>
              <a:rPr lang="sk-SK" dirty="0"/>
              <a:t>0,5%; celkový objem 5 ml: 4 975 </a:t>
            </a:r>
            <a:r>
              <a:rPr lang="sk-SK" dirty="0" err="1"/>
              <a:t>μl</a:t>
            </a:r>
            <a:r>
              <a:rPr lang="sk-SK" dirty="0"/>
              <a:t> </a:t>
            </a:r>
            <a:r>
              <a:rPr lang="sk-SK" dirty="0" smtClean="0"/>
              <a:t>vody + 25 </a:t>
            </a:r>
            <a:r>
              <a:rPr lang="el-GR" dirty="0"/>
              <a:t>μ</a:t>
            </a:r>
            <a:r>
              <a:rPr lang="sk-SK" dirty="0"/>
              <a:t>l </a:t>
            </a:r>
            <a:r>
              <a:rPr lang="cs-CZ" dirty="0" smtClean="0"/>
              <a:t>prostředku</a:t>
            </a:r>
            <a:endParaRPr lang="sk-SK" dirty="0"/>
          </a:p>
          <a:p>
            <a:pPr lvl="1"/>
            <a:r>
              <a:rPr lang="sk-SK" b="1" dirty="0" err="1"/>
              <a:t>Savo</a:t>
            </a:r>
            <a:r>
              <a:rPr lang="sk-SK" b="1" dirty="0"/>
              <a:t> </a:t>
            </a:r>
            <a:r>
              <a:rPr lang="sk-SK" dirty="0" smtClean="0"/>
              <a:t>– 3,33</a:t>
            </a:r>
            <a:r>
              <a:rPr lang="sk-SK" dirty="0"/>
              <a:t>% </a:t>
            </a:r>
            <a:r>
              <a:rPr lang="sk-SK" dirty="0" smtClean="0"/>
              <a:t>roztok (100 ml do 3l), 4834 </a:t>
            </a:r>
            <a:r>
              <a:rPr lang="el-GR" dirty="0" smtClean="0"/>
              <a:t>μ</a:t>
            </a:r>
            <a:r>
              <a:rPr lang="sk-SK" dirty="0" smtClean="0"/>
              <a:t>l vody + 167 </a:t>
            </a:r>
            <a:r>
              <a:rPr lang="el-GR" dirty="0"/>
              <a:t>μ</a:t>
            </a:r>
            <a:r>
              <a:rPr lang="sk-SK" dirty="0"/>
              <a:t>l </a:t>
            </a:r>
            <a:r>
              <a:rPr lang="sk-SK" dirty="0" err="1" smtClean="0"/>
              <a:t>Sava</a:t>
            </a:r>
            <a:endParaRPr lang="sk-SK" dirty="0" smtClean="0"/>
          </a:p>
          <a:p>
            <a:pPr lvl="1"/>
            <a:r>
              <a:rPr lang="sk-SK" b="1" dirty="0" err="1" smtClean="0"/>
              <a:t>Ajatin</a:t>
            </a:r>
            <a:r>
              <a:rPr lang="sk-SK" dirty="0" smtClean="0"/>
              <a:t> – 1% roztok: 4950 </a:t>
            </a:r>
            <a:r>
              <a:rPr lang="el-GR" dirty="0"/>
              <a:t>μ</a:t>
            </a:r>
            <a:r>
              <a:rPr lang="sk-SK" dirty="0" smtClean="0"/>
              <a:t>l vody + 50 </a:t>
            </a:r>
            <a:r>
              <a:rPr lang="el-GR" dirty="0"/>
              <a:t>μ</a:t>
            </a:r>
            <a:r>
              <a:rPr lang="sk-SK" dirty="0" smtClean="0"/>
              <a:t>l </a:t>
            </a:r>
            <a:r>
              <a:rPr lang="sk-SK" dirty="0" err="1" smtClean="0"/>
              <a:t>Ajatinu</a:t>
            </a:r>
            <a:endParaRPr lang="sk-SK" dirty="0"/>
          </a:p>
          <a:p>
            <a:pPr lvl="1"/>
            <a:endParaRPr lang="sk-SK" dirty="0" smtClean="0"/>
          </a:p>
          <a:p>
            <a:r>
              <a:rPr lang="cs-CZ" dirty="0" smtClean="0"/>
              <a:t>Misku s MPA rozdělit na 3 části (</a:t>
            </a:r>
            <a:r>
              <a:rPr lang="cs-CZ" b="1" dirty="0" smtClean="0"/>
              <a:t>0 min, 1 min, 10 min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Do zkumavky s desinfekčním prostředkem </a:t>
            </a:r>
            <a:r>
              <a:rPr lang="cs-CZ" b="1" dirty="0" smtClean="0"/>
              <a:t>ASEPTICKY </a:t>
            </a:r>
            <a:r>
              <a:rPr lang="cs-CZ" dirty="0" smtClean="0"/>
              <a:t>přidat </a:t>
            </a:r>
            <a:r>
              <a:rPr lang="cs-CZ" b="1" dirty="0" smtClean="0"/>
              <a:t>500 µl bakteriální kultury</a:t>
            </a:r>
            <a:r>
              <a:rPr lang="cs-CZ" i="1" dirty="0" smtClean="0"/>
              <a:t>. </a:t>
            </a:r>
            <a:r>
              <a:rPr lang="cs-CZ" dirty="0" smtClean="0"/>
              <a:t>Protřepat.</a:t>
            </a:r>
          </a:p>
          <a:p>
            <a:r>
              <a:rPr lang="cs-CZ" b="1" dirty="0" smtClean="0"/>
              <a:t>V časových intervalech 0 min, 1 min a 10 min </a:t>
            </a:r>
            <a:r>
              <a:rPr lang="cs-CZ" dirty="0" smtClean="0"/>
              <a:t>rozetřít hádka vatovou tyčinkou do příslušných částí misky</a:t>
            </a:r>
          </a:p>
          <a:p>
            <a:endParaRPr lang="cs-CZ" dirty="0" smtClean="0"/>
          </a:p>
          <a:p>
            <a:r>
              <a:rPr lang="cs-CZ" dirty="0" smtClean="0"/>
              <a:t>Inkubovat 24h na 37ºC</a:t>
            </a:r>
          </a:p>
        </p:txBody>
      </p:sp>
    </p:spTree>
    <p:extLst>
      <p:ext uri="{BB962C8B-B14F-4D97-AF65-F5344CB8AC3E}">
        <p14:creationId xmlns:p14="http://schemas.microsoft.com/office/powerpoint/2010/main" val="8140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1200</TotalTime>
  <Words>907</Words>
  <Application>Microsoft Office PowerPoint</Application>
  <PresentationFormat>Vlastní</PresentationFormat>
  <Paragraphs>99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Ión − zasadacia miestnosť</vt:lpstr>
      <vt:lpstr>Fyzikální a chemické prostředky kontroly růstu bakterií</vt:lpstr>
      <vt:lpstr>Dezinfekce a sterilizace</vt:lpstr>
      <vt:lpstr>Fyzikální metody sterilizace</vt:lpstr>
      <vt:lpstr>Chemické prostředky</vt:lpstr>
      <vt:lpstr>Zajímavosti</vt:lpstr>
      <vt:lpstr>Práce ve cvičení</vt:lpstr>
      <vt:lpstr>Vliv koncentrace – stanovení minimální inhibiční koncentrace ředící metodou</vt:lpstr>
      <vt:lpstr>Prezentace aplikace PowerPoint</vt:lpstr>
      <vt:lpstr>Vliv doby kontaktu</vt:lpstr>
      <vt:lpstr>Prezentace aplikace PowerPoint</vt:lpstr>
      <vt:lpstr>Vliv UV záření  Pseudomonas fluorescens, Staphylococcus aureus </vt:lpstr>
      <vt:lpstr>Vliv UV</vt:lpstr>
      <vt:lpstr>Hodnocení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sterilnej práce. Očkovanie a uchovávanie mikroorganizmov.</dc:title>
  <dc:creator>Mgr. Veronika Vrbovská</dc:creator>
  <cp:lastModifiedBy>Veronika</cp:lastModifiedBy>
  <cp:revision>95</cp:revision>
  <dcterms:created xsi:type="dcterms:W3CDTF">2015-09-30T19:09:05Z</dcterms:created>
  <dcterms:modified xsi:type="dcterms:W3CDTF">2016-04-06T05:54:03Z</dcterms:modified>
</cp:coreProperties>
</file>