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292" r:id="rId4"/>
    <p:sldId id="276" r:id="rId5"/>
    <p:sldId id="277" r:id="rId6"/>
    <p:sldId id="278" r:id="rId7"/>
    <p:sldId id="279" r:id="rId8"/>
    <p:sldId id="280" r:id="rId9"/>
    <p:sldId id="281" r:id="rId10"/>
    <p:sldId id="284" r:id="rId11"/>
    <p:sldId id="283" r:id="rId12"/>
    <p:sldId id="2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2" autoAdjust="0"/>
    <p:restoredTop sz="82488" autoAdjust="0"/>
  </p:normalViewPr>
  <p:slideViewPr>
    <p:cSldViewPr snapToGrid="0">
      <p:cViewPr varScale="1">
        <p:scale>
          <a:sx n="89" d="100"/>
          <a:sy n="89" d="100"/>
        </p:scale>
        <p:origin x="-12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1CDA9-E728-4C7A-AE24-5A3F12FFF2DD}" type="datetimeFigureOut">
              <a:rPr lang="cs-CZ" smtClean="0"/>
              <a:t>19.4.2016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C5040-F395-4C36-A787-395DE66613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44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Najprv</a:t>
            </a:r>
            <a:r>
              <a:rPr lang="cs-CZ" dirty="0" smtClean="0"/>
              <a:t> dat </a:t>
            </a:r>
            <a:r>
              <a:rPr lang="cs-CZ" dirty="0" err="1" smtClean="0"/>
              <a:t>trepat</a:t>
            </a:r>
            <a:r>
              <a:rPr lang="cs-CZ" dirty="0" smtClean="0"/>
              <a:t>, potom </a:t>
            </a:r>
            <a:r>
              <a:rPr lang="cs-CZ" dirty="0" err="1" smtClean="0"/>
              <a:t>prezentacia</a:t>
            </a:r>
            <a:r>
              <a:rPr lang="cs-CZ" dirty="0" smtClean="0"/>
              <a:t>, potom </a:t>
            </a:r>
            <a:r>
              <a:rPr lang="cs-CZ" dirty="0" err="1" smtClean="0"/>
              <a:t>zbytok</a:t>
            </a:r>
            <a:r>
              <a:rPr lang="cs-CZ" dirty="0" smtClean="0"/>
              <a:t> práce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5040-F395-4C36-A787-395DE666130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24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8783" y="1735183"/>
            <a:ext cx="8714809" cy="2677648"/>
          </a:xfrm>
        </p:spPr>
        <p:txBody>
          <a:bodyPr/>
          <a:lstStyle/>
          <a:p>
            <a:r>
              <a:rPr lang="cs-CZ" dirty="0" smtClean="0"/>
              <a:t>Izolace vybraných skupin půdních mikroorganismů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6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Myxobakterie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929" y="2322576"/>
            <a:ext cx="4755570" cy="4535424"/>
          </a:xfrm>
        </p:spPr>
        <p:txBody>
          <a:bodyPr/>
          <a:lstStyle/>
          <a:p>
            <a:r>
              <a:rPr lang="cs-CZ" dirty="0" smtClean="0"/>
              <a:t>Řád </a:t>
            </a:r>
            <a:r>
              <a:rPr lang="cs-CZ" i="1" dirty="0" err="1" smtClean="0"/>
              <a:t>Myxococcales</a:t>
            </a:r>
            <a:endParaRPr lang="cs-CZ" i="1" dirty="0" smtClean="0"/>
          </a:p>
          <a:p>
            <a:r>
              <a:rPr lang="cs-CZ" dirty="0" smtClean="0"/>
              <a:t>Plodnice: slizovitá stopka, </a:t>
            </a:r>
            <a:r>
              <a:rPr lang="cs-CZ" dirty="0" err="1" smtClean="0"/>
              <a:t>sporangioly</a:t>
            </a:r>
            <a:r>
              <a:rPr lang="cs-CZ" dirty="0" smtClean="0"/>
              <a:t>, </a:t>
            </a:r>
            <a:r>
              <a:rPr lang="cs-CZ" dirty="0" err="1" smtClean="0"/>
              <a:t>myxospory</a:t>
            </a:r>
            <a:endParaRPr lang="cs-CZ" dirty="0" smtClean="0"/>
          </a:p>
          <a:p>
            <a:r>
              <a:rPr lang="cs-CZ" dirty="0" smtClean="0"/>
              <a:t>Prostředí s </a:t>
            </a:r>
            <a:r>
              <a:rPr lang="cs-CZ" dirty="0" smtClean="0"/>
              <a:t>rozkládajícím </a:t>
            </a:r>
            <a:r>
              <a:rPr lang="cs-CZ" dirty="0" smtClean="0"/>
              <a:t>se organickým materiálem, kůra stromů, tlející dřevo, kompost…</a:t>
            </a:r>
            <a:endParaRPr lang="cs-CZ" dirty="0"/>
          </a:p>
        </p:txBody>
      </p:sp>
      <p:pic>
        <p:nvPicPr>
          <p:cNvPr id="7170" name="Picture 2" descr="http://www.zmbh.uni-heidelberg.de/Schairer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154" y="1464364"/>
            <a:ext cx="2752483" cy="35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SEhUUEhQUFBUXFBcXFxcXFxQUFBcUFBUXFxUUFBUYHCggGBolHBQUITEhJSksLi4uFx8zODMsNygtLisBCgoKDg0OGhAQGiwkHyQsLywsLCwsLCwsLCwsLCwsNCwsLCwvLCwsLCwsLCwsLCwvLCwsLCwsLCwsLCwsLCwsLP/AABEIAJYBUAMBIgACEQEDEQH/xAAcAAACAgMBAQAAAAAAAAAAAAADBAIFAAEGBwj/xABDEAABAwMBBQQGBwYEBwEAAAABAAIRAwQhMQUSQVFhBiJxgRMykaGx8BRCc7PB0eEHUmJ0orIVZHKjIyQzNDZT8SX/xAAaAQACAwEBAAAAAAAAAAAAAAADBAECBQAG/8QAKBEAAgIBAwIFBQEAAAAAAAAAAAECEQMEEiExUQUTIkFxIzIzYYEU/9oADAMBAAIRAxEAPwCDgoPCJUQys9j6JBAro7VCqFUkob9q567YuqvmLnL1ilF0c/XalnJ66Yk3pqAGaIELVR3SFpxWiEUWkQlSDlohbUlTZCLTfMBLkqQK449VvpHZzZ5A0vK89BvXH6Lz26r5wu92n/43s/8AnK3xuF5/UYhy6hoLgga0jqsZUKgWFTa1daOaYWVuVtjVkK1lHFmpWSt7q2QpIoiFhK3Ci5cRRCo9C9It1NVprFVsJFDFJ6fouSlGiU9RppeTQVIOxy962Qf+Rsf5Oj/Y1eEMpr3fZX/Y2P8AJ0v7Gomn6sX1X2DG8VLePMoYRAU2jObCBxW97KjK0FJAdruq06tCCXR0+HiUjWu4J934+a60jqbLVtTqpOOFRWd3M8px7MkdP1VlSuJVvayKowVCDBKIHrdSnvKDWkdVWzqGWEqcqLQsVWyUeZPCCQj1EEhZrNxG2hY8LYCkRhUL0Vl2yQuevqeq6e5aqC/p6ri8TmLpir6rYKt7tiq6zUxjZSaFnBDcUZwQ3BMIWmiMogr5wBBiRroguWoVgIarByMdAhBbaVtrNen56rjj1K9bPZvZ/wDOVvjcLivQyu/FPe7O2A/zVf8AurrmmWcpXNOpDWKNxKN1qSjU7Louho7OTLNnpd5hqOBs5oWKFUt4XWO2dlJ3Gz44K0M50tMzmSxa9GrOraKVKyR/MQs8bsrW0CsdZmFf0bLonKWzTxCHLPQSGCzkhYJmhs7ouxpbHngrGhsYcktLVJDMdMzjaGzTyTbNnHku0p7Hjgiu2b0QHqrC/wCU4c2ZC9m2cIs7L+Upf2BcNV2Z0Xehu7bWg4C2YD07oyn9DkUpMzPEMW2CJAqQSxdkATzJzymEQ1Wt1MfmtJSRjuLGGKQCgxw8x0MqTXzoZXWRXcFdOIbMTppr+uFyW1K7t7dboIJ0cAMEs3RnIHvwRK6+swEH4Zj2Toqu4o72d3EHhkkcIHgdeiVzxk+g7p5QS5QGnU3oLTIcAQeYIkFNipuSXcvbriOaVtKW4A2MSSBy3iXFvWJS+26p9HuNnJy7u4HnxRJ56hdlceHdPaX9vcGRvHgPYQemuOqaa8H55GFz/Z6s6rSa4DU1GTo2WPLA7xhvAcPJXbG7og/p5IWnlKXLI1MIx49w28sCHKlKbFDzl6E4IzgokLMNwECpgqMKYCG+oRdAFy1Ud9T1XQ1Qqm8p6riyZyd2xVVZi6C+pKprU0WDJaKmoEIhO1qSVcEzGQvOIAhRKMQhlqImLyiRU6buBUCttUlEe27Hob3Z+yHK5r/eVkiyyjUK+7G0t7YNp9vW+9qphlkOSx9bk25GjW0cLx2UDGZ0VhQsQeCdfYwZATVvQI8FnTy9jShFLqVNSxSlzZdF1L6KSuLZVhmaZZ00chV2ZK3b7LXRm1R6Nomf9DoA8Suyot9njkrChs3orejaJoU2sBc4gAZJOgCDLK2T6UV9DZ3RPUbGOCoK/b61Y7dAe8T6zQN3yk5XYbLumV6balIhzXDB/A8iqzxzSuSByz9gAs1v6EOSs9xbLFXaC85lHWsQrW8G6ygOVFvuUnU1rbGlH7L4LT8L4nK+wj4jJzxpfsSBgx7PDgfw8kpf1AAWvALTz68Fv6TvYGCDxzrP5H3Kp2t/xN0Oa5p3u7Dpa4wYJkcNdI01Whnyra0hPT4vUrJDtAKbSTLmgDJcJO7xGZMd4TpjVWmyr4uY1zmw15kaT34iQNNRjxXM2my3EPZUAbjgGiN9ploI+ea6bZ9EBwBEECS36oIjdc3mEDT5JuVNhtVjxKHpRY1SknGJzqSfdHz4p55VffGGknT5n8fYtKclGLZm4ouToFTO8egwPj+Sbp2jDlwJjxA8capS0BDROpEnxdk+yY8k/QKiGKO1Wi08kt3DIVCWMDWNDWAd2PqgZEiI+fNFo15LgMgEEEEEEOkxI8vaEO7sy9jgMCDwLuGYB7vPCT2Vs9wBirV3dIGRvD1hMRjoAkZTnDLSQ4scJ4rbLQvwOGY98KQlEcyQJAGnhI/JbayE9FuuTPkqfBwdS3QH04VtVISlYBItUbCYgWrYCm8LQCEwiBuCRuaasSEvWpyoLHN3tBVFeiupuqKqa9uuToIuUc3cU0jUpLoK9BVtekjQmVlEqXNQyE7WppVwTEZWLTiCUYRChoiANH0L+z4TsK0+1r/e1VaMpqv/AGbidh2v2tb76qrtlNYPiP5n/DV0T+kv6QFFTFFMMpqZas6hhzEn0159217R1Kdb0NEhsAEugEknQDyXpT2ryf8AaZRayu2q1zTvDdcAQSHN0kDTCY0cU8tNETm9joUse0tzvhriHeUTHgvQNj3ralP0hxAO90jVeMs2iQ9rm8Fc2+267KbmtIDXAzgcdVo5tKpdEkAhnrq2zqbrtnX3yaTGejBwCCS4cyeCH2w7TenoUGtBaKhPpB1YYLOonK5altkhm6GyfP2JradqPolIVXhrgS8NA3j3+fXAwo8mMZLj3J32nTC1aVFrNQT0Xof7KaTvo9Q5DHVO4D0ADiPP4LzTsTsL6ZWFOpU9G3X+J4Gob1he+WFmyjTbTpjda0AAdAh6il6bspOe5dKDwtFSWQlqBAiEvt50CkRwp+OOOPCU2Qq7tXO7TIEn0caEjJ8QnNHxua7Ac1Or7nFXm2GsqGH7pEBpIjfeRJGeka8uKVtbqrXeKhDyG97ddDJ9ZkSMbzQRoI70HhCV5sUnMaMkkGN0O13BORB4QcNyuj2VRDA2nvb5BGTDnEGSXnn6xx1Vqk+4dyhGPBbWdTfDS0uiQYIaHbzT3gY5dE85nLBngIz8/HqlrakWk8Q4gkA4w0NkT0A6J1rO6OJ+cFaGKO+Ne5l5JbJX7GqFQOHJwALh48R06pTaTBukHkR8SfiVOq2IOcaHOOYxzjzSdesXb2TBcWZ5udukjnBPtlUy5pbdsupfFhSlui+Bi3aS0TrAB8Rg/BMUjHNV/p9Y4OcP6jC06oTEnXQHU/6RqfJFWoqK4BPA22XouJBjJ0ic5MEeKMww0Dl8Tk+8lU1M92HNO7/pcAOuB3T4ptl4IyfPEHWDjoFWOZb7nwdLHLZUORuqfxWqMlx5R755cOKotq7eawuG9G7TLiIjSdS4TwGBzKc7P35q0WvMBzmtcRxhzQRMcMxPHdOmgjzoyyJRZLwShiuSOaFSUvXqc0tSrKl7YbRfTDGtxvgmfrQDGOWZz0Sqk5GntLetfU24e9rTyJAKnSrNcJa4OHMEELztlRZQunUnbzHbp9x6OHEK206j0cobgltl3wrU2vGCcEcnDUJsNQzhKsxJVLQuwAT4K7oWhqGB4k8AOavrS3awQAPHiVZRvqTvroedXexaoE+jdHgVRXFvzXtW8qPtHsBldhcwAVAMR9boV3ToWUn7nkFekq6qxXd5SgkFVddqPBlZoRIUIR3BCKZTFZI+if2YNnYlr9rW++qLomMVD+ysf/iWv2lf76oujKwvEfzP4Q3pX9OiKi4rHKMLObGkik7aVXttKhpkg4BI1DScn2LzcbGoupzvAu1meK7Xtb2jLHG3pUhVcW97e9UA8Maryy6tq9OZG60k8yAFo6SEtvWvf5ObUVyrLKy9H6GoHiloWg6PDhlpI48MhUPfd3eHPgsoNPOZyraxoyDA6kkwPYn16LYs/XSEaVV7G7swJmIGvPK3s+s01f8AimGjJ4yVYVbfBMjw4qsqbMe54bHraEcZ0CncpJ2RtcWjtez9WnUvKLbaSQ9riYwGt9afJeyArwvZFvX2e8VmQIHeByHN4gr2i0uw9jXjG80O9olZuak1TtBZqT6qh2VreQDVWt9A3FNgxKR7TiW0wAT3OCP6RD26JFL7NafhvM38CesTUUUF1RG4WtbJiI1mNMnEePJbsLUg0/4Wlp6g8D7B7AjFHoFazwRvcI+c62hyOPn+qlSd89Pxj54Ke7IhDcyOnX8/z/8AiDkxuD3RLwkprawF60lpjWPBVDau7RBjIJx/F6Q4n/Xx81bXWhnkdPDh1SIpCIOhIPmYPu3SfNJ6ibk0N4IqMSVpZAtJe5x778NJY31j+6Z6a8NE/SotHqgCdYET1PM+KBYmN5vIh3k7X+oFNt81oaeMdiaQjnlLe0wdV+7xjquev7hzXQ0b4ByBA4B7SJwTjTGF0tRvKPnyPyFT32zzlzZiRkesCCQC3hxdI44GNEvrU2qGdE4opLvZz6zSGEb5DW1GwQG+klvcMHeIaSeHqidF0lkHNGGtEMa0NBmGtkQTg6zqPalbSwbMgYOpzO+ACM6jug4GCAOk2tvbRJOpx4RrA4ZS+lxtyC6zL6aPNKNwuT7TXLnVjvE90Q0cA3XHtVs+vCrdrUhUhw9Ye8KmN0x2UeCrpORChspkI4YmQXJ0vYxx3ag4bwI8SM/ALpC9cbsW8NEnEtdE85HJdNa3baglp8RxHiEKXU7ay+2bc7rHcyQPLJTbKio7R2VZMcocnRCXI4HojXpZjkR7w0EkwAJPgEMIeX9r6Qbc1QNN6faAT8VzNcK923cGpVe/95xPlw90KhuijwKsTqIJRHoRTURebPoz9lhjYlr9pX++qLoQ5cx+zZ0bDtftK/31RXQuFh+Jfm/iHNJG8d/sdcVEOSnp1IV0iM7Gcv2l2VVZW+kUWekDhDm/WEcQufr2NzddwUDTGhc7AA4r0kVwUKrWCLHM4roEVtUeG7U2RVtqjmlriAcOjBHAp+wouLPV8SvTdr24q03NIwQqjs9s1sQSd4agjDuGOfBNrV7oW1ygf+dKXHQ5dlCBkDMaiU3sizZUfUY/MwQR3S0jQjkuwq7ABHdA/VVFLY7mV5/eBlUWojKyXirpyI0uzgc8GrWe9gM7uk9CuzobSAAAwBiOiq32DlEWbgqSkp9Wdsa9i+/xDqtO2iqhts7wUvobkOok7GWf+Iq32m+WUDzog+1ct9GjUrpNof8ASt/sG/ALU8MrzHXYzfEVWNfJXvKJQclXHOUemtwxSwZUU2vlKsRgoKsjWpCDCraeQRxDiD4DLf6Y9qsyq9tPdqEZh4njG8HHjw/RJarFGtyHtNkfMWZTdFRvUEH8Pem/SKvrkiHfu7pPhvw72CT5J3dV9J9tA9SubDAzhMMpA5xPONP1S9JqalMSin1FlJroDFuJ+ZiIA6I0KMqbSqKKXQlzb6njlfZD+SRdsx86FegVbqdQELBWX5bXRm6sx59U2S4cEE2JC9FqW7Clqmy2Fd6kW3ROGFKFKk9zTLMH51XWu2K3UJepYRwVXKgiaYGzv3QJbnjyHgrm3vAQqttqeARG0XDgq7mQ4IvaNYFVvbG6IohrPrHvEchmPnkh0yQmQze1E+OVymQ4nnFxhU12V6btbs/Tq5A3He5cZt3s8+lkd4FHhJA5JnLuQymKlONUEhNJi8ke79i7r0ewLUn/AN1Yf7tX8ln+MBJ9n6252eszE/8AMVh/uVkh9JB0Cy9bBPLdew/onWKv2y+G050lFbeErnBUMo1J3NJPEhxSOgbdHmtvuBxKoTkyESkyTlV8tFlL9F02qHHdkR4o1DcD4ZBjiqJjd3Mo1jcgOwColDjg5XfJ1rXmElVkmQMgquq7TIg7vl0ST9qvLpGBGg4occbZFbSyuL6D86pCttYjkq+s8kECc5Qfo51TChFFW5ew47tA4cEI9onlKGjnIU20eG6iVBewOpP3Cu2s92YXdVnk29oedsw/0hcD9G6cV31RsW9oP8sz4BaHh1b3XYzvEU/LV9xTcRqbFsBEGFstmIFaxShapOUiFBzRB7kB7Zd7vKZPxReXiBGczx+eSg5w3m9QT0xumfYPOEHUK4MPp3Uhe7pggziWuHmQY95RKbyQ08x7+Kysfh8DH5LVuIBbyOPAmB7x7wl9M6lQbUK1Yem5MCUsDCZYU8JMIxq2dVjXrTnIZzOBc4qG+VZGgom3WfRrlc6sVB1yVYOtUN1quo4UZe81P6cFt9mgfQFDjZKk0P0rxvJGF208ElRtMKRtlVwRZTY16ZnJEZcMCrvQJPaAcAd3kqbS+8u7naVKO9Cpb7atvBBId0XNVrZ5OSSlatm7kr7SLEduMpOcSxpb0AJVBVpxpPmF0lS0PJJXFoUWMqKtHpuw2T2esx/ma33ldV1KhCvOzbI2Dag8Lit97WS4A5JLWzrJ/B7RQ+n/AFiAorXoyrUNCibdJeYNuBXtCJSragcDlNfRlp1GF25M7bQI1FBjiDIUzTUm011o4n6adUMNkoopojGZVbok01qIKaYp0gmGUkJzLIQbbSjtsVZUrZMst1TzGQ5JFO2wldLfMinbDlQaPYAhU7ZNbawKP2QWt4RJvJL4MnxSSlBJdxAFTblBc9DFVegMLaPsW95JtqorXqOTnElUdAJEyIiI56eKSfUy084A4jLXmnPifkaJur6p9/4R1lJVjGg+rqM5aIB11gR8YVMv2hsPUypWP1YMECBoe8N4z0aSfLopMqEuadMc9Q4xHI/Vz0QN7AEYO6ZyTHdMdRHM/VKLQaAGAgDdIgDQFsTE/wAW77eiVx/cHyfbQ8KiZaFW24kQP4oBIIguj8depVpQfIONDjMyOBTrYk4tEgVjiobyiXKhDRSbi1uLVe4DXBsate4nk1kSeplzcePJQtbxtQ93Qt3mngQCWuEcCD8R5JUa1hDTUfRI5CyFBIq6itCgmiFFQcB9EtGijwtgLiRQ0ECtbyrAhaLFUmimOzxyQ6mzW8le+jUXU1xBzb9kjkla+xgeC6p1NBqUwqtHDlra7myaDBwr1D7X1D+KrBQXRXLI2dR+2d8Xrnae0GkgGROhIwe/uDI0BOhPMc0hrE3PjsjR0bSx892bFKEdjUOnUDmyMagg6gtJa4GOIII8lJpSTvoxu+wWAlqsIpchPhckdYAtWAKZMhDBV0VsO0IjKaXDkekVVo6xplJM0moVFMMCEztw5QammpOkUw1yhIDMYa5a2+cUfswosch9qq4ZTpuMwKM41McB1Wx4QvqS+DL1/wBqKxztemPPl7wh7yTqX8ag4c1jomAXEDuuIh0OcJ8+IhMObK9GkZfQKx6YpvSlNpTbGLmkQ5Bab5PhPiWnQwdNfek7hjp7vrAY4NySW514nA8QNE02G8/ZAnP4ILboGYGBg4gaDPe14ezxQsnKpF8fDsTYwwDORBOp8TJE5MHTgeqPSIxBgSSNcBzScdOHmiVGw7hqAcyfGOMQNeQ5pd8gFokw0mJ3iS3PtkDHJAUAzkMgxBgxpoJAOdQOc/onLSqSI47o/L26jGMKrry4mADMAnJAcQMZGgkHrB8z7McZe6ZkwOJG6II9uURoG0q5HXvIWm1EGsUNrsokY2CnSFa9m15BdOjm8pa+N5p82tMiDLRnWd0LJrCS2dI1kCXFxjqXOJJ445LFiQNMNurN1bWKGcaha3VixQSaIUg1YsUMlGt1a3VixVOJbqiWrFi44G5qg5ixYuOZcXTZsKX2rvi9c2zZrRGpjTLgAN7fDSAQHAHSeGOc4sWZrpNZeOyNHRpPFz3YWhbbrQ0GdSSdSXEuc49SSSiGgsWJG2+Rv2IuooNWmsWK6ZAAhR3VixERDJCmjUgtLFVkFjQOE1TWliEyaDNKIxyxYoBtEipdpqIfTpNdoaMHhg4MHgsWLY8H/JL4MzxL8a+TnjYNcRk+s1zswHOZBBIGJkNOAJjlhOtCxYvRmKwrGplrVixUbJI1GyCOYg+HJQbbtzAAMBsjuuDRMBpGREmBosWKCUEZbAyYABEcydILidXCNVuva4JwRDQWuGDB56jy1WLFDLxbsUq2ujZ07kkZJc0nXXdz44GnFijS3W4/XSPwWLFC6nT6GnyVlFixYiroL5H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data:image/jpeg;base64,/9j/4AAQSkZJRgABAQAAAQABAAD/2wCEAAkGBxQSEhUUEhQUFBUXFBcXFxcXFxQUFBcUFBUXFxUUFBUYHCggGBolHBQUITEhJSksLi4uFx8zODMsNygtLisBCgoKDg0OGhAQGiwkHyQsLywsLCwsLCwsLCwsLCwsNCwsLCwvLCwsLCwsLCwsLCwvLCwsLCwsLCwsLCwsLCwsLP/AABEIAJYBUAMBIgACEQEDEQH/xAAcAAACAgMBAQAAAAAAAAAAAAADBAIFAAEGBwj/xABDEAABAwMBBQQGBwYEBwEAAAABAAIRAwQhMQUSQVFhBiJxgRMykaGx8BRCc7PB0eEHUmJ0orIVZHKjIyQzNDZT8SX/xAAaAQACAwEBAAAAAAAAAAAAAAADBAECBQAG/8QAKBEAAgIBAwIFBQEAAAAAAAAAAAECEQMEEiExUQUTIkFxIzIzYYEU/9oADAMBAAIRAxEAPwCDgoPCJUQys9j6JBAro7VCqFUkob9q567YuqvmLnL1ilF0c/XalnJ66Yk3pqAGaIELVR3SFpxWiEUWkQlSDlohbUlTZCLTfMBLkqQK449VvpHZzZ5A0vK89BvXH6Lz26r5wu92n/43s/8AnK3xuF5/UYhy6hoLgga0jqsZUKgWFTa1daOaYWVuVtjVkK1lHFmpWSt7q2QpIoiFhK3Ci5cRRCo9C9It1NVprFVsJFDFJ6fouSlGiU9RppeTQVIOxy962Qf+Rsf5Oj/Y1eEMpr3fZX/Y2P8AJ0v7Gomn6sX1X2DG8VLePMoYRAU2jObCBxW97KjK0FJAdruq06tCCXR0+HiUjWu4J934+a60jqbLVtTqpOOFRWd3M8px7MkdP1VlSuJVvayKowVCDBKIHrdSnvKDWkdVWzqGWEqcqLQsVWyUeZPCCQj1EEhZrNxG2hY8LYCkRhUL0Vl2yQuevqeq6e5aqC/p6ri8TmLpir6rYKt7tiq6zUxjZSaFnBDcUZwQ3BMIWmiMogr5wBBiRroguWoVgIarByMdAhBbaVtrNen56rjj1K9bPZvZ/wDOVvjcLivQyu/FPe7O2A/zVf8AurrmmWcpXNOpDWKNxKN1qSjU7Louho7OTLNnpd5hqOBs5oWKFUt4XWO2dlJ3Gz44K0M50tMzmSxa9GrOraKVKyR/MQs8bsrW0CsdZmFf0bLonKWzTxCHLPQSGCzkhYJmhs7ouxpbHngrGhsYcktLVJDMdMzjaGzTyTbNnHku0p7Hjgiu2b0QHqrC/wCU4c2ZC9m2cIs7L+Upf2BcNV2Z0Xehu7bWg4C2YD07oyn9DkUpMzPEMW2CJAqQSxdkATzJzymEQ1Wt1MfmtJSRjuLGGKQCgxw8x0MqTXzoZXWRXcFdOIbMTppr+uFyW1K7t7dboIJ0cAMEs3RnIHvwRK6+swEH4Zj2Toqu4o72d3EHhkkcIHgdeiVzxk+g7p5QS5QGnU3oLTIcAQeYIkFNipuSXcvbriOaVtKW4A2MSSBy3iXFvWJS+26p9HuNnJy7u4HnxRJ56hdlceHdPaX9vcGRvHgPYQemuOqaa8H55GFz/Z6s6rSa4DU1GTo2WPLA7xhvAcPJXbG7og/p5IWnlKXLI1MIx49w28sCHKlKbFDzl6E4IzgokLMNwECpgqMKYCG+oRdAFy1Ud9T1XQ1Qqm8p6riyZyd2xVVZi6C+pKprU0WDJaKmoEIhO1qSVcEzGQvOIAhRKMQhlqImLyiRU6buBUCttUlEe27Hob3Z+yHK5r/eVkiyyjUK+7G0t7YNp9vW+9qphlkOSx9bk25GjW0cLx2UDGZ0VhQsQeCdfYwZATVvQI8FnTy9jShFLqVNSxSlzZdF1L6KSuLZVhmaZZ00chV2ZK3b7LXRm1R6Nomf9DoA8Suyot9njkrChs3orejaJoU2sBc4gAZJOgCDLK2T6UV9DZ3RPUbGOCoK/b61Y7dAe8T6zQN3yk5XYbLumV6balIhzXDB/A8iqzxzSuSByz9gAs1v6EOSs9xbLFXaC85lHWsQrW8G6ygOVFvuUnU1rbGlH7L4LT8L4nK+wj4jJzxpfsSBgx7PDgfw8kpf1AAWvALTz68Fv6TvYGCDxzrP5H3Kp2t/xN0Oa5p3u7Dpa4wYJkcNdI01Whnyra0hPT4vUrJDtAKbSTLmgDJcJO7xGZMd4TpjVWmyr4uY1zmw15kaT34iQNNRjxXM2my3EPZUAbjgGiN9ploI+ea6bZ9EBwBEECS36oIjdc3mEDT5JuVNhtVjxKHpRY1SknGJzqSfdHz4p55VffGGknT5n8fYtKclGLZm4ouToFTO8egwPj+Sbp2jDlwJjxA8capS0BDROpEnxdk+yY8k/QKiGKO1Wi08kt3DIVCWMDWNDWAd2PqgZEiI+fNFo15LgMgEEEEEEOkxI8vaEO7sy9jgMCDwLuGYB7vPCT2Vs9wBirV3dIGRvD1hMRjoAkZTnDLSQ4scJ4rbLQvwOGY98KQlEcyQJAGnhI/JbayE9FuuTPkqfBwdS3QH04VtVISlYBItUbCYgWrYCm8LQCEwiBuCRuaasSEvWpyoLHN3tBVFeiupuqKqa9uuToIuUc3cU0jUpLoK9BVtekjQmVlEqXNQyE7WppVwTEZWLTiCUYRChoiANH0L+z4TsK0+1r/e1VaMpqv/AGbidh2v2tb76qrtlNYPiP5n/DV0T+kv6QFFTFFMMpqZas6hhzEn0159217R1Kdb0NEhsAEugEknQDyXpT2ryf8AaZRayu2q1zTvDdcAQSHN0kDTCY0cU8tNETm9joUse0tzvhriHeUTHgvQNj3ralP0hxAO90jVeMs2iQ9rm8Fc2+267KbmtIDXAzgcdVo5tKpdEkAhnrq2zqbrtnX3yaTGejBwCCS4cyeCH2w7TenoUGtBaKhPpB1YYLOonK5altkhm6GyfP2JradqPolIVXhrgS8NA3j3+fXAwo8mMZLj3J32nTC1aVFrNQT0Xof7KaTvo9Q5DHVO4D0ADiPP4LzTsTsL6ZWFOpU9G3X+J4Gob1he+WFmyjTbTpjda0AAdAh6il6bspOe5dKDwtFSWQlqBAiEvt50CkRwp+OOOPCU2Qq7tXO7TIEn0caEjJ8QnNHxua7Ac1Or7nFXm2GsqGH7pEBpIjfeRJGeka8uKVtbqrXeKhDyG97ddDJ9ZkSMbzQRoI70HhCV5sUnMaMkkGN0O13BORB4QcNyuj2VRDA2nvb5BGTDnEGSXnn6xx1Vqk+4dyhGPBbWdTfDS0uiQYIaHbzT3gY5dE85nLBngIz8/HqlrakWk8Q4gkA4w0NkT0A6J1rO6OJ+cFaGKO+Ne5l5JbJX7GqFQOHJwALh48R06pTaTBukHkR8SfiVOq2IOcaHOOYxzjzSdesXb2TBcWZ5udukjnBPtlUy5pbdsupfFhSlui+Bi3aS0TrAB8Rg/BMUjHNV/p9Y4OcP6jC06oTEnXQHU/6RqfJFWoqK4BPA22XouJBjJ0ic5MEeKMww0Dl8Tk+8lU1M92HNO7/pcAOuB3T4ptl4IyfPEHWDjoFWOZb7nwdLHLZUORuqfxWqMlx5R755cOKotq7eawuG9G7TLiIjSdS4TwGBzKc7P35q0WvMBzmtcRxhzQRMcMxPHdOmgjzoyyJRZLwShiuSOaFSUvXqc0tSrKl7YbRfTDGtxvgmfrQDGOWZz0Sqk5GntLetfU24e9rTyJAKnSrNcJa4OHMEELztlRZQunUnbzHbp9x6OHEK206j0cobgltl3wrU2vGCcEcnDUJsNQzhKsxJVLQuwAT4K7oWhqGB4k8AOavrS3awQAPHiVZRvqTvroedXexaoE+jdHgVRXFvzXtW8qPtHsBldhcwAVAMR9boV3ToWUn7nkFekq6qxXd5SgkFVddqPBlZoRIUIR3BCKZTFZI+if2YNnYlr9rW++qLomMVD+ysf/iWv2lf76oujKwvEfzP4Q3pX9OiKi4rHKMLObGkik7aVXttKhpkg4BI1DScn2LzcbGoupzvAu1meK7Xtb2jLHG3pUhVcW97e9UA8Maryy6tq9OZG60k8yAFo6SEtvWvf5ObUVyrLKy9H6GoHiloWg6PDhlpI48MhUPfd3eHPgsoNPOZyraxoyDA6kkwPYn16LYs/XSEaVV7G7swJmIGvPK3s+s01f8AimGjJ4yVYVbfBMjw4qsqbMe54bHraEcZ0CncpJ2RtcWjtez9WnUvKLbaSQ9riYwGt9afJeyArwvZFvX2e8VmQIHeByHN4gr2i0uw9jXjG80O9olZuak1TtBZqT6qh2VreQDVWt9A3FNgxKR7TiW0wAT3OCP6RD26JFL7NafhvM38CesTUUUF1RG4WtbJiI1mNMnEePJbsLUg0/4Wlp6g8D7B7AjFHoFazwRvcI+c62hyOPn+qlSd89Pxj54Ke7IhDcyOnX8/z/8AiDkxuD3RLwkprawF60lpjWPBVDau7RBjIJx/F6Q4n/Xx81bXWhnkdPDh1SIpCIOhIPmYPu3SfNJ6ibk0N4IqMSVpZAtJe5x778NJY31j+6Z6a8NE/SotHqgCdYET1PM+KBYmN5vIh3k7X+oFNt81oaeMdiaQjnlLe0wdV+7xjquev7hzXQ0b4ByBA4B7SJwTjTGF0tRvKPnyPyFT32zzlzZiRkesCCQC3hxdI44GNEvrU2qGdE4opLvZz6zSGEb5DW1GwQG+klvcMHeIaSeHqidF0lkHNGGtEMa0NBmGtkQTg6zqPalbSwbMgYOpzO+ACM6jug4GCAOk2tvbRJOpx4RrA4ZS+lxtyC6zL6aPNKNwuT7TXLnVjvE90Q0cA3XHtVs+vCrdrUhUhw9Ye8KmN0x2UeCrpORChspkI4YmQXJ0vYxx3ag4bwI8SM/ALpC9cbsW8NEnEtdE85HJdNa3baglp8RxHiEKXU7ay+2bc7rHcyQPLJTbKio7R2VZMcocnRCXI4HojXpZjkR7w0EkwAJPgEMIeX9r6Qbc1QNN6faAT8VzNcK923cGpVe/95xPlw90KhuijwKsTqIJRHoRTURebPoz9lhjYlr9pX++qLoQ5cx+zZ0bDtftK/31RXQuFh+Jfm/iHNJG8d/sdcVEOSnp1IV0iM7Gcv2l2VVZW+kUWekDhDm/WEcQufr2NzddwUDTGhc7AA4r0kVwUKrWCLHM4roEVtUeG7U2RVtqjmlriAcOjBHAp+wouLPV8SvTdr24q03NIwQqjs9s1sQSd4agjDuGOfBNrV7oW1ygf+dKXHQ5dlCBkDMaiU3sizZUfUY/MwQR3S0jQjkuwq7ABHdA/VVFLY7mV5/eBlUWojKyXirpyI0uzgc8GrWe9gM7uk9CuzobSAAAwBiOiq32DlEWbgqSkp9Wdsa9i+/xDqtO2iqhts7wUvobkOok7GWf+Iq32m+WUDzog+1ct9GjUrpNof8ASt/sG/ALU8MrzHXYzfEVWNfJXvKJQclXHOUemtwxSwZUU2vlKsRgoKsjWpCDCraeQRxDiD4DLf6Y9qsyq9tPdqEZh4njG8HHjw/RJarFGtyHtNkfMWZTdFRvUEH8Pem/SKvrkiHfu7pPhvw72CT5J3dV9J9tA9SubDAzhMMpA5xPONP1S9JqalMSin1FlJroDFuJ+ZiIA6I0KMqbSqKKXQlzb6njlfZD+SRdsx86FegVbqdQELBWX5bXRm6sx59U2S4cEE2JC9FqW7Clqmy2Fd6kW3ROGFKFKk9zTLMH51XWu2K3UJepYRwVXKgiaYGzv3QJbnjyHgrm3vAQqttqeARG0XDgq7mQ4IvaNYFVvbG6IohrPrHvEchmPnkh0yQmQze1E+OVymQ4nnFxhU12V6btbs/Tq5A3He5cZt3s8+lkd4FHhJA5JnLuQymKlONUEhNJi8ke79i7r0ewLUn/AN1Yf7tX8ln+MBJ9n6252eszE/8AMVh/uVkh9JB0Cy9bBPLdew/onWKv2y+G050lFbeErnBUMo1J3NJPEhxSOgbdHmtvuBxKoTkyESkyTlV8tFlL9F02qHHdkR4o1DcD4ZBjiqJjd3Mo1jcgOwColDjg5XfJ1rXmElVkmQMgquq7TIg7vl0ST9qvLpGBGg4occbZFbSyuL6D86pCttYjkq+s8kECc5Qfo51TChFFW5ew47tA4cEI9onlKGjnIU20eG6iVBewOpP3Cu2s92YXdVnk29oedsw/0hcD9G6cV31RsW9oP8sz4BaHh1b3XYzvEU/LV9xTcRqbFsBEGFstmIFaxShapOUiFBzRB7kB7Zd7vKZPxReXiBGczx+eSg5w3m9QT0xumfYPOEHUK4MPp3Uhe7pggziWuHmQY95RKbyQ08x7+Kysfh8DH5LVuIBbyOPAmB7x7wl9M6lQbUK1Yem5MCUsDCZYU8JMIxq2dVjXrTnIZzOBc4qG+VZGgom3WfRrlc6sVB1yVYOtUN1quo4UZe81P6cFt9mgfQFDjZKk0P0rxvJGF208ElRtMKRtlVwRZTY16ZnJEZcMCrvQJPaAcAd3kqbS+8u7naVKO9Cpb7atvBBId0XNVrZ5OSSlatm7kr7SLEduMpOcSxpb0AJVBVpxpPmF0lS0PJJXFoUWMqKtHpuw2T2esx/ma33ldV1KhCvOzbI2Dag8Lit97WS4A5JLWzrJ/B7RQ+n/AFiAorXoyrUNCibdJeYNuBXtCJSragcDlNfRlp1GF25M7bQI1FBjiDIUzTUm011o4n6adUMNkoopojGZVbok01qIKaYp0gmGUkJzLIQbbSjtsVZUrZMst1TzGQ5JFO2wldLfMinbDlQaPYAhU7ZNbawKP2QWt4RJvJL4MnxSSlBJdxAFTblBc9DFVegMLaPsW95JtqorXqOTnElUdAJEyIiI56eKSfUy084A4jLXmnPifkaJur6p9/4R1lJVjGg+rqM5aIB11gR8YVMv2hsPUypWP1YMECBoe8N4z0aSfLopMqEuadMc9Q4xHI/Vz0QN7AEYO6ZyTHdMdRHM/VKLQaAGAgDdIgDQFsTE/wAW77eiVx/cHyfbQ8KiZaFW24kQP4oBIIguj8depVpQfIONDjMyOBTrYk4tEgVjiobyiXKhDRSbi1uLVe4DXBsate4nk1kSeplzcePJQtbxtQ93Qt3mngQCWuEcCD8R5JUa1hDTUfRI5CyFBIq6itCgmiFFQcB9EtGijwtgLiRQ0ECtbyrAhaLFUmimOzxyQ6mzW8le+jUXU1xBzb9kjkla+xgeC6p1NBqUwqtHDlra7myaDBwr1D7X1D+KrBQXRXLI2dR+2d8Xrnae0GkgGROhIwe/uDI0BOhPMc0hrE3PjsjR0bSx892bFKEdjUOnUDmyMagg6gtJa4GOIII8lJpSTvoxu+wWAlqsIpchPhckdYAtWAKZMhDBV0VsO0IjKaXDkekVVo6xplJM0moVFMMCEztw5QammpOkUw1yhIDMYa5a2+cUfswosch9qq4ZTpuMwKM41McB1Wx4QvqS+DL1/wBqKxztemPPl7wh7yTqX8ag4c1jomAXEDuuIh0OcJ8+IhMObK9GkZfQKx6YpvSlNpTbGLmkQ5Bab5PhPiWnQwdNfek7hjp7vrAY4NySW514nA8QNE02G8/ZAnP4ILboGYGBg4gaDPe14ezxQsnKpF8fDsTYwwDORBOp8TJE5MHTgeqPSIxBgSSNcBzScdOHmiVGw7hqAcyfGOMQNeQ5pd8gFokw0mJ3iS3PtkDHJAUAzkMgxBgxpoJAOdQOc/onLSqSI47o/L26jGMKrry4mADMAnJAcQMZGgkHrB8z7McZe6ZkwOJG6II9uURoG0q5HXvIWm1EGsUNrsokY2CnSFa9m15BdOjm8pa+N5p82tMiDLRnWd0LJrCS2dI1kCXFxjqXOJJ445LFiQNMNurN1bWKGcaha3VixQSaIUg1YsUMlGt1a3VixVOJbqiWrFi44G5qg5ixYuOZcXTZsKX2rvi9c2zZrRGpjTLgAN7fDSAQHAHSeGOc4sWZrpNZeOyNHRpPFz3YWhbbrQ0GdSSdSXEuc49SSSiGgsWJG2+Rv2IuooNWmsWK6ZAAhR3VixERDJCmjUgtLFVkFjQOE1TWliEyaDNKIxyxYoBtEipdpqIfTpNdoaMHhg4MHgsWLY8H/JL4MzxL8a+TnjYNcRk+s1zswHOZBBIGJkNOAJjlhOtCxYvRmKwrGplrVixUbJI1GyCOYg+HJQbbtzAAMBsjuuDRMBpGREmBosWKCUEZbAyYABEcydILidXCNVuva4JwRDQWuGDB56jy1WLFDLxbsUq2ujZ07kkZJc0nXXdz44GnFijS3W4/XSPwWLFC6nT6GnyVlFixYiroL5Hw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data:image/jpeg;base64,/9j/4AAQSkZJRgABAQAAAQABAAD/2wCEAAkGBxQSEhUUEhQUFBUXFBcXFxcXFxQUFBcUFBUXFxUUFBUYHCggGBolHBQUITEhJSksLi4uFx8zODMsNygtLisBCgoKDg0OGhAQGiwkHyQsLywsLCwsLCwsLCwsLCwsNCwsLCwvLCwsLCwsLCwsLCwvLCwsLCwsLCwsLCwsLCwsLP/AABEIAJYBUAMBIgACEQEDEQH/xAAcAAACAgMBAQAAAAAAAAAAAAADBAIFAAEGBwj/xABDEAABAwMBBQQGBwYEBwEAAAABAAIRAwQhMQUSQVFhBiJxgRMykaGx8BRCc7PB0eEHUmJ0orIVZHKjIyQzNDZT8SX/xAAaAQACAwEBAAAAAAAAAAAAAAADBAECBQAG/8QAKBEAAgIBAwIFBQEAAAAAAAAAAAECEQMEEiExUQUTIkFxIzIzYYEU/9oADAMBAAIRAxEAPwCDgoPCJUQys9j6JBAro7VCqFUkob9q567YuqvmLnL1ilF0c/XalnJ66Yk3pqAGaIELVR3SFpxWiEUWkQlSDlohbUlTZCLTfMBLkqQK449VvpHZzZ5A0vK89BvXH6Lz26r5wu92n/43s/8AnK3xuF5/UYhy6hoLgga0jqsZUKgWFTa1daOaYWVuVtjVkK1lHFmpWSt7q2QpIoiFhK3Ci5cRRCo9C9It1NVprFVsJFDFJ6fouSlGiU9RppeTQVIOxy962Qf+Rsf5Oj/Y1eEMpr3fZX/Y2P8AJ0v7Gomn6sX1X2DG8VLePMoYRAU2jObCBxW97KjK0FJAdruq06tCCXR0+HiUjWu4J934+a60jqbLVtTqpOOFRWd3M8px7MkdP1VlSuJVvayKowVCDBKIHrdSnvKDWkdVWzqGWEqcqLQsVWyUeZPCCQj1EEhZrNxG2hY8LYCkRhUL0Vl2yQuevqeq6e5aqC/p6ri8TmLpir6rYKt7tiq6zUxjZSaFnBDcUZwQ3BMIWmiMogr5wBBiRroguWoVgIarByMdAhBbaVtrNen56rjj1K9bPZvZ/wDOVvjcLivQyu/FPe7O2A/zVf8AurrmmWcpXNOpDWKNxKN1qSjU7Louho7OTLNnpd5hqOBs5oWKFUt4XWO2dlJ3Gz44K0M50tMzmSxa9GrOraKVKyR/MQs8bsrW0CsdZmFf0bLonKWzTxCHLPQSGCzkhYJmhs7ouxpbHngrGhsYcktLVJDMdMzjaGzTyTbNnHku0p7Hjgiu2b0QHqrC/wCU4c2ZC9m2cIs7L+Upf2BcNV2Z0Xehu7bWg4C2YD07oyn9DkUpMzPEMW2CJAqQSxdkATzJzymEQ1Wt1MfmtJSRjuLGGKQCgxw8x0MqTXzoZXWRXcFdOIbMTppr+uFyW1K7t7dboIJ0cAMEs3RnIHvwRK6+swEH4Zj2Toqu4o72d3EHhkkcIHgdeiVzxk+g7p5QS5QGnU3oLTIcAQeYIkFNipuSXcvbriOaVtKW4A2MSSBy3iXFvWJS+26p9HuNnJy7u4HnxRJ56hdlceHdPaX9vcGRvHgPYQemuOqaa8H55GFz/Z6s6rSa4DU1GTo2WPLA7xhvAcPJXbG7og/p5IWnlKXLI1MIx49w28sCHKlKbFDzl6E4IzgokLMNwECpgqMKYCG+oRdAFy1Ud9T1XQ1Qqm8p6riyZyd2xVVZi6C+pKprU0WDJaKmoEIhO1qSVcEzGQvOIAhRKMQhlqImLyiRU6buBUCttUlEe27Hob3Z+yHK5r/eVkiyyjUK+7G0t7YNp9vW+9qphlkOSx9bk25GjW0cLx2UDGZ0VhQsQeCdfYwZATVvQI8FnTy9jShFLqVNSxSlzZdF1L6KSuLZVhmaZZ00chV2ZK3b7LXRm1R6Nomf9DoA8Suyot9njkrChs3orejaJoU2sBc4gAZJOgCDLK2T6UV9DZ3RPUbGOCoK/b61Y7dAe8T6zQN3yk5XYbLumV6balIhzXDB/A8iqzxzSuSByz9gAs1v6EOSs9xbLFXaC85lHWsQrW8G6ygOVFvuUnU1rbGlH7L4LT8L4nK+wj4jJzxpfsSBgx7PDgfw8kpf1AAWvALTz68Fv6TvYGCDxzrP5H3Kp2t/xN0Oa5p3u7Dpa4wYJkcNdI01Whnyra0hPT4vUrJDtAKbSTLmgDJcJO7xGZMd4TpjVWmyr4uY1zmw15kaT34iQNNRjxXM2my3EPZUAbjgGiN9ploI+ea6bZ9EBwBEECS36oIjdc3mEDT5JuVNhtVjxKHpRY1SknGJzqSfdHz4p55VffGGknT5n8fYtKclGLZm4ouToFTO8egwPj+Sbp2jDlwJjxA8capS0BDROpEnxdk+yY8k/QKiGKO1Wi08kt3DIVCWMDWNDWAd2PqgZEiI+fNFo15LgMgEEEEEEOkxI8vaEO7sy9jgMCDwLuGYB7vPCT2Vs9wBirV3dIGRvD1hMRjoAkZTnDLSQ4scJ4rbLQvwOGY98KQlEcyQJAGnhI/JbayE9FuuTPkqfBwdS3QH04VtVISlYBItUbCYgWrYCm8LQCEwiBuCRuaasSEvWpyoLHN3tBVFeiupuqKqa9uuToIuUc3cU0jUpLoK9BVtekjQmVlEqXNQyE7WppVwTEZWLTiCUYRChoiANH0L+z4TsK0+1r/e1VaMpqv/AGbidh2v2tb76qrtlNYPiP5n/DV0T+kv6QFFTFFMMpqZas6hhzEn0159217R1Kdb0NEhsAEugEknQDyXpT2ryf8AaZRayu2q1zTvDdcAQSHN0kDTCY0cU8tNETm9joUse0tzvhriHeUTHgvQNj3ralP0hxAO90jVeMs2iQ9rm8Fc2+267KbmtIDXAzgcdVo5tKpdEkAhnrq2zqbrtnX3yaTGejBwCCS4cyeCH2w7TenoUGtBaKhPpB1YYLOonK5altkhm6GyfP2JradqPolIVXhrgS8NA3j3+fXAwo8mMZLj3J32nTC1aVFrNQT0Xof7KaTvo9Q5DHVO4D0ADiPP4LzTsTsL6ZWFOpU9G3X+J4Gob1he+WFmyjTbTpjda0AAdAh6il6bspOe5dKDwtFSWQlqBAiEvt50CkRwp+OOOPCU2Qq7tXO7TIEn0caEjJ8QnNHxua7Ac1Or7nFXm2GsqGH7pEBpIjfeRJGeka8uKVtbqrXeKhDyG97ddDJ9ZkSMbzQRoI70HhCV5sUnMaMkkGN0O13BORB4QcNyuj2VRDA2nvb5BGTDnEGSXnn6xx1Vqk+4dyhGPBbWdTfDS0uiQYIaHbzT3gY5dE85nLBngIz8/HqlrakWk8Q4gkA4w0NkT0A6J1rO6OJ+cFaGKO+Ne5l5JbJX7GqFQOHJwALh48R06pTaTBukHkR8SfiVOq2IOcaHOOYxzjzSdesXb2TBcWZ5udukjnBPtlUy5pbdsupfFhSlui+Bi3aS0TrAB8Rg/BMUjHNV/p9Y4OcP6jC06oTEnXQHU/6RqfJFWoqK4BPA22XouJBjJ0ic5MEeKMww0Dl8Tk+8lU1M92HNO7/pcAOuB3T4ptl4IyfPEHWDjoFWOZb7nwdLHLZUORuqfxWqMlx5R755cOKotq7eawuG9G7TLiIjSdS4TwGBzKc7P35q0WvMBzmtcRxhzQRMcMxPHdOmgjzoyyJRZLwShiuSOaFSUvXqc0tSrKl7YbRfTDGtxvgmfrQDGOWZz0Sqk5GntLetfU24e9rTyJAKnSrNcJa4OHMEELztlRZQunUnbzHbp9x6OHEK206j0cobgltl3wrU2vGCcEcnDUJsNQzhKsxJVLQuwAT4K7oWhqGB4k8AOavrS3awQAPHiVZRvqTvroedXexaoE+jdHgVRXFvzXtW8qPtHsBldhcwAVAMR9boV3ToWUn7nkFekq6qxXd5SgkFVddqPBlZoRIUIR3BCKZTFZI+if2YNnYlr9rW++qLomMVD+ysf/iWv2lf76oujKwvEfzP4Q3pX9OiKi4rHKMLObGkik7aVXttKhpkg4BI1DScn2LzcbGoupzvAu1meK7Xtb2jLHG3pUhVcW97e9UA8Maryy6tq9OZG60k8yAFo6SEtvWvf5ObUVyrLKy9H6GoHiloWg6PDhlpI48MhUPfd3eHPgsoNPOZyraxoyDA6kkwPYn16LYs/XSEaVV7G7swJmIGvPK3s+s01f8AimGjJ4yVYVbfBMjw4qsqbMe54bHraEcZ0CncpJ2RtcWjtez9WnUvKLbaSQ9riYwGt9afJeyArwvZFvX2e8VmQIHeByHN4gr2i0uw9jXjG80O9olZuak1TtBZqT6qh2VreQDVWt9A3FNgxKR7TiW0wAT3OCP6RD26JFL7NafhvM38CesTUUUF1RG4WtbJiI1mNMnEePJbsLUg0/4Wlp6g8D7B7AjFHoFazwRvcI+c62hyOPn+qlSd89Pxj54Ke7IhDcyOnX8/z/8AiDkxuD3RLwkprawF60lpjWPBVDau7RBjIJx/F6Q4n/Xx81bXWhnkdPDh1SIpCIOhIPmYPu3SfNJ6ibk0N4IqMSVpZAtJe5x778NJY31j+6Z6a8NE/SotHqgCdYET1PM+KBYmN5vIh3k7X+oFNt81oaeMdiaQjnlLe0wdV+7xjquev7hzXQ0b4ByBA4B7SJwTjTGF0tRvKPnyPyFT32zzlzZiRkesCCQC3hxdI44GNEvrU2qGdE4opLvZz6zSGEb5DW1GwQG+klvcMHeIaSeHqidF0lkHNGGtEMa0NBmGtkQTg6zqPalbSwbMgYOpzO+ACM6jug4GCAOk2tvbRJOpx4RrA4ZS+lxtyC6zL6aPNKNwuT7TXLnVjvE90Q0cA3XHtVs+vCrdrUhUhw9Ye8KmN0x2UeCrpORChspkI4YmQXJ0vYxx3ag4bwI8SM/ALpC9cbsW8NEnEtdE85HJdNa3baglp8RxHiEKXU7ay+2bc7rHcyQPLJTbKio7R2VZMcocnRCXI4HojXpZjkR7w0EkwAJPgEMIeX9r6Qbc1QNN6faAT8VzNcK923cGpVe/95xPlw90KhuijwKsTqIJRHoRTURebPoz9lhjYlr9pX++qLoQ5cx+zZ0bDtftK/31RXQuFh+Jfm/iHNJG8d/sdcVEOSnp1IV0iM7Gcv2l2VVZW+kUWekDhDm/WEcQufr2NzddwUDTGhc7AA4r0kVwUKrWCLHM4roEVtUeG7U2RVtqjmlriAcOjBHAp+wouLPV8SvTdr24q03NIwQqjs9s1sQSd4agjDuGOfBNrV7oW1ygf+dKXHQ5dlCBkDMaiU3sizZUfUY/MwQR3S0jQjkuwq7ABHdA/VVFLY7mV5/eBlUWojKyXirpyI0uzgc8GrWe9gM7uk9CuzobSAAAwBiOiq32DlEWbgqSkp9Wdsa9i+/xDqtO2iqhts7wUvobkOok7GWf+Iq32m+WUDzog+1ct9GjUrpNof8ASt/sG/ALU8MrzHXYzfEVWNfJXvKJQclXHOUemtwxSwZUU2vlKsRgoKsjWpCDCraeQRxDiD4DLf6Y9qsyq9tPdqEZh4njG8HHjw/RJarFGtyHtNkfMWZTdFRvUEH8Pem/SKvrkiHfu7pPhvw72CT5J3dV9J9tA9SubDAzhMMpA5xPONP1S9JqalMSin1FlJroDFuJ+ZiIA6I0KMqbSqKKXQlzb6njlfZD+SRdsx86FegVbqdQELBWX5bXRm6sx59U2S4cEE2JC9FqW7Clqmy2Fd6kW3ROGFKFKk9zTLMH51XWu2K3UJepYRwVXKgiaYGzv3QJbnjyHgrm3vAQqttqeARG0XDgq7mQ4IvaNYFVvbG6IohrPrHvEchmPnkh0yQmQze1E+OVymQ4nnFxhU12V6btbs/Tq5A3He5cZt3s8+lkd4FHhJA5JnLuQymKlONUEhNJi8ke79i7r0ewLUn/AN1Yf7tX8ln+MBJ9n6252eszE/8AMVh/uVkh9JB0Cy9bBPLdew/onWKv2y+G050lFbeErnBUMo1J3NJPEhxSOgbdHmtvuBxKoTkyESkyTlV8tFlL9F02qHHdkR4o1DcD4ZBjiqJjd3Mo1jcgOwColDjg5XfJ1rXmElVkmQMgquq7TIg7vl0ST9qvLpGBGg4occbZFbSyuL6D86pCttYjkq+s8kECc5Qfo51TChFFW5ew47tA4cEI9onlKGjnIU20eG6iVBewOpP3Cu2s92YXdVnk29oedsw/0hcD9G6cV31RsW9oP8sz4BaHh1b3XYzvEU/LV9xTcRqbFsBEGFstmIFaxShapOUiFBzRB7kB7Zd7vKZPxReXiBGczx+eSg5w3m9QT0xumfYPOEHUK4MPp3Uhe7pggziWuHmQY95RKbyQ08x7+Kysfh8DH5LVuIBbyOPAmB7x7wl9M6lQbUK1Yem5MCUsDCZYU8JMIxq2dVjXrTnIZzOBc4qG+VZGgom3WfRrlc6sVB1yVYOtUN1quo4UZe81P6cFt9mgfQFDjZKk0P0rxvJGF208ElRtMKRtlVwRZTY16ZnJEZcMCrvQJPaAcAd3kqbS+8u7naVKO9Cpb7atvBBId0XNVrZ5OSSlatm7kr7SLEduMpOcSxpb0AJVBVpxpPmF0lS0PJJXFoUWMqKtHpuw2T2esx/ma33ldV1KhCvOzbI2Dag8Lit97WS4A5JLWzrJ/B7RQ+n/AFiAorXoyrUNCibdJeYNuBXtCJSragcDlNfRlp1GF25M7bQI1FBjiDIUzTUm011o4n6adUMNkoopojGZVbok01qIKaYp0gmGUkJzLIQbbSjtsVZUrZMst1TzGQ5JFO2wldLfMinbDlQaPYAhU7ZNbawKP2QWt4RJvJL4MnxSSlBJdxAFTblBc9DFVegMLaPsW95JtqorXqOTnElUdAJEyIiI56eKSfUy084A4jLXmnPifkaJur6p9/4R1lJVjGg+rqM5aIB11gR8YVMv2hsPUypWP1YMECBoe8N4z0aSfLopMqEuadMc9Q4xHI/Vz0QN7AEYO6ZyTHdMdRHM/VKLQaAGAgDdIgDQFsTE/wAW77eiVx/cHyfbQ8KiZaFW24kQP4oBIIguj8depVpQfIONDjMyOBTrYk4tEgVjiobyiXKhDRSbi1uLVe4DXBsate4nk1kSeplzcePJQtbxtQ93Qt3mngQCWuEcCD8R5JUa1hDTUfRI5CyFBIq6itCgmiFFQcB9EtGijwtgLiRQ0ECtbyrAhaLFUmimOzxyQ6mzW8le+jUXU1xBzb9kjkla+xgeC6p1NBqUwqtHDlra7myaDBwr1D7X1D+KrBQXRXLI2dR+2d8Xrnae0GkgGROhIwe/uDI0BOhPMc0hrE3PjsjR0bSx892bFKEdjUOnUDmyMagg6gtJa4GOIII8lJpSTvoxu+wWAlqsIpchPhckdYAtWAKZMhDBV0VsO0IjKaXDkekVVo6xplJM0moVFMMCEztw5QammpOkUw1yhIDMYa5a2+cUfswosch9qq4ZTpuMwKM41McB1Wx4QvqS+DL1/wBqKxztemPPl7wh7yTqX8ag4c1jomAXEDuuIh0OcJ8+IhMObK9GkZfQKx6YpvSlNpTbGLmkQ5Bab5PhPiWnQwdNfek7hjp7vrAY4NySW514nA8QNE02G8/ZAnP4ILboGYGBg4gaDPe14ezxQsnKpF8fDsTYwwDORBOp8TJE5MHTgeqPSIxBgSSNcBzScdOHmiVGw7hqAcyfGOMQNeQ5pd8gFokw0mJ3iS3PtkDHJAUAzkMgxBgxpoJAOdQOc/onLSqSI47o/L26jGMKrry4mADMAnJAcQMZGgkHrB8z7McZe6ZkwOJG6II9uURoG0q5HXvIWm1EGsUNrsokY2CnSFa9m15BdOjm8pa+N5p82tMiDLRnWd0LJrCS2dI1kCXFxjqXOJJ445LFiQNMNurN1bWKGcaha3VixQSaIUg1YsUMlGt1a3VixVOJbqiWrFi44G5qg5ixYuOZcXTZsKX2rvi9c2zZrRGpjTLgAN7fDSAQHAHSeGOc4sWZrpNZeOyNHRpPFz3YWhbbrQ0GdSSdSXEuc49SSSiGgsWJG2+Rv2IuooNWmsWK6ZAAhR3VixERDJCmjUgtLFVkFjQOE1TWliEyaDNKIxyxYoBtEipdpqIfTpNdoaMHhg4MHgsWLY8H/JL4MzxL8a+TnjYNcRk+s1zswHOZBBIGJkNOAJjlhOtCxYvRmKwrGplrVixUbJI1GyCOYg+HJQbbtzAAMBsjuuDRMBpGREmBosWKCUEZbAyYABEcydILidXCNVuva4JwRDQWuGDB56jy1WLFDLxbsUq2ujZ07kkZJc0nXXdz44GnFijS3W4/XSPwWLFC6nT6GnyVlFixYiroL5Hw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data:image/jpeg;base64,/9j/4AAQSkZJRgABAQAAAQABAAD/2wCEAAkGBxQSEhUUEhQUFBUXFBcXFxcXFxQUFBcUFBUXFxUUFBUYHCggGBolHBQUITEhJSksLi4uFx8zODMsNygtLisBCgoKDg0OGhAQGiwkHyQsLywsLCwsLCwsLCwsLCwsNCwsLCwvLCwsLCwsLCwsLCwvLCwsLCwsLCwsLCwsLCwsLP/AABEIAJYBUAMBIgACEQEDEQH/xAAcAAACAgMBAQAAAAAAAAAAAAADBAIFAAEGBwj/xABDEAABAwMBBQQGBwYEBwEAAAABAAIRAwQhMQUSQVFhBiJxgRMykaGx8BRCc7PB0eEHUmJ0orIVZHKjIyQzNDZT8SX/xAAaAQACAwEBAAAAAAAAAAAAAAADBAECBQAG/8QAKBEAAgIBAwIFBQEAAAAAAAAAAAECEQMEEiExUQUTIkFxIzIzYYEU/9oADAMBAAIRAxEAPwCDgoPCJUQys9j6JBAro7VCqFUkob9q567YuqvmLnL1ilF0c/XalnJ66Yk3pqAGaIELVR3SFpxWiEUWkQlSDlohbUlTZCLTfMBLkqQK449VvpHZzZ5A0vK89BvXH6Lz26r5wu92n/43s/8AnK3xuF5/UYhy6hoLgga0jqsZUKgWFTa1daOaYWVuVtjVkK1lHFmpWSt7q2QpIoiFhK3Ci5cRRCo9C9It1NVprFVsJFDFJ6fouSlGiU9RppeTQVIOxy962Qf+Rsf5Oj/Y1eEMpr3fZX/Y2P8AJ0v7Gomn6sX1X2DG8VLePMoYRAU2jObCBxW97KjK0FJAdruq06tCCXR0+HiUjWu4J934+a60jqbLVtTqpOOFRWd3M8px7MkdP1VlSuJVvayKowVCDBKIHrdSnvKDWkdVWzqGWEqcqLQsVWyUeZPCCQj1EEhZrNxG2hY8LYCkRhUL0Vl2yQuevqeq6e5aqC/p6ri8TmLpir6rYKt7tiq6zUxjZSaFnBDcUZwQ3BMIWmiMogr5wBBiRroguWoVgIarByMdAhBbaVtrNen56rjj1K9bPZvZ/wDOVvjcLivQyu/FPe7O2A/zVf8AurrmmWcpXNOpDWKNxKN1qSjU7Louho7OTLNnpd5hqOBs5oWKFUt4XWO2dlJ3Gz44K0M50tMzmSxa9GrOraKVKyR/MQs8bsrW0CsdZmFf0bLonKWzTxCHLPQSGCzkhYJmhs7ouxpbHngrGhsYcktLVJDMdMzjaGzTyTbNnHku0p7Hjgiu2b0QHqrC/wCU4c2ZC9m2cIs7L+Upf2BcNV2Z0Xehu7bWg4C2YD07oyn9DkUpMzPEMW2CJAqQSxdkATzJzymEQ1Wt1MfmtJSRjuLGGKQCgxw8x0MqTXzoZXWRXcFdOIbMTppr+uFyW1K7t7dboIJ0cAMEs3RnIHvwRK6+swEH4Zj2Toqu4o72d3EHhkkcIHgdeiVzxk+g7p5QS5QGnU3oLTIcAQeYIkFNipuSXcvbriOaVtKW4A2MSSBy3iXFvWJS+26p9HuNnJy7u4HnxRJ56hdlceHdPaX9vcGRvHgPYQemuOqaa8H55GFz/Z6s6rSa4DU1GTo2WPLA7xhvAcPJXbG7og/p5IWnlKXLI1MIx49w28sCHKlKbFDzl6E4IzgokLMNwECpgqMKYCG+oRdAFy1Ud9T1XQ1Qqm8p6riyZyd2xVVZi6C+pKprU0WDJaKmoEIhO1qSVcEzGQvOIAhRKMQhlqImLyiRU6buBUCttUlEe27Hob3Z+yHK5r/eVkiyyjUK+7G0t7YNp9vW+9qphlkOSx9bk25GjW0cLx2UDGZ0VhQsQeCdfYwZATVvQI8FnTy9jShFLqVNSxSlzZdF1L6KSuLZVhmaZZ00chV2ZK3b7LXRm1R6Nomf9DoA8Suyot9njkrChs3orejaJoU2sBc4gAZJOgCDLK2T6UV9DZ3RPUbGOCoK/b61Y7dAe8T6zQN3yk5XYbLumV6balIhzXDB/A8iqzxzSuSByz9gAs1v6EOSs9xbLFXaC85lHWsQrW8G6ygOVFvuUnU1rbGlH7L4LT8L4nK+wj4jJzxpfsSBgx7PDgfw8kpf1AAWvALTz68Fv6TvYGCDxzrP5H3Kp2t/xN0Oa5p3u7Dpa4wYJkcNdI01Whnyra0hPT4vUrJDtAKbSTLmgDJcJO7xGZMd4TpjVWmyr4uY1zmw15kaT34iQNNRjxXM2my3EPZUAbjgGiN9ploI+ea6bZ9EBwBEECS36oIjdc3mEDT5JuVNhtVjxKHpRY1SknGJzqSfdHz4p55VffGGknT5n8fYtKclGLZm4ouToFTO8egwPj+Sbp2jDlwJjxA8capS0BDROpEnxdk+yY8k/QKiGKO1Wi08kt3DIVCWMDWNDWAd2PqgZEiI+fNFo15LgMgEEEEEEOkxI8vaEO7sy9jgMCDwLuGYB7vPCT2Vs9wBirV3dIGRvD1hMRjoAkZTnDLSQ4scJ4rbLQvwOGY98KQlEcyQJAGnhI/JbayE9FuuTPkqfBwdS3QH04VtVISlYBItUbCYgWrYCm8LQCEwiBuCRuaasSEvWpyoLHN3tBVFeiupuqKqa9uuToIuUc3cU0jUpLoK9BVtekjQmVlEqXNQyE7WppVwTEZWLTiCUYRChoiANH0L+z4TsK0+1r/e1VaMpqv/AGbidh2v2tb76qrtlNYPiP5n/DV0T+kv6QFFTFFMMpqZas6hhzEn0159217R1Kdb0NEhsAEugEknQDyXpT2ryf8AaZRayu2q1zTvDdcAQSHN0kDTCY0cU8tNETm9joUse0tzvhriHeUTHgvQNj3ralP0hxAO90jVeMs2iQ9rm8Fc2+267KbmtIDXAzgcdVo5tKpdEkAhnrq2zqbrtnX3yaTGejBwCCS4cyeCH2w7TenoUGtBaKhPpB1YYLOonK5altkhm6GyfP2JradqPolIVXhrgS8NA3j3+fXAwo8mMZLj3J32nTC1aVFrNQT0Xof7KaTvo9Q5DHVO4D0ADiPP4LzTsTsL6ZWFOpU9G3X+J4Gob1he+WFmyjTbTpjda0AAdAh6il6bspOe5dKDwtFSWQlqBAiEvt50CkRwp+OOOPCU2Qq7tXO7TIEn0caEjJ8QnNHxua7Ac1Or7nFXm2GsqGH7pEBpIjfeRJGeka8uKVtbqrXeKhDyG97ddDJ9ZkSMbzQRoI70HhCV5sUnMaMkkGN0O13BORB4QcNyuj2VRDA2nvb5BGTDnEGSXnn6xx1Vqk+4dyhGPBbWdTfDS0uiQYIaHbzT3gY5dE85nLBngIz8/HqlrakWk8Q4gkA4w0NkT0A6J1rO6OJ+cFaGKO+Ne5l5JbJX7GqFQOHJwALh48R06pTaTBukHkR8SfiVOq2IOcaHOOYxzjzSdesXb2TBcWZ5udukjnBPtlUy5pbdsupfFhSlui+Bi3aS0TrAB8Rg/BMUjHNV/p9Y4OcP6jC06oTEnXQHU/6RqfJFWoqK4BPA22XouJBjJ0ic5MEeKMww0Dl8Tk+8lU1M92HNO7/pcAOuB3T4ptl4IyfPEHWDjoFWOZb7nwdLHLZUORuqfxWqMlx5R755cOKotq7eawuG9G7TLiIjSdS4TwGBzKc7P35q0WvMBzmtcRxhzQRMcMxPHdOmgjzoyyJRZLwShiuSOaFSUvXqc0tSrKl7YbRfTDGtxvgmfrQDGOWZz0Sqk5GntLetfU24e9rTyJAKnSrNcJa4OHMEELztlRZQunUnbzHbp9x6OHEK206j0cobgltl3wrU2vGCcEcnDUJsNQzhKsxJVLQuwAT4K7oWhqGB4k8AOavrS3awQAPHiVZRvqTvroedXexaoE+jdHgVRXFvzXtW8qPtHsBldhcwAVAMR9boV3ToWUn7nkFekq6qxXd5SgkFVddqPBlZoRIUIR3BCKZTFZI+if2YNnYlr9rW++qLomMVD+ysf/iWv2lf76oujKwvEfzP4Q3pX9OiKi4rHKMLObGkik7aVXttKhpkg4BI1DScn2LzcbGoupzvAu1meK7Xtb2jLHG3pUhVcW97e9UA8Maryy6tq9OZG60k8yAFo6SEtvWvf5ObUVyrLKy9H6GoHiloWg6PDhlpI48MhUPfd3eHPgsoNPOZyraxoyDA6kkwPYn16LYs/XSEaVV7G7swJmIGvPK3s+s01f8AimGjJ4yVYVbfBMjw4qsqbMe54bHraEcZ0CncpJ2RtcWjtez9WnUvKLbaSQ9riYwGt9afJeyArwvZFvX2e8VmQIHeByHN4gr2i0uw9jXjG80O9olZuak1TtBZqT6qh2VreQDVWt9A3FNgxKR7TiW0wAT3OCP6RD26JFL7NafhvM38CesTUUUF1RG4WtbJiI1mNMnEePJbsLUg0/4Wlp6g8D7B7AjFHoFazwRvcI+c62hyOPn+qlSd89Pxj54Ke7IhDcyOnX8/z/8AiDkxuD3RLwkprawF60lpjWPBVDau7RBjIJx/F6Q4n/Xx81bXWhnkdPDh1SIpCIOhIPmYPu3SfNJ6ibk0N4IqMSVpZAtJe5x778NJY31j+6Z6a8NE/SotHqgCdYET1PM+KBYmN5vIh3k7X+oFNt81oaeMdiaQjnlLe0wdV+7xjquev7hzXQ0b4ByBA4B7SJwTjTGF0tRvKPnyPyFT32zzlzZiRkesCCQC3hxdI44GNEvrU2qGdE4opLvZz6zSGEb5DW1GwQG+klvcMHeIaSeHqidF0lkHNGGtEMa0NBmGtkQTg6zqPalbSwbMgYOpzO+ACM6jug4GCAOk2tvbRJOpx4RrA4ZS+lxtyC6zL6aPNKNwuT7TXLnVjvE90Q0cA3XHtVs+vCrdrUhUhw9Ye8KmN0x2UeCrpORChspkI4YmQXJ0vYxx3ag4bwI8SM/ALpC9cbsW8NEnEtdE85HJdNa3baglp8RxHiEKXU7ay+2bc7rHcyQPLJTbKio7R2VZMcocnRCXI4HojXpZjkR7w0EkwAJPgEMIeX9r6Qbc1QNN6faAT8VzNcK923cGpVe/95xPlw90KhuijwKsTqIJRHoRTURebPoz9lhjYlr9pX++qLoQ5cx+zZ0bDtftK/31RXQuFh+Jfm/iHNJG8d/sdcVEOSnp1IV0iM7Gcv2l2VVZW+kUWekDhDm/WEcQufr2NzddwUDTGhc7AA4r0kVwUKrWCLHM4roEVtUeG7U2RVtqjmlriAcOjBHAp+wouLPV8SvTdr24q03NIwQqjs9s1sQSd4agjDuGOfBNrV7oW1ygf+dKXHQ5dlCBkDMaiU3sizZUfUY/MwQR3S0jQjkuwq7ABHdA/VVFLY7mV5/eBlUWojKyXirpyI0uzgc8GrWe9gM7uk9CuzobSAAAwBiOiq32DlEWbgqSkp9Wdsa9i+/xDqtO2iqhts7wUvobkOok7GWf+Iq32m+WUDzog+1ct9GjUrpNof8ASt/sG/ALU8MrzHXYzfEVWNfJXvKJQclXHOUemtwxSwZUU2vlKsRgoKsjWpCDCraeQRxDiD4DLf6Y9qsyq9tPdqEZh4njG8HHjw/RJarFGtyHtNkfMWZTdFRvUEH8Pem/SKvrkiHfu7pPhvw72CT5J3dV9J9tA9SubDAzhMMpA5xPONP1S9JqalMSin1FlJroDFuJ+ZiIA6I0KMqbSqKKXQlzb6njlfZD+SRdsx86FegVbqdQELBWX5bXRm6sx59U2S4cEE2JC9FqW7Clqmy2Fd6kW3ROGFKFKk9zTLMH51XWu2K3UJepYRwVXKgiaYGzv3QJbnjyHgrm3vAQqttqeARG0XDgq7mQ4IvaNYFVvbG6IohrPrHvEchmPnkh0yQmQze1E+OVymQ4nnFxhU12V6btbs/Tq5A3He5cZt3s8+lkd4FHhJA5JnLuQymKlONUEhNJi8ke79i7r0ewLUn/AN1Yf7tX8ln+MBJ9n6252eszE/8AMVh/uVkh9JB0Cy9bBPLdew/onWKv2y+G050lFbeErnBUMo1J3NJPEhxSOgbdHmtvuBxKoTkyESkyTlV8tFlL9F02qHHdkR4o1DcD4ZBjiqJjd3Mo1jcgOwColDjg5XfJ1rXmElVkmQMgquq7TIg7vl0ST9qvLpGBGg4occbZFbSyuL6D86pCttYjkq+s8kECc5Qfo51TChFFW5ew47tA4cEI9onlKGjnIU20eG6iVBewOpP3Cu2s92YXdVnk29oedsw/0hcD9G6cV31RsW9oP8sz4BaHh1b3XYzvEU/LV9xTcRqbFsBEGFstmIFaxShapOUiFBzRB7kB7Zd7vKZPxReXiBGczx+eSg5w3m9QT0xumfYPOEHUK4MPp3Uhe7pggziWuHmQY95RKbyQ08x7+Kysfh8DH5LVuIBbyOPAmB7x7wl9M6lQbUK1Yem5MCUsDCZYU8JMIxq2dVjXrTnIZzOBc4qG+VZGgom3WfRrlc6sVB1yVYOtUN1quo4UZe81P6cFt9mgfQFDjZKk0P0rxvJGF208ElRtMKRtlVwRZTY16ZnJEZcMCrvQJPaAcAd3kqbS+8u7naVKO9Cpb7atvBBId0XNVrZ5OSSlatm7kr7SLEduMpOcSxpb0AJVBVpxpPmF0lS0PJJXFoUWMqKtHpuw2T2esx/ma33ldV1KhCvOzbI2Dag8Lit97WS4A5JLWzrJ/B7RQ+n/AFiAorXoyrUNCibdJeYNuBXtCJSragcDlNfRlp1GF25M7bQI1FBjiDIUzTUm011o4n6adUMNkoopojGZVbok01qIKaYp0gmGUkJzLIQbbSjtsVZUrZMst1TzGQ5JFO2wldLfMinbDlQaPYAhU7ZNbawKP2QWt4RJvJL4MnxSSlBJdxAFTblBc9DFVegMLaPsW95JtqorXqOTnElUdAJEyIiI56eKSfUy084A4jLXmnPifkaJur6p9/4R1lJVjGg+rqM5aIB11gR8YVMv2hsPUypWP1YMECBoe8N4z0aSfLopMqEuadMc9Q4xHI/Vz0QN7AEYO6ZyTHdMdRHM/VKLQaAGAgDdIgDQFsTE/wAW77eiVx/cHyfbQ8KiZaFW24kQP4oBIIguj8depVpQfIONDjMyOBTrYk4tEgVjiobyiXKhDRSbi1uLVe4DXBsate4nk1kSeplzcePJQtbxtQ93Qt3mngQCWuEcCD8R5JUa1hDTUfRI5CyFBIq6itCgmiFFQcB9EtGijwtgLiRQ0ECtbyrAhaLFUmimOzxyQ6mzW8le+jUXU1xBzb9kjkla+xgeC6p1NBqUwqtHDlra7myaDBwr1D7X1D+KrBQXRXLI2dR+2d8Xrnae0GkgGROhIwe/uDI0BOhPMc0hrE3PjsjR0bSx892bFKEdjUOnUDmyMagg6gtJa4GOIII8lJpSTvoxu+wWAlqsIpchPhckdYAtWAKZMhDBV0VsO0IjKaXDkekVVo6xplJM0moVFMMCEztw5QammpOkUw1yhIDMYa5a2+cUfswosch9qq4ZTpuMwKM41McB1Wx4QvqS+DL1/wBqKxztemPPl7wh7yTqX8ag4c1jomAXEDuuIh0OcJ8+IhMObK9GkZfQKx6YpvSlNpTbGLmkQ5Bab5PhPiWnQwdNfek7hjp7vrAY4NySW514nA8QNE02G8/ZAnP4ILboGYGBg4gaDPe14ezxQsnKpF8fDsTYwwDORBOp8TJE5MHTgeqPSIxBgSSNcBzScdOHmiVGw7hqAcyfGOMQNeQ5pd8gFokw0mJ3iS3PtkDHJAUAzkMgxBgxpoJAOdQOc/onLSqSI47o/L26jGMKrry4mADMAnJAcQMZGgkHrB8z7McZe6ZkwOJG6II9uURoG0q5HXvIWm1EGsUNrsokY2CnSFa9m15BdOjm8pa+N5p82tMiDLRnWd0LJrCS2dI1kCXFxjqXOJJ445LFiQNMNurN1bWKGcaha3VixQSaIUg1YsUMlGt1a3VixVOJbqiWrFi44G5qg5ixYuOZcXTZsKX2rvi9c2zZrRGpjTLgAN7fDSAQHAHSeGOc4sWZrpNZeOyNHRpPFz3YWhbbrQ0GdSSdSXEuc49SSSiGgsWJG2+Rv2IuooNWmsWK6ZAAhR3VixERDJCmjUgtLFVkFjQOE1TWliEyaDNKIxyxYoBtEipdpqIfTpNdoaMHhg4MHgsWLY8H/JL4MzxL8a+TnjYNcRk+s1zswHOZBBIGJkNOAJjlhOtCxYvRmKwrGplrVixUbJI1GyCOYg+HJQbbtzAAMBsjuuDRMBpGREmBosWKCUEZbAyYABEcydILidXCNVuva4JwRDQWuGDB56jy1WLFDLxbsUq2ujZ07kkZJc0nXXdz44GnFijS3W4/XSPwWLFC6nT6GnyVlFixYiroL5Hw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84" name="Picture 16" descr="http://mikroby.blox.pl/resource/348myxococcusfr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00" y="3244640"/>
            <a:ext cx="3810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encrypted-tbn1.gstatic.com/images?q=tbn:ANd9GcSbYxFbFsllzsCIx8siUUfOtEcxRSemrVcePhc19z99PfTfbW5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92" y="1464364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www.myxo.uni-saarland.de/myxomeeting2010/myxo_pictu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47" y="5070251"/>
            <a:ext cx="12166284" cy="17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506" y="2244938"/>
            <a:ext cx="12066493" cy="4613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u="sng" dirty="0" smtClean="0"/>
              <a:t>Clostridium</a:t>
            </a:r>
            <a:r>
              <a:rPr lang="cs-CZ" b="1" dirty="0" smtClean="0"/>
              <a:t> </a:t>
            </a:r>
            <a:r>
              <a:rPr lang="cs-CZ" dirty="0" smtClean="0"/>
              <a:t>- a</a:t>
            </a:r>
            <a:r>
              <a:rPr lang="cs-CZ" dirty="0" smtClean="0"/>
              <a:t>naerobní kultivace v </a:t>
            </a:r>
            <a:r>
              <a:rPr lang="cs-CZ" dirty="0"/>
              <a:t>bujonu převrstveném parafinem – zajistí anaerobní </a:t>
            </a:r>
            <a:r>
              <a:rPr lang="cs-CZ" dirty="0" smtClean="0"/>
              <a:t>prostředí</a:t>
            </a:r>
            <a:endParaRPr lang="cs-CZ" b="1" dirty="0" smtClean="0"/>
          </a:p>
          <a:p>
            <a:r>
              <a:rPr lang="cs-CZ" dirty="0" smtClean="0"/>
              <a:t>10 g půdy + 100 ml destilované vody, dá se třepat na 10 minut</a:t>
            </a:r>
          </a:p>
          <a:p>
            <a:r>
              <a:rPr lang="cs-CZ" dirty="0" smtClean="0"/>
              <a:t>Dvojitá filtrace přes filtrační papír do baňky</a:t>
            </a:r>
          </a:p>
          <a:p>
            <a:r>
              <a:rPr lang="cs-CZ" dirty="0" smtClean="0"/>
              <a:t>Přelít do </a:t>
            </a:r>
            <a:r>
              <a:rPr lang="cs-CZ" dirty="0"/>
              <a:t>z</a:t>
            </a:r>
            <a:r>
              <a:rPr lang="cs-CZ" dirty="0" smtClean="0"/>
              <a:t>kumavky a tu vložit na 15 minut do vodní </a:t>
            </a:r>
            <a:r>
              <a:rPr lang="cs-CZ" dirty="0" smtClean="0"/>
              <a:t>lázně (75 – </a:t>
            </a:r>
            <a:r>
              <a:rPr lang="cs-CZ" dirty="0"/>
              <a:t>80 ˚</a:t>
            </a:r>
            <a:r>
              <a:rPr lang="cs-CZ" dirty="0" smtClean="0"/>
              <a:t>C, přežijí jen spory)</a:t>
            </a:r>
            <a:endParaRPr lang="cs-CZ" dirty="0" smtClean="0"/>
          </a:p>
          <a:p>
            <a:r>
              <a:rPr lang="cs-CZ" dirty="0" smtClean="0"/>
              <a:t>1 ml napipetovat do MPB </a:t>
            </a:r>
          </a:p>
          <a:p>
            <a:r>
              <a:rPr lang="cs-CZ" dirty="0" smtClean="0"/>
              <a:t>Na to  napipetovat 1 ml parafinu</a:t>
            </a:r>
          </a:p>
          <a:p>
            <a:endParaRPr lang="cs-CZ" dirty="0"/>
          </a:p>
          <a:p>
            <a:r>
              <a:rPr lang="cs-CZ" b="1" i="1" u="sng" dirty="0" err="1" smtClean="0"/>
              <a:t>Azotobacter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smtClean="0"/>
              <a:t>i</a:t>
            </a:r>
            <a:r>
              <a:rPr lang="cs-CZ" dirty="0" smtClean="0"/>
              <a:t>zolace na </a:t>
            </a:r>
            <a:r>
              <a:rPr lang="cs-CZ" dirty="0"/>
              <a:t>selektivním bezdusíkatém </a:t>
            </a:r>
            <a:r>
              <a:rPr lang="cs-CZ" b="1" dirty="0" err="1"/>
              <a:t>Ashbyho</a:t>
            </a:r>
            <a:r>
              <a:rPr lang="cs-CZ" b="1" dirty="0"/>
              <a:t> </a:t>
            </a:r>
            <a:r>
              <a:rPr lang="cs-CZ" b="1" dirty="0" smtClean="0"/>
              <a:t>agaru, </a:t>
            </a:r>
            <a:r>
              <a:rPr lang="cs-CZ" dirty="0" smtClean="0"/>
              <a:t>eliminuje druhy vyžadující dusík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popsat </a:t>
            </a:r>
            <a:r>
              <a:rPr lang="cs-CZ" dirty="0" smtClean="0"/>
              <a:t>misku na dno, na médium nadrobit půdu, mírně pokropit </a:t>
            </a:r>
            <a:r>
              <a:rPr lang="cs-CZ" dirty="0" smtClean="0"/>
              <a:t>střičkou, 72 h, 25 – 30 ˚C</a:t>
            </a:r>
            <a:endParaRPr lang="cs-CZ" dirty="0" smtClean="0"/>
          </a:p>
          <a:p>
            <a:endParaRPr lang="cs-CZ" dirty="0"/>
          </a:p>
          <a:p>
            <a:r>
              <a:rPr lang="cs-CZ" b="1" u="sng" dirty="0" err="1" smtClean="0"/>
              <a:t>Celulolytické</a:t>
            </a:r>
            <a:r>
              <a:rPr lang="cs-CZ" b="1" u="sng" dirty="0" smtClean="0"/>
              <a:t> MO </a:t>
            </a:r>
            <a:r>
              <a:rPr lang="cs-CZ" dirty="0" smtClean="0"/>
              <a:t>– </a:t>
            </a:r>
            <a:r>
              <a:rPr lang="cs-CZ" dirty="0" smtClean="0"/>
              <a:t>i</a:t>
            </a:r>
            <a:r>
              <a:rPr lang="cs-CZ" dirty="0" smtClean="0"/>
              <a:t>zolace na </a:t>
            </a:r>
            <a:r>
              <a:rPr lang="cs-CZ" dirty="0"/>
              <a:t>čisté Petriho misce, </a:t>
            </a:r>
            <a:r>
              <a:rPr lang="cs-CZ" u="sng" dirty="0" smtClean="0"/>
              <a:t>popsat </a:t>
            </a:r>
            <a:r>
              <a:rPr lang="cs-CZ" u="sng" dirty="0" smtClean="0"/>
              <a:t>víčko misky</a:t>
            </a:r>
            <a:r>
              <a:rPr lang="cs-CZ" dirty="0" smtClean="0"/>
              <a:t>, do misky nadrobit půdu, trochu </a:t>
            </a:r>
            <a:r>
              <a:rPr lang="cs-CZ" dirty="0" err="1" smtClean="0"/>
              <a:t>poutláčet</a:t>
            </a:r>
            <a:r>
              <a:rPr lang="cs-CZ" dirty="0" smtClean="0"/>
              <a:t>, </a:t>
            </a:r>
            <a:r>
              <a:rPr lang="cs-CZ" dirty="0" smtClean="0"/>
              <a:t>navlhčit střičkou, na </a:t>
            </a:r>
            <a:r>
              <a:rPr lang="cs-CZ" dirty="0" smtClean="0"/>
              <a:t>to přiložit </a:t>
            </a:r>
            <a:r>
              <a:rPr lang="cs-CZ" dirty="0" smtClean="0"/>
              <a:t>materiál z celulózy. Kultivujeme při pokojové teplotě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4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094" y="2420471"/>
            <a:ext cx="11510682" cy="4231341"/>
          </a:xfrm>
        </p:spPr>
        <p:txBody>
          <a:bodyPr/>
          <a:lstStyle/>
          <a:p>
            <a:r>
              <a:rPr lang="cs-CZ" b="1" i="1" dirty="0" smtClean="0"/>
              <a:t>Clostridium</a:t>
            </a:r>
            <a:r>
              <a:rPr lang="cs-CZ" dirty="0" smtClean="0"/>
              <a:t>: v přítomnosti klostridií vzniká sedlina, plyn a charakteristický zápach máselného kvašení, je možné zkontrolovat pod mikroskopem.</a:t>
            </a:r>
          </a:p>
          <a:p>
            <a:r>
              <a:rPr lang="cs-CZ" b="1" i="1" dirty="0" err="1" smtClean="0"/>
              <a:t>Azotobacter</a:t>
            </a:r>
            <a:r>
              <a:rPr lang="cs-CZ" dirty="0" smtClean="0"/>
              <a:t>:  slizovité kolonie kolem zrníček hlíny, v prvních dnech bělavé, stářím hnědnou. Je poznatelný charakteristický zápach. V preparátu lze pozorovat G- </a:t>
            </a:r>
            <a:r>
              <a:rPr lang="cs-CZ" dirty="0" err="1" smtClean="0"/>
              <a:t>kokotyčky</a:t>
            </a:r>
            <a:r>
              <a:rPr lang="cs-CZ" dirty="0" smtClean="0"/>
              <a:t>, často ve dvojicích, buňky jsou ohraničeny pouzdrem. Fázovým kontrastem jdou vidět cysty.</a:t>
            </a:r>
          </a:p>
          <a:p>
            <a:r>
              <a:rPr lang="cs-CZ" b="1" dirty="0" err="1" smtClean="0"/>
              <a:t>Celulolytické</a:t>
            </a:r>
            <a:r>
              <a:rPr lang="cs-CZ" b="1" dirty="0" smtClean="0"/>
              <a:t> bakterie</a:t>
            </a:r>
            <a:r>
              <a:rPr lang="cs-CZ" dirty="0" smtClean="0"/>
              <a:t>: ne/pozorujeme rozklad a změnu zbarvení. Nejintenzivnější rozklad by měl být u buničiny, méně u filtračního papíru a nejméně se rozkládá novinový papír. </a:t>
            </a:r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4405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Půda a mikroorganismy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5" y="2194560"/>
            <a:ext cx="11794377" cy="4663440"/>
          </a:xfrm>
        </p:spPr>
        <p:txBody>
          <a:bodyPr>
            <a:normAutofit/>
          </a:bodyPr>
          <a:lstStyle/>
          <a:p>
            <a:r>
              <a:rPr lang="cs-CZ" dirty="0" smtClean="0"/>
              <a:t>V 1g půdy je přítomno </a:t>
            </a:r>
            <a:r>
              <a:rPr lang="cs-CZ" b="1" dirty="0" smtClean="0"/>
              <a:t>několik bilionů </a:t>
            </a:r>
            <a:r>
              <a:rPr lang="cs-CZ" dirty="0" smtClean="0"/>
              <a:t>buněk mikroorganismů</a:t>
            </a:r>
          </a:p>
          <a:p>
            <a:r>
              <a:rPr lang="cs-CZ" b="1" dirty="0" smtClean="0"/>
              <a:t>Běžná půdní </a:t>
            </a:r>
            <a:r>
              <a:rPr lang="cs-CZ" b="1" dirty="0" err="1" smtClean="0"/>
              <a:t>mikroflora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dirty="0" smtClean="0"/>
              <a:t>bakterie </a:t>
            </a:r>
            <a:r>
              <a:rPr lang="cs-CZ" i="1" dirty="0" err="1" smtClean="0"/>
              <a:t>Agrobacterium</a:t>
            </a:r>
            <a:r>
              <a:rPr lang="cs-CZ" i="1" dirty="0" smtClean="0"/>
              <a:t>, </a:t>
            </a:r>
            <a:r>
              <a:rPr lang="cs-CZ" i="1" dirty="0" err="1" smtClean="0"/>
              <a:t>Arthrobacter</a:t>
            </a:r>
            <a:r>
              <a:rPr lang="cs-CZ" i="1" dirty="0" smtClean="0"/>
              <a:t>, </a:t>
            </a:r>
            <a:r>
              <a:rPr lang="cs-CZ" i="1" dirty="0" err="1" smtClean="0"/>
              <a:t>Bacillus</a:t>
            </a:r>
            <a:r>
              <a:rPr lang="cs-CZ" i="1" dirty="0" smtClean="0"/>
              <a:t>, Clostridium, </a:t>
            </a:r>
            <a:r>
              <a:rPr lang="cs-CZ" i="1" dirty="0" err="1" smtClean="0"/>
              <a:t>Nocardia</a:t>
            </a:r>
            <a:r>
              <a:rPr lang="cs-CZ" i="1" dirty="0" smtClean="0"/>
              <a:t>, </a:t>
            </a:r>
            <a:r>
              <a:rPr lang="cs-CZ" i="1" dirty="0" err="1" smtClean="0"/>
              <a:t>Pseudomonas</a:t>
            </a:r>
            <a:r>
              <a:rPr lang="cs-CZ" i="1" dirty="0" smtClean="0"/>
              <a:t>, </a:t>
            </a:r>
            <a:r>
              <a:rPr lang="cs-CZ" i="1" dirty="0" err="1" smtClean="0"/>
              <a:t>Serratia</a:t>
            </a:r>
            <a:r>
              <a:rPr lang="cs-CZ" i="1" dirty="0" smtClean="0"/>
              <a:t>, </a:t>
            </a:r>
            <a:r>
              <a:rPr lang="cs-CZ" i="1" dirty="0" err="1" smtClean="0"/>
              <a:t>Streptomyces</a:t>
            </a:r>
            <a:r>
              <a:rPr lang="cs-CZ" i="1" dirty="0" smtClean="0"/>
              <a:t>, </a:t>
            </a:r>
            <a:r>
              <a:rPr lang="cs-CZ" dirty="0" smtClean="0"/>
              <a:t>plísně </a:t>
            </a:r>
            <a:r>
              <a:rPr lang="cs-CZ" i="1" dirty="0" err="1" smtClean="0"/>
              <a:t>Aspergillus</a:t>
            </a:r>
            <a:r>
              <a:rPr lang="cs-CZ" i="1" dirty="0" smtClean="0"/>
              <a:t>, </a:t>
            </a:r>
            <a:r>
              <a:rPr lang="cs-CZ" i="1" dirty="0" err="1" smtClean="0"/>
              <a:t>Fusarium</a:t>
            </a:r>
            <a:r>
              <a:rPr lang="cs-CZ" i="1" dirty="0" smtClean="0"/>
              <a:t>, </a:t>
            </a:r>
            <a:r>
              <a:rPr lang="cs-CZ" i="1" dirty="0" err="1" smtClean="0"/>
              <a:t>Mucor</a:t>
            </a:r>
            <a:r>
              <a:rPr lang="cs-CZ" i="1" dirty="0" smtClean="0"/>
              <a:t>, </a:t>
            </a:r>
            <a:r>
              <a:rPr lang="cs-CZ" i="1" dirty="0" err="1" smtClean="0"/>
              <a:t>Penicillium</a:t>
            </a:r>
            <a:r>
              <a:rPr lang="cs-CZ" i="1" dirty="0" smtClean="0"/>
              <a:t> </a:t>
            </a:r>
          </a:p>
          <a:p>
            <a:r>
              <a:rPr lang="cs-CZ" b="1" dirty="0" smtClean="0"/>
              <a:t>Patogeny a oportunní </a:t>
            </a:r>
            <a:r>
              <a:rPr lang="cs-CZ" b="1" dirty="0" smtClean="0"/>
              <a:t>patogeny: </a:t>
            </a:r>
            <a:r>
              <a:rPr lang="cs-CZ" dirty="0" smtClean="0"/>
              <a:t>(</a:t>
            </a:r>
            <a:r>
              <a:rPr lang="cs-CZ" i="1" dirty="0" err="1" smtClean="0"/>
              <a:t>Actinomyces</a:t>
            </a:r>
            <a:r>
              <a:rPr lang="cs-CZ" i="1" dirty="0" smtClean="0"/>
              <a:t>, Clostridium, </a:t>
            </a:r>
            <a:r>
              <a:rPr lang="cs-CZ" i="1" dirty="0" err="1" smtClean="0"/>
              <a:t>Corynebacterium</a:t>
            </a:r>
            <a:r>
              <a:rPr lang="cs-CZ" i="1" dirty="0" smtClean="0"/>
              <a:t>, </a:t>
            </a:r>
            <a:r>
              <a:rPr lang="cs-CZ" i="1" dirty="0" err="1" smtClean="0"/>
              <a:t>Mycobacterium</a:t>
            </a:r>
            <a:r>
              <a:rPr lang="cs-CZ" i="1" dirty="0" smtClean="0"/>
              <a:t>, </a:t>
            </a:r>
            <a:r>
              <a:rPr lang="cs-CZ" i="1" dirty="0" err="1" smtClean="0"/>
              <a:t>Nocardia</a:t>
            </a:r>
            <a:r>
              <a:rPr lang="cs-CZ" i="1" dirty="0" smtClean="0"/>
              <a:t>, </a:t>
            </a:r>
            <a:r>
              <a:rPr lang="cs-CZ" i="1" dirty="0" err="1" smtClean="0"/>
              <a:t>Pseudomonas</a:t>
            </a:r>
            <a:r>
              <a:rPr lang="cs-CZ" dirty="0" smtClean="0"/>
              <a:t>…)</a:t>
            </a:r>
            <a:endParaRPr lang="cs-CZ" dirty="0"/>
          </a:p>
          <a:p>
            <a:r>
              <a:rPr lang="cs-CZ" b="1" dirty="0" err="1" smtClean="0"/>
              <a:t>Patogénní</a:t>
            </a:r>
            <a:r>
              <a:rPr lang="cs-CZ" b="1" dirty="0" smtClean="0"/>
              <a:t> bakterie</a:t>
            </a:r>
            <a:r>
              <a:rPr lang="cs-CZ" dirty="0" smtClean="0"/>
              <a:t> mohou být:</a:t>
            </a:r>
          </a:p>
          <a:p>
            <a:pPr lvl="1"/>
            <a:r>
              <a:rPr lang="cs-CZ" b="1" dirty="0" smtClean="0"/>
              <a:t>Primární patogen </a:t>
            </a:r>
            <a:r>
              <a:rPr lang="cs-CZ" dirty="0" smtClean="0"/>
              <a:t>– patogenní pro rostliny/živočichy/člověka, v půdě přežívají déle. Např. klostridia (</a:t>
            </a:r>
            <a:r>
              <a:rPr lang="cs-CZ" i="1" dirty="0" smtClean="0"/>
              <a:t>Cl. </a:t>
            </a:r>
            <a:r>
              <a:rPr lang="cs-CZ" i="1" dirty="0" err="1" smtClean="0"/>
              <a:t>tetani</a:t>
            </a:r>
            <a:r>
              <a:rPr lang="cs-CZ" i="1" dirty="0" smtClean="0"/>
              <a:t>, Cl. </a:t>
            </a:r>
            <a:r>
              <a:rPr lang="cs-CZ" i="1" dirty="0" err="1" smtClean="0"/>
              <a:t>botulinum</a:t>
            </a:r>
            <a:r>
              <a:rPr lang="cs-CZ" i="1" dirty="0" smtClean="0"/>
              <a:t>, Cl. </a:t>
            </a:r>
            <a:r>
              <a:rPr lang="cs-CZ" i="1" dirty="0" err="1" smtClean="0"/>
              <a:t>perfringens</a:t>
            </a:r>
            <a:r>
              <a:rPr lang="cs-CZ" i="1" dirty="0" smtClean="0"/>
              <a:t>, Cl. </a:t>
            </a:r>
            <a:r>
              <a:rPr lang="cs-CZ" i="1" dirty="0" err="1" smtClean="0"/>
              <a:t>septicum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Sekundární patogen </a:t>
            </a:r>
            <a:r>
              <a:rPr lang="cs-CZ" dirty="0" smtClean="0"/>
              <a:t>– do půdy se dostávají sekundárně z různých rezervoárů, přežívají v závislosti na jejich odolnosti </a:t>
            </a:r>
          </a:p>
        </p:txBody>
      </p:sp>
      <p:sp>
        <p:nvSpPr>
          <p:cNvPr id="4" name="AutoShape 2" descr="data:image/jpeg;base64,/9j/4AAQSkZJRgABAQAAAQABAAD/2wCEAAkGBxQTEhQUExQVFhUXGBkaGBgYGBgZGxkcGh8XGBwaGxwaHSggGBolGxkaIjEhJSkrLi4uGh8zODMsNygtLisBCgoKDg0OGhAQGywkICQsLCwsLCwsLCwsLCw0LCwsNCwsLCwsLCwsLCwsLCwsLCwsLCwsLCwsLCwsLCwsLCwsLP/AABEIAIcBdAMBIgACEQEDEQH/xAAbAAACAwEBAQAAAAAAAAAAAAACAwABBAUGB//EADwQAAECBAMFBgUDAwQCAwAAAAECEQADITESQVEEBWFxgRMikaGx8AYywdHhQlLxFGJyFSOCkqLCM3Sy/8QAGQEBAQEBAQEAAAAAAAAAAAAAAAECAwQF/8QALxEAAgECBQMCBAYDAAAAAAAAAAERAgMEEiExQRNR8GHRInGBkRShscHh8QUyQv/aAAwDAQACEQMRAD8A+4xIVs20pmJCkKCkmxBcQaFghx7ah84iaewCiRIkUEhG0TsKpY/crD/4qV/6w+OV8SKKZPaJDmWtCzySoYv/ABxDrGK6stLfYHViQHbBnejO/C8ZN07wE5KizFJYjmAr6xrMpSBuiRl3ntokylzC3dFnZyaAcHJA6wnYdoM1CHY91JWRYqIBwjhmeg1iZlMA6ESE7TtARLVMNkpKjyAeKm7UlOGtFOx1pi9AT0itpbgfAqXUDV/L2PGKXNAuQOfviPGM8pWKavRCQnqrvHyCYzVVEIGuFzTYan0r9Ipc8DE9khydL/YwKVvMI/akeKvsEjxjTYHxIkViziguMu3bTgMv+6YE+IV9QI1RyPiG+z//AGJf1jndry0Ng68SMy5naIJlqAIJwq/SSPVNx6ZGJsO2CYklsKknCtJulWnEZg5ggxrMgaYkSFiZ3ingCONSD4U8Y0BkSMq9pwzAlVl/Kf7hdPhUdY0vGVUnILiRIkaBIkSBWsBnzLDn7EAFEiExIAkSAkzQoOLOR1BIPmDBEwBcUDCdm2kLMwD9CsPPupV/7N0gNpmYSF/psrkbK6E+BJyiTpINUSJAy1ggEWIeKAokSEbTtGEpSKrUWSOVyeAH0FyIjcbgfEgJi8KSdA8ES0UFTFgBzqB4kAeZgo5+8FEzJCBmorV/igE//sohm07emWpQVYIK+gdxzYHwjOZLcGqYsJDmgFzp+IKAnNhU4xBjTXh1jnbon45akYnw0SrMoUHlr54Sz6pMHVDgHUiRzdn3xLYpmLQiYglKgSBUNUP+kgg9WNQYkTqU9wee33sx2Wb2mzHslKLlIIMpX+aLoLsMQcXNI2fDHxAF/wC3OT2cxSlqS5dK3UXwKsoPpC0TcMmZ2hT2ygrEgkEqDEYXzUcmpbmfJbCmXOloUVOcJUwdpr8CWRMahKWqBHzFddNxVU8y47bafPnh/MyfVZs5KQ6iANTGfZNqxoEz5Qz1pRnc6DnHztW9l/0s1C5hVhAKcRKiSKhOJu8kEBwWdxWjR0JO/SULlOmpKlEkhSgSzcAKDgAI3V/kqF9tvUsnrU73Qsdw07MzCdE/pPB78uccPfG/UKMyVKWmaJiSjCC/fLoKeoIZsxxjyEv4gRMW5HaKUsghSP8A4xLwtiJLV4WGdYy743qdoIUrCMKsCSElJFAQxFmLmjhzlHnuY2qqnLs/2/rjX8hudvYPiGZ2SUYk1SmVUEk4jhSpVWCUuyi1QEx2vhveODapklX6mAOqkOl+oT0Ij5zuXblzJvfTjKlnEHALKxlSiwvSo4vpG/atu7JaVAqUoPi1ozEEVcWBv3Y40X66K6U9Y8+Rk+gfHASpMuW7Fag/IFw4BD97D4ZVjN8F72SypMxTKxnACQxTbCki5vxrnHlJO85il9sFPhCicQBx4gUgEmzVcZOnrp2eagIxkpUpSgiYgpFSU4wSDcUPFJaoeO7xjVzO1309NP7LOp9A2jaWXhLKlzQQP8gDiRzIqAbsqzB/ObdvZMvZ0SbrlqZJdikS1JCVlxZixF6cyODt+/04AkEuoXKlOkpIKSTdabMS6kkXMKlbWDiExeJK1DGpwcZdSlEP8os6aCz2i3sW8rVPPnnafQHZ3fOfZpk1ayuYVJRUuEjGEAD/AIv4nUv31bWZUuUs1UsrWqrO6S3qiPGyNpQppSVAOUTFAUJKTxuczxL6Ps3ntquzloWXVLQuguSSlQt8oBAFa0zjz03nT8ccR9c3PrHsD102aE7KtUwsqaC4zeYMKUjiAw6GMO6d69pLEyonE4gn9wYDBTVKRexYx4ubvdU2UAZgCJdlAvm92dRFgQ1jGjde9ZBJ2fEoqdbMRhWwfEhTtjNWDMQaOY9KxTrfwrjz89vuJPd7XvpJQvsyMWBKkv8A3Fq6NR+Yjjbz34pMySUA9gk1JoCwZJrxctwEeV2reKQoYSHxEgrcYnGelHJOTnSLnb1mTsaSlObYQSFWAlopQBhYAlmjy1Y69XM6R29PI9f1SfR5+9h2cxaPlSKKyKj3Q2oBzjjbbtX9SZICT/T9olIWSQZhq5GeFnrHjt0b6UvuKdSJQDpNAogpT3iXGXEAR6Ta9qWNnRNKgAFqKCSxJBWAcDMkCgAGWkemvE1XJpfET9/08kSel/q0JUQCMCGSU/to7gZosOFcnjPv2aJSpe0J/UQhYB+dPzAjVQanBRjycveiJmEI78yZS7MtRZ1G6RR2uQoMzmF72C5SlSJigpkjCTXCktQfsNT4Z0jVzGVdNtL69uwk9jJ3mFjtVKZLkol/qLMHUBV3/SLcSzTem8sM7ZgEkGYoprTu91RLXFhfQx4/dW+09oZi04Ul3v8ANhZwVAYruWJDvXIK33vvt5gWClCUggAkuxpyDh/XKM1Y1029XrK/l+k8ISeq+JN7Sw6cYdKkKBBFPmBbVQFWH1jZ8L7xM+WqYqiie89GYUAGgGeZePmu8NoGEFBQMbEFeFRNQwCSQSSzdY7G698zApYWggzUIBUMinuFQDlzcvrWM2sXX1M9a+n394CZ7n/UkqEutVrIHJJv4FPjFzN7Jx4U95iAW8Co8B510jwc3fQQuYVLGGWEhISD3SQBXVRPVkxs2PbzOdMlJwpQVrTR1YQkKrn3gKfSLTj66nCX86e+4k9ztu1YEg5laEj/AJKCfQxi+INoKBKU3dE1DnS4L8CCfZjz++N+j+nkFL4kTELUCCSyQScVP3NwqIV8Q72E9IZ2BLXYgkN4Jdzk4j03sbRlqh9itnc3rvcYylBCgEd5iGwqfEXyIADalQHLZuPeRmyO0WySlwqtimiiQ1KgkDRo+f7PtPY17hUAcIUWY1wlIt3TYcNY6O075lK2o9kp5U6WFLAIAK0O/UpYNqBd489rHNzW39P3+hJPV7t2kIO0BVAmZj6TBj9Xh28ttA2czGJBCaJLGpAOE5KF+keY/wBaSe3WsKDsyAO93SsJP/XD7aMW1b8RMllCTSW6VF6VGIg/494V04x6KcXTkes7/q/281RZOlufeZw9niAxGqybqXYMLKZNtFCPV7LNRMlghsJSxHBqg+kfKkb1CdnISxlzCzBjhUS+KinXkNHs5jp7h+IEpTMGI4CQqWpVSFYElctQuQSWB5GMW8alHy889SJnr9k3lQylKZUqYUKJLOhlFK3OqRfUGNU3aigKCQ/fSE6ntFJrXIEq/wCsfLti3l223JYkCh7zuopckgE/uqxzDUvHqds38lcyWshmZsJJSVJxXOjrpwjVrF/DNbjsWT0m075Qiayj3Ox7QHXvBIA1Jowg93SyHnTqTJjBv2JJZKB1LnieEfP9h2/tNsQJeEiWFdmpZUoK7PGQWyDeBrHo9977xCShR7CaVBSSqqCwJSf7hiApeH4pa1Vcbdvv7x7JPU7UflT+5Q8u+fJJjHte8UJUStTS0FtSuZ+0AVU2gz/xjy+zfEM5a5bpCV4Gr8rzAnvC/dSQSDVwuO5J3eNnTjWTNmpT3SRQVHdQMnKg5uXvHenEK7rTst/PNhIKNsUpRnqSUALRKCSzsVAqJZ2LkUH7axj+OZzJTR8SVpDauinOhHUiAmbxwykAkEypgK2/UQcSlFxZTivEx5/4r3uFLSxaWsoUKglIXhJUGNDm2RPh5MRiF06qU94/MknsNg+I0TFJQ4SrvgvQMnCUqfRQKS3GPPbr3mvtGkpAVtAVhD/Ixcv/AIHtG/y4NHmvh34jPaLQo94hcskMFF3qDYF8LcAAIybBtpSJinIU5UjvF0BzTg7geOsc7mKbXxOGnx9PPmJPYzfiCXKUZK5CCZbBypCyXAW7lNXKiesXHjts31LKsaigFYCi6XOnS1tGiR5niMR/ztxt7Ekwbt30QgV/3VBIq+FYBKipRydKmof0jlC5W1OjAGCGokqIrjL4TllXXlHmpO98MpHbCqcSUJFXCg/e/aWsAXPCBXvLCcWIMQoUTRiB3GNreIj0fhWmz0u2nqeuXNZQSgFQLJtiVQoXqyqJys1GF3I3qAoJQMaiFFXZsEs5BAUo4XdQBta9aeT2HecxUmapRVgK0hlKwguFFZKv0jClIOFiXqamM69rKQlEtICA5A7pFKYu8GNj3mezRpYVKFVwYyqdDubPt3Zrmlb1lqASkgpJZ2Kh+kBRBY0pGaRtE2aGdKk4gpBsEnvOlycshoeMeU2jblIUzVFqvTV8+sdfdeJQcYCP0t81XICizO4NySwJoBG68PHxMzkPR7t2pSMc4FIKXQU2INA92IvFb13kMSQlKjNVKQA2HCNSQQSVEMzEGscbadremIjCfmAHia0FKZmFbftyV4aKKiGclQ0Ao7PwYfU8VaebNuFQzu/63MfDMTKl0aYEJKGKSUjEDRJfzMFsm09mpZKhhKQ5xG9Cn5XxKCueWUeak7OZiwpMwLILErVUUq7uVUfXzjspnoxlKJhsCThZwwemhe3ARq5RrKL02eh7ZKJallSi68CcQAFCUqa5KSCDU5ZPGZe8EqYYAUlncEg5d6niXsBnfh7Vtq0hlBL5sAxJsUtkpLFxcNlCf9QSFF6Es4S5pUNbCLsKm1qxnpPhHTpo9BtG8ESxicAkhQKMTqAAoQxADuH5GLV8QFaOzcuQkuzKTVyzEGgFvWODt21yCAlYcqUpJJcJAsBTLi+SYxTJZSgWSRMmIDNUMgUq+V/OKrC0M1W2enlb1lTR2IU5QFJUKDGpi9k1Uw4VJoYx7RtsuUtIQoEhLqJdmuAAZaSSxy8TCNindlKoELWbrmJKik5FKghRDNrmYoI/3UqJJS1F4CaYibkUWBmeJjLtU0t6E6epp2ucpKcSnJxkuQCw7quQqeWWsa9zKSUkmcgIY4klZxA4e8pmsS7fiK3ntvaJSlMtMoAWXMRYEhwAWS/0rHM2fsEkzEyypZcJqWJNGD0FK2fiYjtTTsHbPX7LJQlCEyFhaAoKmlJTLABFAXBLAAOKKdzF7VMKElKpy5gSqiSE4UG+EYQCSQoJHLW/kZm2KlrKEB1AhgKkUoQmgMwvR7BiamnaXvNGGuFTJLJuRYlamBriADEMw5iJcpqULv2J0+DcN7plzCQFucLgYXJBPeUcQBTQMkAZWMZd6fEilvNSsgqJbES4SL3/AFPRwchaOXJ2hQISC/cBJP6cIBExwn5RzDk10jDvPbX72MEk940cAWdJDilaBtIUWjSss6UuYslSwxqnvquTQuxuCSExq3uoHDNQR3nKgoqUoqGjAJQBz6lo4GBJT31ABbVCsTh3DWAszHhygtnnpSezlpmKSRUkd0voGNOL69ejo00DtM6EmcVhIDYkuQe6opS4USAGc0uXbVmENmbZMHzmWoP3CpbKo4dwpyanIxyJqySSoMSBVzQWFCwoQ+HgNGhO0buISnFOQAUgEkqdRLuAA4vRnyERWk9yKh7QdzaviBwtgnCcJThqoOO9SjV1HjeO6jeM4EqkYsICEAS0hwkviChQ4XAfm9hHiETBKQlKXdQBTQD5iAFEHiKcukej/oiUySpRUF4DLUKMoWBGWaSdO9F6KS0Q6Z1djWVTpipYUT2oTlRCT3ylz3kmgyvwibRPVNJlkhGFwtRdg6sKEigFaU5iEJRLky2Ne0UpRKiAliSwAAqEkipIckxy9r3jgOMqSpgood/mYB7YUliRQk1DKAjkrCqhdkVWWbto2wjZxKMxCkpmhUrCQ6XJBBUbuoUbQ3eMx2xK0KAIDMQoKUG/TmQCaiwNXs0Ydj26XhUcKUthLXGJlFg/AlTcYqTtMzEoJlpWkJBUUISCs5DuBw71BGtI7O33I7UHYn7WAZcpZKpgAWQ5DBnGIkklRDtkPBq2naVLlJRiQVFLrIYpA+YuSoUNAS5NFR5hO1zllQnCXKSauopdP7jhCnN7EHIUhW0b8qQsoKCcLO00ipScWEg2HswWF1hL1KqFyes2resxQSnsy5KQMIcG/eAd2jk7R2qVvhIJUFOEMQdRkUnNLm3WOdJ2uUykyyosCoBTpUAr5galmSMic4yz5wwPLev/AGcuANclHrE6CTiBkTZ0tqnrC0iUHWhTqF1Kw2UW/SRkLBo7Wyb6M2WrE6zMW5qEpSaqI/tCWBZnNGegjw4AAcqBIYABlEBmIZ/P6xq2Xe2Fkpw1LDHivSynoPLlGq7FVSgjts9Od7GWMffdOIEihq6SQTwfKO1tm2TNoEvtS4ShNkh2B7rhqmpyyjx0+Y6VFLADCDhVV3JCbjiHsWOsZkbcoKctjTbvUBZk0bK/uvLpNqETpvY9qveGAAlTKyJc0tmK8PzHQ2v4rBCVqWsFDByWCiSKkBrOQ76x823bMKVpViKsVyaByK3+Y6Wtxgt8b3K8cpVEgsEmxYkuQlXdNXpRwHBh+HacJ77wTIz0s3ecwzFTFzAMRVhQSMIAcMwB4C3Orxytv38FpCQhCTicqxOaelDkGyjlTNrKT2aMQSUhD2CiHe/Nm4RzVqapFflpagaupMdFh6W5a1LkO0qfLcqCqn9IoRSh71SOUL/qgMKlFwoVpdSaXzNi/RxHJUtAZu8cw2TF6jMQ7YZ7y1DCCAp0pLtk56HC7R3duFMDIdn+p7IJGHFiSFOpga5V0t4xUclU9CiSMZOeFgHzyMSIrM7rz7FyM5o2xgp7kuzU6wgTVGt0ipHNhc6/eF46g5xbAtH0YQk3zNpBlykCqEOtd6rWz3syUhL2d4QZ9cQxaUfu5Zc4TtIDhn5aPkDn7tAE5C/t/SJlRVU1oNld4gEhKcywJAzyfhHXO9wmSJMkGpqWDqLMfICOIVtR7hnBoc+od4rCWcX8jxEZrtqvcg5y5Upw0bSUhsS0gcDiNf8AHPqI5yySwLCl/R9IpIBTy92yg7aZpVRsdObvABkhKjL1Nz9ByrxJjDM2slZVUH9ISwazNS1BGc8bCsHhcEgFnpnS+XBotNumkktnX3btCTi/vDOW7qhUH8M19IzTtrUFnIiigQwcNl0v1jDiAoOvvLKCxue9XmX88zEVtJyM2kGzZ9qUaAF3yD8eYLxolbYMKkrWxPyuFEDE2Iv+5gz1jlKUxux4U84sjughib6szRXbpYzM9HsXZqlzSZrrCQAyVEHQqCqA0624wpW9O5hLAVIKLAs7EChSzAj60jj7POZTfMM8nv5VMClg9S1c2PL3rHJWVOprP2PQyJZCQtamSCUhiQpRDEDD+kHgIyytrUVOCkAO4JLJAJelzyvkI5aZhauJmNHav7jqb5QoTKBg5NNTVhlY89YqsbyR1SdiVvYCdMmBk4si5YJSUS2J6PVy0OlbZNKSJZVhSDUmrWo+tvbxwECrEtWx83EPVtamYFnYd0BLgZEC+fW8aqs0siZ0do3mUpKT3lLrMYuaF8LgajEeIGkc7+qUKh3Na9c8nhcyW5yoA5eh1yHKFdppeLTapQdbNw20NrZkl2vl4ZmNWxgzCkBRCsVVBhhAClMP3MBpSOOFaX/msadm2rA9BVJFRZ3DOKsREdrTQ0q+4+RtRlkJZw1KfLiDOOLebxpm7WQmWbEAgnOi1m1he8czaJjtQWNANXMA5pU0pSHST1ZMx2Ze80LIK3HyJcMe6jr8xcxrn/FAwqloQUofuuquQLjJOEMwsBHmVgg+o++n5ikIfKleNIvRpJmZ2TtqgtYSssVHvChCTb/kNGq+caJ28UFIUcZvgD3sCS4oNcz0MefwtVzXp9fLnGpcvClKmSSCBhz4E8LWOcHapGZjp0z5RiUkuComtTcgD0jRte8ULwoSkpQlsLtVQ/Uro/lm8cmYp6kk0D8fGzRcvDR6acOOucXpoZmHOmkrdTtk5d/d4LZ1KwqKCwoVBrhwzqyqRQXhMxNWxUHSnKCUurig4eT+PGNQiDEzCQXPdvVsvUOfSINpZykhmFKEsaFqM/OrQCjQEUPAtbPWt4BSjhJB4K41B6h2MR0oqb4KSs0YipIYkeekCiZepA4Cj8ibRailwUAsG+Zi5zsLPlFIl60o4Le6RqCGuVtJKRZ3ZtONbDrFnaFYcKiWFhzrTQXPWMvaa9AzjrAYn98Yy6E9RJsM0fKmzOcRYAjIA3tbOIrbyUiiQ1XAD+PjQxnJDWNMx7tm0Jx8PrDIiyzZ/VLBAxWFOGYy9vAB1VVYcgfvGdA4Hp/EWpJSWNOdh4RcqJLLHM01PtjDkTj8pJZ3OVDcPe8ZirP3ziISTRyx51vpFaTA6ZtBehYZNp9YkEFPeWgtSpUDTkoPziRnQ1lZmXNJoC/WDTMoWtR7Qoe/tBFFL1bwyjRgNnUl3L+MCMQqbklxk98vdopIoSWDVrlazXMBcVygUbMSAq/NopM80uzMRd/G0LDh6gG2WYh6VEC4vUDlAAIcmp+tq2HMwcqUXFGBz/EXKWASxNTe9HtEUgAV7qr9PZ9YAtMs6VqaVpfw84igCXsC18i1c7QpJIdqhvYgkq7tuVjr4fxAALQzPQ/Q19IJBFXds2bl6kRRlEgWbgGD3bnaLSvC/g3SKQFI5jrSHGSyhisXPNoWlQDEXGTP4xMRdhnbpYamIUJYALWbj/PhESQTWg4cLCv1ikpq1z1zNhxin1t5/iA9SSlChNa52GkWSGt3uvDxhuAaEuWAzbV7QtMvMkA/bI84pCzMGEAJrd/fSFnq9crcL0g1jJ/YOsWZRJzPP6vnE0LqBOmOzXapt5aWiOQ4SaQXZlz4n2PdYtITUZ5F/L2ID5guKuwtRvt4xSkkVIpl15c4bMk4SKE51sRo1+vpAAOHLPrWwFqe6xSEmTXbgOJixPawHUA+GUKWm9xzy58XiuzgDSqakpcs4oGGXGAxPavsQEpJrf7+3iBPOADLs7Fjc5FqRRSHLkWe+tRzvFhaQkPXXwt4tE2eQCe8WGsADcgN4UhRuY0S6OQH+2vKKWhj3nqBBMMVnV+sEpyKPWG7GO8MQdIvVg2b8IuegOcICg9CCa0tACZYDO3v7wUziGerP7EQhQviSDQZ0i0Jfz49PzEL6E7QMxoWoejRUxRFKHkbZQ0TgUFOEXFc6ZP7vCiqtBTz4wAOXIQJcfb3aGzGtR7uG9etfxCiaxSByqgO7Zs2TDP3SLWAwuKacVF6cxEkrSLvi8m6V0iTAFVqM6Dy8veUKLJU2bCnvrEV5eD+3ghManv3rBKUxozHl7GcALCGtUe6c4OSl6Atq9qaHWKqQasPqIAqvTgS/n1ikHh9B4H7xIAoteoen5MSJBZJtMtKT8z8vxFdoGpfP3nCjVWahlfn0g0rbpf6dftADZkggMWAuL215V5wJLgXzEWFUc6FgXPDxtEXK7rhuIv4e8ohV6C1mzig0djetYKWCaAalr2bzaBFf8R7HWJKBo1x7+sUyRahlxq3vLzi0LcgE0Zv5/EGsApd3Vp7N7woJu/r6+84AJRDECozIBfh94Nb92gGVc249YtC7gW8H5Nc3ixNUs3yoG4gU9YFgBS2IAdwXd7Zw1EwtQVSbkgjLCwOfjAKtTUUfnplcQUkqcNmDpUXID9PSAQmaR+knl76wRFnHp5wsCr552yhkki5YcWzt08opBkr+3DXUBwW8QL82iKF00BBrS/N79IBSgkA0e+R0PWBSCpT0fM5ZaW+0QocraMLZ94UyIHGAWcRFwWrkGybOLVJqajo5gMBL34tp9oDXYNIDMB1p1py9IhS4pkH168IpIUmt3profGDlkKyo9g4b7QEcAKTWjg241+h+0SS2JlORw8ekVMS1Dfn5RJkkgCrk/fXO0UgYLAtSrvm3AxJZzsM86a+OkNWru4aEu7kVbQVt0eAmJwsHepYEWLkcusAJXM53+/nDh8pVm/XUv5QCxQvfXWCUDQ2e2r+fsRAg1CjAC93dnaghZXcBzRjnplkIKfIKQKvn784uQq7VpypQk+sEVlSpqkkrSalwaA0IbSkVKSFEhwkBy5dgKBtRVh1gQkVF6/fzgEukkg3DHStx4RSahmZnbyplDZ80kDIc638TrERLQRixVY0bPRvf3CYAkuG1Y195eMQpDNSKJSeIJLvpavhFy5SiRQNSmvTOIhdXZ/rfwhaAok4Q2VPOA2GzFqNxQG1qkaZjwhbOTZsnt+IXhNs4d2ZGTggebV4QSgNyRcssFVbI66sW1hipbJqQdOfsnyEKwV7uKkVMTT5gSKMb9S9BwgQXhL1o1LZ8Xg5QbvPV8sobM7wNTegLvXgLmFTFNQAg6VHXkzRQaE7NRTMQli5cM+QGvDhCJhSc7XFm4M0WgE0sL0vatfxF7SXYkaMWYVq7e3iFAMuoDP4566RUwUZqh3OZ5w3ZUtVwK5tfSvtjATtoJUokAEmrUD3PCA4FMS16e/CDxDMqcCgAo75mK7QtRuAvS3I2gjgAu+mWTm16+kUgEyc5cu/vjEiGe1A7RIQJHyNmUUuKH0vU6aQhKSHt48o0p2ymE5OHt+IzzA7kUHmc/C1bWjKnk3Vl4BSdfdvCnpGmbhJJS+ACmL0cCpd8oUlGiXJ8Rxiu8kuUi5FbPR2/EUyWwv5XFc6UAhgkMcKm5ktkC75ddYXLUqpp3g3DKvCsApR5P8AX6/mAG7PJJBLWD3Ap7IbjFFqgA5hlM/kIKZtFXS4YNwOWdc3aEva+VGrCBPYIgiDl7RgBsSoUOYf6/aFJo7sXgJizakUg+as4WcBzUClqXJ9OELU5ASHPKvh9oiFBLFnIu9jzGQilzNPL3rAFvWgZWZ92idmp/p5xdy5c5ki5zflBJWNHJsMss3YDjAFzUENi5WNGfLpEmFxSj/NVgS79GihNdWJSqi1CXPPj5MIJE4g40sDW7cvQxCyXLAxEKLMHAOZ0iu0ZR4u9NNM35wcvaO8kqAXwNBlSjGFKqe6GJNhx0gCFRJJp6fxEKCpyLDPVs/ExCWyNKe/OGS1uQQAz/qF7UN6CKTd6kCaWoKk61vwgUId7M71vn78IKYBYWD5vwrxhaJxANO4+YprlnwgCKURalKQZVmbUyva2sLMwE4q9L/iLQXJLMLlshR7wAa62Z21tTi3KDnTcr0BcZHQ6EMYQtD1dgKXyr94ehdyDQEPmPz/ADeIVAbWSyXDBh7+/WFy6Zs9Ofv6w2fNCjSqRQeAd+LwCJuR49D/ADBB7yNWgoAK3LsQNRlyt4QBcOoMNGyyz5+sJmk0GmYzgiSpnJpbrdoQSQUIsKnlr/DwxdSw8WqeggUpvV831+8WQ/RhFASpKks4VezV584YEOAEgtUl+Fze+UWieUuxKeRLWtTrFL2muKpFibZERNS6CS5OZJDBznlwbhDdmnACocm1Wzu70/ELR3lFRpmxHX0gJzPq+ZpfOKQ0JmgdwEjFQuwAd7lnsYQVoCmqU2/lr84qWpFiOo/NP5ipjO+VunCIJNOBJ+VwpjUnl7ztCSAFEqdQINjWtLtr5QKCQNXNHz6wMwu7Xo/4bIQAyUglu8w5cvGKerEuNeXCJLkvVi1BrU2HlQQS5fRrijvyu0C7CkO5460i1IYA3OUNnJNBnYuLcPrwhYlWdRb0fSKQWpRd2HL+IktFq3LRrlSEh8bWLGtSODcYCakUKT3mOJwzCg5EwkQJmipYUensRI0yp5A+7/QxIgMwENlHCrUsGJyOvrCyrCpwCOYi0y3qDV7DxgVFhRBJOY4Whk0FROL1GY8/fUFLoQXy5+dRWLnTFMh2oOGVGpVonJW9CisUp535v49IDFcn30hyCa27w6BqevnCgks7U5X484pI7DVS2SCTXKoPJ9M/zEBHe110FyfOFs9aAeZyiFL5Z3HpABTyGDADjFSaHWDms5+WmWtXtANRznlagd+mUEG2DNQxY0IPt+IgSnoKVh6KjJxrS/Hl6GIgFgPRjVg/WAEFQpDZc1no2nvqIiEhq6PTXy08+MKwnJ2pXV/W0NxqtRplguX8XqT00iTtTpS1WapECgOAMhXkaDwgkoxFnGdbWzL5M9YpAgGBJH4JYg1ytaJsy8JGLSguH/iAlh+VXp1brDQnGCQxYDmX61t5xl9mapesoVOXiJpn7EEZuIAFn1Pt+sFNmd0Jwh0m9HNqchf+IUk1FWNfdIqI3qDMGGwOnX7faHIUCkDQ3qQKHSKUp1OR3XyyhcucUl0++B1gNFqWlAxMe7xLj+BEMzJqWp7rAm5Ks78Ikv6j66RSDkkkOOBJqADaw8oFMsEWLg15RUtQAN3arWyhyZGEAu7vSnBjW9zZogEIRoHoXejX99IanZ1EYypIJqwoejUBgJgIqVPdjX2DAIPWrkvlbXibwLHc0y9mKjiNyxAry9fKsKYNQl3ydm8PfWKWooNHxavYEQKpgYAEG1TcWDch9IpC5UvFkOVvf5hklJUo4qCtAQPUwhzy8W9YHtC/5PTy91gDSTQtiIci187uRCJ4F6X/AIiJVWrDz93i5VGIelvSA3CBLvV6s1G4QK0sM3z5esWCTV6B6cS9oATbAPQ5+becBoGwYUcVdgx0vmH9MoLGnC2ZY6gQCV4jUjg70va8GUCrK9GtEKu6EtW4MQ0p6e7fiNAlAvV6DpYV0pGcqzFg2tfZyikHf1BYM5KWvUMKfVm4waprlyQAchyDk0sTCFSzkOvCEhRZqtCBMDu060gZiSSSl9W0iS5VD7ZvSGpBv0a5o1A8BwZwFEs/0jRLku5e1a9NIOckclBgxub2AcaPzg9knABT53by8BEbcGqUpMM0sWu3M/W0XBzx3i1eINOmsSNGBqw4Z6C3vnAScQLi/wBBziRIwbGmaMJu9Mhl/MZ0tFRI0YDUHAJ4tDVKxC1Gc10ofOKiRGbRFyyapFKip9mkVxJ58s+WcXEgZDKksBqBTjVq8HhS04S9/Rq68okSBdykzQlJp3iTSlqVtf7RcuTTiSdLM8SJFIXdQSKB6PxYVYV5xUyjA210sfKJEiAJKiEgWdzYHhXxgQk8PvziRIAfK2dS7FixL6ix5mucJWq3g/Jq+cSJGaW2zpXSlSmAVNxfUfWCYn819mJEjZyGKWQblj6nPzgJpBo9AwFG5vrzi4kRFKU7agXMXKVVwnxPD+IkSAKUkAe6fe4jSxKUthJNgQegNWNokSDKjOkEKTnm308IvbWLKAF2LUeKiRl7o6L/AFfnYTKoXNsxDp+0AkkBgLC7VP3iRI2cSpRoXS6Q9zmQdBEmCibC5H5OekSJDkvAtTaXZnh0i5saMX8W4Gl4kSI9i06sBaXCsmt6+zAy10KSlJ45jrEiRSchJIcA0bSsMUCkYkkg3q1jp425xIkBwIB4m1ftDJcujjIt6D1i4kGCSwQ2r2vfP3rFN3gABdvfWLiRARSwC9TRg1IUmfmQG8/xEiRQXMI6vaFlBZ8vvEiQIUo+zFxIk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www.turfmagazine.com/content/TF/2014/11/A11411_1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28" y="5279499"/>
            <a:ext cx="4326672" cy="15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Půda a mikroorganismy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1672" y="2294965"/>
            <a:ext cx="11116234" cy="4428564"/>
          </a:xfrm>
        </p:spPr>
        <p:txBody>
          <a:bodyPr/>
          <a:lstStyle/>
          <a:p>
            <a:r>
              <a:rPr lang="cs-CZ" dirty="0"/>
              <a:t>V přírodě </a:t>
            </a:r>
            <a:r>
              <a:rPr lang="cs-CZ" dirty="0" smtClean="0"/>
              <a:t>se vytvářejí </a:t>
            </a:r>
            <a:r>
              <a:rPr lang="cs-CZ" b="1" dirty="0"/>
              <a:t>mikrobiální společenstva</a:t>
            </a:r>
            <a:r>
              <a:rPr lang="cs-CZ" dirty="0"/>
              <a:t>, normálně bývá v prostředí značný počet druhů v průměrném </a:t>
            </a:r>
            <a:r>
              <a:rPr lang="cs-CZ" dirty="0" smtClean="0"/>
              <a:t>množství</a:t>
            </a:r>
            <a:endParaRPr lang="cs-CZ" dirty="0"/>
          </a:p>
          <a:p>
            <a:r>
              <a:rPr lang="cs-CZ" dirty="0"/>
              <a:t>V půdách určitého druhu převažuje určitá skupina bakterií – </a:t>
            </a:r>
            <a:r>
              <a:rPr lang="cs-CZ" dirty="0" err="1"/>
              <a:t>termofilové</a:t>
            </a:r>
            <a:r>
              <a:rPr lang="cs-CZ" dirty="0"/>
              <a:t> v kompostu, plísně v kyselé půdě, anaeroby v zamokřené půdě</a:t>
            </a:r>
          </a:p>
          <a:p>
            <a:r>
              <a:rPr lang="cs-CZ" dirty="0" smtClean="0"/>
              <a:t>Můžeme </a:t>
            </a:r>
            <a:r>
              <a:rPr lang="cs-CZ" dirty="0"/>
              <a:t>je </a:t>
            </a:r>
            <a:r>
              <a:rPr lang="cs-CZ" dirty="0" smtClean="0"/>
              <a:t>prokázat: </a:t>
            </a:r>
          </a:p>
          <a:p>
            <a:pPr lvl="1"/>
            <a:r>
              <a:rPr lang="cs-CZ" sz="1800" b="1" dirty="0" smtClean="0"/>
              <a:t>kultivačně</a:t>
            </a:r>
            <a:r>
              <a:rPr lang="cs-CZ" sz="1800" dirty="0" smtClean="0"/>
              <a:t> </a:t>
            </a:r>
            <a:r>
              <a:rPr lang="cs-CZ" sz="1800" dirty="0"/>
              <a:t>podle jejich charakteristických metabolických aktivit: fixace dusíku, oxidace síry, </a:t>
            </a:r>
          </a:p>
          <a:p>
            <a:pPr marL="457200" lvl="1" indent="0">
              <a:buNone/>
            </a:pPr>
            <a:r>
              <a:rPr lang="cs-CZ" sz="1800" dirty="0"/>
              <a:t>	redukce síranů, rozklad močoviny, rozklad celulózy…</a:t>
            </a:r>
          </a:p>
          <a:p>
            <a:pPr lvl="1"/>
            <a:r>
              <a:rPr lang="cs-CZ" sz="1800" b="1" i="1" dirty="0"/>
              <a:t>In </a:t>
            </a:r>
            <a:r>
              <a:rPr lang="cs-CZ" sz="1800" b="1" i="1" dirty="0" err="1"/>
              <a:t>situ</a:t>
            </a:r>
            <a:r>
              <a:rPr lang="cs-CZ" sz="1800" b="1" i="1" dirty="0"/>
              <a:t> </a:t>
            </a:r>
            <a:r>
              <a:rPr lang="cs-CZ" sz="1800" b="1" dirty="0"/>
              <a:t> detekcí </a:t>
            </a:r>
            <a:r>
              <a:rPr lang="cs-CZ" sz="1800" dirty="0"/>
              <a:t>(fluorescence, sondy</a:t>
            </a:r>
            <a:r>
              <a:rPr lang="cs-CZ" sz="1800" dirty="0" smtClean="0"/>
              <a:t>…)</a:t>
            </a:r>
          </a:p>
          <a:p>
            <a:pPr lvl="1"/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90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Bakterie podle počtu zástupců a živin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546" y="2065468"/>
            <a:ext cx="11137392" cy="4577379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/>
              <a:t>Autochtonní bakterie</a:t>
            </a:r>
          </a:p>
          <a:p>
            <a:pPr lvl="1"/>
            <a:r>
              <a:rPr lang="cs-CZ" sz="1800" dirty="0" smtClean="0"/>
              <a:t>Jsou v půdě celoročně, ve </a:t>
            </a:r>
            <a:r>
              <a:rPr lang="cs-CZ" sz="1800" dirty="0" err="1" smtClean="0"/>
              <a:t>vysokém,konstantním</a:t>
            </a:r>
            <a:r>
              <a:rPr lang="cs-CZ" sz="1800" dirty="0" smtClean="0"/>
              <a:t> </a:t>
            </a:r>
            <a:r>
              <a:rPr lang="cs-CZ" sz="1800" dirty="0" smtClean="0"/>
              <a:t>počtu</a:t>
            </a:r>
          </a:p>
          <a:p>
            <a:pPr marL="457200" lvl="1" indent="0">
              <a:buNone/>
            </a:pPr>
            <a:r>
              <a:rPr lang="cs-CZ" sz="1800" dirty="0" smtClean="0"/>
              <a:t>	a nezávisle na množství </a:t>
            </a:r>
            <a:r>
              <a:rPr lang="cs-CZ" sz="1800" dirty="0" smtClean="0"/>
              <a:t>živin</a:t>
            </a:r>
            <a:endParaRPr lang="cs-CZ" sz="1800" dirty="0"/>
          </a:p>
          <a:p>
            <a:pPr lvl="1"/>
            <a:r>
              <a:rPr lang="cs-CZ" sz="1800" dirty="0" smtClean="0"/>
              <a:t>Mají nízkou metabolickou aktivitu</a:t>
            </a:r>
            <a:endParaRPr lang="cs-CZ" sz="1800" dirty="0" smtClean="0"/>
          </a:p>
          <a:p>
            <a:pPr lvl="1"/>
            <a:r>
              <a:rPr lang="cs-CZ" sz="1800" b="1" i="1" dirty="0" err="1" smtClean="0"/>
              <a:t>Agrobacterium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Streptomyces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Nocardia</a:t>
            </a:r>
            <a:endParaRPr lang="cs-CZ" sz="1800" i="1" dirty="0" smtClean="0"/>
          </a:p>
          <a:p>
            <a:pPr lvl="1"/>
            <a:endParaRPr lang="cs-CZ" sz="1800" i="1" dirty="0" smtClean="0"/>
          </a:p>
          <a:p>
            <a:r>
              <a:rPr lang="cs-CZ" b="1" u="sng" dirty="0" smtClean="0"/>
              <a:t>Zymogenní (</a:t>
            </a:r>
            <a:r>
              <a:rPr lang="cs-CZ" b="1" u="sng" dirty="0" smtClean="0"/>
              <a:t>alochtonní) bakterie</a:t>
            </a:r>
            <a:endParaRPr lang="cs-CZ" b="1" u="sng" dirty="0" smtClean="0"/>
          </a:p>
          <a:p>
            <a:pPr lvl="1"/>
            <a:r>
              <a:rPr lang="cs-CZ" sz="1800" dirty="0" smtClean="0"/>
              <a:t>V půdě jen sezonně, v nižším počtu, závisle na zvýšené koncentraci živin</a:t>
            </a:r>
          </a:p>
          <a:p>
            <a:pPr lvl="1"/>
            <a:r>
              <a:rPr lang="cs-CZ" sz="1800" dirty="0" smtClean="0"/>
              <a:t>Mohutná metabolická aktivita</a:t>
            </a:r>
          </a:p>
          <a:p>
            <a:pPr lvl="1"/>
            <a:r>
              <a:rPr lang="cs-CZ" sz="1800" dirty="0" smtClean="0"/>
              <a:t>Zajišťují koloběh prvků </a:t>
            </a:r>
          </a:p>
          <a:p>
            <a:pPr lvl="1"/>
            <a:r>
              <a:rPr lang="cs-CZ" sz="1800" dirty="0" smtClean="0"/>
              <a:t>Nitrifikační, </a:t>
            </a:r>
            <a:r>
              <a:rPr lang="cs-CZ" sz="1800" dirty="0" err="1" smtClean="0"/>
              <a:t>celulolytické</a:t>
            </a:r>
            <a:r>
              <a:rPr lang="cs-CZ" sz="1800" dirty="0" smtClean="0"/>
              <a:t> a síru </a:t>
            </a:r>
            <a:r>
              <a:rPr lang="cs-CZ" sz="1800" dirty="0" err="1" smtClean="0"/>
              <a:t>oxidujíci</a:t>
            </a:r>
            <a:r>
              <a:rPr lang="cs-CZ" sz="1800" dirty="0" smtClean="0"/>
              <a:t> bakterie, </a:t>
            </a:r>
            <a:r>
              <a:rPr lang="cs-CZ" sz="1800" dirty="0" err="1" smtClean="0"/>
              <a:t>myxobakterie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Bacillus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Flavobacterium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Mycobacterium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Pseudomonas</a:t>
            </a:r>
            <a:endParaRPr lang="cs-CZ" sz="1800" dirty="0"/>
          </a:p>
        </p:txBody>
      </p:sp>
      <p:pic>
        <p:nvPicPr>
          <p:cNvPr id="2050" name="Picture 2" descr="http://www.nepadbiosafety.net/abne/wp-content/uploads/2010/10/agrobacter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93" y="2652996"/>
            <a:ext cx="3475846" cy="19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hultzappel.files.wordpress.com/2014/09/agrobacterium-tumefasciens-gall.jpg?w=225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375" y="3458157"/>
            <a:ext cx="1071563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MO v půdě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064" y="2212848"/>
            <a:ext cx="11375136" cy="4462272"/>
          </a:xfrm>
        </p:spPr>
        <p:txBody>
          <a:bodyPr/>
          <a:lstStyle/>
          <a:p>
            <a:r>
              <a:rPr lang="cs-CZ" b="1" dirty="0" smtClean="0"/>
              <a:t>Dekompozice</a:t>
            </a:r>
            <a:r>
              <a:rPr lang="cs-CZ" dirty="0" smtClean="0"/>
              <a:t> (humifikace, mineralizace) – </a:t>
            </a:r>
            <a:r>
              <a:rPr lang="cs-CZ" dirty="0" err="1" smtClean="0"/>
              <a:t>organotrofy</a:t>
            </a:r>
            <a:r>
              <a:rPr lang="cs-CZ" dirty="0" smtClean="0"/>
              <a:t>, </a:t>
            </a:r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i="1" dirty="0" err="1" smtClean="0"/>
              <a:t>subtilis</a:t>
            </a:r>
            <a:r>
              <a:rPr lang="cs-CZ" i="1" dirty="0" smtClean="0"/>
              <a:t>, </a:t>
            </a:r>
            <a:r>
              <a:rPr lang="cs-CZ" i="1" dirty="0" err="1" smtClean="0"/>
              <a:t>Pseudomonas</a:t>
            </a:r>
            <a:r>
              <a:rPr lang="cs-CZ" i="1" dirty="0" smtClean="0"/>
              <a:t> </a:t>
            </a:r>
            <a:r>
              <a:rPr lang="cs-CZ" i="1" dirty="0" err="1" smtClean="0"/>
              <a:t>fluorescens</a:t>
            </a:r>
            <a:endParaRPr lang="cs-CZ" i="1" dirty="0" smtClean="0"/>
          </a:p>
          <a:p>
            <a:r>
              <a:rPr lang="cs-CZ" dirty="0" smtClean="0"/>
              <a:t>Oxidace jedovatých </a:t>
            </a:r>
            <a:r>
              <a:rPr lang="cs-CZ" b="1" dirty="0" smtClean="0"/>
              <a:t>dusitanů na dusičnany </a:t>
            </a:r>
            <a:r>
              <a:rPr lang="cs-CZ" dirty="0" smtClean="0"/>
              <a:t>– nitrifikační bakterie</a:t>
            </a:r>
          </a:p>
          <a:p>
            <a:r>
              <a:rPr lang="cs-CZ" dirty="0" smtClean="0"/>
              <a:t>Oxidace </a:t>
            </a:r>
            <a:r>
              <a:rPr lang="cs-CZ" b="1" dirty="0" smtClean="0"/>
              <a:t>sulfidů na sulfáty </a:t>
            </a:r>
            <a:r>
              <a:rPr lang="cs-CZ" dirty="0" smtClean="0"/>
              <a:t>– </a:t>
            </a:r>
            <a:r>
              <a:rPr lang="cs-CZ" i="1" dirty="0" err="1" smtClean="0"/>
              <a:t>Thiobacillus</a:t>
            </a:r>
            <a:endParaRPr lang="cs-CZ" i="1" dirty="0" smtClean="0"/>
          </a:p>
          <a:p>
            <a:r>
              <a:rPr lang="cs-CZ" dirty="0" err="1" smtClean="0"/>
              <a:t>Bioremediace</a:t>
            </a:r>
            <a:r>
              <a:rPr lang="cs-CZ" dirty="0" smtClean="0"/>
              <a:t>, </a:t>
            </a:r>
            <a:r>
              <a:rPr lang="cs-CZ" b="1" dirty="0" smtClean="0"/>
              <a:t>rozklad </a:t>
            </a:r>
            <a:r>
              <a:rPr lang="cs-CZ" b="1" dirty="0"/>
              <a:t>t</a:t>
            </a:r>
            <a:r>
              <a:rPr lang="cs-CZ" b="1" dirty="0" smtClean="0"/>
              <a:t>ěžko </a:t>
            </a:r>
            <a:r>
              <a:rPr lang="cs-CZ" b="1" dirty="0" smtClean="0"/>
              <a:t>odbouratelných látek </a:t>
            </a:r>
          </a:p>
          <a:p>
            <a:r>
              <a:rPr lang="cs-CZ" b="1" dirty="0" smtClean="0"/>
              <a:t>Fixace dusíku </a:t>
            </a:r>
            <a:r>
              <a:rPr lang="cs-CZ" dirty="0" smtClean="0"/>
              <a:t>symbiotickými (</a:t>
            </a:r>
            <a:r>
              <a:rPr lang="cs-CZ" b="1" i="1" dirty="0" err="1" smtClean="0"/>
              <a:t>Rhizobium</a:t>
            </a:r>
            <a:r>
              <a:rPr lang="cs-CZ" i="1" dirty="0" smtClean="0"/>
              <a:t>) </a:t>
            </a:r>
            <a:r>
              <a:rPr lang="cs-CZ" dirty="0" smtClean="0"/>
              <a:t>a volně žijícími </a:t>
            </a:r>
            <a:r>
              <a:rPr lang="cs-CZ" i="1" dirty="0" smtClean="0"/>
              <a:t>(</a:t>
            </a:r>
            <a:r>
              <a:rPr lang="cs-CZ" b="1" i="1" dirty="0" err="1" smtClean="0"/>
              <a:t>Agrobacterium</a:t>
            </a:r>
            <a:r>
              <a:rPr lang="cs-CZ" i="1" dirty="0" smtClean="0"/>
              <a:t>, </a:t>
            </a:r>
            <a:r>
              <a:rPr lang="cs-CZ" i="1" dirty="0" err="1" smtClean="0"/>
              <a:t>Azotobacter</a:t>
            </a:r>
            <a:r>
              <a:rPr lang="cs-CZ" i="1" dirty="0" smtClean="0"/>
              <a:t>) </a:t>
            </a:r>
            <a:r>
              <a:rPr lang="cs-CZ" dirty="0" smtClean="0"/>
              <a:t>bakteriemi</a:t>
            </a:r>
          </a:p>
          <a:p>
            <a:r>
              <a:rPr lang="cs-CZ" dirty="0" smtClean="0"/>
              <a:t>Producenti sekundárních metabolitů – </a:t>
            </a:r>
            <a:r>
              <a:rPr lang="cs-CZ" b="1" dirty="0" smtClean="0"/>
              <a:t>antibiotika</a:t>
            </a:r>
            <a:r>
              <a:rPr lang="cs-CZ" dirty="0" smtClean="0"/>
              <a:t>, </a:t>
            </a:r>
            <a:r>
              <a:rPr lang="cs-CZ" i="1" dirty="0" err="1" smtClean="0"/>
              <a:t>Streptomyces</a:t>
            </a:r>
            <a:endParaRPr lang="cs-CZ" i="1" dirty="0" smtClean="0"/>
          </a:p>
          <a:p>
            <a:r>
              <a:rPr lang="cs-CZ" dirty="0" err="1" smtClean="0"/>
              <a:t>Suprese</a:t>
            </a:r>
            <a:r>
              <a:rPr lang="cs-CZ" dirty="0" smtClean="0"/>
              <a:t> plísňových onemocnění rostlin (</a:t>
            </a:r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i="1" dirty="0" err="1" smtClean="0"/>
              <a:t>megaterium</a:t>
            </a:r>
            <a:r>
              <a:rPr lang="cs-CZ" i="1" dirty="0" smtClean="0"/>
              <a:t>, B. </a:t>
            </a:r>
            <a:r>
              <a:rPr lang="cs-CZ" i="1" dirty="0" err="1" smtClean="0"/>
              <a:t>subtilis</a:t>
            </a:r>
            <a:r>
              <a:rPr lang="cs-CZ" i="1" dirty="0" smtClean="0"/>
              <a:t>, P. </a:t>
            </a:r>
            <a:r>
              <a:rPr lang="cs-CZ" i="1" dirty="0" err="1" smtClean="0"/>
              <a:t>fluorescens</a:t>
            </a:r>
            <a:r>
              <a:rPr lang="cs-CZ" i="1" dirty="0" smtClean="0"/>
              <a:t> </a:t>
            </a:r>
            <a:r>
              <a:rPr lang="cs-CZ" dirty="0" smtClean="0"/>
              <a:t>)</a:t>
            </a:r>
            <a:endParaRPr lang="cs-CZ" dirty="0" smtClean="0"/>
          </a:p>
          <a:p>
            <a:endParaRPr lang="cs-CZ" i="1" dirty="0"/>
          </a:p>
          <a:p>
            <a:r>
              <a:rPr lang="cs-CZ" dirty="0" smtClean="0"/>
              <a:t>Zastoupení MO v půdě závisí od typu půdy, pH půdy,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ročního období, dostupnosti živin, vody, kyslíku, minerálů,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hloubky</a:t>
            </a:r>
          </a:p>
          <a:p>
            <a:endParaRPr lang="cs-CZ" dirty="0"/>
          </a:p>
        </p:txBody>
      </p:sp>
      <p:pic>
        <p:nvPicPr>
          <p:cNvPr id="3074" name="Picture 2" descr="http://www.green-support.com/img/image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5"/>
          <a:stretch/>
        </p:blipFill>
        <p:spPr bwMode="auto">
          <a:xfrm>
            <a:off x="7356378" y="5306235"/>
            <a:ext cx="4835622" cy="15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Izolace půdních 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776" y="2340864"/>
            <a:ext cx="11698224" cy="4389120"/>
          </a:xfrm>
        </p:spPr>
        <p:txBody>
          <a:bodyPr/>
          <a:lstStyle/>
          <a:p>
            <a:r>
              <a:rPr lang="cs-CZ" dirty="0" smtClean="0"/>
              <a:t>Izolace a průkaz 3 skupin mikroorganismů:</a:t>
            </a:r>
          </a:p>
          <a:p>
            <a:r>
              <a:rPr lang="cs-CZ" b="1" i="1" dirty="0" smtClean="0"/>
              <a:t>Clostridium</a:t>
            </a:r>
          </a:p>
          <a:p>
            <a:r>
              <a:rPr lang="cs-CZ" b="1" i="1" dirty="0" err="1" smtClean="0"/>
              <a:t>Azotobacter</a:t>
            </a:r>
            <a:endParaRPr lang="cs-CZ" b="1" i="1" dirty="0" smtClean="0"/>
          </a:p>
          <a:p>
            <a:r>
              <a:rPr lang="cs-CZ" b="1" dirty="0" err="1" smtClean="0"/>
              <a:t>Celulolytické</a:t>
            </a:r>
            <a:r>
              <a:rPr lang="cs-CZ" b="1" dirty="0" smtClean="0"/>
              <a:t> bakterie</a:t>
            </a:r>
          </a:p>
          <a:p>
            <a:endParaRPr lang="cs-CZ" dirty="0" smtClean="0"/>
          </a:p>
          <a:p>
            <a:r>
              <a:rPr lang="cs-CZ" dirty="0" smtClean="0"/>
              <a:t>V půdě je komplex mikroorganismů – za </a:t>
            </a:r>
            <a:r>
              <a:rPr lang="cs-CZ" b="1" dirty="0" smtClean="0"/>
              <a:t>selektivních podmínek </a:t>
            </a:r>
            <a:r>
              <a:rPr lang="cs-CZ" dirty="0" smtClean="0"/>
              <a:t>kultivace získáme cílovou skupinu</a:t>
            </a:r>
          </a:p>
          <a:p>
            <a:r>
              <a:rPr lang="cs-CZ" dirty="0" smtClean="0"/>
              <a:t>Využití selektivních médií </a:t>
            </a:r>
            <a:r>
              <a:rPr lang="cs-CZ" dirty="0" smtClean="0"/>
              <a:t>– pro bakterie fixující dusík bezdusíkaté médium</a:t>
            </a:r>
          </a:p>
          <a:p>
            <a:r>
              <a:rPr lang="cs-CZ" dirty="0" smtClean="0"/>
              <a:t>Využití charakteristických znaků </a:t>
            </a:r>
            <a:r>
              <a:rPr lang="cs-CZ" dirty="0" smtClean="0"/>
              <a:t>– štěpení celulózy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Clostridium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352" y="2259105"/>
            <a:ext cx="8652648" cy="4464423"/>
          </a:xfrm>
        </p:spPr>
        <p:txBody>
          <a:bodyPr>
            <a:normAutofit/>
          </a:bodyPr>
          <a:lstStyle/>
          <a:p>
            <a:r>
              <a:rPr lang="cs-CZ" i="1" dirty="0" smtClean="0"/>
              <a:t>C. </a:t>
            </a:r>
            <a:r>
              <a:rPr lang="cs-CZ" i="1" dirty="0" err="1" smtClean="0"/>
              <a:t>tetani</a:t>
            </a:r>
            <a:r>
              <a:rPr lang="cs-CZ" i="1" dirty="0" smtClean="0"/>
              <a:t>, C. </a:t>
            </a:r>
            <a:r>
              <a:rPr lang="cs-CZ" i="1" dirty="0" err="1" smtClean="0"/>
              <a:t>botulinum</a:t>
            </a:r>
            <a:r>
              <a:rPr lang="cs-CZ" i="1" dirty="0" smtClean="0"/>
              <a:t>, C. </a:t>
            </a:r>
            <a:r>
              <a:rPr lang="cs-CZ" i="1" dirty="0" err="1" smtClean="0"/>
              <a:t>perfringens</a:t>
            </a:r>
            <a:r>
              <a:rPr lang="cs-CZ" i="1" dirty="0" smtClean="0"/>
              <a:t>, C. </a:t>
            </a:r>
            <a:r>
              <a:rPr lang="cs-CZ" i="1" dirty="0" err="1" smtClean="0"/>
              <a:t>difficile</a:t>
            </a:r>
            <a:endParaRPr lang="cs-CZ" i="1" dirty="0" smtClean="0"/>
          </a:p>
          <a:p>
            <a:r>
              <a:rPr lang="cs-CZ" dirty="0" smtClean="0"/>
              <a:t>G+ anaerobní tyčky</a:t>
            </a:r>
          </a:p>
          <a:p>
            <a:r>
              <a:rPr lang="cs-CZ" dirty="0" smtClean="0"/>
              <a:t>Bičíky po celé buňce - </a:t>
            </a:r>
            <a:r>
              <a:rPr lang="cs-CZ" b="1" dirty="0" err="1" smtClean="0"/>
              <a:t>peritricha</a:t>
            </a:r>
            <a:endParaRPr lang="cs-CZ" b="1" dirty="0" smtClean="0"/>
          </a:p>
          <a:p>
            <a:r>
              <a:rPr lang="cs-CZ" dirty="0" smtClean="0"/>
              <a:t>Výskyt běžně v </a:t>
            </a:r>
            <a:r>
              <a:rPr lang="cs-CZ" dirty="0" smtClean="0"/>
              <a:t>prostředí (půda, kal, mořské sedimenty, rostlinné zbytky), gastrointestinální trakt, klinický materiál</a:t>
            </a:r>
            <a:endParaRPr lang="cs-CZ" dirty="0" smtClean="0"/>
          </a:p>
          <a:p>
            <a:r>
              <a:rPr lang="cs-CZ" b="1" dirty="0"/>
              <a:t>S</a:t>
            </a:r>
            <a:r>
              <a:rPr lang="cs-CZ" b="1" dirty="0" smtClean="0"/>
              <a:t>pory, toxiny </a:t>
            </a:r>
            <a:r>
              <a:rPr lang="cs-CZ" dirty="0" smtClean="0"/>
              <a:t>(</a:t>
            </a:r>
            <a:r>
              <a:rPr lang="cs-CZ" dirty="0" err="1" smtClean="0"/>
              <a:t>tetanospazmin</a:t>
            </a:r>
            <a:r>
              <a:rPr lang="cs-CZ" dirty="0" smtClean="0"/>
              <a:t>, </a:t>
            </a:r>
            <a:r>
              <a:rPr lang="cs-CZ" dirty="0" err="1" smtClean="0"/>
              <a:t>tetanolyzin</a:t>
            </a:r>
            <a:r>
              <a:rPr lang="cs-CZ" dirty="0" smtClean="0"/>
              <a:t>, botulotoxin…)</a:t>
            </a:r>
            <a:endParaRPr lang="cs-CZ" b="1" dirty="0" smtClean="0"/>
          </a:p>
          <a:p>
            <a:r>
              <a:rPr lang="cs-CZ" dirty="0" smtClean="0"/>
              <a:t>Primární i oportunní patogeny</a:t>
            </a:r>
          </a:p>
          <a:p>
            <a:r>
              <a:rPr lang="cs-CZ" dirty="0"/>
              <a:t>10 – 65 </a:t>
            </a:r>
            <a:r>
              <a:rPr lang="cs-CZ" dirty="0" smtClean="0"/>
              <a:t>ºC, </a:t>
            </a:r>
            <a:r>
              <a:rPr lang="cs-CZ" dirty="0"/>
              <a:t>n</a:t>
            </a:r>
            <a:r>
              <a:rPr lang="cs-CZ" dirty="0" smtClean="0"/>
              <a:t>ěkteré druhy fixují plynný dusík</a:t>
            </a:r>
          </a:p>
          <a:p>
            <a:r>
              <a:rPr lang="cs-CZ" dirty="0" err="1" smtClean="0"/>
              <a:t>Sacharolytické</a:t>
            </a:r>
            <a:r>
              <a:rPr lang="cs-CZ" dirty="0" smtClean="0"/>
              <a:t>, proteolytické, nebo aj </a:t>
            </a:r>
            <a:r>
              <a:rPr lang="cs-CZ" dirty="0" err="1" smtClean="0"/>
              <a:t>aj</a:t>
            </a:r>
            <a:endParaRPr lang="cs-CZ" dirty="0"/>
          </a:p>
          <a:p>
            <a:r>
              <a:rPr lang="cs-CZ" dirty="0" smtClean="0"/>
              <a:t>V cvičení – ostatní vegetativní buňky usmrtíme pasterizací, </a:t>
            </a:r>
          </a:p>
          <a:p>
            <a:pPr marL="457200" lvl="1" indent="0">
              <a:buNone/>
            </a:pPr>
            <a:r>
              <a:rPr lang="cs-CZ" sz="1800" dirty="0" smtClean="0"/>
              <a:t>spory pak vyklíčí v anaerobním prostředí v bujone pod </a:t>
            </a:r>
            <a:r>
              <a:rPr lang="cs-CZ" sz="1800" dirty="0" smtClean="0"/>
              <a:t>parafinem</a:t>
            </a:r>
            <a:endParaRPr lang="cs-CZ" sz="1800" i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http://www.cdc.gov/pulsenet/images/c-botulinum-300p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24491" r="22124" b="42758"/>
          <a:stretch/>
        </p:blipFill>
        <p:spPr bwMode="auto">
          <a:xfrm>
            <a:off x="9183000" y="2057399"/>
            <a:ext cx="2527540" cy="14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fineartamerica.com/images-medium-large/7-clostridium-difficile-bacteria-tem-biomedical-imaging-unit-southampton-general-hospit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t="11440" r="6922" b="21689"/>
          <a:stretch/>
        </p:blipFill>
        <p:spPr bwMode="auto">
          <a:xfrm>
            <a:off x="9183000" y="4923692"/>
            <a:ext cx="2526649" cy="15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humanillnesses.com/original/images/hdc_0001_0003_0_img02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4022" b="5906"/>
          <a:stretch/>
        </p:blipFill>
        <p:spPr bwMode="auto">
          <a:xfrm>
            <a:off x="9183000" y="478764"/>
            <a:ext cx="2527540" cy="15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nfectionnet.org/wp-content/uploads/2014/01/Boxca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19245" r="19817" b="37260"/>
          <a:stretch/>
        </p:blipFill>
        <p:spPr bwMode="auto">
          <a:xfrm>
            <a:off x="9183000" y="3527042"/>
            <a:ext cx="2527540" cy="13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655463" y="478764"/>
            <a:ext cx="1169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solidFill>
                  <a:schemeClr val="bg1"/>
                </a:solidFill>
              </a:rPr>
              <a:t>C. </a:t>
            </a:r>
            <a:r>
              <a:rPr lang="cs-CZ" sz="1400" b="1" i="1" dirty="0" err="1" smtClean="0">
                <a:solidFill>
                  <a:schemeClr val="bg1"/>
                </a:solidFill>
              </a:rPr>
              <a:t>tetani</a:t>
            </a:r>
            <a:endParaRPr lang="cs-CZ" sz="1400" b="1" i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79617" y="3228058"/>
            <a:ext cx="13452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i="1" dirty="0" smtClean="0"/>
              <a:t>C. </a:t>
            </a:r>
            <a:r>
              <a:rPr lang="cs-CZ" sz="1400" b="1" i="1" dirty="0" err="1" smtClean="0"/>
              <a:t>botulinum</a:t>
            </a:r>
            <a:endParaRPr lang="cs-CZ" sz="1400" b="1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415996" y="4615915"/>
            <a:ext cx="14724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i="1" dirty="0" smtClean="0"/>
              <a:t>C. </a:t>
            </a:r>
            <a:r>
              <a:rPr lang="cs-CZ" sz="1400" b="1" i="1" dirty="0" err="1" smtClean="0"/>
              <a:t>perfringens</a:t>
            </a:r>
            <a:endParaRPr lang="cs-CZ" sz="1400" b="1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655463" y="6165882"/>
            <a:ext cx="142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solidFill>
                  <a:schemeClr val="bg1"/>
                </a:solidFill>
              </a:rPr>
              <a:t>C. </a:t>
            </a:r>
            <a:r>
              <a:rPr lang="cs-CZ" sz="1400" b="1" i="1" dirty="0" err="1" smtClean="0">
                <a:solidFill>
                  <a:schemeClr val="bg1"/>
                </a:solidFill>
              </a:rPr>
              <a:t>difficile</a:t>
            </a:r>
            <a:endParaRPr lang="cs-CZ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Azotobacter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2322576"/>
            <a:ext cx="11375136" cy="4224528"/>
          </a:xfrm>
        </p:spPr>
        <p:txBody>
          <a:bodyPr>
            <a:normAutofit/>
          </a:bodyPr>
          <a:lstStyle/>
          <a:p>
            <a:r>
              <a:rPr lang="cs-CZ" i="1" dirty="0" smtClean="0"/>
              <a:t>A. </a:t>
            </a:r>
            <a:r>
              <a:rPr lang="cs-CZ" i="1" dirty="0" err="1" smtClean="0"/>
              <a:t>chroococcum</a:t>
            </a:r>
            <a:r>
              <a:rPr lang="cs-CZ" i="1" dirty="0" smtClean="0"/>
              <a:t>, A. </a:t>
            </a:r>
            <a:r>
              <a:rPr lang="cs-CZ" i="1" dirty="0" err="1" smtClean="0"/>
              <a:t>vinelandii</a:t>
            </a:r>
            <a:endParaRPr lang="cs-CZ" i="1" dirty="0" smtClean="0"/>
          </a:p>
          <a:p>
            <a:r>
              <a:rPr lang="cs-CZ" dirty="0" smtClean="0"/>
              <a:t>Výskyt v prostředí (voda, půda)</a:t>
            </a:r>
            <a:endParaRPr lang="cs-CZ" dirty="0" smtClean="0"/>
          </a:p>
          <a:p>
            <a:r>
              <a:rPr lang="cs-CZ" dirty="0" smtClean="0"/>
              <a:t>G – aerobní ovoidní tyčka až kok</a:t>
            </a:r>
          </a:p>
          <a:p>
            <a:r>
              <a:rPr lang="cs-CZ" dirty="0" smtClean="0"/>
              <a:t>Bičíky </a:t>
            </a:r>
            <a:r>
              <a:rPr lang="cs-CZ" b="1" dirty="0" err="1" smtClean="0"/>
              <a:t>peritricha</a:t>
            </a:r>
            <a:endParaRPr lang="cs-CZ" b="1" dirty="0" smtClean="0"/>
          </a:p>
          <a:p>
            <a:r>
              <a:rPr lang="cs-CZ" dirty="0" smtClean="0"/>
              <a:t>Tvoří </a:t>
            </a:r>
            <a:r>
              <a:rPr lang="cs-CZ" b="1" dirty="0" smtClean="0"/>
              <a:t>pigment, sliz, cysty</a:t>
            </a:r>
          </a:p>
          <a:p>
            <a:r>
              <a:rPr lang="cs-CZ" dirty="0" smtClean="0"/>
              <a:t>Výskyt v půdě a vodě</a:t>
            </a:r>
          </a:p>
          <a:p>
            <a:r>
              <a:rPr lang="cs-CZ" b="1" dirty="0" err="1" smtClean="0"/>
              <a:t>Nesymbiotická</a:t>
            </a:r>
            <a:r>
              <a:rPr lang="cs-CZ" b="1" dirty="0" smtClean="0"/>
              <a:t> fixace dusíku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– enzym </a:t>
            </a:r>
            <a:r>
              <a:rPr lang="cs-CZ" dirty="0" err="1" smtClean="0"/>
              <a:t>nitrogenáza</a:t>
            </a:r>
            <a:endParaRPr lang="cs-CZ" dirty="0" smtClean="0"/>
          </a:p>
          <a:p>
            <a:r>
              <a:rPr lang="cs-CZ" b="1" dirty="0" err="1" smtClean="0"/>
              <a:t>Ashbyho</a:t>
            </a:r>
            <a:r>
              <a:rPr lang="cs-CZ" b="1" dirty="0" smtClean="0"/>
              <a:t> agar </a:t>
            </a:r>
            <a:r>
              <a:rPr lang="cs-CZ" dirty="0" smtClean="0"/>
              <a:t>– bez dusíku,  hodně živin</a:t>
            </a:r>
            <a:endParaRPr lang="cs-CZ" dirty="0"/>
          </a:p>
          <a:p>
            <a:r>
              <a:rPr lang="cs-CZ" dirty="0" smtClean="0"/>
              <a:t>25 – 30 </a:t>
            </a:r>
            <a:r>
              <a:rPr lang="cs-CZ" dirty="0" smtClean="0"/>
              <a:t>ºC</a:t>
            </a:r>
          </a:p>
        </p:txBody>
      </p:sp>
      <p:pic>
        <p:nvPicPr>
          <p:cNvPr id="5122" name="Picture 2" descr="http://inst.bact.wisc.edu/inst/images/book_3/chapter_11/1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51" y="3079630"/>
            <a:ext cx="6176069" cy="33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icrobewiki.kenyon.edu/images/thumb/5/5e/Zdrs0309.jpg/400px-Zdrs03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6277" b="8453"/>
          <a:stretch/>
        </p:blipFill>
        <p:spPr bwMode="auto">
          <a:xfrm>
            <a:off x="9116922" y="621104"/>
            <a:ext cx="2482013" cy="23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44" y="621104"/>
            <a:ext cx="1929266" cy="229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736386" y="2665562"/>
            <a:ext cx="6491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cysty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9554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Celulolytické</a:t>
            </a:r>
            <a:r>
              <a:rPr lang="cs-CZ" dirty="0" smtClean="0"/>
              <a:t> bakterie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2340864"/>
            <a:ext cx="11228832" cy="4352544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ozkládají </a:t>
            </a:r>
            <a:r>
              <a:rPr lang="cs-CZ" b="1" dirty="0" smtClean="0"/>
              <a:t>celulózu</a:t>
            </a:r>
            <a:r>
              <a:rPr lang="cs-CZ" dirty="0" smtClean="0"/>
              <a:t>, která se v podobě různých rostlinných zbytků, splachů a odpadových materiálů z průmyslu dostává do </a:t>
            </a:r>
            <a:r>
              <a:rPr lang="cs-CZ" dirty="0" smtClean="0"/>
              <a:t>prostředí</a:t>
            </a:r>
            <a:endParaRPr lang="cs-CZ" dirty="0" smtClean="0"/>
          </a:p>
          <a:p>
            <a:r>
              <a:rPr lang="cs-CZ" dirty="0" smtClean="0"/>
              <a:t>Přítomnost </a:t>
            </a:r>
            <a:r>
              <a:rPr lang="cs-CZ" dirty="0" err="1" smtClean="0"/>
              <a:t>celulolytických</a:t>
            </a:r>
            <a:r>
              <a:rPr lang="cs-CZ" dirty="0" smtClean="0"/>
              <a:t> bakterií je </a:t>
            </a:r>
            <a:r>
              <a:rPr lang="cs-CZ" b="1" dirty="0" smtClean="0"/>
              <a:t>ukazovatelem úrodnosti půdy</a:t>
            </a:r>
          </a:p>
          <a:p>
            <a:r>
              <a:rPr lang="cs-CZ" b="1" i="1" dirty="0" err="1" smtClean="0"/>
              <a:t>Cytophaga</a:t>
            </a:r>
            <a:r>
              <a:rPr lang="cs-CZ" b="1" i="1" dirty="0" smtClean="0"/>
              <a:t>, </a:t>
            </a:r>
            <a:r>
              <a:rPr lang="cs-CZ" b="1" i="1" dirty="0" err="1" smtClean="0"/>
              <a:t>Sporocytophaga</a:t>
            </a:r>
            <a:r>
              <a:rPr lang="cs-CZ" b="1" i="1" dirty="0" smtClean="0"/>
              <a:t>, </a:t>
            </a:r>
            <a:r>
              <a:rPr lang="cs-CZ" b="1" i="1" dirty="0" err="1" smtClean="0"/>
              <a:t>Cellvibrio</a:t>
            </a:r>
            <a:r>
              <a:rPr lang="cs-CZ" b="1" i="1" dirty="0" smtClean="0"/>
              <a:t> </a:t>
            </a:r>
            <a:r>
              <a:rPr lang="cs-CZ" sz="2000" dirty="0" smtClean="0"/>
              <a:t>(i</a:t>
            </a:r>
            <a:r>
              <a:rPr lang="cs-CZ" dirty="0" smtClean="0"/>
              <a:t>ntenzivně </a:t>
            </a:r>
            <a:r>
              <a:rPr lang="cs-CZ" dirty="0"/>
              <a:t>obdělávané půdy </a:t>
            </a:r>
            <a:r>
              <a:rPr lang="cs-CZ" dirty="0" smtClean="0"/>
              <a:t>), </a:t>
            </a:r>
            <a:r>
              <a:rPr lang="cs-CZ" b="1" dirty="0" err="1" smtClean="0"/>
              <a:t>myxobakterie</a:t>
            </a:r>
            <a:r>
              <a:rPr lang="cs-CZ" dirty="0" smtClean="0"/>
              <a:t> (středně obdělávané půdy) </a:t>
            </a:r>
            <a:r>
              <a:rPr lang="cs-CZ" b="1" dirty="0" smtClean="0"/>
              <a:t>mikroskopické houby </a:t>
            </a:r>
            <a:r>
              <a:rPr lang="cs-CZ" dirty="0" smtClean="0"/>
              <a:t>(slabě obdělávané a kyselé půdy)</a:t>
            </a:r>
          </a:p>
          <a:p>
            <a:r>
              <a:rPr lang="cs-CZ" dirty="0" smtClean="0"/>
              <a:t>Celulóza je </a:t>
            </a:r>
            <a:r>
              <a:rPr lang="cs-CZ" dirty="0" smtClean="0"/>
              <a:t>v přírodě nejrozšířenější, ve vodě nerozpustný polysacharid. Je spolu s hemicelulózami, pektiny, ligninem a tuky podstatnou součástí buněčných stěn rostlinných buněk </a:t>
            </a:r>
          </a:p>
          <a:p>
            <a:r>
              <a:rPr lang="cs-CZ" dirty="0" smtClean="0"/>
              <a:t>M</a:t>
            </a:r>
            <a:r>
              <a:rPr lang="cs-CZ" dirty="0" smtClean="0"/>
              <a:t>ůže </a:t>
            </a:r>
            <a:r>
              <a:rPr lang="cs-CZ" dirty="0" smtClean="0"/>
              <a:t>být štěpena: </a:t>
            </a:r>
          </a:p>
          <a:p>
            <a:pPr lvl="1"/>
            <a:r>
              <a:rPr lang="cs-CZ" sz="1800" b="1" dirty="0" smtClean="0"/>
              <a:t>aerobně</a:t>
            </a:r>
            <a:r>
              <a:rPr lang="cs-CZ" sz="1800" dirty="0" smtClean="0"/>
              <a:t> – zisk mnoho energie, mineralizace organických látek</a:t>
            </a:r>
          </a:p>
          <a:p>
            <a:pPr lvl="1"/>
            <a:r>
              <a:rPr lang="cs-CZ" sz="1800" b="1" dirty="0" smtClean="0"/>
              <a:t>anaerobně</a:t>
            </a:r>
            <a:r>
              <a:rPr lang="cs-CZ" sz="1800" dirty="0" smtClean="0"/>
              <a:t> (</a:t>
            </a:r>
            <a:r>
              <a:rPr lang="cs-CZ" sz="1800" b="1" dirty="0" smtClean="0"/>
              <a:t>kvašení</a:t>
            </a:r>
            <a:r>
              <a:rPr lang="cs-CZ" sz="1800" dirty="0" smtClean="0"/>
              <a:t>) – kyselina máselná, octová, etanol, CO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, H</a:t>
            </a:r>
            <a:r>
              <a:rPr lang="cs-CZ" sz="1800" baseline="-25000" dirty="0" smtClean="0"/>
              <a:t>2</a:t>
            </a:r>
            <a:r>
              <a:rPr lang="cs-CZ" sz="1800" dirty="0" smtClean="0"/>
              <a:t>O…</a:t>
            </a:r>
          </a:p>
          <a:p>
            <a:r>
              <a:rPr lang="cs-CZ" dirty="0" smtClean="0"/>
              <a:t>Celulózu štěpí exoenzym celuláza na celobiózu a tu endoenzym </a:t>
            </a:r>
            <a:r>
              <a:rPr lang="cs-CZ" dirty="0" err="1" smtClean="0"/>
              <a:t>celobiáza</a:t>
            </a:r>
            <a:r>
              <a:rPr lang="cs-CZ" dirty="0" smtClean="0"/>
              <a:t> na </a:t>
            </a:r>
            <a:r>
              <a:rPr lang="cs-CZ" dirty="0" smtClean="0"/>
              <a:t> dvě podjednotky glukózy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7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1066</TotalTime>
  <Words>866</Words>
  <Application>Microsoft Office PowerPoint</Application>
  <PresentationFormat>Vlastní</PresentationFormat>
  <Paragraphs>106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Ión − zasadacia miestnosť</vt:lpstr>
      <vt:lpstr>Izolace vybraných skupin půdních mikroorganismů</vt:lpstr>
      <vt:lpstr>Půda a mikroorganismy</vt:lpstr>
      <vt:lpstr>Půda a mikroorganismy</vt:lpstr>
      <vt:lpstr>Bakterie podle počtu zástupců a živin</vt:lpstr>
      <vt:lpstr>Funkce MO v půdě</vt:lpstr>
      <vt:lpstr>Izolace půdních MO</vt:lpstr>
      <vt:lpstr>Clostridium</vt:lpstr>
      <vt:lpstr>Azotobacter</vt:lpstr>
      <vt:lpstr>Celulolytické bakterie</vt:lpstr>
      <vt:lpstr>Myxobakterie</vt:lpstr>
      <vt:lpstr>Postup</vt:lpstr>
      <vt:lpstr>Hodnocení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sterilnej práce. Očkovanie a uchovávanie mikroorganizmov.</dc:title>
  <dc:creator>Mgr. Veronika Vrbovská</dc:creator>
  <cp:lastModifiedBy>Veronika</cp:lastModifiedBy>
  <cp:revision>83</cp:revision>
  <dcterms:created xsi:type="dcterms:W3CDTF">2015-09-30T19:09:05Z</dcterms:created>
  <dcterms:modified xsi:type="dcterms:W3CDTF">2016-04-19T14:45:56Z</dcterms:modified>
</cp:coreProperties>
</file>