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1" r:id="rId2"/>
    <p:sldId id="514" r:id="rId3"/>
    <p:sldId id="521" r:id="rId4"/>
    <p:sldId id="522" r:id="rId5"/>
    <p:sldId id="540" r:id="rId6"/>
    <p:sldId id="538" r:id="rId7"/>
    <p:sldId id="539" r:id="rId8"/>
    <p:sldId id="537" r:id="rId9"/>
    <p:sldId id="523" r:id="rId10"/>
    <p:sldId id="524" r:id="rId11"/>
    <p:sldId id="525" r:id="rId12"/>
    <p:sldId id="526" r:id="rId13"/>
    <p:sldId id="542" r:id="rId14"/>
    <p:sldId id="527" r:id="rId15"/>
    <p:sldId id="528" r:id="rId16"/>
    <p:sldId id="529" r:id="rId17"/>
    <p:sldId id="543" r:id="rId18"/>
    <p:sldId id="530" r:id="rId19"/>
    <p:sldId id="531" r:id="rId20"/>
    <p:sldId id="544" r:id="rId21"/>
    <p:sldId id="545" r:id="rId22"/>
    <p:sldId id="549" r:id="rId23"/>
    <p:sldId id="546" r:id="rId24"/>
    <p:sldId id="547" r:id="rId25"/>
    <p:sldId id="548" r:id="rId2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03.10.2017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03.10.2017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1ABE6-253B-45CE-BD48-65844EB9CA4F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DF2AB-C878-4CF3-835C-102B4C8458CE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CA545-12F1-47E6-8BCF-109D93147C06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DE4B5-38B2-4BA6-917C-BB0F4113DC90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F1520-8580-4CA9-A658-ABF4B198F8A3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B5BFC-6381-4D30-B494-8BE397ABC4D3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0711-371F-463F-9C03-6B636DCC67CF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27897-3419-4CA1-907E-DD0111FFC67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911A1-E438-4CA1-9FB4-8C76FB8C40FF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443F6-1AE2-4B7C-941D-C7F1584FC4B3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5C792-CBDE-4BDA-982D-9771A8A84A47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FA2E0-6C93-481F-8EE0-D72582D11D56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3BFF5-8D53-4AB1-874C-361E8CED6AF7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502C-3217-4491-B49D-7666D76D8C5B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B9CA8-BE5A-43FB-8F88-845A1147EBA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0</a:t>
            </a:r>
            <a:r>
              <a:rPr lang="en-GB" sz="3600" b="1" dirty="0" smtClean="0">
                <a:solidFill>
                  <a:srgbClr val="FF3300"/>
                </a:solidFill>
              </a:rPr>
              <a:t>3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 </a:t>
            </a:r>
            <a:r>
              <a:rPr lang="en-US" sz="3600" b="1" dirty="0" smtClean="0">
                <a:solidFill>
                  <a:srgbClr val="FF3300"/>
                </a:solidFill>
              </a:rPr>
              <a:t>@</a:t>
            </a:r>
            <a:r>
              <a:rPr lang="en-GB" sz="3600" b="1" dirty="0" smtClean="0">
                <a:solidFill>
                  <a:srgbClr val="FF3300"/>
                </a:solidFill>
              </a:rPr>
              <a:t>proteins, part 1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Michaelis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Menten</a:t>
            </a:r>
            <a:r>
              <a:rPr lang="en-GB" dirty="0" smtClean="0">
                <a:solidFill>
                  <a:schemeClr val="tx1"/>
                </a:solidFill>
              </a:rPr>
              <a:t> INHIBITIONS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2" descr="http://users.rcn.com/jkimball.ma.ultranet/BiologyPages/M/Michaelis_Mente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4434824" cy="3816424"/>
          </a:xfrm>
          <a:prstGeom prst="rect">
            <a:avLst/>
          </a:prstGeom>
          <a:noFill/>
        </p:spPr>
      </p:pic>
      <p:pic>
        <p:nvPicPr>
          <p:cNvPr id="28676" name="Picture 4" descr="http://users.rcn.com/jkimball.ma.ultranet/BiologyPages/L/Lineweaver_Bur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284" y="2492896"/>
            <a:ext cx="4097609" cy="416850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129912" y="1124744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kinetics informs </a:t>
            </a:r>
          </a:p>
          <a:p>
            <a:r>
              <a:rPr lang="en-GB" dirty="0" smtClean="0"/>
              <a:t>about the nature of the interaction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44624"/>
            <a:ext cx="9220200" cy="836712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Enzyme </a:t>
            </a:r>
            <a:r>
              <a:rPr lang="cs-CZ" dirty="0" err="1" smtClean="0">
                <a:solidFill>
                  <a:schemeClr val="tx1"/>
                </a:solidFill>
              </a:rPr>
              <a:t>inhibition</a:t>
            </a:r>
            <a:r>
              <a:rPr lang="en-GB" dirty="0" smtClean="0">
                <a:solidFill>
                  <a:schemeClr val="tx1"/>
                </a:solidFill>
              </a:rPr>
              <a:t>s by toxicants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n-GB" dirty="0" smtClean="0">
                <a:solidFill>
                  <a:schemeClr val="tx1"/>
                </a:solidFill>
              </a:rPr>
              <a:t>overview of key </a:t>
            </a:r>
            <a:r>
              <a:rPr lang="cs-CZ" dirty="0" err="1" smtClean="0">
                <a:solidFill>
                  <a:schemeClr val="tx1"/>
                </a:solidFill>
              </a:rPr>
              <a:t>examples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0872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Acetylcholinesterase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organophosphate</a:t>
            </a:r>
            <a:r>
              <a:rPr lang="cs-CZ" sz="2400" dirty="0" smtClean="0"/>
              <a:t> </a:t>
            </a:r>
            <a:r>
              <a:rPr lang="cs-CZ" sz="2400" dirty="0" err="1" smtClean="0"/>
              <a:t>pesticides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Microsomal</a:t>
            </a:r>
            <a:r>
              <a:rPr lang="cs-CZ" sz="2400" b="1" dirty="0" smtClean="0"/>
              <a:t> Ca</a:t>
            </a:r>
            <a:r>
              <a:rPr lang="cs-CZ" sz="2400" b="1" baseline="30000" dirty="0" smtClean="0"/>
              <a:t>2+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ATPase</a:t>
            </a:r>
            <a:r>
              <a:rPr lang="cs-CZ" sz="2400" b="1" dirty="0" smtClean="0"/>
              <a:t> </a:t>
            </a:r>
            <a:r>
              <a:rPr lang="cs-CZ" sz="2400" dirty="0" smtClean="0"/>
              <a:t>(DDE)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Inhibition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hemes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respiratory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chains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cyanides</a:t>
            </a:r>
            <a:r>
              <a:rPr lang="cs-CZ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/>
              <a:t>d-</a:t>
            </a:r>
            <a:r>
              <a:rPr lang="cs-CZ" sz="2400" b="1" dirty="0" err="1" smtClean="0"/>
              <a:t>Aminolevulinic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Acid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Dehydratase</a:t>
            </a:r>
            <a:r>
              <a:rPr lang="cs-CZ" sz="2400" b="1" dirty="0" smtClean="0"/>
              <a:t> (ALAD) </a:t>
            </a:r>
            <a:r>
              <a:rPr lang="cs-CZ" sz="2400" b="1" dirty="0" err="1" smtClean="0"/>
              <a:t>inhibition</a:t>
            </a:r>
            <a:r>
              <a:rPr lang="cs-CZ" sz="2400" b="1" dirty="0" smtClean="0"/>
              <a:t> </a:t>
            </a:r>
            <a:br>
              <a:rPr lang="cs-CZ" sz="2400" b="1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lead</a:t>
            </a:r>
            <a:r>
              <a:rPr lang="cs-CZ" sz="2400" dirty="0" smtClean="0"/>
              <a:t> - </a:t>
            </a:r>
            <a:r>
              <a:rPr lang="cs-CZ" sz="2400" dirty="0" err="1" smtClean="0"/>
              <a:t>Pb</a:t>
            </a:r>
            <a:r>
              <a:rPr lang="cs-CZ" sz="2400" dirty="0" smtClean="0"/>
              <a:t>)</a:t>
            </a:r>
            <a:endParaRPr lang="cs-CZ" sz="2400" i="1" dirty="0" smtClean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Inhibition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proteinphosphatases</a:t>
            </a:r>
            <a:r>
              <a:rPr lang="cs-CZ" sz="2400" b="1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microcystins</a:t>
            </a:r>
            <a:r>
              <a:rPr lang="cs-CZ" sz="2400" i="1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 err="1" smtClean="0"/>
              <a:t>Glyphosate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roundup</a:t>
            </a:r>
            <a:r>
              <a:rPr lang="cs-CZ" sz="2400" b="1" dirty="0" smtClean="0"/>
              <a:t>) </a:t>
            </a:r>
            <a:r>
              <a:rPr lang="cs-CZ" sz="2400" b="1" dirty="0" err="1" smtClean="0"/>
              <a:t>action</a:t>
            </a: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/>
              <a:t>Enzyme </a:t>
            </a:r>
            <a:r>
              <a:rPr lang="cs-CZ" sz="1800" i="1" dirty="0" err="1" smtClean="0"/>
              <a:t>inhibitions</a:t>
            </a:r>
            <a:r>
              <a:rPr lang="cs-CZ" sz="1800" i="1" dirty="0" smtClean="0"/>
              <a:t> are </a:t>
            </a:r>
            <a:r>
              <a:rPr lang="en-US" sz="1800" i="1" dirty="0" smtClean="0"/>
              <a:t>be</a:t>
            </a:r>
            <a:r>
              <a:rPr lang="cs-CZ" sz="1800" i="1" dirty="0" err="1" smtClean="0"/>
              <a:t>yond</a:t>
            </a:r>
            <a:r>
              <a:rPr lang="cs-CZ" sz="1800" i="1" dirty="0" smtClean="0"/>
              <a:t> many </a:t>
            </a:r>
            <a:r>
              <a:rPr lang="cs-CZ" sz="1800" i="1" dirty="0" err="1" smtClean="0"/>
              <a:t>other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mechanisms</a:t>
            </a:r>
            <a:r>
              <a:rPr lang="cs-CZ" sz="1800" i="1" dirty="0" smtClean="0"/>
              <a:t/>
            </a:r>
            <a:br>
              <a:rPr lang="cs-CZ" sz="1800" i="1" dirty="0" smtClean="0"/>
            </a:br>
            <a:r>
              <a:rPr lang="cs-CZ" sz="1800" i="1" dirty="0" smtClean="0">
                <a:sym typeface="Wingdings" pitchFamily="2" charset="2"/>
              </a:rPr>
              <a:t></a:t>
            </a:r>
            <a:r>
              <a:rPr lang="en-US" sz="1800" i="1" dirty="0" smtClean="0">
                <a:sym typeface="Wingdings" pitchFamily="2" charset="2"/>
              </a:rPr>
              <a:t> see e.g. </a:t>
            </a:r>
            <a:r>
              <a:rPr lang="cs-CZ" sz="1800" i="1" dirty="0" smtClean="0">
                <a:sym typeface="Wingdings" pitchFamily="2" charset="2"/>
              </a:rPr>
              <a:t>CELL </a:t>
            </a:r>
            <a:r>
              <a:rPr lang="en-US" sz="1800" i="1" dirty="0" smtClean="0">
                <a:sym typeface="Wingdings" pitchFamily="2" charset="2"/>
              </a:rPr>
              <a:t>REGULATIONS etc.</a:t>
            </a:r>
            <a:endParaRPr lang="cs-CZ" sz="18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1"/>
          <p:cNvPicPr>
            <a:picLocks noChangeAspect="1" noChangeArrowheads="1"/>
          </p:cNvPicPr>
          <p:nvPr/>
        </p:nvPicPr>
        <p:blipFill>
          <a:blip r:embed="rId3" cstate="print"/>
          <a:srcRect l="20000" r="18666"/>
          <a:stretch>
            <a:fillRect/>
          </a:stretch>
        </p:blipFill>
        <p:spPr bwMode="auto">
          <a:xfrm>
            <a:off x="6660232" y="2541607"/>
            <a:ext cx="2450549" cy="41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s2.hubimg.com/u/4316027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" y="980728"/>
            <a:ext cx="6588223" cy="4497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Acetylcholinesterase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inhibition by organophosphates (and </a:t>
            </a:r>
            <a:r>
              <a:rPr lang="en-GB" dirty="0" err="1" smtClean="0">
                <a:solidFill>
                  <a:schemeClr val="tx1"/>
                </a:solidFill>
              </a:rPr>
              <a:t>carbamates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3660"/>
            <a:ext cx="2843808" cy="2085459"/>
          </a:xfrm>
          <a:prstGeom prst="rect">
            <a:avLst/>
          </a:prstGeom>
          <a:noFill/>
        </p:spPr>
      </p:pic>
      <p:pic>
        <p:nvPicPr>
          <p:cNvPr id="24584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4" cstate="print"/>
          <a:srcRect b="14286"/>
          <a:stretch>
            <a:fillRect/>
          </a:stretch>
        </p:blipFill>
        <p:spPr bwMode="auto">
          <a:xfrm>
            <a:off x="4139952" y="1484784"/>
            <a:ext cx="4896544" cy="221812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323528" y="177281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Nerve gases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7826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3685"/>
            <a:ext cx="2987824" cy="206431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283968" y="112474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OPs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7828" name="Picture 4" descr="http://www.ung.si/public/lpseminar/Image4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861048"/>
            <a:ext cx="2160240" cy="1622998"/>
          </a:xfrm>
          <a:prstGeom prst="rect">
            <a:avLst/>
          </a:prstGeom>
          <a:noFill/>
        </p:spPr>
      </p:pic>
      <p:pic>
        <p:nvPicPr>
          <p:cNvPr id="77832" name="Picture 8" descr="http://www2.mcdaniel.edu/Biology/eh01/pesticides/carbamat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104" y="4221088"/>
            <a:ext cx="3581400" cy="2276475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716865" y="378904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Insecticides - </a:t>
            </a:r>
            <a:r>
              <a:rPr lang="en-GB" b="1" dirty="0" err="1" smtClean="0">
                <a:solidFill>
                  <a:srgbClr val="FF0000"/>
                </a:solidFill>
              </a:rPr>
              <a:t>Carbamates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Ca2+</a:t>
            </a:r>
            <a:r>
              <a:rPr lang="en-GB" sz="2000" b="1" dirty="0" smtClean="0"/>
              <a:t> in cells</a:t>
            </a:r>
            <a:endParaRPr lang="cs-CZ" sz="2000" b="1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general </a:t>
            </a:r>
            <a:r>
              <a:rPr lang="en-GB" sz="2000" dirty="0" smtClean="0"/>
              <a:t>signalling </a:t>
            </a:r>
            <a:r>
              <a:rPr lang="cs-CZ" sz="2000" dirty="0" err="1" smtClean="0"/>
              <a:t>molecule</a:t>
            </a:r>
            <a:r>
              <a:rPr lang="en-GB" sz="2000" dirty="0" smtClean="0"/>
              <a:t> (see later)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stored in </a:t>
            </a:r>
            <a:r>
              <a:rPr lang="cs-CZ" sz="2000" dirty="0" smtClean="0"/>
              <a:t>(</a:t>
            </a:r>
            <a:r>
              <a:rPr lang="cs-CZ" sz="2000" dirty="0" err="1" smtClean="0"/>
              <a:t>endo</a:t>
            </a:r>
            <a:r>
              <a:rPr lang="cs-CZ" sz="2000" dirty="0" smtClean="0"/>
              <a:t>-/</a:t>
            </a:r>
            <a:r>
              <a:rPr lang="cs-CZ" sz="2000" dirty="0" err="1" smtClean="0"/>
              <a:t>sarcoplasmatic</a:t>
            </a:r>
            <a:r>
              <a:rPr lang="cs-CZ" sz="2000" dirty="0" smtClean="0"/>
              <a:t> </a:t>
            </a:r>
            <a:r>
              <a:rPr lang="cs-CZ" sz="2000" dirty="0" err="1" smtClean="0"/>
              <a:t>reticulum</a:t>
            </a:r>
            <a:r>
              <a:rPr lang="cs-CZ" sz="2000" dirty="0" smtClean="0"/>
              <a:t>)</a:t>
            </a:r>
            <a:endParaRPr lang="en-GB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* assures </a:t>
            </a:r>
            <a:r>
              <a:rPr lang="en-US" sz="2000" dirty="0" err="1" smtClean="0"/>
              <a:t>contractilit</a:t>
            </a:r>
            <a:r>
              <a:rPr lang="cs-CZ" sz="2000" dirty="0" smtClean="0"/>
              <a:t>y</a:t>
            </a:r>
            <a:r>
              <a:rPr lang="en-US" sz="2000" dirty="0" smtClean="0"/>
              <a:t> </a:t>
            </a:r>
            <a:r>
              <a:rPr lang="cs-CZ" sz="2000" dirty="0" smtClean="0"/>
              <a:t>of </a:t>
            </a:r>
            <a:r>
              <a:rPr lang="en-US" sz="2000" dirty="0" smtClean="0"/>
              <a:t>muscles </a:t>
            </a:r>
          </a:p>
          <a:p>
            <a:pPr marL="533400" indent="-533400" eaLnBrk="1" hangingPunct="1">
              <a:buNone/>
            </a:pPr>
            <a:r>
              <a:rPr lang="en-US" sz="2000" dirty="0" smtClean="0"/>
              <a:t>* </a:t>
            </a:r>
            <a:r>
              <a:rPr lang="cs-CZ" sz="2000" dirty="0" err="1" smtClean="0"/>
              <a:t>concentrations</a:t>
            </a:r>
            <a:r>
              <a:rPr lang="cs-CZ" sz="2000" dirty="0" smtClean="0"/>
              <a:t> </a:t>
            </a:r>
            <a:r>
              <a:rPr lang="cs-CZ" sz="2000" dirty="0" err="1" smtClean="0"/>
              <a:t>regulated</a:t>
            </a:r>
            <a:r>
              <a:rPr lang="cs-CZ" sz="2000" dirty="0" smtClean="0"/>
              <a:t> by Ca</a:t>
            </a:r>
            <a:r>
              <a:rPr lang="cs-CZ" sz="2000" baseline="30000" dirty="0" smtClean="0"/>
              <a:t>2+</a:t>
            </a:r>
            <a:r>
              <a:rPr lang="cs-CZ" sz="2000" dirty="0" smtClean="0"/>
              <a:t>-</a:t>
            </a:r>
            <a:r>
              <a:rPr lang="cs-CZ" sz="2000" dirty="0" err="1" smtClean="0"/>
              <a:t>ATPase</a:t>
            </a:r>
            <a:r>
              <a:rPr lang="cs-CZ" sz="2000" dirty="0" smtClean="0"/>
              <a:t>	</a:t>
            </a:r>
          </a:p>
          <a:p>
            <a:pPr marL="533400" indent="-533400" eaLnBrk="1" hangingPunct="1">
              <a:buFontTx/>
              <a:buNone/>
            </a:pP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DDE </a:t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cs-CZ" sz="2000" dirty="0" err="1" smtClean="0"/>
              <a:t>calcium</a:t>
            </a:r>
            <a:r>
              <a:rPr lang="cs-CZ" sz="2000" dirty="0" smtClean="0"/>
              <a:t> </a:t>
            </a:r>
            <a:r>
              <a:rPr lang="cs-CZ" sz="2000" dirty="0" err="1" smtClean="0"/>
              <a:t>metabolism</a:t>
            </a:r>
            <a:r>
              <a:rPr lang="cs-CZ" sz="2000" dirty="0" smtClean="0"/>
              <a:t> in </a:t>
            </a:r>
            <a:r>
              <a:rPr lang="cs-CZ" sz="2000" dirty="0" err="1" smtClean="0"/>
              <a:t>bird</a:t>
            </a:r>
            <a:r>
              <a:rPr lang="cs-CZ" sz="2000" dirty="0" smtClean="0"/>
              <a:t> </a:t>
            </a:r>
            <a:r>
              <a:rPr lang="cs-CZ" sz="2000" dirty="0" err="1" smtClean="0"/>
              <a:t>eggs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egg shell thinning </a:t>
            </a:r>
            <a:endParaRPr lang="en-US" sz="2000" b="1" i="1" dirty="0" smtClean="0">
              <a:solidFill>
                <a:srgbClr val="FF33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400800" y="1828800"/>
            <a:ext cx="2454275" cy="4572000"/>
            <a:chOff x="4032" y="1248"/>
            <a:chExt cx="1546" cy="2784"/>
          </a:xfrm>
        </p:grpSpPr>
        <p:pic>
          <p:nvPicPr>
            <p:cNvPr id="3175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 l="32727" t="7936" r="36363"/>
            <a:stretch>
              <a:fillRect/>
            </a:stretch>
          </p:blipFill>
          <p:spPr bwMode="auto">
            <a:xfrm>
              <a:off x="4032" y="1248"/>
              <a:ext cx="1546" cy="2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51" name="Rectangle 9"/>
            <p:cNvSpPr>
              <a:spLocks noChangeArrowheads="1"/>
            </p:cNvSpPr>
            <p:nvPr/>
          </p:nvSpPr>
          <p:spPr bwMode="auto">
            <a:xfrm>
              <a:off x="4944" y="2304"/>
              <a:ext cx="480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4176" y="2304"/>
              <a:ext cx="576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4032" y="1728"/>
              <a:ext cx="336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Rectangle 12"/>
            <p:cNvSpPr>
              <a:spLocks noChangeArrowheads="1"/>
            </p:cNvSpPr>
            <p:nvPr/>
          </p:nvSpPr>
          <p:spPr bwMode="auto">
            <a:xfrm>
              <a:off x="5328" y="1728"/>
              <a:ext cx="240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9" name="Line 14"/>
          <p:cNvSpPr>
            <a:spLocks noChangeShapeType="1"/>
          </p:cNvSpPr>
          <p:nvPr/>
        </p:nvSpPr>
        <p:spPr bwMode="auto">
          <a:xfrm flipV="1">
            <a:off x="4788024" y="3581400"/>
            <a:ext cx="2679576" cy="27964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Inhibition</a:t>
            </a:r>
            <a:r>
              <a:rPr lang="cs-CZ" dirty="0" smtClean="0">
                <a:solidFill>
                  <a:schemeClr val="tx1"/>
                </a:solidFill>
              </a:rPr>
              <a:t> of Ca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ATPase</a:t>
            </a:r>
            <a:r>
              <a:rPr lang="cs-CZ" dirty="0" smtClean="0">
                <a:solidFill>
                  <a:schemeClr val="tx1"/>
                </a:solidFill>
              </a:rPr>
              <a:t> by DDE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534" name="Picture 6" descr="http://users.rcn.com/jkimball.ma.ultranet/BiologyPages/D/DD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02102"/>
            <a:ext cx="3024333" cy="1391194"/>
          </a:xfrm>
          <a:prstGeom prst="rect">
            <a:avLst/>
          </a:prstGeom>
          <a:noFill/>
        </p:spPr>
      </p:pic>
      <p:pic>
        <p:nvPicPr>
          <p:cNvPr id="22543" name="Picture 15" descr="File:Elimination DDT DDE.svg"/>
          <p:cNvPicPr>
            <a:picLocks noChangeAspect="1" noChangeArrowheads="1"/>
          </p:cNvPicPr>
          <p:nvPr/>
        </p:nvPicPr>
        <p:blipFill>
          <a:blip r:embed="rId5" cstate="print"/>
          <a:srcRect l="40795"/>
          <a:stretch>
            <a:fillRect/>
          </a:stretch>
        </p:blipFill>
        <p:spPr bwMode="auto">
          <a:xfrm flipV="1">
            <a:off x="3347864" y="4869160"/>
            <a:ext cx="2926122" cy="1218576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4860032" y="61653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4"/>
            <a:ext cx="1944216" cy="18837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626545" cy="56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Inhibition</a:t>
            </a:r>
            <a:r>
              <a:rPr lang="cs-CZ" sz="2000" dirty="0" smtClean="0">
                <a:solidFill>
                  <a:schemeClr val="tx1"/>
                </a:solidFill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</a:rPr>
              <a:t>hemes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– e.g. Haemoglobin, </a:t>
            </a:r>
            <a:r>
              <a:rPr lang="en-GB" sz="2000" dirty="0" err="1" smtClean="0">
                <a:solidFill>
                  <a:schemeClr val="tx1"/>
                </a:solidFill>
              </a:rPr>
              <a:t>Mitchochondria</a:t>
            </a:r>
            <a:r>
              <a:rPr lang="en-GB" sz="2000" dirty="0" smtClean="0">
                <a:solidFill>
                  <a:schemeClr val="tx1"/>
                </a:solidFill>
              </a:rPr>
              <a:t>, CYP450 etc.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cyanide</a:t>
            </a:r>
            <a:r>
              <a:rPr lang="en-GB" sz="2000" dirty="0" smtClean="0">
                <a:solidFill>
                  <a:schemeClr val="tx1"/>
                </a:solidFill>
              </a:rPr>
              <a:t> HCN, carbon </a:t>
            </a:r>
            <a:r>
              <a:rPr lang="en-GB" sz="2000" dirty="0" err="1" smtClean="0">
                <a:solidFill>
                  <a:schemeClr val="tx1"/>
                </a:solidFill>
              </a:rPr>
              <a:t>monooxide</a:t>
            </a:r>
            <a:r>
              <a:rPr lang="en-GB" sz="2000" dirty="0" smtClean="0">
                <a:solidFill>
                  <a:schemeClr val="tx1"/>
                </a:solidFill>
              </a:rPr>
              <a:t> – CO)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uvahealth.com/Plone/ebsco_images/7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7"/>
            <a:ext cx="485173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ALAD inhibition b</a:t>
            </a:r>
            <a:r>
              <a:rPr lang="cs-CZ" dirty="0" smtClean="0">
                <a:solidFill>
                  <a:schemeClr val="tx1"/>
                </a:solidFill>
              </a:rPr>
              <a:t>y </a:t>
            </a:r>
            <a:r>
              <a:rPr lang="cs-CZ" dirty="0" err="1" smtClean="0">
                <a:solidFill>
                  <a:schemeClr val="tx1"/>
                </a:solidFill>
              </a:rPr>
              <a:t>lead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americanvintagehome.com/plumbing_heating_air_conditioning_information/wp-content/uploads/2014/05/lead-expo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8" y="836712"/>
            <a:ext cx="5020488" cy="594928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652120" y="1556792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mostly in the USA</a:t>
            </a:r>
          </a:p>
          <a:p>
            <a:endParaRPr lang="en-GB" dirty="0" smtClean="0"/>
          </a:p>
          <a:p>
            <a:r>
              <a:rPr lang="en-GB" dirty="0" smtClean="0"/>
              <a:t>Ban of </a:t>
            </a:r>
            <a:r>
              <a:rPr lang="en-GB" dirty="0" err="1" smtClean="0"/>
              <a:t>Pb-containg</a:t>
            </a:r>
            <a:r>
              <a:rPr lang="en-GB" dirty="0" smtClean="0"/>
              <a:t> </a:t>
            </a:r>
            <a:r>
              <a:rPr lang="en-GB" dirty="0" err="1" smtClean="0"/>
              <a:t>petrols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030" descr="1864"/>
          <p:cNvPicPr>
            <a:picLocks noChangeAspect="1" noChangeArrowheads="1"/>
          </p:cNvPicPr>
          <p:nvPr/>
        </p:nvPicPr>
        <p:blipFill>
          <a:blip r:embed="rId3" cstate="print"/>
          <a:srcRect l="11765" t="6097" r="12500" b="9756"/>
          <a:stretch>
            <a:fillRect/>
          </a:stretch>
        </p:blipFill>
        <p:spPr bwMode="auto">
          <a:xfrm>
            <a:off x="304800" y="685800"/>
            <a:ext cx="88392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1031"/>
          <p:cNvSpPr>
            <a:spLocks noChangeArrowheads="1"/>
          </p:cNvSpPr>
          <p:nvPr/>
        </p:nvSpPr>
        <p:spPr bwMode="auto">
          <a:xfrm>
            <a:off x="990600" y="3581400"/>
            <a:ext cx="25146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ALAD inhibition b</a:t>
            </a:r>
            <a:r>
              <a:rPr lang="cs-CZ" dirty="0" smtClean="0">
                <a:solidFill>
                  <a:schemeClr val="tx1"/>
                </a:solidFill>
              </a:rPr>
              <a:t>y </a:t>
            </a:r>
            <a:r>
              <a:rPr lang="cs-CZ" dirty="0" err="1" smtClean="0">
                <a:solidFill>
                  <a:schemeClr val="tx1"/>
                </a:solidFill>
              </a:rPr>
              <a:t>lead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Pb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en-GB" dirty="0" smtClean="0">
                <a:solidFill>
                  <a:schemeClr val="tx1"/>
                </a:solidFill>
              </a:rPr>
              <a:t> – inhibition of HAEM (!) synthesis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691" y="2880518"/>
            <a:ext cx="4962909" cy="37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013176"/>
            <a:ext cx="4079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nhibitions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of PROTEINPHOSPHATASES </a:t>
            </a:r>
            <a:r>
              <a:rPr lang="cs-CZ" dirty="0" smtClean="0">
                <a:solidFill>
                  <a:schemeClr val="tx1"/>
                </a:solidFill>
              </a:rPr>
              <a:t>by </a:t>
            </a:r>
            <a:r>
              <a:rPr lang="cs-CZ" dirty="0" err="1" smtClean="0">
                <a:solidFill>
                  <a:schemeClr val="tx1"/>
                </a:solidFill>
              </a:rPr>
              <a:t>microcystins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52737"/>
            <a:ext cx="8229600" cy="165618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 smtClean="0"/>
              <a:t>Microcystins</a:t>
            </a:r>
            <a:r>
              <a:rPr lang="cs-CZ" sz="2400" b="1" dirty="0" smtClean="0"/>
              <a:t> </a:t>
            </a:r>
            <a:r>
              <a:rPr lang="en-GB" sz="2400" b="1" dirty="0" smtClean="0"/>
              <a:t>(7x AA – </a:t>
            </a:r>
            <a:r>
              <a:rPr lang="en-GB" sz="2400" b="1" dirty="0" err="1" smtClean="0"/>
              <a:t>heptapeptides</a:t>
            </a:r>
            <a:r>
              <a:rPr lang="en-GB" sz="2400" b="1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err="1" smtClean="0"/>
              <a:t>Cyanobacterial</a:t>
            </a:r>
            <a:r>
              <a:rPr lang="en-GB" sz="2400" b="1" dirty="0" smtClean="0"/>
              <a:t> toxins </a:t>
            </a:r>
            <a:r>
              <a:rPr lang="cs-CZ" sz="2400" dirty="0" err="1" smtClean="0"/>
              <a:t>produced</a:t>
            </a:r>
            <a:r>
              <a:rPr lang="cs-CZ" sz="2400" dirty="0" smtClean="0"/>
              <a:t> in </a:t>
            </a:r>
            <a:r>
              <a:rPr lang="cs-CZ" sz="2400" dirty="0" err="1" smtClean="0"/>
              <a:t>eutrophied</a:t>
            </a:r>
            <a:r>
              <a:rPr lang="cs-CZ" sz="2400" dirty="0" smtClean="0"/>
              <a:t> </a:t>
            </a:r>
            <a:r>
              <a:rPr lang="cs-CZ" sz="2400" dirty="0" err="1" smtClean="0"/>
              <a:t>waters</a:t>
            </a:r>
            <a:r>
              <a:rPr lang="cs-CZ" sz="2400" dirty="0" smtClean="0"/>
              <a:t> </a:t>
            </a:r>
            <a:r>
              <a:rPr lang="en-GB" sz="2400" dirty="0" smtClean="0"/>
              <a:t>(water blooms) up to tons/reservoir</a:t>
            </a:r>
            <a:endParaRPr lang="cs-CZ" sz="24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3184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355976" y="2483604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PPases</a:t>
            </a:r>
            <a:r>
              <a:rPr lang="en-GB" b="1" dirty="0" smtClean="0"/>
              <a:t> </a:t>
            </a:r>
            <a:r>
              <a:rPr lang="en-GB" dirty="0" smtClean="0"/>
              <a:t>– signalling enzymes (see further)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6850" y="908050"/>
            <a:ext cx="8839200" cy="4800600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i="1" dirty="0" smtClean="0"/>
              <a:t>N</a:t>
            </a:r>
            <a:r>
              <a:rPr lang="cs-CZ" sz="1800" dirty="0" smtClean="0"/>
              <a:t>-(</a:t>
            </a:r>
            <a:r>
              <a:rPr lang="cs-CZ" sz="1800" dirty="0" err="1" smtClean="0"/>
              <a:t>phosphonomethyl</a:t>
            </a:r>
            <a:r>
              <a:rPr lang="cs-CZ" sz="1800" dirty="0" smtClean="0"/>
              <a:t>)glycine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Broad</a:t>
            </a:r>
            <a:r>
              <a:rPr lang="cs-CZ" sz="1800" dirty="0" smtClean="0"/>
              <a:t>-</a:t>
            </a:r>
            <a:r>
              <a:rPr lang="cs-CZ" sz="1800" dirty="0" err="1" smtClean="0"/>
              <a:t>spectrum</a:t>
            </a:r>
            <a:r>
              <a:rPr lang="cs-CZ" sz="1800" dirty="0" smtClean="0"/>
              <a:t> herbicide (</a:t>
            </a:r>
            <a:r>
              <a:rPr lang="cs-CZ" sz="1800" b="1" dirty="0" smtClean="0"/>
              <a:t>„</a:t>
            </a:r>
            <a:r>
              <a:rPr lang="cs-CZ" sz="1800" b="1" dirty="0" err="1" smtClean="0"/>
              <a:t>RoundUp</a:t>
            </a:r>
            <a:r>
              <a:rPr lang="cs-CZ" sz="1800" b="1" dirty="0" smtClean="0"/>
              <a:t>“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Selective</a:t>
            </a:r>
            <a:r>
              <a:rPr lang="cs-CZ" sz="1800" dirty="0" smtClean="0"/>
              <a:t> </a:t>
            </a:r>
            <a:r>
              <a:rPr lang="cs-CZ" sz="1800" dirty="0" err="1" smtClean="0"/>
              <a:t>inhibition</a:t>
            </a:r>
            <a:r>
              <a:rPr lang="cs-CZ" sz="1800" dirty="0" smtClean="0"/>
              <a:t> of </a:t>
            </a:r>
            <a:r>
              <a:rPr lang="cs-CZ" sz="1800" dirty="0" err="1" smtClean="0"/>
              <a:t>ESPs</a:t>
            </a:r>
            <a:r>
              <a:rPr lang="cs-CZ" sz="1800" dirty="0" smtClean="0"/>
              <a:t> 5-</a:t>
            </a:r>
            <a:r>
              <a:rPr lang="cs-CZ" sz="1800" i="1" dirty="0" err="1" smtClean="0"/>
              <a:t>enol</a:t>
            </a:r>
            <a:r>
              <a:rPr lang="cs-CZ" sz="1800" dirty="0" err="1" smtClean="0"/>
              <a:t>pyruvylshikimate</a:t>
            </a:r>
            <a:r>
              <a:rPr lang="cs-CZ" sz="1800" dirty="0" smtClean="0"/>
              <a:t>-3-</a:t>
            </a:r>
            <a:r>
              <a:rPr lang="cs-CZ" sz="1800" dirty="0" err="1" smtClean="0"/>
              <a:t>phosphate</a:t>
            </a:r>
            <a:r>
              <a:rPr lang="cs-CZ" sz="1800" dirty="0" smtClean="0"/>
              <a:t> </a:t>
            </a:r>
            <a:r>
              <a:rPr lang="cs-CZ" sz="1800" dirty="0" err="1" smtClean="0"/>
              <a:t>synthase</a:t>
            </a:r>
            <a:r>
              <a:rPr lang="cs-CZ" sz="1800" dirty="0" smtClean="0"/>
              <a:t>; 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(</a:t>
            </a:r>
            <a:r>
              <a:rPr lang="cs-CZ" sz="1800" dirty="0" err="1" smtClean="0"/>
              <a:t>synthesis</a:t>
            </a:r>
            <a:r>
              <a:rPr lang="cs-CZ" sz="1800" dirty="0" smtClean="0"/>
              <a:t> of </a:t>
            </a:r>
            <a:r>
              <a:rPr lang="cs-CZ" sz="1800" dirty="0" err="1" smtClean="0"/>
              <a:t>aromatic</a:t>
            </a:r>
            <a:r>
              <a:rPr lang="cs-CZ" sz="1800" dirty="0" smtClean="0"/>
              <a:t> </a:t>
            </a:r>
            <a:r>
              <a:rPr lang="en-GB" sz="1800" dirty="0" smtClean="0"/>
              <a:t>AAs</a:t>
            </a:r>
            <a:r>
              <a:rPr lang="cs-CZ" sz="1800" dirty="0" smtClean="0"/>
              <a:t> – </a:t>
            </a:r>
            <a:r>
              <a:rPr lang="cs-CZ" sz="1800" dirty="0" err="1" smtClean="0"/>
              <a:t>Tyr</a:t>
            </a:r>
            <a:r>
              <a:rPr lang="cs-CZ" sz="1800" dirty="0" smtClean="0"/>
              <a:t>, Trp, </a:t>
            </a:r>
            <a:r>
              <a:rPr lang="cs-CZ" sz="1800" dirty="0" err="1" smtClean="0"/>
              <a:t>Phe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cs-CZ" sz="1800" dirty="0" err="1" smtClean="0"/>
              <a:t>Uptake</a:t>
            </a:r>
            <a:r>
              <a:rPr lang="cs-CZ" sz="1800" dirty="0" smtClean="0"/>
              <a:t> via </a:t>
            </a:r>
            <a:r>
              <a:rPr lang="cs-CZ" sz="1800" dirty="0" err="1" smtClean="0"/>
              <a:t>leafs</a:t>
            </a:r>
            <a:r>
              <a:rPr lang="cs-CZ" sz="1800" dirty="0" smtClean="0"/>
              <a:t> - </a:t>
            </a:r>
            <a:r>
              <a:rPr lang="cs-CZ" sz="1800" dirty="0" err="1" smtClean="0"/>
              <a:t>only</a:t>
            </a:r>
            <a:r>
              <a:rPr lang="cs-CZ" sz="1800" dirty="0" smtClean="0"/>
              <a:t> to </a:t>
            </a:r>
            <a:r>
              <a:rPr lang="cs-CZ" sz="1800" dirty="0" err="1" smtClean="0"/>
              <a:t>growing</a:t>
            </a:r>
            <a:r>
              <a:rPr lang="cs-CZ" sz="1800" dirty="0" smtClean="0"/>
              <a:t> </a:t>
            </a:r>
            <a:r>
              <a:rPr lang="cs-CZ" sz="1800" dirty="0" err="1" smtClean="0"/>
              <a:t>plants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„Non-</a:t>
            </a:r>
            <a:r>
              <a:rPr lang="cs-CZ" sz="1800" dirty="0" err="1" smtClean="0"/>
              <a:t>toxic</a:t>
            </a:r>
            <a:r>
              <a:rPr lang="cs-CZ" sz="1800" dirty="0" smtClean="0"/>
              <a:t>“ to </a:t>
            </a:r>
            <a:r>
              <a:rPr lang="cs-CZ" sz="1800" dirty="0" err="1" smtClean="0"/>
              <a:t>other</a:t>
            </a:r>
            <a:r>
              <a:rPr lang="cs-CZ" sz="1800" dirty="0" smtClean="0"/>
              <a:t> </a:t>
            </a:r>
            <a:r>
              <a:rPr lang="cs-CZ" sz="1800" dirty="0" err="1" smtClean="0"/>
              <a:t>organisms</a:t>
            </a:r>
            <a:r>
              <a:rPr lang="cs-CZ" sz="1800" dirty="0" smtClean="0"/>
              <a:t> </a:t>
            </a:r>
            <a:r>
              <a:rPr lang="en-GB" sz="1800" dirty="0" smtClean="0"/>
              <a:t> </a:t>
            </a:r>
            <a:r>
              <a:rPr lang="cs-CZ" sz="1600" dirty="0" smtClean="0"/>
              <a:t>(no </a:t>
            </a:r>
            <a:r>
              <a:rPr lang="cs-CZ" sz="1600" dirty="0" err="1" smtClean="0"/>
              <a:t>ESPs</a:t>
            </a:r>
            <a:r>
              <a:rPr lang="cs-CZ" sz="1600" dirty="0" smtClean="0"/>
              <a:t> in </a:t>
            </a:r>
            <a:r>
              <a:rPr lang="cs-CZ" sz="1600" dirty="0" err="1" smtClean="0"/>
              <a:t>animals</a:t>
            </a:r>
            <a:r>
              <a:rPr lang="cs-CZ" sz="1600" dirty="0" smtClean="0"/>
              <a:t>, </a:t>
            </a:r>
            <a:r>
              <a:rPr lang="en-GB" sz="1600" dirty="0" smtClean="0"/>
              <a:t>AA</a:t>
            </a:r>
            <a:r>
              <a:rPr lang="cs-CZ" sz="1600" dirty="0" smtClean="0"/>
              <a:t>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- rapid </a:t>
            </a:r>
            <a:r>
              <a:rPr lang="cs-CZ" sz="1600" dirty="0" err="1" smtClean="0"/>
              <a:t>degradation</a:t>
            </a:r>
            <a:r>
              <a:rPr lang="cs-CZ" sz="1600" dirty="0" smtClean="0"/>
              <a:t>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59484"/>
            <a:ext cx="4651201" cy="339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4"/>
          <p:cNvSpPr>
            <a:spLocks noChangeShapeType="1"/>
          </p:cNvSpPr>
          <p:nvPr/>
        </p:nvSpPr>
        <p:spPr bwMode="auto">
          <a:xfrm flipV="1">
            <a:off x="5148263" y="5373688"/>
            <a:ext cx="1223962" cy="158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221163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619750"/>
            <a:ext cx="14398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Glyphosate</a:t>
            </a:r>
            <a:r>
              <a:rPr lang="en-GB" dirty="0" smtClean="0">
                <a:solidFill>
                  <a:schemeClr val="tx1"/>
                </a:solidFill>
              </a:rPr>
              <a:t> action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 b="24883"/>
          <a:stretch>
            <a:fillRect/>
          </a:stretch>
        </p:blipFill>
        <p:spPr bwMode="auto">
          <a:xfrm>
            <a:off x="6592888" y="0"/>
            <a:ext cx="2551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Major mechanisms (modes of action) to be discussed in detail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Proteins </a:t>
            </a:r>
            <a:r>
              <a:rPr lang="en-GB" dirty="0" smtClean="0"/>
              <a:t>and </a:t>
            </a:r>
            <a:r>
              <a:rPr lang="en-GB" dirty="0" err="1" smtClean="0"/>
              <a:t>i</a:t>
            </a:r>
            <a:r>
              <a:rPr lang="cs-CZ" dirty="0" err="1" smtClean="0"/>
              <a:t>nhibition</a:t>
            </a:r>
            <a:r>
              <a:rPr lang="cs-CZ" dirty="0" smtClean="0"/>
              <a:t> of enzym</a:t>
            </a:r>
            <a:r>
              <a:rPr lang="en-US" dirty="0" err="1" smtClean="0"/>
              <a:t>atic</a:t>
            </a:r>
            <a:r>
              <a:rPr lang="en-US" dirty="0" smtClean="0"/>
              <a:t> activities</a:t>
            </a:r>
            <a:endParaRPr lang="cs-CZ" dirty="0" smtClean="0"/>
          </a:p>
          <a:p>
            <a:pPr marL="476250" indent="-533400"/>
            <a:r>
              <a:rPr lang="cs-CZ" dirty="0" err="1" smtClean="0"/>
              <a:t>Mitotic</a:t>
            </a:r>
            <a:r>
              <a:rPr lang="cs-CZ" dirty="0" smtClean="0"/>
              <a:t> </a:t>
            </a:r>
            <a:r>
              <a:rPr lang="cs-CZ" dirty="0" err="1" smtClean="0"/>
              <a:t>poisons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microtubule</a:t>
            </a:r>
            <a:r>
              <a:rPr lang="en-US" dirty="0" smtClean="0"/>
              <a:t>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r>
              <a:rPr lang="cs-CZ" dirty="0" smtClean="0"/>
              <a:t>Ligand </a:t>
            </a:r>
            <a:r>
              <a:rPr lang="cs-CZ" dirty="0" err="1" smtClean="0"/>
              <a:t>competition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re</a:t>
            </a:r>
            <a:r>
              <a:rPr lang="en-US" dirty="0" err="1" smtClean="0"/>
              <a:t>ceptor</a:t>
            </a:r>
            <a:r>
              <a:rPr lang="en-US" dirty="0" smtClean="0"/>
              <a:t> mediated </a:t>
            </a:r>
            <a:r>
              <a:rPr lang="en-US" dirty="0" err="1" smtClean="0"/>
              <a:t>toxicit</a:t>
            </a:r>
            <a:r>
              <a:rPr lang="cs-CZ" dirty="0" smtClean="0"/>
              <a:t>y</a:t>
            </a:r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err="1" smtClean="0">
                <a:solidFill>
                  <a:srgbClr val="FF0000"/>
                </a:solidFill>
              </a:rPr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nonspecific</a:t>
            </a:r>
            <a:r>
              <a:rPr lang="cs-CZ" dirty="0" smtClean="0"/>
              <a:t> toxicity (</a:t>
            </a:r>
            <a:r>
              <a:rPr lang="cs-CZ" dirty="0" err="1" smtClean="0"/>
              <a:t>narcosis</a:t>
            </a:r>
            <a:r>
              <a:rPr lang="cs-CZ" dirty="0" smtClean="0"/>
              <a:t>)</a:t>
            </a:r>
          </a:p>
          <a:p>
            <a:pPr marL="476250" indent="-533400"/>
            <a:r>
              <a:rPr lang="cs-CZ" dirty="0" smtClean="0"/>
              <a:t>Toxicity to </a:t>
            </a:r>
            <a:r>
              <a:rPr lang="cs-CZ" dirty="0" err="1" smtClean="0"/>
              <a:t>membrane</a:t>
            </a:r>
            <a:r>
              <a:rPr lang="cs-CZ" dirty="0" smtClean="0"/>
              <a:t> </a:t>
            </a:r>
            <a:r>
              <a:rPr lang="cs-CZ" dirty="0" err="1" smtClean="0"/>
              <a:t>gradients</a:t>
            </a:r>
            <a:endParaRPr lang="cs-CZ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cs-CZ" b="1" dirty="0" smtClean="0">
                <a:solidFill>
                  <a:srgbClr val="FF0000"/>
                </a:solidFill>
              </a:rPr>
              <a:t>DNA </a:t>
            </a:r>
            <a:r>
              <a:rPr lang="cs-CZ" dirty="0" smtClean="0"/>
              <a:t>toxicity (</a:t>
            </a:r>
            <a:r>
              <a:rPr lang="cs-CZ" dirty="0" err="1" smtClean="0"/>
              <a:t>genotoxicity</a:t>
            </a:r>
            <a:r>
              <a:rPr lang="cs-CZ" dirty="0" smtClean="0"/>
              <a:t>)</a:t>
            </a:r>
            <a:endParaRPr lang="en-GB" dirty="0" smtClean="0"/>
          </a:p>
          <a:p>
            <a:pPr marL="476250" indent="-533400"/>
            <a:endParaRPr lang="en-GB" dirty="0" smtClean="0"/>
          </a:p>
          <a:p>
            <a:pPr marL="476250" indent="-533400"/>
            <a:r>
              <a:rPr lang="en-GB" b="1" dirty="0" smtClean="0">
                <a:solidFill>
                  <a:srgbClr val="FF0000"/>
                </a:solidFill>
              </a:rPr>
              <a:t>Complex </a:t>
            </a:r>
            <a:r>
              <a:rPr lang="en-GB" dirty="0" smtClean="0"/>
              <a:t>mechanisms</a:t>
            </a:r>
          </a:p>
          <a:p>
            <a:pPr marL="876300" lvl="1" indent="-533400"/>
            <a:r>
              <a:rPr lang="cs-CZ" dirty="0" err="1" smtClean="0"/>
              <a:t>Oxidative</a:t>
            </a:r>
            <a:r>
              <a:rPr lang="cs-CZ" dirty="0" smtClean="0"/>
              <a:t> stress – </a:t>
            </a:r>
            <a:r>
              <a:rPr lang="cs-CZ" dirty="0" err="1" smtClean="0"/>
              <a:t>redox</a:t>
            </a:r>
            <a:r>
              <a:rPr lang="cs-CZ" dirty="0" smtClean="0"/>
              <a:t> toxicity</a:t>
            </a:r>
            <a:endParaRPr lang="en-GB" dirty="0" smtClean="0"/>
          </a:p>
          <a:p>
            <a:pPr marL="876300" lvl="1" indent="-533400"/>
            <a:r>
              <a:rPr lang="en-GB" dirty="0" smtClean="0"/>
              <a:t>D</a:t>
            </a:r>
            <a:r>
              <a:rPr lang="cs-CZ" dirty="0" err="1" smtClean="0"/>
              <a:t>efence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as toxicity </a:t>
            </a:r>
            <a:r>
              <a:rPr lang="cs-CZ" dirty="0" err="1" smtClean="0"/>
              <a:t>mechanisms</a:t>
            </a:r>
            <a:r>
              <a:rPr lang="en-US" dirty="0" smtClean="0"/>
              <a:t> and biomarkers </a:t>
            </a:r>
            <a:r>
              <a:rPr lang="cs-CZ" dirty="0" smtClean="0"/>
              <a:t>- </a:t>
            </a:r>
            <a:r>
              <a:rPr lang="cs-CZ" dirty="0" err="1" smtClean="0"/>
              <a:t>detoxification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stress protein </a:t>
            </a:r>
            <a:r>
              <a:rPr lang="cs-CZ" dirty="0" err="1" smtClean="0"/>
              <a:t>induction</a:t>
            </a:r>
            <a:endParaRPr lang="en-GB" dirty="0" smtClean="0"/>
          </a:p>
          <a:p>
            <a:pPr marL="876300" lvl="1" indent="-533400"/>
            <a:r>
              <a:rPr lang="cs-CZ" dirty="0" smtClean="0"/>
              <a:t>Toxicity to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transduction</a:t>
            </a:r>
            <a:r>
              <a:rPr lang="cs-CZ" dirty="0" smtClean="0"/>
              <a:t> </a:t>
            </a:r>
          </a:p>
          <a:p>
            <a:pPr marL="876300" lvl="1" indent="-533400"/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GB" sz="3400" dirty="0" smtClean="0">
                <a:solidFill>
                  <a:schemeClr val="tx1"/>
                </a:solidFill>
              </a:rPr>
              <a:t>Structural proteins (CYTOSKELETON)</a:t>
            </a:r>
            <a:br>
              <a:rPr lang="en-GB" sz="3400" dirty="0" smtClean="0">
                <a:solidFill>
                  <a:schemeClr val="tx1"/>
                </a:solidFill>
              </a:rPr>
            </a:br>
            <a:r>
              <a:rPr lang="en-GB" sz="3400" dirty="0" smtClean="0">
                <a:solidFill>
                  <a:schemeClr val="tx1"/>
                </a:solidFill>
              </a:rPr>
              <a:t>as target for toxicants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Structures of microtubules – dynamic de</a:t>
            </a:r>
            <a:r>
              <a:rPr lang="en-US" dirty="0" smtClean="0">
                <a:solidFill>
                  <a:schemeClr val="tx1"/>
                </a:solidFill>
              </a:rPr>
              <a:t>/polymerization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73780"/>
            <a:ext cx="4248472" cy="54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rimitive-streak.org/gfx/celldivis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217611" cy="295232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568606" y="170080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Visualization of microtubules during</a:t>
            </a:r>
            <a:br>
              <a:rPr lang="en-GB" dirty="0" smtClean="0"/>
            </a:br>
            <a:r>
              <a:rPr lang="en-GB" dirty="0" smtClean="0"/>
              <a:t>cell division – separation of chromosomes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solidFill>
                  <a:schemeClr val="tx1"/>
                </a:solidFill>
              </a:rPr>
              <a:t>Structure of </a:t>
            </a:r>
            <a:r>
              <a:rPr lang="en-US" b="0" dirty="0" err="1" smtClean="0">
                <a:solidFill>
                  <a:schemeClr val="tx1"/>
                </a:solidFill>
              </a:rPr>
              <a:t>actin</a:t>
            </a:r>
            <a:r>
              <a:rPr lang="cs-CZ" b="0" dirty="0" smtClean="0">
                <a:solidFill>
                  <a:schemeClr val="tx1"/>
                </a:solidFill>
              </a:rPr>
              <a:t>-</a:t>
            </a:r>
            <a:r>
              <a:rPr lang="cs-CZ" b="0" dirty="0" err="1" smtClean="0">
                <a:solidFill>
                  <a:schemeClr val="tx1"/>
                </a:solidFill>
              </a:rPr>
              <a:t>myosin</a:t>
            </a:r>
            <a:r>
              <a:rPr lang="en-GB" b="0" dirty="0" smtClean="0">
                <a:solidFill>
                  <a:schemeClr val="tx1"/>
                </a:solidFill>
              </a:rPr>
              <a:t> system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13317" name="Picture 9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50380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Cytoskeleton</a:t>
            </a:r>
            <a:r>
              <a:rPr lang="cs-CZ" sz="2800" dirty="0" smtClean="0">
                <a:solidFill>
                  <a:schemeClr val="tx1"/>
                </a:solidFill>
              </a:rPr>
              <a:t> – </a:t>
            </a:r>
            <a:r>
              <a:rPr lang="cs-CZ" sz="2800" dirty="0" err="1" smtClean="0">
                <a:solidFill>
                  <a:schemeClr val="tx1"/>
                </a:solidFill>
              </a:rPr>
              <a:t>function</a:t>
            </a:r>
            <a:r>
              <a:rPr lang="en-GB" sz="2800" dirty="0" smtClean="0">
                <a:solidFill>
                  <a:schemeClr val="tx1"/>
                </a:solidFill>
              </a:rPr>
              <a:t>s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b="14668"/>
          <a:stretch>
            <a:fillRect/>
          </a:stretch>
        </p:blipFill>
        <p:spPr bwMode="auto">
          <a:xfrm>
            <a:off x="2411760" y="2492896"/>
            <a:ext cx="6134380" cy="40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1124744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dirty="0" err="1" smtClean="0"/>
              <a:t>intracellular</a:t>
            </a:r>
            <a:r>
              <a:rPr lang="cs-CZ" dirty="0" smtClean="0"/>
              <a:t> transport</a:t>
            </a:r>
            <a:br>
              <a:rPr lang="cs-CZ" dirty="0" smtClean="0"/>
            </a:br>
            <a:r>
              <a:rPr lang="cs-CZ" dirty="0" smtClean="0"/>
              <a:t>- cell </a:t>
            </a:r>
            <a:r>
              <a:rPr lang="cs-CZ" dirty="0" err="1" smtClean="0"/>
              <a:t>replication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(</a:t>
            </a:r>
            <a:r>
              <a:rPr lang="cs-CZ" dirty="0" err="1" smtClean="0"/>
              <a:t>mitosis</a:t>
            </a:r>
            <a:r>
              <a:rPr lang="cs-CZ" dirty="0" smtClean="0"/>
              <a:t>:</a:t>
            </a:r>
            <a:r>
              <a:rPr lang="cs-CZ" dirty="0" err="1" smtClean="0"/>
              <a:t>chromosomes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membrane</a:t>
            </a:r>
            <a:r>
              <a:rPr lang="cs-CZ" dirty="0" smtClean="0"/>
              <a:t> (</a:t>
            </a:r>
            <a:r>
              <a:rPr lang="cs-CZ" dirty="0" err="1" smtClean="0"/>
              <a:t>vesicles</a:t>
            </a:r>
            <a:r>
              <a:rPr lang="cs-CZ" dirty="0" smtClean="0"/>
              <a:t>) </a:t>
            </a:r>
            <a:r>
              <a:rPr lang="cs-CZ" dirty="0" err="1" smtClean="0"/>
              <a:t>fusion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ACTIN – toxin effects on </a:t>
            </a:r>
            <a:r>
              <a:rPr lang="cs-CZ" dirty="0" smtClean="0">
                <a:solidFill>
                  <a:schemeClr val="tx1"/>
                </a:solidFill>
              </a:rPr>
              <a:t>(DE)POLYMERIZATION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15363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81163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8586"/>
            <a:ext cx="2667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15816" y="1094507"/>
            <a:ext cx="200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cytochalasin</a:t>
            </a:r>
            <a:r>
              <a:rPr lang="cs-CZ" dirty="0"/>
              <a:t> D</a:t>
            </a:r>
          </a:p>
          <a:p>
            <a:r>
              <a:rPr lang="cs-CZ" dirty="0"/>
              <a:t>(</a:t>
            </a:r>
            <a:r>
              <a:rPr lang="cs-CZ" dirty="0" err="1"/>
              <a:t>fungal</a:t>
            </a:r>
            <a:r>
              <a:rPr lang="cs-CZ" dirty="0"/>
              <a:t> toxin)</a:t>
            </a:r>
          </a:p>
        </p:txBody>
      </p:sp>
      <p:pic>
        <p:nvPicPr>
          <p:cNvPr id="15366" name="Picture 7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9732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876800" y="2318643"/>
            <a:ext cx="424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Phalloidin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death</a:t>
            </a:r>
            <a:r>
              <a:rPr lang="cs-CZ" dirty="0"/>
              <a:t> cap - </a:t>
            </a:r>
            <a:r>
              <a:rPr lang="cs-CZ" dirty="0" err="1"/>
              <a:t>Amanita</a:t>
            </a:r>
            <a:r>
              <a:rPr lang="cs-CZ" dirty="0"/>
              <a:t> </a:t>
            </a:r>
            <a:r>
              <a:rPr lang="cs-CZ" dirty="0" err="1"/>
              <a:t>phalloides</a:t>
            </a:r>
            <a:r>
              <a:rPr lang="cs-CZ" dirty="0"/>
              <a:t>) 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068960"/>
            <a:ext cx="1579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0" y="1022499"/>
            <a:ext cx="150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Colchicine</a:t>
            </a:r>
            <a:endParaRPr lang="cs-CZ" dirty="0"/>
          </a:p>
          <a:p>
            <a:endParaRPr lang="cs-CZ" dirty="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696200" y="2899792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/>
              <a:t>taxol</a:t>
            </a:r>
            <a:endParaRPr lang="cs-CZ" dirty="0"/>
          </a:p>
        </p:txBody>
      </p:sp>
      <p:pic>
        <p:nvPicPr>
          <p:cNvPr id="1638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09155"/>
            <a:ext cx="6324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 r="22223" b="23927"/>
          <a:stretch>
            <a:fillRect/>
          </a:stretch>
        </p:blipFill>
        <p:spPr bwMode="auto">
          <a:xfrm>
            <a:off x="228600" y="1173237"/>
            <a:ext cx="2667000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1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313" y="963811"/>
            <a:ext cx="3305175" cy="1889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37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276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TUBULIN – toxin effects on </a:t>
            </a:r>
            <a:r>
              <a:rPr lang="cs-CZ" dirty="0" smtClean="0">
                <a:solidFill>
                  <a:schemeClr val="tx1"/>
                </a:solidFill>
              </a:rPr>
              <a:t>(DE)POLYMERIZATION</a:t>
            </a:r>
            <a:endParaRPr lang="cs-CZ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458200" cy="1800026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</a:rPr>
              <a:t>Proteins and en</a:t>
            </a:r>
            <a:r>
              <a:rPr lang="cs-CZ" sz="3400" dirty="0" err="1" smtClean="0">
                <a:solidFill>
                  <a:schemeClr val="tx1"/>
                </a:solidFill>
              </a:rPr>
              <a:t>zyme</a:t>
            </a:r>
            <a:r>
              <a:rPr lang="cs-CZ" sz="3400" dirty="0" smtClean="0">
                <a:solidFill>
                  <a:schemeClr val="tx1"/>
                </a:solidFill>
              </a:rPr>
              <a:t> </a:t>
            </a:r>
            <a:r>
              <a:rPr lang="cs-CZ" sz="3400" dirty="0" err="1" smtClean="0">
                <a:solidFill>
                  <a:schemeClr val="tx1"/>
                </a:solidFill>
              </a:rPr>
              <a:t>inhibition</a:t>
            </a:r>
            <a:r>
              <a:rPr lang="en-GB" sz="3400" dirty="0" smtClean="0">
                <a:solidFill>
                  <a:schemeClr val="tx1"/>
                </a:solidFill>
              </a:rPr>
              <a:t>s </a:t>
            </a:r>
            <a:br>
              <a:rPr lang="en-GB" sz="3400" dirty="0" smtClean="0">
                <a:solidFill>
                  <a:schemeClr val="tx1"/>
                </a:solidFill>
              </a:rPr>
            </a:br>
            <a:r>
              <a:rPr lang="en-GB" sz="3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3400" dirty="0" smtClean="0">
                <a:solidFill>
                  <a:schemeClr val="tx1"/>
                </a:solidFill>
              </a:rPr>
              <a:t>toxicity </a:t>
            </a:r>
            <a:r>
              <a:rPr lang="cs-CZ" sz="3400" dirty="0" err="1" smtClean="0">
                <a:solidFill>
                  <a:schemeClr val="tx1"/>
                </a:solidFill>
              </a:rPr>
              <a:t>mechanism</a:t>
            </a:r>
            <a:r>
              <a:rPr lang="en-GB" sz="3400" dirty="0" smtClean="0">
                <a:solidFill>
                  <a:schemeClr val="tx1"/>
                </a:solidFill>
              </a:rPr>
              <a:t>s</a:t>
            </a:r>
            <a:endParaRPr lang="cs-CZ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Structure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– primary (sequence of </a:t>
            </a:r>
            <a:r>
              <a:rPr lang="en-GB" sz="2000" dirty="0" err="1" smtClean="0"/>
              <a:t>aminoacids</a:t>
            </a:r>
            <a:r>
              <a:rPr lang="en-GB" sz="2000" dirty="0" smtClean="0"/>
              <a:t>, AA),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- secondary, tertiary, </a:t>
            </a:r>
            <a:r>
              <a:rPr lang="en-GB" sz="2000" dirty="0" err="1" smtClean="0"/>
              <a:t>quarternary</a:t>
            </a:r>
            <a:r>
              <a:rPr lang="en-GB" sz="2000" dirty="0" smtClean="0"/>
              <a:t> (folding – important for functions)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Proteins - large/long – key target for number of toxicants!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	</a:t>
            </a:r>
            <a:r>
              <a:rPr lang="en-GB" sz="2000" dirty="0" smtClean="0"/>
              <a:t>=</a:t>
            </a:r>
            <a:r>
              <a:rPr lang="en-GB" sz="2000" b="1" dirty="0" smtClean="0"/>
              <a:t> </a:t>
            </a:r>
            <a:r>
              <a:rPr lang="en-GB" sz="2000" dirty="0" smtClean="0"/>
              <a:t>polypeptides - tens to thousands of AA</a:t>
            </a: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Peptides </a:t>
            </a:r>
            <a:r>
              <a:rPr lang="en-GB" sz="2000" dirty="0" smtClean="0"/>
              <a:t>(small, “</a:t>
            </a:r>
            <a:r>
              <a:rPr lang="el-GR" sz="2000" dirty="0" smtClean="0"/>
              <a:t>πεπτός, "</a:t>
            </a:r>
            <a:r>
              <a:rPr lang="en-GB" sz="2000" dirty="0" smtClean="0"/>
              <a:t>digested“, 2x AA to e.g. 20x AA)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may have various functions (e.g. protective - glutathione)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Key functions of proteins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STRUCTURE and PROTECTION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CATALYSIS (enzymes)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TRANSFER (information and mass)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  - receptors, channels, transporters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/>
              <a:t>... student should know examples..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Proteins as targets to toxicants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s://www.mun.ca/biology/scarr/iGen3_06-04_Figure-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910346"/>
            <a:ext cx="5004048" cy="294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925616" y="188913"/>
            <a:ext cx="775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Overview - interactions of small molecules with proteins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CATALYTICAL  PROTEINS = </a:t>
            </a:r>
            <a:r>
              <a:rPr lang="cs-CZ" sz="2800" dirty="0" smtClean="0">
                <a:solidFill>
                  <a:schemeClr val="tx1"/>
                </a:solidFill>
              </a:rPr>
              <a:t>Enzyme</a:t>
            </a:r>
            <a:r>
              <a:rPr lang="en-GB" sz="2800" dirty="0" smtClean="0">
                <a:solidFill>
                  <a:schemeClr val="tx1"/>
                </a:solidFill>
              </a:rPr>
              <a:t>s 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Catalysis - what is it? </a:t>
            </a:r>
            <a:br>
              <a:rPr lang="en-GB" dirty="0" smtClean="0"/>
            </a:br>
            <a:r>
              <a:rPr lang="en-GB" sz="2200" dirty="0" smtClean="0"/>
              <a:t>... student should know</a:t>
            </a:r>
          </a:p>
          <a:p>
            <a:endParaRPr lang="en-GB" dirty="0" smtClean="0"/>
          </a:p>
          <a:p>
            <a:r>
              <a:rPr lang="en-GB" dirty="0" smtClean="0"/>
              <a:t>Thousands of enzymes  (vs. millions of compounds)</a:t>
            </a:r>
          </a:p>
          <a:p>
            <a:pPr lvl="1"/>
            <a:r>
              <a:rPr lang="en-GB" dirty="0" smtClean="0"/>
              <a:t>present in body fluids, membranes, cytoplasm, organelles..</a:t>
            </a:r>
          </a:p>
          <a:p>
            <a:pPr lvl="1">
              <a:buNone/>
            </a:pPr>
            <a:r>
              <a:rPr lang="en-GB" sz="1900" dirty="0" smtClean="0"/>
              <a:t>... student should know key examples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Enzymology</a:t>
            </a:r>
            <a:r>
              <a:rPr lang="en-GB" dirty="0" smtClean="0"/>
              <a:t> – science of enzymes</a:t>
            </a:r>
          </a:p>
          <a:p>
            <a:pPr lvl="1"/>
            <a:r>
              <a:rPr lang="en-GB" dirty="0" smtClean="0"/>
              <a:t>includes also </a:t>
            </a:r>
            <a:r>
              <a:rPr lang="en-GB" b="1" dirty="0" smtClean="0">
                <a:solidFill>
                  <a:srgbClr val="FF0000"/>
                </a:solidFill>
              </a:rPr>
              <a:t>interactions </a:t>
            </a:r>
            <a:r>
              <a:rPr lang="en-GB" dirty="0" smtClean="0"/>
              <a:t>of enzymes with small molecules (</a:t>
            </a:r>
            <a:r>
              <a:rPr lang="en-GB" dirty="0" err="1" smtClean="0"/>
              <a:t>xenobiotics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Enzymes </a:t>
            </a:r>
            <a:r>
              <a:rPr lang="en-GB" sz="2800" i="1" dirty="0" err="1" smtClean="0">
                <a:solidFill>
                  <a:schemeClr val="tx1"/>
                </a:solidFill>
              </a:rPr>
              <a:t>vs</a:t>
            </a: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 toxicants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475252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Interactions </a:t>
            </a:r>
            <a:r>
              <a:rPr lang="en-GB" dirty="0" smtClean="0"/>
              <a:t>that make a chemical compound an enzyme (or protein) inhibitor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Competitive vs. non-competitive</a:t>
            </a:r>
          </a:p>
          <a:p>
            <a:pPr lvl="2"/>
            <a:r>
              <a:rPr lang="en-GB" dirty="0" smtClean="0"/>
              <a:t> active site vs. side domains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Specific </a:t>
            </a:r>
            <a:r>
              <a:rPr lang="en-GB" dirty="0" err="1" smtClean="0"/>
              <a:t>vs</a:t>
            </a:r>
            <a:r>
              <a:rPr lang="en-GB" dirty="0" smtClean="0"/>
              <a:t> nonspecific </a:t>
            </a:r>
          </a:p>
          <a:p>
            <a:pPr lvl="2"/>
            <a:r>
              <a:rPr lang="en-GB" dirty="0" smtClean="0"/>
              <a:t>affinity of the inhibition .... is determined by the effective concentration (lower the effective concentrations </a:t>
            </a:r>
            <a:r>
              <a:rPr lang="en-GB" dirty="0" smtClean="0">
                <a:sym typeface="Wingdings" pitchFamily="2" charset="2"/>
              </a:rPr>
              <a:t> higher the affinity)</a:t>
            </a:r>
            <a:endParaRPr lang="en-GB" dirty="0" smtClean="0"/>
          </a:p>
          <a:p>
            <a:pPr lvl="1"/>
            <a:r>
              <a:rPr lang="en-GB" dirty="0" smtClean="0"/>
              <a:t>Nonspecific inhibitions</a:t>
            </a:r>
          </a:p>
          <a:p>
            <a:pPr lvl="2"/>
            <a:r>
              <a:rPr lang="en-GB" b="1" dirty="0" smtClean="0"/>
              <a:t>Most of the chemical toxicants </a:t>
            </a:r>
            <a:r>
              <a:rPr lang="en-GB" dirty="0" smtClean="0"/>
              <a:t>(!)</a:t>
            </a:r>
          </a:p>
          <a:p>
            <a:pPr lvl="2"/>
            <a:r>
              <a:rPr lang="en-GB" dirty="0" smtClean="0"/>
              <a:t>Compound interacts </a:t>
            </a:r>
            <a:br>
              <a:rPr lang="en-GB" dirty="0" smtClean="0"/>
            </a:br>
            <a:r>
              <a:rPr lang="en-GB" dirty="0" smtClean="0"/>
              <a:t>with functional groups on</a:t>
            </a:r>
            <a:br>
              <a:rPr lang="en-GB" dirty="0" smtClean="0"/>
            </a:br>
            <a:r>
              <a:rPr lang="en-GB" dirty="0" smtClean="0"/>
              <a:t>the surface of the protein (reactive</a:t>
            </a:r>
            <a:br>
              <a:rPr lang="en-GB" dirty="0" smtClean="0"/>
            </a:br>
            <a:r>
              <a:rPr lang="en-GB" dirty="0" smtClean="0"/>
              <a:t>toxicity) or affects the environment </a:t>
            </a:r>
            <a:br>
              <a:rPr lang="en-GB" dirty="0" smtClean="0"/>
            </a:br>
            <a:r>
              <a:rPr lang="en-GB" dirty="0" smtClean="0"/>
              <a:t>(high </a:t>
            </a:r>
            <a:r>
              <a:rPr lang="en-GB" dirty="0" err="1" smtClean="0"/>
              <a:t>osmomolarity</a:t>
            </a:r>
            <a:r>
              <a:rPr lang="en-GB" dirty="0" smtClean="0"/>
              <a:t>, changing pH)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878535"/>
            <a:ext cx="36480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 smtClean="0"/>
              <a:t>Most common interactions (and some examples)</a:t>
            </a:r>
          </a:p>
          <a:p>
            <a:pPr eaLnBrk="0" hangingPunct="0"/>
            <a:endParaRPr lang="cs-CZ" sz="2200" dirty="0"/>
          </a:p>
          <a:p>
            <a:pPr eaLnBrk="0" hangingPunct="0"/>
            <a:r>
              <a:rPr lang="en-US" b="1" dirty="0" smtClean="0"/>
              <a:t>H</a:t>
            </a:r>
            <a:r>
              <a:rPr lang="en-GB" b="1" dirty="0" err="1" smtClean="0"/>
              <a:t>ydrogen</a:t>
            </a:r>
            <a:r>
              <a:rPr lang="en-GB" b="1" dirty="0" smtClean="0"/>
              <a:t> bond disruption</a:t>
            </a:r>
            <a:r>
              <a:rPr lang="cs-CZ" dirty="0"/>
              <a:t>	</a:t>
            </a:r>
            <a:r>
              <a:rPr lang="en-GB" dirty="0" smtClean="0"/>
              <a:t>alcohols, amines</a:t>
            </a:r>
            <a:endParaRPr lang="cs-CZ" dirty="0"/>
          </a:p>
          <a:p>
            <a:pPr eaLnBrk="0" hangingPunct="0"/>
            <a:r>
              <a:rPr lang="en-GB" b="1" dirty="0" smtClean="0"/>
              <a:t>Ion bonds	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acids </a:t>
            </a:r>
            <a:r>
              <a:rPr lang="cs-CZ" dirty="0" smtClean="0"/>
              <a:t>(COOH</a:t>
            </a:r>
            <a:r>
              <a:rPr lang="cs-CZ" dirty="0"/>
              <a:t>), </a:t>
            </a:r>
            <a:r>
              <a:rPr lang="en-GB" dirty="0" err="1" smtClean="0"/>
              <a:t>alkalic</a:t>
            </a:r>
            <a:r>
              <a:rPr lang="en-GB" dirty="0" smtClean="0"/>
              <a:t> compounds </a:t>
            </a:r>
            <a:r>
              <a:rPr lang="cs-CZ" dirty="0" smtClean="0"/>
              <a:t>(amin</a:t>
            </a:r>
            <a:r>
              <a:rPr lang="en-GB" dirty="0" err="1" smtClean="0"/>
              <a:t>es</a:t>
            </a:r>
            <a:r>
              <a:rPr lang="cs-CZ" dirty="0" smtClean="0"/>
              <a:t>)</a:t>
            </a:r>
            <a:r>
              <a:rPr lang="cs-CZ" dirty="0"/>
              <a:t>	</a:t>
            </a:r>
          </a:p>
          <a:p>
            <a:pPr eaLnBrk="0" hangingPunct="0"/>
            <a:r>
              <a:rPr lang="cs-CZ" dirty="0"/>
              <a:t>			</a:t>
            </a:r>
            <a:r>
              <a:rPr lang="en-GB" dirty="0" smtClean="0"/>
              <a:t>	toxic metals </a:t>
            </a:r>
            <a:r>
              <a:rPr lang="de-DE" dirty="0" smtClean="0"/>
              <a:t>Hg</a:t>
            </a:r>
            <a:r>
              <a:rPr lang="de-DE" baseline="30000" dirty="0" smtClean="0"/>
              <a:t>+2</a:t>
            </a:r>
            <a:r>
              <a:rPr lang="de-DE" dirty="0"/>
              <a:t>, Pb</a:t>
            </a:r>
            <a:r>
              <a:rPr lang="de-DE" baseline="30000" dirty="0"/>
              <a:t>+2</a:t>
            </a:r>
            <a:r>
              <a:rPr lang="de-DE" dirty="0"/>
              <a:t>, Cd</a:t>
            </a:r>
            <a:r>
              <a:rPr lang="de-DE" baseline="30000" dirty="0"/>
              <a:t>+2 </a:t>
            </a:r>
            <a:r>
              <a:rPr lang="cs-CZ" dirty="0"/>
              <a:t>, A</a:t>
            </a:r>
            <a:r>
              <a:rPr lang="de-DE" dirty="0"/>
              <a:t>g</a:t>
            </a:r>
            <a:r>
              <a:rPr lang="de-DE" baseline="30000" dirty="0"/>
              <a:t>+1</a:t>
            </a:r>
            <a:r>
              <a:rPr lang="de-DE" dirty="0"/>
              <a:t> Tl</a:t>
            </a:r>
            <a:r>
              <a:rPr lang="de-DE" baseline="30000" dirty="0"/>
              <a:t>+1</a:t>
            </a:r>
            <a:r>
              <a:rPr lang="de-DE" dirty="0" smtClean="0"/>
              <a:t>,</a:t>
            </a:r>
          </a:p>
          <a:p>
            <a:pPr eaLnBrk="0" hangingPunct="0"/>
            <a:r>
              <a:rPr lang="de-DE" dirty="0" smtClean="0"/>
              <a:t>				</a:t>
            </a:r>
            <a:r>
              <a:rPr lang="de-DE" dirty="0" err="1" smtClean="0"/>
              <a:t>carbonyls</a:t>
            </a:r>
            <a:endParaRPr lang="cs-CZ" dirty="0"/>
          </a:p>
          <a:p>
            <a:pPr eaLnBrk="0" hangingPunct="0"/>
            <a:r>
              <a:rPr lang="cs-CZ" b="1" dirty="0"/>
              <a:t>S-S </a:t>
            </a:r>
            <a:r>
              <a:rPr lang="en-GB" b="1" dirty="0" smtClean="0"/>
              <a:t>bonds</a:t>
            </a:r>
            <a:r>
              <a:rPr lang="cs-CZ" b="1" dirty="0"/>
              <a:t>	</a:t>
            </a:r>
            <a:r>
              <a:rPr lang="cs-CZ" dirty="0"/>
              <a:t>	</a:t>
            </a:r>
            <a:r>
              <a:rPr lang="en-GB" dirty="0" smtClean="0"/>
              <a:t>	toxic metals</a:t>
            </a:r>
            <a:endParaRPr lang="cs-CZ" dirty="0"/>
          </a:p>
          <a:p>
            <a:pPr eaLnBrk="0" hangingPunct="0"/>
            <a:endParaRPr lang="cs-CZ" dirty="0"/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</a:rPr>
              <a:t>See also </a:t>
            </a:r>
            <a:r>
              <a:rPr lang="cs-CZ" sz="1600" u="sng" dirty="0" smtClean="0">
                <a:solidFill>
                  <a:schemeClr val="tx2"/>
                </a:solidFill>
              </a:rPr>
              <a:t>http</a:t>
            </a:r>
            <a:r>
              <a:rPr lang="cs-CZ" sz="1600" u="sng" dirty="0">
                <a:solidFill>
                  <a:schemeClr val="tx2"/>
                </a:solidFill>
              </a:rPr>
              <a:t>://www.</a:t>
            </a:r>
            <a:r>
              <a:rPr lang="cs-CZ" sz="1600" u="sng" dirty="0" err="1">
                <a:solidFill>
                  <a:schemeClr val="tx2"/>
                </a:solidFill>
              </a:rPr>
              <a:t>elmhurst.edu</a:t>
            </a:r>
            <a:r>
              <a:rPr lang="cs-CZ" sz="1600" u="sng" dirty="0">
                <a:solidFill>
                  <a:schemeClr val="tx2"/>
                </a:solidFill>
              </a:rPr>
              <a:t>/~</a:t>
            </a:r>
            <a:r>
              <a:rPr lang="cs-CZ" sz="1600" u="sng" dirty="0" err="1">
                <a:solidFill>
                  <a:schemeClr val="tx2"/>
                </a:solidFill>
              </a:rPr>
              <a:t>chm</a:t>
            </a:r>
            <a:r>
              <a:rPr lang="cs-CZ" sz="1600" u="sng" dirty="0">
                <a:solidFill>
                  <a:schemeClr val="tx2"/>
                </a:solidFill>
              </a:rPr>
              <a:t>/</a:t>
            </a:r>
            <a:r>
              <a:rPr lang="cs-CZ" sz="1600" u="sng" dirty="0" err="1">
                <a:solidFill>
                  <a:schemeClr val="tx2"/>
                </a:solidFill>
              </a:rPr>
              <a:t>vchembook</a:t>
            </a:r>
            <a:r>
              <a:rPr lang="cs-CZ" sz="1600" u="sng" dirty="0">
                <a:solidFill>
                  <a:schemeClr val="tx2"/>
                </a:solidFill>
              </a:rPr>
              <a:t>/568denaturation.html</a:t>
            </a:r>
          </a:p>
          <a:p>
            <a:pPr eaLnBrk="0" hangingPunct="0"/>
            <a:endParaRPr lang="cs-CZ" sz="1600" dirty="0"/>
          </a:p>
        </p:txBody>
      </p:sp>
      <p:pic>
        <p:nvPicPr>
          <p:cNvPr id="49156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-36512" y="110654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Non-specific interactions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denaturation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3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7463"/>
            <a:ext cx="83058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Kinetics of the enzyme reaction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Michaelis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Menten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517</Words>
  <Application>Microsoft Office PowerPoint</Application>
  <PresentationFormat>Předvádění na obrazovce (4:3)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Motiv sady Office</vt:lpstr>
      <vt:lpstr>Prezentace aplikace PowerPoint</vt:lpstr>
      <vt:lpstr>Major mechanisms (modes of action) to be discussed in detail</vt:lpstr>
      <vt:lpstr>Proteins and enzyme inhibitions   toxicity mechanisms</vt:lpstr>
      <vt:lpstr>Proteins as targets to toxicants</vt:lpstr>
      <vt:lpstr>Prezentace aplikace PowerPoint</vt:lpstr>
      <vt:lpstr>CATALYTICAL  PROTEINS = Enzymes </vt:lpstr>
      <vt:lpstr>Enzymes vs  toxicants</vt:lpstr>
      <vt:lpstr>Non-specific interactions &amp; denaturation</vt:lpstr>
      <vt:lpstr>Kinetics of the enzyme reaction  (Michaelis Menten)</vt:lpstr>
      <vt:lpstr>Michaelis Menten INHIBITIONS</vt:lpstr>
      <vt:lpstr>Enzyme inhibitions by toxicants – overview of key examples</vt:lpstr>
      <vt:lpstr>Acetylcholinesterase  inhibition by organophosphates </vt:lpstr>
      <vt:lpstr>Acetylcholinesterase  inhibition by organophosphates (and carbamates)</vt:lpstr>
      <vt:lpstr>Inhibition of Ca2+-ATPase by DDE</vt:lpstr>
      <vt:lpstr>Inhibition of hemes – e.g. Haemoglobin, Mitchochondria, CYP450 etc. (cyanide HCN, carbon monooxide – CO)</vt:lpstr>
      <vt:lpstr>ALAD inhibition by lead (Pb)</vt:lpstr>
      <vt:lpstr>ALAD inhibition by lead (Pb) – inhibition of HAEM (!) synthesis </vt:lpstr>
      <vt:lpstr>Inhibitions of PROTEINPHOSPHATASES by microcystins</vt:lpstr>
      <vt:lpstr>Glyphosate action</vt:lpstr>
      <vt:lpstr>Structural proteins (CYTOSKELETON) as target for toxicants</vt:lpstr>
      <vt:lpstr>Structures of microtubules – dynamic de/polymerization</vt:lpstr>
      <vt:lpstr>Structure of actin-myosin system</vt:lpstr>
      <vt:lpstr>Cytoskeleton – functions</vt:lpstr>
      <vt:lpstr>ACTIN – toxin effects on (DE)POLYMERIZATION</vt:lpstr>
      <vt:lpstr>TUBULIN – toxin effects on (DE)POLYMERIZATION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103</cp:revision>
  <dcterms:created xsi:type="dcterms:W3CDTF">2010-05-17T15:27:49Z</dcterms:created>
  <dcterms:modified xsi:type="dcterms:W3CDTF">2017-10-03T16:26:09Z</dcterms:modified>
</cp:coreProperties>
</file>