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1" r:id="rId2"/>
    <p:sldId id="433" r:id="rId3"/>
    <p:sldId id="435" r:id="rId4"/>
    <p:sldId id="434" r:id="rId5"/>
    <p:sldId id="460" r:id="rId6"/>
    <p:sldId id="461" r:id="rId7"/>
    <p:sldId id="463" r:id="rId8"/>
    <p:sldId id="440" r:id="rId9"/>
    <p:sldId id="462" r:id="rId10"/>
    <p:sldId id="464" r:id="rId11"/>
    <p:sldId id="442" r:id="rId12"/>
    <p:sldId id="443" r:id="rId13"/>
    <p:sldId id="444" r:id="rId14"/>
    <p:sldId id="445" r:id="rId15"/>
    <p:sldId id="465" r:id="rId16"/>
    <p:sldId id="466" r:id="rId17"/>
    <p:sldId id="467" r:id="rId18"/>
    <p:sldId id="471" r:id="rId19"/>
    <p:sldId id="470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69" r:id="rId29"/>
    <p:sldId id="454" r:id="rId30"/>
    <p:sldId id="455" r:id="rId31"/>
    <p:sldId id="456" r:id="rId3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2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78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B63CD-71FD-43CA-856C-53CC8215A4E0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2E1D-0D57-497F-AB03-DE753820B723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B9F97-FDE6-4F71-9882-744198EE1499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06739-ADDA-4DC7-8B3E-FCDA9A44F685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AFD9-DCA5-45F8-BB20-434798555AD3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9A3F7-F7B1-4AEB-8C63-89582E45BAF6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000CE-5F45-42DC-B5F7-6232A3058F9A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32DC-A27E-451A-A04D-45BF744EF0C4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F6237-036C-4B1F-AF00-BCF3168A656B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9BF95-461A-421A-83D2-74B6C23E8C23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DA9E8-C617-4609-B9C4-7A50CAC5DA1E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CB735-F86B-49E4-B67A-1445E48C5CCC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51C1B-DBC4-482E-BA61-C24FC7D23DCB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882F-6D89-484F-BDBC-1BF9E7C53BC4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86B3-BE52-4FD3-8F36-D07AE59C2F6B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7683-C137-41C2-B227-1BB8C56FA919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DF64-75D4-4162-9E94-DCF02F571A00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589D9-76E2-4717-811A-31F82ED45860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64A7A-437F-47D6-967B-60F63CBE4B5D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smtClean="0">
                <a:solidFill>
                  <a:srgbClr val="FF3300"/>
                </a:solidFill>
              </a:rPr>
              <a:t>07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Metabolism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</a:rPr>
              <a:t>&amp; Detoxification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 l="10001" t="18750" r="28751" b="9375"/>
          <a:stretch>
            <a:fillRect/>
          </a:stretch>
        </p:blipFill>
        <p:spPr bwMode="auto">
          <a:xfrm>
            <a:off x="251520" y="775713"/>
            <a:ext cx="8676456" cy="61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CYP450 overview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5652" t="15175" r="14456" b="28235"/>
          <a:stretch>
            <a:fillRect/>
          </a:stretch>
        </p:blipFill>
        <p:spPr bwMode="auto">
          <a:xfrm>
            <a:off x="899592" y="1124744"/>
            <a:ext cx="7673280" cy="55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840088" y="5517232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Hydroxylation </a:t>
            </a:r>
            <a:r>
              <a:rPr lang="en-GB" b="1" dirty="0" smtClean="0">
                <a:solidFill>
                  <a:srgbClr val="FF0000"/>
                </a:solidFill>
              </a:rPr>
              <a:t>(oxidation)</a:t>
            </a:r>
            <a:r>
              <a:rPr lang="en-GB" dirty="0" smtClean="0">
                <a:solidFill>
                  <a:schemeClr val="tx1"/>
                </a:solidFill>
              </a:rPr>
              <a:t> mechanism – key in “detoxification”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10582" b="46385"/>
          <a:stretch>
            <a:fillRect/>
          </a:stretch>
        </p:blipFill>
        <p:spPr bwMode="auto">
          <a:xfrm>
            <a:off x="381000" y="1181248"/>
            <a:ext cx="84582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CYP </a:t>
            </a:r>
            <a:r>
              <a:rPr lang="en-GB" smtClean="0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52203" r="22235" b="8290"/>
          <a:stretch>
            <a:fillRect/>
          </a:stretch>
        </p:blipFill>
        <p:spPr bwMode="auto">
          <a:xfrm>
            <a:off x="457200" y="726901"/>
            <a:ext cx="81534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CYP </a:t>
            </a:r>
            <a:r>
              <a:rPr lang="en-GB" smtClean="0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9660" r="9657" b="46582"/>
          <a:stretch>
            <a:fillRect/>
          </a:stretch>
        </p:blipFill>
        <p:spPr bwMode="auto">
          <a:xfrm>
            <a:off x="304800" y="1219200"/>
            <a:ext cx="86868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CYP </a:t>
            </a:r>
            <a:r>
              <a:rPr lang="en-GB" smtClean="0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2460" t="28227" r="14555" b="26842"/>
          <a:stretch>
            <a:fillRect/>
          </a:stretch>
        </p:blipFill>
        <p:spPr bwMode="auto">
          <a:xfrm>
            <a:off x="228600" y="2133600"/>
            <a:ext cx="8610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19364" y="839614"/>
            <a:ext cx="32576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 b="1" dirty="0">
              <a:latin typeface="Arial" charset="0"/>
            </a:endParaRPr>
          </a:p>
          <a:p>
            <a:pPr algn="ctr"/>
            <a:r>
              <a:rPr lang="en-US" sz="3200" b="1" dirty="0">
                <a:latin typeface="Arial" charset="0"/>
              </a:rPr>
              <a:t>Ben</a:t>
            </a:r>
            <a:r>
              <a:rPr lang="cs-CZ" sz="3200" b="1" dirty="0" err="1">
                <a:latin typeface="Arial" charset="0"/>
              </a:rPr>
              <a:t>zo</a:t>
            </a:r>
            <a:r>
              <a:rPr lang="en-US" sz="3200" b="1" dirty="0">
                <a:latin typeface="Arial" charset="0"/>
              </a:rPr>
              <a:t>[a]</a:t>
            </a:r>
            <a:r>
              <a:rPr lang="cs-CZ" sz="3200" b="1" dirty="0" err="1">
                <a:latin typeface="Arial" charset="0"/>
              </a:rPr>
              <a:t>pyrene</a:t>
            </a:r>
            <a:endParaRPr lang="cs-CZ" sz="3200" b="1" dirty="0">
              <a:latin typeface="Arial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pro-mutagen (</a:t>
            </a:r>
            <a:r>
              <a:rPr lang="en-GB" dirty="0" err="1" smtClean="0">
                <a:solidFill>
                  <a:schemeClr val="tx1"/>
                </a:solidFill>
              </a:rPr>
              <a:t>procarcinogen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mutagen (carcinogen)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>
            <a:lum bright="24000" contrast="-30000"/>
          </a:blip>
          <a:srcRect l="6673" t="6757" r="6673" b="6757"/>
          <a:stretch>
            <a:fillRect/>
          </a:stretch>
        </p:blipFill>
        <p:spPr bwMode="auto">
          <a:xfrm>
            <a:off x="0" y="862856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Oval 6"/>
          <p:cNvSpPr>
            <a:spLocks noChangeArrowheads="1"/>
          </p:cNvSpPr>
          <p:nvPr/>
        </p:nvSpPr>
        <p:spPr bwMode="auto">
          <a:xfrm>
            <a:off x="6248400" y="3361928"/>
            <a:ext cx="2895600" cy="12192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of </a:t>
            </a:r>
            <a:r>
              <a:rPr lang="en-GB" dirty="0" err="1" smtClean="0">
                <a:solidFill>
                  <a:schemeClr val="tx1"/>
                </a:solidFill>
              </a:rPr>
              <a:t>procarcinogen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14425"/>
            <a:ext cx="5715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2362200" y="5715000"/>
            <a:ext cx="2895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– AFLATOXIN-A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– ethanol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0116" name="Picture 4" descr="http://pubs.niaaa.nih.gov/publications/arh301/images/Seitz-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557" y="1340768"/>
            <a:ext cx="74768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toxicity of drugs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79301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b="1" smtClean="0"/>
              <a:t>Example - PARACETAMOL  </a:t>
            </a:r>
            <a:r>
              <a:rPr lang="en-GB" sz="2000" b="1" dirty="0" smtClean="0"/>
              <a:t>toxicity</a:t>
            </a:r>
            <a:endParaRPr lang="en-GB" sz="2000" dirty="0"/>
          </a:p>
        </p:txBody>
      </p:sp>
      <p:pic>
        <p:nvPicPr>
          <p:cNvPr id="12290" name="Picture 2" descr="http://upload.wikimedia.org/wikipedia/commons/thumb/1/12/Paracetamol_metabolism.svg/1024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86916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Metabolism and detoxification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en-GB" sz="2800" dirty="0" smtClean="0"/>
              <a:t>Chemicals enter body </a:t>
            </a:r>
            <a:br>
              <a:rPr lang="en-GB" sz="2800" dirty="0" smtClean="0"/>
            </a:br>
            <a:r>
              <a:rPr lang="en-GB" sz="2800" dirty="0" smtClean="0"/>
              <a:t>... mostly via food</a:t>
            </a:r>
          </a:p>
          <a:p>
            <a:r>
              <a:rPr lang="en-GB" sz="2800" dirty="0" smtClean="0"/>
              <a:t>Pass directly</a:t>
            </a:r>
            <a:br>
              <a:rPr lang="en-GB" sz="2800" dirty="0" smtClean="0"/>
            </a:br>
            <a:r>
              <a:rPr lang="en-GB" sz="2800" dirty="0" smtClean="0"/>
              <a:t>through </a:t>
            </a:r>
            <a:r>
              <a:rPr lang="en-GB" sz="2800" b="1" dirty="0" smtClean="0"/>
              <a:t>liver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sym typeface="Wingdings" pitchFamily="2" charset="2"/>
              </a:rPr>
              <a:t> main</a:t>
            </a:r>
            <a:r>
              <a:rPr lang="en-GB" sz="2800" dirty="0" smtClean="0"/>
              <a:t> metabolism organ</a:t>
            </a:r>
          </a:p>
          <a:p>
            <a:endParaRPr lang="en-GB" sz="28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943672" cy="66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940152" y="3356992"/>
            <a:ext cx="216024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Detoxification – Phase 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37444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Key reactions = conjugations</a:t>
            </a:r>
          </a:p>
          <a:p>
            <a:pPr lvl="1"/>
            <a:r>
              <a:rPr lang="en-GB" dirty="0" smtClean="0"/>
              <a:t>Reactive </a:t>
            </a:r>
            <a:r>
              <a:rPr lang="en-GB" dirty="0" err="1" smtClean="0"/>
              <a:t>xenobiotics</a:t>
            </a:r>
            <a:r>
              <a:rPr lang="en-GB" dirty="0" smtClean="0"/>
              <a:t> or metabolites formed in phase I</a:t>
            </a:r>
          </a:p>
          <a:p>
            <a:pPr lvl="1">
              <a:buNone/>
            </a:pPr>
            <a:r>
              <a:rPr lang="en-GB" dirty="0" smtClean="0"/>
              <a:t>	with     </a:t>
            </a:r>
            <a:r>
              <a:rPr lang="en-GB" dirty="0" err="1" smtClean="0">
                <a:solidFill>
                  <a:srgbClr val="FF0000"/>
                </a:solidFill>
              </a:rPr>
              <a:t>endogeneous</a:t>
            </a:r>
            <a:r>
              <a:rPr lang="en-GB" dirty="0" smtClean="0">
                <a:solidFill>
                  <a:srgbClr val="FF0000"/>
                </a:solidFill>
              </a:rPr>
              <a:t> substrates</a:t>
            </a:r>
          </a:p>
          <a:p>
            <a:pPr lvl="2"/>
            <a:r>
              <a:rPr lang="en-GB" dirty="0" err="1" smtClean="0"/>
              <a:t>saccharides</a:t>
            </a:r>
            <a:r>
              <a:rPr lang="en-GB" dirty="0" smtClean="0"/>
              <a:t> and their derivatives – </a:t>
            </a:r>
            <a:r>
              <a:rPr lang="en-GB" dirty="0" err="1" smtClean="0"/>
              <a:t>glucuronic</a:t>
            </a:r>
            <a:r>
              <a:rPr lang="en-GB" dirty="0" smtClean="0"/>
              <a:t> acid, 		</a:t>
            </a:r>
          </a:p>
          <a:p>
            <a:pPr lvl="2"/>
            <a:r>
              <a:rPr lang="en-GB" dirty="0" err="1" smtClean="0"/>
              <a:t>aminoacids</a:t>
            </a:r>
            <a:r>
              <a:rPr lang="en-GB" dirty="0" smtClean="0"/>
              <a:t> (</a:t>
            </a:r>
            <a:r>
              <a:rPr lang="en-GB" dirty="0" err="1" smtClean="0"/>
              <a:t>glycine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peptides: glutathione (GSH)</a:t>
            </a:r>
          </a:p>
          <a:p>
            <a:r>
              <a:rPr lang="en-GB" dirty="0" smtClean="0"/>
              <a:t>Forming water soluble AND “nontoxic” products (conjugates)</a:t>
            </a:r>
          </a:p>
          <a:p>
            <a:endParaRPr lang="en-GB" dirty="0" smtClean="0"/>
          </a:p>
          <a:p>
            <a:r>
              <a:rPr lang="en-GB" dirty="0" smtClean="0"/>
              <a:t>Phase II enzymes (“</a:t>
            </a:r>
            <a:r>
              <a:rPr lang="en-GB" dirty="0" err="1" smtClean="0">
                <a:solidFill>
                  <a:srgbClr val="FF0000"/>
                </a:solidFill>
              </a:rPr>
              <a:t>transferases</a:t>
            </a:r>
            <a:r>
              <a:rPr lang="en-GB" dirty="0" smtClean="0"/>
              <a:t>”):</a:t>
            </a:r>
          </a:p>
          <a:p>
            <a:pPr lvl="1"/>
            <a:r>
              <a:rPr lang="en-GB" dirty="0" err="1" smtClean="0"/>
              <a:t>glutathion</a:t>
            </a:r>
            <a:r>
              <a:rPr lang="en-GB" dirty="0" smtClean="0"/>
              <a:t> S-</a:t>
            </a:r>
            <a:r>
              <a:rPr lang="en-GB" dirty="0" err="1" smtClean="0"/>
              <a:t>transferase</a:t>
            </a:r>
            <a:r>
              <a:rPr lang="en-GB" dirty="0" smtClean="0"/>
              <a:t> (GST)</a:t>
            </a:r>
          </a:p>
          <a:p>
            <a:pPr lvl="1"/>
            <a:r>
              <a:rPr lang="en-GB" dirty="0" smtClean="0"/>
              <a:t>UDP-</a:t>
            </a:r>
            <a:r>
              <a:rPr lang="en-GB" dirty="0" err="1" smtClean="0"/>
              <a:t>glucuronosyltransferase</a:t>
            </a:r>
            <a:r>
              <a:rPr lang="en-GB" dirty="0" smtClean="0"/>
              <a:t> (UDP-GTS)</a:t>
            </a:r>
          </a:p>
          <a:p>
            <a:pPr lvl="1"/>
            <a:r>
              <a:rPr lang="en-GB" dirty="0" err="1" smtClean="0"/>
              <a:t>epoxid</a:t>
            </a:r>
            <a:r>
              <a:rPr lang="en-GB" dirty="0" smtClean="0"/>
              <a:t> </a:t>
            </a:r>
            <a:r>
              <a:rPr lang="en-GB" dirty="0" err="1" smtClean="0"/>
              <a:t>hydrolase</a:t>
            </a:r>
            <a:r>
              <a:rPr lang="en-GB" dirty="0" smtClean="0"/>
              <a:t> (EH)</a:t>
            </a:r>
          </a:p>
          <a:p>
            <a:pPr lvl="1"/>
            <a:r>
              <a:rPr lang="en-GB" dirty="0" err="1" smtClean="0"/>
              <a:t>sulfotransferase</a:t>
            </a:r>
            <a:r>
              <a:rPr lang="en-GB" dirty="0" smtClean="0"/>
              <a:t> (ST)</a:t>
            </a:r>
          </a:p>
          <a:p>
            <a:endParaRPr lang="en-GB" dirty="0" smtClean="0"/>
          </a:p>
        </p:txBody>
      </p:sp>
      <p:pic>
        <p:nvPicPr>
          <p:cNvPr id="32770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606" y="3140968"/>
            <a:ext cx="305988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 l="2083" t="2963" r="4166" b="20811"/>
          <a:stretch>
            <a:fillRect/>
          </a:stretch>
        </p:blipFill>
        <p:spPr bwMode="auto">
          <a:xfrm>
            <a:off x="228600" y="163513"/>
            <a:ext cx="86106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4457"/>
            <a:ext cx="9124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04800" y="1333217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GB" sz="2000" dirty="0" smtClean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major </a:t>
            </a:r>
            <a:r>
              <a:rPr lang="cs-CZ" sz="2000" dirty="0">
                <a:latin typeface="Arial" charset="0"/>
              </a:rPr>
              <a:t>donor of SH (</a:t>
            </a:r>
            <a:r>
              <a:rPr lang="cs-CZ" sz="2000" dirty="0" err="1">
                <a:latin typeface="Arial" charset="0"/>
              </a:rPr>
              <a:t>thiol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dirty="0" err="1">
                <a:latin typeface="Arial" charset="0"/>
              </a:rPr>
              <a:t>groups</a:t>
            </a:r>
            <a:r>
              <a:rPr lang="cs-CZ" sz="2000" dirty="0">
                <a:latin typeface="Arial" charset="0"/>
              </a:rPr>
              <a:t> in </a:t>
            </a:r>
            <a:r>
              <a:rPr lang="cs-CZ" sz="2000" dirty="0" err="1">
                <a:latin typeface="Arial" charset="0"/>
              </a:rPr>
              <a:t>cells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(MW </a:t>
            </a:r>
            <a:r>
              <a:rPr lang="en-US" sz="2000" dirty="0">
                <a:latin typeface="Arial" charset="0"/>
              </a:rPr>
              <a:t>~ 300</a:t>
            </a:r>
            <a:r>
              <a:rPr lang="cs-CZ" sz="2000" dirty="0">
                <a:latin typeface="Arial" charset="0"/>
              </a:rPr>
              <a:t> g</a:t>
            </a:r>
            <a:r>
              <a:rPr lang="en-US" sz="2000" dirty="0">
                <a:latin typeface="Arial" charset="0"/>
              </a:rPr>
              <a:t>/mol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r>
              <a:rPr lang="cs-CZ" sz="2000" dirty="0" smtClean="0">
                <a:latin typeface="Arial" charset="0"/>
              </a:rPr>
              <a:t>- </a:t>
            </a:r>
            <a:r>
              <a:rPr lang="en-GB" sz="2000" dirty="0" smtClean="0">
                <a:latin typeface="Arial" charset="0"/>
              </a:rPr>
              <a:t>c</a:t>
            </a:r>
            <a:r>
              <a:rPr lang="cs-CZ" sz="2000" dirty="0" err="1" smtClean="0">
                <a:latin typeface="Arial" charset="0"/>
              </a:rPr>
              <a:t>oncentrations</a:t>
            </a:r>
            <a:r>
              <a:rPr lang="en-GB" sz="2000" dirty="0" smtClean="0">
                <a:latin typeface="Arial" charset="0"/>
              </a:rPr>
              <a:t> in tissues and blood up to </a:t>
            </a:r>
            <a:r>
              <a:rPr lang="en-US" sz="2000" dirty="0" smtClean="0">
                <a:latin typeface="Arial" charset="0"/>
              </a:rPr>
              <a:t>5 </a:t>
            </a:r>
            <a:r>
              <a:rPr lang="en-US" sz="2000" dirty="0" err="1">
                <a:latin typeface="Arial" charset="0"/>
              </a:rPr>
              <a:t>mM</a:t>
            </a:r>
            <a:r>
              <a:rPr lang="cs-CZ" sz="2000" dirty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1.5 g/L</a:t>
            </a:r>
            <a:r>
              <a:rPr lang="cs-CZ" sz="2000" dirty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Glutathione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58010" r="9657" b="9882"/>
          <a:stretch>
            <a:fillRect/>
          </a:stretch>
        </p:blipFill>
        <p:spPr bwMode="auto">
          <a:xfrm>
            <a:off x="444624" y="1052737"/>
            <a:ext cx="851986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/>
          <a:srcRect l="7538" t="9175" r="11778" b="60587"/>
          <a:stretch>
            <a:fillRect/>
          </a:stretch>
        </p:blipFill>
        <p:spPr bwMode="auto">
          <a:xfrm>
            <a:off x="2915816" y="4436731"/>
            <a:ext cx="6048672" cy="242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conjugation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" y="1134343"/>
            <a:ext cx="44958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Xenobiotic</a:t>
            </a:r>
            <a:r>
              <a:rPr lang="en-GB" dirty="0" smtClean="0">
                <a:solidFill>
                  <a:schemeClr val="tx1"/>
                </a:solidFill>
              </a:rPr>
              <a:t> conjugations with GSH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2284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12976"/>
            <a:ext cx="2957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Phase III – elimination </a:t>
            </a:r>
            <a:r>
              <a:rPr lang="en-US" dirty="0" smtClean="0">
                <a:solidFill>
                  <a:schemeClr val="tx1"/>
                </a:solidFill>
              </a:rPr>
              <a:t>/ membrane transport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23042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Phase  III transporters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ATP-binding cassette transporters </a:t>
            </a:r>
            <a:r>
              <a:rPr lang="en-GB" dirty="0" smtClean="0"/>
              <a:t>(ABC transporters)</a:t>
            </a:r>
          </a:p>
          <a:p>
            <a:pPr lvl="1"/>
            <a:r>
              <a:rPr lang="en-GB" dirty="0" smtClean="0"/>
              <a:t>protein </a:t>
            </a:r>
            <a:r>
              <a:rPr lang="en-GB" dirty="0" err="1" smtClean="0"/>
              <a:t>superfamily</a:t>
            </a:r>
            <a:r>
              <a:rPr lang="en-GB" dirty="0" smtClean="0"/>
              <a:t> (one of the largest, and most ancient in all extant phyla from prokaryotes to humans)</a:t>
            </a:r>
          </a:p>
          <a:p>
            <a:pPr lvl="1"/>
            <a:r>
              <a:rPr lang="en-GB" dirty="0" err="1" smtClean="0"/>
              <a:t>transmembrane</a:t>
            </a:r>
            <a:r>
              <a:rPr lang="en-GB" dirty="0" smtClean="0"/>
              <a:t> proteins - transport across extra- and intracellular membranes (metabolic products, lipids, sterols, drugs)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0447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814" y="5149641"/>
            <a:ext cx="718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MRP (MDR)</a:t>
            </a:r>
            <a:r>
              <a:rPr lang="cs-CZ" sz="2000" dirty="0"/>
              <a:t> - </a:t>
            </a:r>
            <a:r>
              <a:rPr lang="cs-CZ" sz="2000" dirty="0" err="1"/>
              <a:t>mult</a:t>
            </a:r>
            <a:r>
              <a:rPr lang="en-US" sz="2000" dirty="0" err="1"/>
              <a:t>idrug</a:t>
            </a:r>
            <a:r>
              <a:rPr lang="en-US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-</a:t>
            </a:r>
            <a:r>
              <a:rPr lang="cs-CZ" sz="2000" dirty="0" err="1"/>
              <a:t>associated</a:t>
            </a:r>
            <a:r>
              <a:rPr lang="cs-CZ" sz="2000" baseline="30000" dirty="0"/>
              <a:t> </a:t>
            </a:r>
            <a:r>
              <a:rPr lang="en-GB" sz="2000" baseline="30000" dirty="0" smtClean="0"/>
              <a:t> </a:t>
            </a:r>
            <a:r>
              <a:rPr lang="cs-CZ" sz="2000" dirty="0" smtClean="0"/>
              <a:t>protein </a:t>
            </a:r>
            <a:r>
              <a:rPr lang="en-US" sz="2000" dirty="0" err="1"/>
              <a:t>famil</a:t>
            </a:r>
            <a:r>
              <a:rPr lang="cs-CZ" sz="2000" dirty="0"/>
              <a:t>y</a:t>
            </a:r>
          </a:p>
          <a:p>
            <a:r>
              <a:rPr lang="cs-CZ" sz="2000" dirty="0"/>
              <a:t>- </a:t>
            </a:r>
            <a:r>
              <a:rPr lang="cs-CZ" sz="2000" b="1" dirty="0" smtClean="0">
                <a:solidFill>
                  <a:srgbClr val="FF0000"/>
                </a:solidFill>
              </a:rPr>
              <a:t>OATP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cs-CZ" sz="2000" dirty="0" err="1"/>
              <a:t>Organic</a:t>
            </a:r>
            <a:r>
              <a:rPr lang="cs-CZ" sz="2000" dirty="0"/>
              <a:t> </a:t>
            </a:r>
            <a:r>
              <a:rPr lang="en-GB" sz="2000" dirty="0" smtClean="0"/>
              <a:t>A</a:t>
            </a:r>
            <a:r>
              <a:rPr lang="cs-CZ" sz="2000" dirty="0" err="1" smtClean="0"/>
              <a:t>nion</a:t>
            </a:r>
            <a:r>
              <a:rPr lang="cs-CZ" sz="2000" dirty="0" smtClean="0"/>
              <a:t> </a:t>
            </a:r>
            <a:r>
              <a:rPr lang="en-GB" sz="2000" dirty="0" smtClean="0"/>
              <a:t>T</a:t>
            </a:r>
            <a:r>
              <a:rPr lang="cs-CZ" sz="2000" dirty="0" err="1" smtClean="0"/>
              <a:t>ransporting</a:t>
            </a:r>
            <a:r>
              <a:rPr lang="cs-CZ" sz="2000" dirty="0" smtClean="0"/>
              <a:t> </a:t>
            </a:r>
            <a:r>
              <a:rPr lang="en-GB" sz="2000" dirty="0" smtClean="0"/>
              <a:t>P</a:t>
            </a:r>
            <a:r>
              <a:rPr lang="cs-CZ" sz="2000" dirty="0" err="1" smtClean="0"/>
              <a:t>olypeptide</a:t>
            </a: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dirty="0" smtClean="0"/>
              <a:t>P-</a:t>
            </a:r>
            <a:r>
              <a:rPr lang="cs-CZ" sz="2000" dirty="0" err="1" smtClean="0"/>
              <a:t>glycoprotein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ABC transporters </a:t>
            </a:r>
            <a:r>
              <a:rPr lang="en-GB" dirty="0" smtClean="0">
                <a:solidFill>
                  <a:schemeClr val="tx1"/>
                </a:solidFill>
              </a:rPr>
              <a:t>- examples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ure.com/nrc/journal/v2/n6/images/nrc823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750389"/>
            <a:ext cx="8028384" cy="499097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ABC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one of the resistance mechanisms of tumour cells to anticancer drugs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ABC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one of the resistance mechanisms of bacteria to antibiotics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692087" cy="489654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008" y="1268760"/>
            <a:ext cx="457200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Constitutive   </a:t>
            </a:r>
            <a:r>
              <a:rPr lang="en-GB" sz="2800" i="1" dirty="0" err="1" smtClean="0">
                <a:solidFill>
                  <a:schemeClr val="tx1"/>
                </a:solidFill>
              </a:rPr>
              <a:t>vs</a:t>
            </a:r>
            <a:r>
              <a:rPr lang="en-GB" sz="2800" i="1" dirty="0" smtClean="0">
                <a:solidFill>
                  <a:schemeClr val="tx1"/>
                </a:solidFill>
              </a:rPr>
              <a:t>   </a:t>
            </a:r>
            <a:r>
              <a:rPr lang="en-GB" sz="2800" dirty="0" smtClean="0">
                <a:solidFill>
                  <a:schemeClr val="tx1"/>
                </a:solidFill>
              </a:rPr>
              <a:t>Induced detoxification enzymes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Detoxification enzymes expression</a:t>
            </a:r>
          </a:p>
          <a:p>
            <a:pPr lvl="1"/>
            <a:r>
              <a:rPr lang="en-GB" dirty="0" smtClean="0"/>
              <a:t>Constitutive – low background levels (always present)</a:t>
            </a:r>
          </a:p>
          <a:p>
            <a:pPr lvl="1"/>
            <a:r>
              <a:rPr lang="en-GB" dirty="0" smtClean="0"/>
              <a:t>May be </a:t>
            </a:r>
            <a:r>
              <a:rPr lang="en-GB" b="1" dirty="0" smtClean="0"/>
              <a:t>induced </a:t>
            </a:r>
            <a:r>
              <a:rPr lang="en-GB" dirty="0" smtClean="0"/>
              <a:t>- by substrates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CYP1A – induction via Ah-receptor (</a:t>
            </a:r>
            <a:r>
              <a:rPr lang="en-GB" dirty="0" err="1" smtClean="0"/>
              <a:t>AhR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Substrate: </a:t>
            </a:r>
            <a:r>
              <a:rPr lang="en-GB" b="1" dirty="0" smtClean="0"/>
              <a:t>hydrophobic </a:t>
            </a:r>
            <a:r>
              <a:rPr lang="en-GB" b="1" dirty="0" err="1" smtClean="0"/>
              <a:t>organochlorine</a:t>
            </a:r>
            <a:r>
              <a:rPr lang="en-GB" b="1" dirty="0" smtClean="0"/>
              <a:t> compounds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(PCDDs/Fs, PAHs PCBs ...)</a:t>
            </a:r>
            <a:br>
              <a:rPr lang="en-GB" dirty="0" smtClean="0"/>
            </a:br>
            <a:r>
              <a:rPr lang="en-GB" i="1" dirty="0" smtClean="0"/>
              <a:t>[see also: lectures on nuclear receptors]</a:t>
            </a:r>
          </a:p>
          <a:p>
            <a:pPr lvl="1"/>
            <a:r>
              <a:rPr lang="en-GB" dirty="0" smtClean="0"/>
              <a:t>Other CYPs </a:t>
            </a:r>
          </a:p>
          <a:p>
            <a:pPr lvl="2"/>
            <a:r>
              <a:rPr lang="en-GB" dirty="0" smtClean="0"/>
              <a:t>Drugs </a:t>
            </a:r>
            <a:r>
              <a:rPr lang="en-GB" dirty="0" smtClean="0">
                <a:sym typeface="Wingdings" pitchFamily="2" charset="2"/>
              </a:rPr>
              <a:t> inductions of specific CYP classes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Phase II enzymes </a:t>
            </a:r>
          </a:p>
          <a:p>
            <a:pPr lvl="2"/>
            <a:r>
              <a:rPr lang="en-GB" dirty="0" smtClean="0"/>
              <a:t>Substrates = </a:t>
            </a:r>
            <a:r>
              <a:rPr lang="en-GB" b="1" dirty="0" smtClean="0"/>
              <a:t>reactive toxicants, metabolites from Phase I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ABC transporters </a:t>
            </a:r>
          </a:p>
          <a:p>
            <a:pPr lvl="2"/>
            <a:r>
              <a:rPr lang="en-GB" dirty="0" smtClean="0"/>
              <a:t>Induction by respective chemicals (drugs etc)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tx1"/>
                </a:solidFill>
              </a:rPr>
              <a:t>Detoxification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3312368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Basic principle of detoxification</a:t>
            </a:r>
          </a:p>
          <a:p>
            <a:pPr lvl="1"/>
            <a:r>
              <a:rPr lang="en-GB" sz="2000" dirty="0" smtClean="0"/>
              <a:t> elimination of hydrophobic compounds from body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 formation of more polar </a:t>
            </a:r>
            <a:r>
              <a:rPr lang="en-US" sz="2000" dirty="0" smtClean="0"/>
              <a:t>&amp;</a:t>
            </a:r>
            <a:r>
              <a:rPr lang="en-GB" sz="2000" dirty="0" smtClean="0"/>
              <a:t> soluble products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Two principal phases in metabolism (</a:t>
            </a:r>
            <a:r>
              <a:rPr lang="en-GB" sz="2400" b="1" dirty="0" smtClean="0"/>
              <a:t>Phase I &amp; II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well studied in vertebrates (mammals) </a:t>
            </a:r>
          </a:p>
          <a:p>
            <a:pPr lvl="1"/>
            <a:r>
              <a:rPr lang="en-GB" sz="2000" dirty="0" smtClean="0"/>
              <a:t>liver: major organ involved in detoxification</a:t>
            </a:r>
          </a:p>
          <a:p>
            <a:r>
              <a:rPr lang="en-GB" sz="2400" dirty="0" smtClean="0"/>
              <a:t>Plants</a:t>
            </a:r>
          </a:p>
          <a:p>
            <a:pPr lvl="1"/>
            <a:r>
              <a:rPr lang="en-GB" sz="2000" dirty="0" smtClean="0"/>
              <a:t>similar </a:t>
            </a:r>
            <a:r>
              <a:rPr lang="en-GB" sz="2000" dirty="0" err="1" smtClean="0"/>
              <a:t>oxidating</a:t>
            </a:r>
            <a:r>
              <a:rPr lang="en-GB" sz="2000" dirty="0" smtClean="0"/>
              <a:t> enzymes as described 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cytochrom</a:t>
            </a:r>
            <a:r>
              <a:rPr lang="en-GB" sz="2000" dirty="0" smtClean="0"/>
              <a:t> </a:t>
            </a:r>
            <a:r>
              <a:rPr lang="en-GB" sz="2000" dirty="0" err="1" smtClean="0"/>
              <a:t>oxidase</a:t>
            </a:r>
            <a:r>
              <a:rPr lang="en-GB" sz="2000" dirty="0" smtClean="0"/>
              <a:t>, phenol </a:t>
            </a:r>
            <a:r>
              <a:rPr lang="en-GB" sz="2000" dirty="0" err="1" smtClean="0"/>
              <a:t>oxidase</a:t>
            </a:r>
            <a:r>
              <a:rPr lang="en-GB" sz="2000" dirty="0" smtClean="0"/>
              <a:t>, </a:t>
            </a:r>
            <a:r>
              <a:rPr lang="en-GB" sz="2000" dirty="0" err="1" smtClean="0"/>
              <a:t>peroxidase</a:t>
            </a:r>
            <a:r>
              <a:rPr lang="en-GB" sz="2000" dirty="0" smtClean="0"/>
              <a:t>...)</a:t>
            </a:r>
          </a:p>
          <a:p>
            <a:endParaRPr lang="en-GB" sz="2400" dirty="0" smtClean="0"/>
          </a:p>
          <a:p>
            <a:r>
              <a:rPr lang="en-GB" sz="2400" b="1" dirty="0" smtClean="0"/>
              <a:t>Phase III </a:t>
            </a:r>
            <a:r>
              <a:rPr lang="en-GB" sz="2400" dirty="0" smtClean="0"/>
              <a:t>- elimination - both from cell &amp; body</a:t>
            </a:r>
          </a:p>
          <a:p>
            <a:endParaRPr lang="en-GB" sz="2400" dirty="0"/>
          </a:p>
        </p:txBody>
      </p:sp>
      <p:pic>
        <p:nvPicPr>
          <p:cNvPr id="6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1304" t="18962" r="12608" b="50531"/>
          <a:stretch>
            <a:fillRect/>
          </a:stretch>
        </p:blipFill>
        <p:spPr bwMode="auto">
          <a:xfrm>
            <a:off x="395536" y="4509120"/>
            <a:ext cx="84582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3958" r="13281" b="14583"/>
          <a:stretch>
            <a:fillRect/>
          </a:stretch>
        </p:blipFill>
        <p:spPr bwMode="auto">
          <a:xfrm>
            <a:off x="457200" y="1100138"/>
            <a:ext cx="8534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CYP1A induction – role of </a:t>
            </a:r>
            <a:r>
              <a:rPr lang="en-GB" sz="2800" dirty="0" err="1" smtClean="0">
                <a:solidFill>
                  <a:schemeClr val="tx1"/>
                </a:solidFill>
              </a:rPr>
              <a:t>AhR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Summary – “toxic consequences” of detoxification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BIOACTIVATION </a:t>
            </a:r>
          </a:p>
          <a:p>
            <a:pPr lvl="1"/>
            <a:r>
              <a:rPr lang="en-GB" dirty="0" smtClean="0"/>
              <a:t>activation of pro-mutagens/pro-carcinogens etc.</a:t>
            </a:r>
          </a:p>
          <a:p>
            <a:pPr lvl="1"/>
            <a:r>
              <a:rPr lang="en-GB" dirty="0" smtClean="0"/>
              <a:t>increasing side adverse effects of certain drugs </a:t>
            </a:r>
          </a:p>
          <a:p>
            <a:endParaRPr lang="en-GB" b="1" dirty="0" smtClean="0"/>
          </a:p>
          <a:p>
            <a:r>
              <a:rPr lang="en-GB" b="1" dirty="0" smtClean="0"/>
              <a:t>Increase in oxidative reactions – oxidative stress</a:t>
            </a:r>
          </a:p>
          <a:p>
            <a:pPr lvl="1"/>
            <a:r>
              <a:rPr lang="en-GB" dirty="0" smtClean="0"/>
              <a:t>production of Reactive Oxygen Species (ROS)</a:t>
            </a:r>
          </a:p>
          <a:p>
            <a:pPr lvl="2">
              <a:buNone/>
            </a:pPr>
            <a:r>
              <a:rPr lang="en-GB" i="1" dirty="0" smtClean="0"/>
              <a:t>(see oxidative damage and stress lectures)</a:t>
            </a:r>
          </a:p>
          <a:p>
            <a:r>
              <a:rPr lang="en-GB" b="1" dirty="0" smtClean="0"/>
              <a:t>Side toxic effects </a:t>
            </a:r>
            <a:r>
              <a:rPr lang="cs-CZ" sz="2000" i="1" dirty="0" smtClean="0"/>
              <a:t>(</a:t>
            </a:r>
            <a:r>
              <a:rPr lang="en-GB" sz="2000" i="1" dirty="0" smtClean="0"/>
              <a:t>see nuclear receptor lectures)</a:t>
            </a:r>
            <a:endParaRPr lang="en-GB" i="1" dirty="0" smtClean="0"/>
          </a:p>
          <a:p>
            <a:pPr lvl="1"/>
            <a:r>
              <a:rPr lang="en-GB" dirty="0" smtClean="0"/>
              <a:t>e.g. increased degradation of </a:t>
            </a:r>
            <a:r>
              <a:rPr lang="en-GB" dirty="0" err="1" smtClean="0"/>
              <a:t>endogeneous</a:t>
            </a:r>
            <a:r>
              <a:rPr lang="en-GB" dirty="0" smtClean="0"/>
              <a:t> compounds </a:t>
            </a:r>
            <a:br>
              <a:rPr lang="en-GB" dirty="0" smtClean="0"/>
            </a:br>
            <a:r>
              <a:rPr lang="en-GB" dirty="0" smtClean="0"/>
              <a:t>	(</a:t>
            </a:r>
            <a:r>
              <a:rPr lang="en-GB" dirty="0" err="1" smtClean="0"/>
              <a:t>retinoids</a:t>
            </a:r>
            <a:r>
              <a:rPr lang="en-GB" dirty="0" smtClean="0"/>
              <a:t> – regulatory molecules degraded by CYP1A </a:t>
            </a:r>
          </a:p>
          <a:p>
            <a:pPr lvl="1"/>
            <a:r>
              <a:rPr lang="en-GB" dirty="0" smtClean="0"/>
              <a:t>Crosstalk with other mechanisms &amp; receptors	</a:t>
            </a:r>
          </a:p>
          <a:p>
            <a:pPr marL="342900" lvl="2" indent="-342900">
              <a:buNone/>
            </a:pPr>
            <a:r>
              <a:rPr lang="en-GB" dirty="0" smtClean="0"/>
              <a:t>		</a:t>
            </a:r>
          </a:p>
          <a:p>
            <a:r>
              <a:rPr lang="en-GB" b="1" dirty="0" smtClean="0"/>
              <a:t>Energy (ATP) depletion</a:t>
            </a:r>
          </a:p>
          <a:p>
            <a:pPr lvl="1"/>
            <a:r>
              <a:rPr lang="en-GB" dirty="0" smtClean="0"/>
              <a:t>chronic inductions of </a:t>
            </a:r>
            <a:r>
              <a:rPr lang="en-GB" dirty="0" err="1" smtClean="0"/>
              <a:t>detox</a:t>
            </a:r>
            <a:r>
              <a:rPr lang="en-GB" dirty="0" smtClean="0"/>
              <a:t> enzymes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permanent extra </a:t>
            </a:r>
            <a:r>
              <a:rPr lang="en-GB" dirty="0" smtClean="0"/>
              <a:t>energetic demand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Development of resistance to toxic compounds</a:t>
            </a:r>
          </a:p>
          <a:p>
            <a:pPr lvl="1"/>
            <a:r>
              <a:rPr lang="en-US" dirty="0" smtClean="0"/>
              <a:t>Loss of efficiency </a:t>
            </a:r>
            <a:r>
              <a:rPr lang="en-GB" dirty="0" smtClean="0"/>
              <a:t>of anticancer drugs, antibiotics etc.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 t="6588"/>
          <a:stretch>
            <a:fillRect/>
          </a:stretch>
        </p:blipFill>
        <p:spPr bwMode="auto">
          <a:xfrm>
            <a:off x="533400" y="1008434"/>
            <a:ext cx="8077200" cy="573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Importance of nutrients and vitamins in detoxification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Phase I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Key enzymes – MFOs = </a:t>
            </a:r>
            <a:r>
              <a:rPr lang="en-GB" sz="1800" dirty="0" smtClean="0"/>
              <a:t>mixed function </a:t>
            </a:r>
            <a:r>
              <a:rPr lang="en-GB" sz="1800" dirty="0" err="1" smtClean="0"/>
              <a:t>oxidases</a:t>
            </a:r>
            <a:r>
              <a:rPr lang="en-GB" sz="1800" dirty="0" smtClean="0"/>
              <a:t> / </a:t>
            </a:r>
            <a:r>
              <a:rPr lang="en-GB" sz="1800" dirty="0" err="1" smtClean="0"/>
              <a:t>oxygenases</a:t>
            </a:r>
            <a:endParaRPr lang="en-GB" sz="1800" dirty="0" smtClean="0"/>
          </a:p>
          <a:p>
            <a:r>
              <a:rPr lang="en-GB" sz="1800" dirty="0" smtClean="0"/>
              <a:t>Membrane bound to Endoplasmic Reticulum</a:t>
            </a:r>
          </a:p>
          <a:p>
            <a:pPr lvl="1"/>
            <a:r>
              <a:rPr lang="en-GB" sz="1800" dirty="0" smtClean="0"/>
              <a:t>membrane vesicles "</a:t>
            </a:r>
            <a:r>
              <a:rPr lang="en-GB" sz="1800" dirty="0" err="1" smtClean="0"/>
              <a:t>microsomes</a:t>
            </a:r>
            <a:r>
              <a:rPr lang="en-GB" sz="1800" dirty="0" smtClean="0"/>
              <a:t>" = S-9 fraction can be extracted from cells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20" y="2420888"/>
            <a:ext cx="4964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xenotechllc.com/Images/Products/Subcellular-Fractions/Subcellular-Fraction-Preparation-Method.aspx?width=400&amp;height=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2" y="2458938"/>
            <a:ext cx="3449960" cy="32257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80112" y="5805264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S9 </a:t>
            </a:r>
            <a:r>
              <a:rPr lang="en-GB" dirty="0" err="1" smtClean="0"/>
              <a:t>microsomes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used for in vitro </a:t>
            </a:r>
            <a:r>
              <a:rPr lang="en-GB" dirty="0" err="1" smtClean="0"/>
              <a:t>metabolization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e.g.during</a:t>
            </a:r>
            <a:r>
              <a:rPr lang="en-GB" dirty="0" smtClean="0"/>
              <a:t> </a:t>
            </a:r>
            <a:r>
              <a:rPr lang="en-GB" dirty="0" err="1" smtClean="0"/>
              <a:t>genotoxicity</a:t>
            </a:r>
            <a:r>
              <a:rPr lang="en-GB" dirty="0" smtClean="0"/>
              <a:t> testing)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Detoxification - Phase I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dirty="0" smtClean="0"/>
              <a:t>Key principle enzymes are </a:t>
            </a:r>
            <a:r>
              <a:rPr lang="en-GB" sz="1800" b="1" dirty="0" err="1" smtClean="0"/>
              <a:t>cytochromes</a:t>
            </a:r>
            <a:r>
              <a:rPr lang="en-GB" sz="1800" b="1" dirty="0" smtClean="0"/>
              <a:t> P450 (CYPs) </a:t>
            </a:r>
          </a:p>
          <a:p>
            <a:pPr lvl="1"/>
            <a:r>
              <a:rPr lang="en-GB" sz="1800" dirty="0" err="1" smtClean="0"/>
              <a:t>Haem</a:t>
            </a:r>
            <a:r>
              <a:rPr lang="en-GB" sz="1800" dirty="0" smtClean="0"/>
              <a:t> (</a:t>
            </a:r>
            <a:r>
              <a:rPr lang="en-GB" sz="1800" dirty="0" err="1" smtClean="0"/>
              <a:t>porfyrin</a:t>
            </a:r>
            <a:r>
              <a:rPr lang="en-GB" sz="1800" dirty="0" smtClean="0"/>
              <a:t>) - containing enzymes </a:t>
            </a:r>
          </a:p>
          <a:p>
            <a:pPr lvl="1"/>
            <a:r>
              <a:rPr lang="en-GB" sz="1800" dirty="0" err="1" smtClean="0"/>
              <a:t>superfamily</a:t>
            </a:r>
            <a:r>
              <a:rPr lang="en-GB" sz="1800" dirty="0" smtClean="0"/>
              <a:t> of more than 150 genes - several classes and subclasses </a:t>
            </a:r>
          </a:p>
          <a:p>
            <a:pPr lvl="2"/>
            <a:r>
              <a:rPr lang="en-GB" sz="1800" dirty="0" smtClean="0"/>
              <a:t>different substrate specificity; structure ...</a:t>
            </a:r>
          </a:p>
          <a:p>
            <a:endParaRPr lang="en-GB" sz="1800" dirty="0" smtClean="0"/>
          </a:p>
          <a:p>
            <a:r>
              <a:rPr lang="en-GB" sz="1800" dirty="0" smtClean="0"/>
              <a:t>Some examples ... Diverse functions</a:t>
            </a:r>
          </a:p>
          <a:p>
            <a:pPr lvl="1"/>
            <a:r>
              <a:rPr lang="en-GB" sz="1600" dirty="0" err="1" smtClean="0"/>
              <a:t>Cytochrome</a:t>
            </a:r>
            <a:r>
              <a:rPr lang="en-GB" sz="1600" dirty="0" smtClean="0"/>
              <a:t> P450 1A (CYP1A) </a:t>
            </a:r>
          </a:p>
          <a:p>
            <a:pPr lvl="2"/>
            <a:r>
              <a:rPr lang="en-GB" sz="1600" dirty="0" smtClean="0"/>
              <a:t>basic for detoxification of hydrophobic environmental contaminants</a:t>
            </a:r>
          </a:p>
          <a:p>
            <a:pPr lvl="1"/>
            <a:r>
              <a:rPr lang="en-GB" sz="1600" dirty="0" err="1" smtClean="0"/>
              <a:t>Cytochrome</a:t>
            </a:r>
            <a:r>
              <a:rPr lang="en-GB" sz="1600" dirty="0" smtClean="0"/>
              <a:t> P450 19A (CYP19) </a:t>
            </a:r>
          </a:p>
          <a:p>
            <a:pPr lvl="2"/>
            <a:r>
              <a:rPr lang="en-GB" sz="1600" dirty="0" smtClean="0"/>
              <a:t>"</a:t>
            </a:r>
            <a:r>
              <a:rPr lang="en-GB" sz="1600" dirty="0" err="1" smtClean="0"/>
              <a:t>aromatase</a:t>
            </a:r>
            <a:r>
              <a:rPr lang="en-GB" sz="1600" dirty="0" smtClean="0"/>
              <a:t>" involved in synthesis of </a:t>
            </a:r>
            <a:r>
              <a:rPr lang="en-GB" sz="1600" dirty="0" err="1" smtClean="0"/>
              <a:t>estradiol</a:t>
            </a:r>
            <a:r>
              <a:rPr lang="en-GB" sz="1600" dirty="0" smtClean="0"/>
              <a:t> (aromatization of testosterone)</a:t>
            </a:r>
          </a:p>
          <a:p>
            <a:endParaRPr lang="en-GB" sz="1800" dirty="0" smtClean="0"/>
          </a:p>
        </p:txBody>
      </p:sp>
      <p:pic>
        <p:nvPicPr>
          <p:cNvPr id="2052" name="Picture 4" descr="http://www.nature.com/mp/journal/v18/n3/images/mp201242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6848475" cy="22193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948264" y="4653136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DME </a:t>
            </a:r>
          </a:p>
          <a:p>
            <a:r>
              <a:rPr lang="en-GB" sz="1100" b="1" dirty="0" smtClean="0"/>
              <a:t>= Drug Metabolism Enzymes</a:t>
            </a:r>
          </a:p>
          <a:p>
            <a:endParaRPr lang="en-GB" sz="1100" b="1" dirty="0" smtClean="0"/>
          </a:p>
          <a:p>
            <a:endParaRPr lang="en-GB" sz="1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 smtClean="0">
                <a:solidFill>
                  <a:schemeClr val="tx1"/>
                </a:solidFill>
              </a:rPr>
              <a:t>CYPs</a:t>
            </a: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and their functions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://people.bu.edu/djw/images/D%20Waxman%20Slide1.jpg"/>
          <p:cNvPicPr>
            <a:picLocks noChangeAspect="1" noChangeArrowheads="1"/>
          </p:cNvPicPr>
          <p:nvPr/>
        </p:nvPicPr>
        <p:blipFill>
          <a:blip r:embed="rId3" cstate="print"/>
          <a:srcRect t="25382"/>
          <a:stretch>
            <a:fillRect/>
          </a:stretch>
        </p:blipFill>
        <p:spPr bwMode="auto">
          <a:xfrm>
            <a:off x="683568" y="1340768"/>
            <a:ext cx="784887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 t="6693" r="36667" b="14523"/>
          <a:stretch>
            <a:fillRect/>
          </a:stretch>
        </p:blipFill>
        <p:spPr bwMode="auto">
          <a:xfrm>
            <a:off x="0" y="1268413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reactions catalyzed by CYPs (and Phase II enzymes)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11760" y="1700808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411760" y="2204864"/>
            <a:ext cx="2160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0" y="5229200"/>
            <a:ext cx="9144000" cy="79208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6237312"/>
            <a:ext cx="43332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Highlighted = will be discussed also later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08546"/>
            <a:ext cx="6705600" cy="4984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4894263"/>
            <a:ext cx="27908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 smtClean="0">
                <a:solidFill>
                  <a:schemeClr val="tx1"/>
                </a:solidFill>
              </a:rPr>
              <a:t>CYPs</a:t>
            </a:r>
            <a:r>
              <a:rPr lang="cs-CZ" sz="2600" b="1" dirty="0" smtClean="0">
                <a:solidFill>
                  <a:schemeClr val="tx1"/>
                </a:solidFill>
              </a:rPr>
              <a:t> - </a:t>
            </a:r>
            <a:r>
              <a:rPr lang="cs-CZ" sz="2600" b="1" dirty="0" err="1" smtClean="0">
                <a:solidFill>
                  <a:schemeClr val="tx1"/>
                </a:solidFill>
              </a:rPr>
              <a:t>example</a:t>
            </a:r>
            <a:r>
              <a:rPr lang="cs-CZ" sz="2600" b="1" dirty="0" smtClean="0">
                <a:solidFill>
                  <a:schemeClr val="tx1"/>
                </a:solidFill>
              </a:rPr>
              <a:t>: steroid hormone </a:t>
            </a:r>
            <a:r>
              <a:rPr lang="cs-CZ" sz="2600" b="1" dirty="0" err="1" smtClean="0">
                <a:solidFill>
                  <a:schemeClr val="tx1"/>
                </a:solidFill>
              </a:rPr>
              <a:t>synthesis</a:t>
            </a:r>
            <a:r>
              <a:rPr lang="cs-CZ" sz="2600" b="1" dirty="0" smtClean="0">
                <a:solidFill>
                  <a:schemeClr val="tx1"/>
                </a:solidFill>
              </a:rPr>
              <a:t> 	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551</Words>
  <Application>Microsoft Office PowerPoint</Application>
  <PresentationFormat>Předvádění na obrazovce (4:3)</PresentationFormat>
  <Paragraphs>151</Paragraphs>
  <Slides>31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Prezentace aplikace PowerPoint</vt:lpstr>
      <vt:lpstr>    Metabolism and detoxification</vt:lpstr>
      <vt:lpstr>Detoxification</vt:lpstr>
      <vt:lpstr>Importance of nutrients and vitamins in detoxification</vt:lpstr>
      <vt:lpstr>Phase I </vt:lpstr>
      <vt:lpstr>Detoxification - Phase I </vt:lpstr>
      <vt:lpstr>CYPs and their functions</vt:lpstr>
      <vt:lpstr>Types of reactions catalyzed by CYPs (and Phase II enzymes)</vt:lpstr>
      <vt:lpstr>CYPs - example: steroid hormone synthesis  </vt:lpstr>
      <vt:lpstr>CYP450 overview</vt:lpstr>
      <vt:lpstr>Hydroxylation (oxidation) mechanism – key in “detoxification” </vt:lpstr>
      <vt:lpstr>Examples of CYP mediated reactions</vt:lpstr>
      <vt:lpstr>Examples of CYP mediated reactions</vt:lpstr>
      <vt:lpstr>Examples of CYP mediated reactions</vt:lpstr>
      <vt:lpstr>CYPs and BIOACTIVATION  pro-mutagen (procarcinogen)  mutagen (carcinogen)</vt:lpstr>
      <vt:lpstr>CYPs and BIOACTIVATION of procarcinogen</vt:lpstr>
      <vt:lpstr>CYPs and BIOACTIVATION – AFLATOXIN-A</vt:lpstr>
      <vt:lpstr>CYPs and BIOACTIVATION – ethanol</vt:lpstr>
      <vt:lpstr>CYPs and toxicity of drugs</vt:lpstr>
      <vt:lpstr>Detoxification – Phase II</vt:lpstr>
      <vt:lpstr>Prezentace aplikace PowerPoint</vt:lpstr>
      <vt:lpstr>Glutathione</vt:lpstr>
      <vt:lpstr>Examples of conjugation reactions</vt:lpstr>
      <vt:lpstr>Xenobiotic conjugations with GSH</vt:lpstr>
      <vt:lpstr>Phase III – elimination / membrane transport</vt:lpstr>
      <vt:lpstr>ABC transporters - examples</vt:lpstr>
      <vt:lpstr>ABC  one of the resistance mechanisms of tumour cells to anticancer drugs</vt:lpstr>
      <vt:lpstr>ABC  one of the resistance mechanisms of bacteria to antibiotics </vt:lpstr>
      <vt:lpstr>Constitutive   vs   Induced detoxification enzymes</vt:lpstr>
      <vt:lpstr>CYP1A induction – role of AhR</vt:lpstr>
      <vt:lpstr>Summary – “toxic consequences” of detoxification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134</cp:revision>
  <dcterms:created xsi:type="dcterms:W3CDTF">2010-05-17T15:27:49Z</dcterms:created>
  <dcterms:modified xsi:type="dcterms:W3CDTF">2016-10-26T11:46:25Z</dcterms:modified>
</cp:coreProperties>
</file>