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31" r:id="rId2"/>
    <p:sldId id="521" r:id="rId3"/>
    <p:sldId id="523" r:id="rId4"/>
    <p:sldId id="440" r:id="rId5"/>
    <p:sldId id="510" r:id="rId6"/>
    <p:sldId id="511" r:id="rId7"/>
    <p:sldId id="512" r:id="rId8"/>
    <p:sldId id="524" r:id="rId9"/>
    <p:sldId id="525" r:id="rId10"/>
    <p:sldId id="439" r:id="rId11"/>
    <p:sldId id="513" r:id="rId12"/>
    <p:sldId id="444" r:id="rId13"/>
    <p:sldId id="445" r:id="rId14"/>
    <p:sldId id="519" r:id="rId15"/>
    <p:sldId id="446" r:id="rId16"/>
    <p:sldId id="450" r:id="rId17"/>
    <p:sldId id="447" r:id="rId18"/>
    <p:sldId id="448" r:id="rId19"/>
    <p:sldId id="449" r:id="rId20"/>
    <p:sldId id="451" r:id="rId21"/>
    <p:sldId id="452" r:id="rId22"/>
    <p:sldId id="515" r:id="rId23"/>
    <p:sldId id="453" r:id="rId24"/>
    <p:sldId id="454" r:id="rId25"/>
    <p:sldId id="455" r:id="rId26"/>
    <p:sldId id="456" r:id="rId27"/>
    <p:sldId id="527" r:id="rId28"/>
    <p:sldId id="457" r:id="rId29"/>
    <p:sldId id="526" r:id="rId30"/>
    <p:sldId id="514" r:id="rId31"/>
    <p:sldId id="459" r:id="rId32"/>
    <p:sldId id="520" r:id="rId33"/>
    <p:sldId id="462" r:id="rId34"/>
    <p:sldId id="463" r:id="rId35"/>
    <p:sldId id="464" r:id="rId36"/>
    <p:sldId id="465" r:id="rId37"/>
    <p:sldId id="466" r:id="rId38"/>
    <p:sldId id="467" r:id="rId39"/>
    <p:sldId id="469" r:id="rId40"/>
    <p:sldId id="468" r:id="rId41"/>
    <p:sldId id="470" r:id="rId42"/>
    <p:sldId id="471" r:id="rId43"/>
    <p:sldId id="472" r:id="rId44"/>
    <p:sldId id="473" r:id="rId45"/>
    <p:sldId id="474" r:id="rId46"/>
    <p:sldId id="475" r:id="rId47"/>
    <p:sldId id="477" r:id="rId48"/>
    <p:sldId id="516" r:id="rId49"/>
    <p:sldId id="517" r:id="rId50"/>
    <p:sldId id="480" r:id="rId51"/>
    <p:sldId id="482" r:id="rId52"/>
    <p:sldId id="483" r:id="rId53"/>
    <p:sldId id="484" r:id="rId54"/>
    <p:sldId id="485" r:id="rId55"/>
    <p:sldId id="487" r:id="rId56"/>
    <p:sldId id="489" r:id="rId57"/>
    <p:sldId id="490" r:id="rId58"/>
    <p:sldId id="492" r:id="rId59"/>
    <p:sldId id="496" r:id="rId60"/>
    <p:sldId id="493" r:id="rId61"/>
    <p:sldId id="494" r:id="rId62"/>
    <p:sldId id="495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18" r:id="rId7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78" d="100"/>
          <a:sy n="78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22.11.2017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B443E-04EF-40D7-8323-A89280B39D6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542D4-6523-41AD-9BD7-BB81D4A077F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785813"/>
            <a:ext cx="5126038" cy="38449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865688"/>
            <a:ext cx="5165725" cy="46275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09DF-8F34-4BB0-9BAA-7E8AA182B40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48E9D-8120-425D-88E6-9CF477B5FF2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51B0A-1639-458A-BC64-BF093E75351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88BB8-1518-448F-BF99-4988A5C4533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6727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9DF58-7433-4686-83D0-AA48D049571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154E2-17FE-429A-9646-2D6F258DD3B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20EA-F0A2-49F3-9E65-BDAADA1ABD3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66A0D-B5AD-44FF-976E-0A1F6D8DB19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25C0-EB7C-4B10-AB74-6CD7842BF65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1B50-4655-4633-A1F9-D1E97F20117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7B9D-F57A-4241-AF2B-99404210194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C593-4386-46F0-AA89-1F23871FAB6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11A61-C3D7-477A-8A4E-379317ACD8C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E5474-3D19-432F-8ECB-17ECA0D2BAF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27F9-1197-4A1A-877C-4ECBE89BE586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FFD55-4C20-4A54-9521-A24EE4A9569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A0575-A230-465D-ABEA-A7D2413E7B0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23CA-2D18-4E53-A47E-C7247231EC8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6380B-56E3-4FDA-916D-AC8F43F94B5A}" type="slidenum">
              <a:rPr lang="en-US" sz="1200" b="0">
                <a:latin typeface="Times New Roman" pitchFamily="18" charset="0"/>
              </a:rPr>
              <a:pPr algn="r"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DAFF-699E-406F-A267-77DCAE2E495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A701-1DDB-464D-B2CD-995B4006053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F8C4F-DD4D-43C4-8712-38DB9CF963C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DFF3-0F36-4592-971B-176345DF9850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8B044-08FB-4936-81B3-AB93B68F505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BCA6-DE54-439E-A7B5-374EA300AE6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3656-D483-4F65-8F66-88377BA815B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CE8D-EE6F-4161-8542-B9230DC350A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01AA3-37BA-4CC7-BCEA-5EA14C9EF50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31925-0B20-405A-8976-F4DFCEEC94D5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D84-3899-4462-92EB-6D35600D2F1E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BF7E1-C2C1-4182-B34A-AEB2988486B7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smtClean="0">
                <a:solidFill>
                  <a:srgbClr val="FF3300"/>
                </a:solidFill>
              </a:rPr>
              <a:t>10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 smtClean="0">
                <a:solidFill>
                  <a:srgbClr val="FF3300"/>
                </a:solidFill>
              </a:rPr>
              <a:t>Mechanisms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Nuclear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 err="1" smtClean="0">
                <a:solidFill>
                  <a:srgbClr val="FF3300"/>
                </a:solidFill>
              </a:rPr>
              <a:t>Receptors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/>
              <a:t>Details</a:t>
            </a:r>
            <a:r>
              <a:rPr lang="cs-CZ" sz="2800" dirty="0" smtClean="0"/>
              <a:t> - </a:t>
            </a:r>
            <a:r>
              <a:rPr lang="en-GB" sz="2800" dirty="0" smtClean="0"/>
              <a:t>specificities of NRs</a:t>
            </a:r>
            <a:endParaRPr lang="tr-TR" sz="280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4929411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Regulation of transcription activity - mechanisms may vary</a:t>
            </a:r>
          </a:p>
          <a:p>
            <a:pPr lvl="1"/>
            <a:r>
              <a:rPr lang="en-GB" dirty="0" smtClean="0"/>
              <a:t>Steroid receptors often </a:t>
            </a:r>
            <a:r>
              <a:rPr lang="en-GB" b="1" dirty="0" err="1" smtClean="0"/>
              <a:t>dimerize</a:t>
            </a:r>
            <a:r>
              <a:rPr lang="en-GB" b="1" dirty="0" smtClean="0"/>
              <a:t> </a:t>
            </a:r>
            <a:r>
              <a:rPr lang="en-GB" dirty="0" smtClean="0"/>
              <a:t>with a partner to activate gene transcription</a:t>
            </a:r>
          </a:p>
          <a:p>
            <a:pPr lvl="1"/>
            <a:r>
              <a:rPr lang="en-GB" dirty="0" smtClean="0"/>
              <a:t>Receptors for vitamin D, retinoic acid and thyroid hormone form </a:t>
            </a:r>
            <a:r>
              <a:rPr lang="en-GB" b="1" dirty="0" err="1" smtClean="0"/>
              <a:t>heterodimers</a:t>
            </a:r>
            <a:r>
              <a:rPr lang="en-GB" b="1" dirty="0" smtClean="0"/>
              <a:t> </a:t>
            </a:r>
            <a:r>
              <a:rPr lang="en-GB" dirty="0" smtClean="0"/>
              <a:t>and then bind to responsive elements on DNA </a:t>
            </a:r>
          </a:p>
          <a:p>
            <a:pPr lvl="2"/>
            <a:r>
              <a:rPr lang="en-GB" dirty="0" smtClean="0"/>
              <a:t>Second component of the </a:t>
            </a:r>
            <a:r>
              <a:rPr lang="en-GB" dirty="0" err="1" smtClean="0"/>
              <a:t>heterodimer</a:t>
            </a:r>
            <a:r>
              <a:rPr lang="en-GB" dirty="0" smtClean="0"/>
              <a:t> is RXR monomer (</a:t>
            </a:r>
            <a:r>
              <a:rPr lang="en-GB" dirty="0" err="1" smtClean="0"/>
              <a:t>i.e</a:t>
            </a:r>
            <a:r>
              <a:rPr lang="en-GB" dirty="0" smtClean="0"/>
              <a:t>, RXR-RAR; RXR-VDR)</a:t>
            </a:r>
          </a:p>
          <a:p>
            <a:pPr lvl="2"/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NR </a:t>
            </a:r>
            <a:r>
              <a:rPr lang="en-GB" b="1" dirty="0" err="1" smtClean="0">
                <a:solidFill>
                  <a:schemeClr val="tx2"/>
                </a:solidFill>
              </a:rPr>
              <a:t>dimers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u="sng" dirty="0" err="1" smtClean="0"/>
              <a:t>Heterodimeric</a:t>
            </a:r>
            <a:r>
              <a:rPr lang="en-GB" u="sng" dirty="0" smtClean="0"/>
              <a:t> receptors </a:t>
            </a:r>
            <a:r>
              <a:rPr lang="en-GB" dirty="0" smtClean="0"/>
              <a:t>- exclusively nuclear; </a:t>
            </a:r>
            <a:endParaRPr lang="cs-CZ" dirty="0" smtClean="0"/>
          </a:p>
          <a:p>
            <a:pPr lvl="2"/>
            <a:r>
              <a:rPr lang="en-GB" dirty="0" smtClean="0"/>
              <a:t>without </a:t>
            </a:r>
            <a:r>
              <a:rPr lang="en-GB" dirty="0" err="1" smtClean="0"/>
              <a:t>ligand</a:t>
            </a:r>
            <a:r>
              <a:rPr lang="en-GB" dirty="0" smtClean="0"/>
              <a:t> repress</a:t>
            </a:r>
            <a:r>
              <a:rPr lang="cs-CZ" dirty="0" smtClean="0"/>
              <a:t>es</a:t>
            </a:r>
            <a:r>
              <a:rPr lang="en-GB" dirty="0" smtClean="0"/>
              <a:t> transcription </a:t>
            </a:r>
            <a:r>
              <a:rPr lang="cs-CZ" dirty="0" smtClean="0"/>
              <a:t>(</a:t>
            </a:r>
            <a:r>
              <a:rPr lang="en-GB" dirty="0" smtClean="0"/>
              <a:t>by binding to their cognate sites in DNA</a:t>
            </a:r>
            <a:r>
              <a:rPr lang="cs-CZ" dirty="0" smtClean="0"/>
              <a:t>)</a:t>
            </a:r>
            <a:endParaRPr lang="en-GB" dirty="0" smtClean="0"/>
          </a:p>
          <a:p>
            <a:pPr lvl="1"/>
            <a:r>
              <a:rPr lang="en-GB" u="sng" dirty="0" err="1" smtClean="0"/>
              <a:t>Homodimeric</a:t>
            </a:r>
            <a:r>
              <a:rPr lang="en-GB" u="sng" dirty="0" smtClean="0"/>
              <a:t> receptors</a:t>
            </a:r>
            <a:r>
              <a:rPr lang="en-GB" dirty="0" smtClean="0"/>
              <a:t> </a:t>
            </a:r>
            <a:endParaRPr lang="cs-CZ" dirty="0" smtClean="0"/>
          </a:p>
          <a:p>
            <a:pPr lvl="2"/>
            <a:r>
              <a:rPr lang="en-GB" dirty="0" smtClean="0"/>
              <a:t>mostly </a:t>
            </a:r>
            <a:r>
              <a:rPr lang="en-GB" dirty="0" err="1" smtClean="0"/>
              <a:t>cytoplasmic</a:t>
            </a:r>
            <a:r>
              <a:rPr lang="en-GB" dirty="0" smtClean="0"/>
              <a:t> without </a:t>
            </a:r>
            <a:r>
              <a:rPr lang="en-GB" dirty="0" err="1" smtClean="0"/>
              <a:t>ligands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GB" dirty="0" smtClean="0"/>
              <a:t>hormone binding leads to nuclear translocation of receptors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STEROIDs </a:t>
            </a:r>
            <a:r>
              <a:rPr lang="cs-CZ" sz="3200" dirty="0" smtClean="0">
                <a:solidFill>
                  <a:schemeClr val="tx1"/>
                </a:solidFill>
              </a:rPr>
              <a:t>- most </a:t>
            </a:r>
            <a:r>
              <a:rPr lang="cs-CZ" sz="3200" dirty="0" err="1" smtClean="0">
                <a:solidFill>
                  <a:schemeClr val="tx1"/>
                </a:solidFill>
              </a:rPr>
              <a:t>studied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ligands</a:t>
            </a:r>
            <a:r>
              <a:rPr lang="cs-CZ" sz="3200" dirty="0" smtClean="0">
                <a:solidFill>
                  <a:schemeClr val="tx1"/>
                </a:solidFill>
              </a:rPr>
              <a:t/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detail</a:t>
            </a:r>
            <a:r>
              <a:rPr lang="cs-CZ" sz="3200" dirty="0" err="1" smtClean="0">
                <a:solidFill>
                  <a:schemeClr val="tx1"/>
                </a:solidFill>
              </a:rPr>
              <a:t>ed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view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39750" y="69850"/>
          <a:ext cx="813593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Snímek" r:id="rId4" imgW="4572000" imgH="3429000" progId="PowerPoint.Slide.8">
                  <p:embed/>
                </p:oleObj>
              </mc:Choice>
              <mc:Fallback>
                <p:oleObj name="Snímek" r:id="rId4" imgW="4572000" imgH="3429000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850"/>
                        <a:ext cx="813593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/>
              <a:t>STEROID </a:t>
            </a:r>
            <a:r>
              <a:rPr lang="en-US" sz="2400" dirty="0" smtClean="0"/>
              <a:t>HORMONE bios</a:t>
            </a:r>
            <a:r>
              <a:rPr lang="en-GB" sz="2400" dirty="0" err="1" smtClean="0"/>
              <a:t>ynthesis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237626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Why are NR important?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/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 smtClean="0">
                <a:solidFill>
                  <a:schemeClr val="tx1"/>
                </a:solidFill>
                <a:sym typeface="Wingdings" pitchFamily="2" charset="2"/>
              </a:rPr>
              <a:t>of Endocrine Disruption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 smtClean="0">
                <a:solidFill>
                  <a:schemeClr val="tx1"/>
                </a:solidFill>
              </a:rPr>
              <a:t>Endocrine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disruption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 smtClean="0">
                <a:solidFill>
                  <a:srgbClr val="FF3300"/>
                </a:solidFill>
              </a:rPr>
              <a:t>Interferen</a:t>
            </a:r>
            <a:r>
              <a:rPr lang="cs-CZ" sz="2500" b="1" dirty="0" err="1" smtClean="0">
                <a:solidFill>
                  <a:srgbClr val="FF3300"/>
                </a:solidFill>
              </a:rPr>
              <a:t>ce</a:t>
            </a:r>
            <a:r>
              <a:rPr lang="en-US" sz="2500" b="1" dirty="0" smtClean="0">
                <a:solidFill>
                  <a:srgbClr val="FF3300"/>
                </a:solidFill>
              </a:rPr>
              <a:t> of </a:t>
            </a:r>
            <a:r>
              <a:rPr lang="en-US" sz="2500" b="1" dirty="0" err="1" smtClean="0">
                <a:solidFill>
                  <a:srgbClr val="FF3300"/>
                </a:solidFill>
              </a:rPr>
              <a:t>xenobiotics</a:t>
            </a:r>
            <a:r>
              <a:rPr lang="en-US" sz="2500" b="1" dirty="0" smtClean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 smtClean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 smtClean="0"/>
          </a:p>
          <a:p>
            <a:pPr defTabSz="-13873163" eaLnBrk="1" hangingPunct="1">
              <a:buFontTx/>
              <a:buNone/>
            </a:pPr>
            <a:r>
              <a:rPr lang="en-US" sz="2500" b="1" dirty="0" smtClean="0"/>
              <a:t>Known </a:t>
            </a:r>
            <a:r>
              <a:rPr lang="cs-CZ" sz="2500" b="1" dirty="0" err="1" smtClean="0"/>
              <a:t>consequences</a:t>
            </a:r>
            <a:endParaRPr lang="cs-CZ" sz="2500" b="1" dirty="0" smtClean="0"/>
          </a:p>
          <a:p>
            <a:pPr defTabSz="-13873163" eaLnBrk="1" hangingPunct="1">
              <a:buFontTx/>
              <a:buNone/>
            </a:pPr>
            <a:r>
              <a:rPr lang="en-GB" sz="2500" dirty="0" smtClean="0">
                <a:sym typeface="Wingdings" pitchFamily="2" charset="2"/>
              </a:rPr>
              <a:t> </a:t>
            </a:r>
            <a:r>
              <a:rPr lang="cs-CZ" sz="2500" dirty="0" smtClean="0"/>
              <a:t>D</a:t>
            </a:r>
            <a:r>
              <a:rPr lang="en-US" sz="2500" dirty="0" err="1" smtClean="0"/>
              <a:t>isrupti</a:t>
            </a:r>
            <a:r>
              <a:rPr lang="cs-CZ" sz="2500" dirty="0" smtClean="0"/>
              <a:t>on</a:t>
            </a:r>
            <a:r>
              <a:rPr lang="en-US" sz="2500" dirty="0" smtClean="0"/>
              <a:t> of</a:t>
            </a:r>
            <a:r>
              <a:rPr lang="cs-CZ" sz="2500" dirty="0" smtClean="0"/>
              <a:t> </a:t>
            </a:r>
            <a:r>
              <a:rPr lang="en-US" sz="2500" dirty="0" smtClean="0"/>
              <a:t>homeostasis, reproduction, development, and/or behavior</a:t>
            </a:r>
            <a:r>
              <a:rPr lang="cs-CZ" sz="2500" dirty="0" smtClean="0"/>
              <a:t> (</a:t>
            </a:r>
            <a:r>
              <a:rPr lang="cs-CZ" sz="2500" dirty="0" err="1" smtClean="0"/>
              <a:t>and</a:t>
            </a:r>
            <a:r>
              <a:rPr lang="cs-CZ" sz="2500" dirty="0" smtClean="0"/>
              <a:t> </a:t>
            </a:r>
            <a:r>
              <a:rPr lang="cs-CZ" sz="2500" dirty="0" err="1" smtClean="0"/>
              <a:t>other</a:t>
            </a:r>
            <a:r>
              <a:rPr lang="cs-CZ" sz="2500" dirty="0" smtClean="0"/>
              <a:t> hormone-</a:t>
            </a:r>
            <a:r>
              <a:rPr lang="cs-CZ" sz="2500" dirty="0" err="1" smtClean="0"/>
              <a:t>controlled</a:t>
            </a:r>
            <a:r>
              <a:rPr lang="cs-CZ" sz="2500" dirty="0" smtClean="0"/>
              <a:t> </a:t>
            </a:r>
            <a:r>
              <a:rPr lang="cs-CZ" sz="2500" dirty="0" err="1" smtClean="0"/>
              <a:t>processes</a:t>
            </a:r>
            <a:r>
              <a:rPr lang="cs-CZ" sz="2500" dirty="0" smtClean="0"/>
              <a:t>)</a:t>
            </a:r>
            <a:r>
              <a:rPr lang="en-US" sz="2500" dirty="0" smtClean="0"/>
              <a:t>, such as</a:t>
            </a:r>
            <a:endParaRPr lang="en-US" sz="2100" dirty="0" smtClean="0"/>
          </a:p>
          <a:p>
            <a:pPr lvl="1" defTabSz="-13873163" eaLnBrk="1" hangingPunct="1"/>
            <a:r>
              <a:rPr lang="en-US" sz="1800" dirty="0" smtClean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 smtClean="0"/>
              <a:t>Low fecundity/fertility</a:t>
            </a:r>
          </a:p>
          <a:p>
            <a:pPr lvl="1" defTabSz="-13873163" eaLnBrk="1" hangingPunct="1"/>
            <a:r>
              <a:rPr lang="en-US" sz="1800" dirty="0" smtClean="0"/>
              <a:t>Hypo-immunity, carcinogenesis</a:t>
            </a:r>
          </a:p>
          <a:p>
            <a:pPr lvl="1" defTabSz="-13873163" eaLnBrk="1" hangingPunct="1"/>
            <a:r>
              <a:rPr lang="en-US" sz="1800" dirty="0" smtClean="0"/>
              <a:t>Malformations</a:t>
            </a:r>
          </a:p>
          <a:p>
            <a:pPr lvl="1" defTabSz="-13873163" eaLnBrk="1" hangingPunct="1"/>
            <a:r>
              <a:rPr lang="en-US" sz="1800" dirty="0" smtClean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77063" y="0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85088" y="1398588"/>
            <a:ext cx="1458912" cy="1611312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263" y="3149600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6300192" y="4005064"/>
            <a:ext cx="949921" cy="1587699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900" dirty="0" err="1" smtClean="0">
                <a:solidFill>
                  <a:schemeClr val="tx1"/>
                </a:solidFill>
              </a:rPr>
              <a:t>Endocrine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disrupters</a:t>
            </a:r>
            <a:r>
              <a:rPr lang="cs-CZ" sz="3900" dirty="0" smtClean="0">
                <a:solidFill>
                  <a:schemeClr val="tx1"/>
                </a:solidFill>
              </a:rPr>
              <a:t> in </a:t>
            </a:r>
            <a:r>
              <a:rPr lang="cs-CZ" sz="3900" dirty="0" err="1" smtClean="0">
                <a:solidFill>
                  <a:schemeClr val="tx1"/>
                </a:solidFill>
              </a:rPr>
              <a:t>the</a:t>
            </a:r>
            <a:r>
              <a:rPr lang="cs-CZ" sz="3900" dirty="0" smtClean="0">
                <a:solidFill>
                  <a:schemeClr val="tx1"/>
                </a:solidFill>
              </a:rPr>
              <a:t> </a:t>
            </a:r>
            <a:r>
              <a:rPr lang="cs-CZ" sz="3900" dirty="0" err="1" smtClean="0">
                <a:solidFill>
                  <a:schemeClr val="tx1"/>
                </a:solidFill>
              </a:rPr>
              <a:t>environment</a:t>
            </a:r>
            <a:r>
              <a:rPr lang="cs-CZ" sz="39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114800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smtClean="0"/>
          </a:p>
          <a:p>
            <a:pPr marL="350838" indent="-350838" defTabSz="933450" eaLnBrk="1" hangingPunct="1"/>
            <a:endParaRPr lang="cs-CZ" smtClean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" y="1371600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8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EDCs...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 Organic Compounds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(POPs and their metabolites)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hormones and their </a:t>
            </a:r>
            <a:b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 from contraception pills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 (butyltins)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number of unknowns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92494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18693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63691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estradiol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 err="1" smtClean="0">
                <a:solidFill>
                  <a:schemeClr val="tx1"/>
                </a:solidFill>
              </a:rPr>
              <a:t>Toxicants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interact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with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system</a:t>
            </a:r>
            <a:r>
              <a:rPr lang="cs-CZ" dirty="0" smtClean="0">
                <a:solidFill>
                  <a:schemeClr val="tx1"/>
                </a:solidFill>
              </a:rPr>
              <a:t> at </a:t>
            </a:r>
            <a:r>
              <a:rPr lang="cs-CZ" dirty="0" err="1" smtClean="0">
                <a:solidFill>
                  <a:schemeClr val="tx1"/>
                </a:solidFill>
              </a:rPr>
              <a:t>different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levels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4114800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616820" y="1859413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3968" y="3573016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27984" y="3645024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576364" y="2675756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36677" y="2675557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2454045" y="4941168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2411760" y="5967116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904144" y="516212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7544" y="4721069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1520" y="44278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Consequences</a:t>
            </a:r>
            <a:r>
              <a:rPr lang="en-GB" b="1" dirty="0" smtClean="0">
                <a:solidFill>
                  <a:schemeClr val="tx2"/>
                </a:solidFill>
              </a:rPr>
              <a:t> (both negative!)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211960" y="4853478"/>
            <a:ext cx="4824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</a:rPr>
              <a:t>Possible mechanisms of endocrine disruption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cs-CZ" sz="1400" dirty="0" err="1" smtClean="0">
                <a:solidFill>
                  <a:schemeClr val="tx2"/>
                </a:solidFill>
              </a:rPr>
              <a:t>Disruption</a:t>
            </a:r>
            <a:r>
              <a:rPr lang="cs-CZ" sz="1400" dirty="0" smtClean="0">
                <a:solidFill>
                  <a:schemeClr val="tx2"/>
                </a:solidFill>
              </a:rPr>
              <a:t> of </a:t>
            </a:r>
            <a:r>
              <a:rPr lang="cs-CZ" sz="1400" dirty="0" err="1" smtClean="0">
                <a:solidFill>
                  <a:schemeClr val="tx2"/>
                </a:solidFill>
              </a:rPr>
              <a:t>the</a:t>
            </a:r>
            <a:r>
              <a:rPr lang="cs-CZ" sz="1400" dirty="0" smtClean="0">
                <a:solidFill>
                  <a:schemeClr val="tx2"/>
                </a:solidFill>
              </a:rPr>
              <a:t> „master“ </a:t>
            </a:r>
            <a:r>
              <a:rPr lang="cs-CZ" sz="1400" dirty="0" err="1" smtClean="0">
                <a:solidFill>
                  <a:schemeClr val="tx2"/>
                </a:solidFill>
              </a:rPr>
              <a:t>hormones</a:t>
            </a:r>
            <a:r>
              <a:rPr lang="cs-CZ" sz="1400" dirty="0" smtClean="0">
                <a:solidFill>
                  <a:schemeClr val="tx2"/>
                </a:solidFill>
              </a:rPr>
              <a:t> (FSH/LH)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err="1" smtClean="0">
                <a:solidFill>
                  <a:schemeClr val="tx2"/>
                </a:solidFill>
              </a:rPr>
              <a:t>Decrease</a:t>
            </a:r>
            <a:r>
              <a:rPr lang="cs-CZ" sz="1400" dirty="0" smtClean="0">
                <a:solidFill>
                  <a:schemeClr val="tx2"/>
                </a:solidFill>
              </a:rPr>
              <a:t> of HR </a:t>
            </a:r>
            <a:r>
              <a:rPr lang="cs-CZ" sz="1400" dirty="0" err="1" smtClean="0">
                <a:solidFill>
                  <a:schemeClr val="tx2"/>
                </a:solidFill>
              </a:rPr>
              <a:t>cellular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err="1" smtClean="0">
                <a:solidFill>
                  <a:schemeClr val="tx2"/>
                </a:solidFill>
              </a:rPr>
              <a:t>levels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Nonphysiological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of hormone receptor (HR)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to HR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activation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tx2"/>
                </a:solidFill>
                <a:latin typeface="+mj-lt"/>
              </a:rPr>
              <a:t>Changes</a:t>
            </a:r>
            <a:r>
              <a:rPr lang="cs-CZ" sz="1400" dirty="0">
                <a:solidFill>
                  <a:schemeClr val="tx2"/>
                </a:solidFill>
                <a:latin typeface="+mj-lt"/>
              </a:rPr>
              <a:t> in hormone </a:t>
            </a:r>
            <a:r>
              <a:rPr lang="cs-CZ" sz="1400" dirty="0" err="1" smtClean="0">
                <a:solidFill>
                  <a:schemeClr val="tx2"/>
                </a:solidFill>
                <a:latin typeface="+mj-lt"/>
              </a:rPr>
              <a:t>metabolism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400" dirty="0" smtClean="0">
                <a:solidFill>
                  <a:schemeClr val="tx2"/>
                </a:solidFill>
                <a:latin typeface="+mj-lt"/>
              </a:rPr>
              <a:t>(clearance)</a:t>
            </a:r>
            <a:endParaRPr lang="cs-CZ" sz="1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712025" y="4191000"/>
            <a:ext cx="750722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-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1743" y="5013176"/>
            <a:ext cx="7443041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estrogen-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771643" y="5927576"/>
            <a:ext cx="7259401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effects at the cellular, tissue, organ, organism, and/or population level</a:t>
            </a:r>
            <a:endParaRPr lang="cs-CZ" sz="20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67200" y="4581128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 smtClean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 smtClean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 smtClean="0">
                <a:latin typeface="+mj-lt"/>
              </a:rPr>
              <a:t>e.g. </a:t>
            </a:r>
            <a:r>
              <a:rPr lang="en-US" sz="1400" dirty="0" err="1" smtClean="0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FF0000"/>
                </a:solidFill>
                <a:latin typeface="+mj-lt"/>
              </a:rPr>
              <a:t>Mechanisms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16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 smtClean="0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 effects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in detail</a:t>
            </a:r>
            <a:endParaRPr lang="cs-CZ" sz="1600" b="1" dirty="0" smtClean="0">
              <a:solidFill>
                <a:srgbClr val="FF0000"/>
              </a:solidFill>
              <a:latin typeface="+mj-lt"/>
            </a:endParaRPr>
          </a:p>
          <a:p>
            <a:endParaRPr lang="en-US" sz="1600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Examples – modulations of (synthetic) </a:t>
            </a:r>
            <a:r>
              <a:rPr lang="en-GB" b="1" smtClean="0">
                <a:solidFill>
                  <a:schemeClr val="tx1"/>
                </a:solidFill>
              </a:rPr>
              <a:t>enzyme activities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052736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Phytoestrogens</a:t>
            </a:r>
            <a:r>
              <a:rPr lang="en-GB" dirty="0" smtClean="0"/>
              <a:t> promote </a:t>
            </a:r>
            <a:r>
              <a:rPr lang="en-GB" b="1" dirty="0" smtClean="0">
                <a:solidFill>
                  <a:schemeClr val="tx2"/>
                </a:solidFill>
              </a:rPr>
              <a:t>synthesis of estrogens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ym typeface="Wingdings" pitchFamily="2" charset="2"/>
              </a:rPr>
              <a:t> feminization</a:t>
            </a:r>
            <a:endParaRPr lang="en-GB" b="1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2705888" cy="36078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724128" y="1628800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Crosstalk with other signalling pathways (such as </a:t>
            </a:r>
            <a:r>
              <a:rPr lang="en-GB" b="1" dirty="0" err="1" smtClean="0">
                <a:solidFill>
                  <a:schemeClr val="tx2"/>
                </a:solidFill>
              </a:rPr>
              <a:t>cAMP</a:t>
            </a:r>
            <a:r>
              <a:rPr lang="en-GB" dirty="0" smtClean="0"/>
              <a:t>), which can be target to toxicants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signalling</a:t>
            </a:r>
            <a:r>
              <a:rPr lang="cs-CZ" dirty="0" smtClean="0"/>
              <a:t> </a:t>
            </a:r>
            <a:r>
              <a:rPr lang="cs-CZ" dirty="0" err="1" smtClean="0"/>
              <a:t>types</a:t>
            </a:r>
            <a:r>
              <a:rPr lang="cs-CZ" dirty="0" smtClean="0"/>
              <a:t> …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 smtClean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most </a:t>
            </a:r>
            <a:r>
              <a:rPr lang="cs-CZ" dirty="0" err="1" smtClean="0">
                <a:solidFill>
                  <a:schemeClr val="tx1"/>
                </a:solidFill>
              </a:rPr>
              <a:t>studied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target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EDCs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46063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      Estrogens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 smtClean="0"/>
          </a:p>
          <a:p>
            <a:r>
              <a:rPr lang="en-GB" sz="1600" b="1" dirty="0" smtClean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 smtClean="0"/>
              <a:t>key roles in female hormone regulation and signalling</a:t>
            </a:r>
          </a:p>
          <a:p>
            <a:pPr lvl="1"/>
            <a:r>
              <a:rPr lang="en-GB" sz="1600" dirty="0" smtClean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 smtClean="0"/>
              <a:t>involved in the growth, development and homeostasis in a number of  tissues </a:t>
            </a:r>
          </a:p>
          <a:p>
            <a:pPr lvl="1"/>
            <a:r>
              <a:rPr lang="en-GB" sz="1600" dirty="0" smtClean="0"/>
              <a:t>control the bone formation, regulation of homeostasis, cardiovascular system and behaviour</a:t>
            </a:r>
          </a:p>
          <a:p>
            <a:pPr lvl="1"/>
            <a:r>
              <a:rPr lang="en-GB" sz="1600" dirty="0" smtClean="0"/>
              <a:t>regulate </a:t>
            </a:r>
            <a:r>
              <a:rPr lang="en-GB" sz="1600" b="1" dirty="0" smtClean="0"/>
              <a:t>production, transport and concentration of testicular liquid and anabolic activity of androgens </a:t>
            </a:r>
            <a:r>
              <a:rPr lang="en-GB" sz="1600" dirty="0" smtClean="0"/>
              <a:t>in males</a:t>
            </a:r>
          </a:p>
          <a:p>
            <a:endParaRPr lang="en-GB" sz="1600" dirty="0" smtClean="0"/>
          </a:p>
          <a:p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DISRUPTION OF ESTROGEN SIGNALLING 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 many documented effects </a:t>
            </a:r>
            <a:r>
              <a:rPr lang="en-GB" sz="1600" b="1" dirty="0" smtClean="0">
                <a:solidFill>
                  <a:srgbClr val="FF0000"/>
                </a:solidFill>
              </a:rPr>
              <a:t>in aquatic biota &amp; laboratory 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0">
                <a:latin typeface="Verdana" pitchFamily="34" charset="0"/>
                <a:cs typeface="Arial" charset="0"/>
              </a:rPr>
              <a:t>Kidd, K.A.</a:t>
            </a:r>
            <a:r>
              <a:rPr lang="cs-CZ" b="0">
                <a:latin typeface="Verdana" pitchFamily="34" charset="0"/>
              </a:rPr>
              <a:t> et al.</a:t>
            </a:r>
            <a:r>
              <a:rPr lang="cs-CZ" b="0">
                <a:latin typeface="Verdana" pitchFamily="34" charset="0"/>
                <a:cs typeface="Arial" charset="0"/>
              </a:rPr>
              <a:t> 2007.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Collapse of a fish population</a:t>
            </a:r>
            <a:r>
              <a:rPr lang="cs-CZ" b="0">
                <a:latin typeface="Verdana" pitchFamily="34" charset="0"/>
                <a:cs typeface="Arial" charset="0"/>
              </a:rPr>
              <a:t> following exposure to </a:t>
            </a:r>
            <a:r>
              <a:rPr lang="cs-CZ" u="sng">
                <a:solidFill>
                  <a:srgbClr val="FF0000"/>
                </a:solidFill>
                <a:latin typeface="Verdana" pitchFamily="34" charset="0"/>
                <a:cs typeface="Arial" charset="0"/>
              </a:rPr>
              <a:t>a synthetic estrogen</a:t>
            </a:r>
            <a:r>
              <a:rPr lang="cs-CZ" b="0">
                <a:latin typeface="Verdana" pitchFamily="34" charset="0"/>
                <a:cs typeface="Arial" charset="0"/>
              </a:rPr>
              <a:t>. </a:t>
            </a:r>
            <a:r>
              <a:rPr lang="cs-CZ" b="0" i="1">
                <a:latin typeface="Verdana" pitchFamily="34" charset="0"/>
                <a:cs typeface="Arial" charset="0"/>
              </a:rPr>
              <a:t>Proceedings of the National Academy of Sciences </a:t>
            </a:r>
            <a:r>
              <a:rPr lang="cs-CZ" b="0">
                <a:latin typeface="Verdana" pitchFamily="34" charset="0"/>
                <a:cs typeface="Arial" charset="0"/>
              </a:rPr>
              <a:t>104(21):8897-8901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Controls        +Ethinylestradiol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>
                <a:latin typeface="Verdana" pitchFamily="34" charset="0"/>
              </a:rPr>
              <a:t>5 ng</a:t>
            </a:r>
            <a:r>
              <a:rPr lang="en-US">
                <a:latin typeface="Verdana" pitchFamily="34" charset="0"/>
              </a:rPr>
              <a:t>/L </a:t>
            </a:r>
            <a:r>
              <a:rPr lang="cs-CZ">
                <a:latin typeface="Verdana" pitchFamily="34" charset="0"/>
              </a:rPr>
              <a:t>(!)</a:t>
            </a:r>
          </a:p>
          <a:p>
            <a:pPr algn="r"/>
            <a:r>
              <a:rPr lang="cs-CZ">
                <a:latin typeface="Verdana" pitchFamily="34" charset="0"/>
              </a:rPr>
              <a:t>7 years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41550"/>
            <a:ext cx="5419725" cy="4500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2575" y="1078285"/>
            <a:ext cx="7174336" cy="18466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smtClean="0">
                <a:latin typeface="+mj-lt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 (in breast, ovary, brain, liver, bone and cardiovascular system, </a:t>
            </a:r>
            <a:br>
              <a:rPr lang="en-GB" b="0" dirty="0">
                <a:latin typeface="+mj-lt"/>
                <a:sym typeface="Symbol" pitchFamily="18" charset="2"/>
              </a:rPr>
            </a:br>
            <a:r>
              <a:rPr lang="en-GB" b="0" dirty="0">
                <a:latin typeface="+mj-lt"/>
                <a:sym typeface="Symbol" pitchFamily="18" charset="2"/>
              </a:rPr>
              <a:t>                                adrenals, testis and </a:t>
            </a:r>
            <a:r>
              <a:rPr lang="en-GB" b="0" dirty="0" err="1">
                <a:latin typeface="+mj-lt"/>
                <a:sym typeface="Symbol" pitchFamily="18" charset="2"/>
              </a:rPr>
              <a:t>urogenital</a:t>
            </a:r>
            <a:r>
              <a:rPr lang="en-GB" b="0" dirty="0">
                <a:latin typeface="+mj-lt"/>
                <a:sym typeface="Symbol" pitchFamily="18" charset="2"/>
              </a:rPr>
              <a:t> tract)</a:t>
            </a:r>
          </a:p>
          <a:p>
            <a:pPr>
              <a:defRPr/>
            </a:pPr>
            <a:r>
              <a:rPr lang="en-GB" b="0" dirty="0" smtClean="0">
                <a:latin typeface="+mj-lt"/>
                <a:sym typeface="Symbol" pitchFamily="18" charset="2"/>
              </a:rPr>
              <a:t>ER-</a:t>
            </a:r>
            <a:r>
              <a:rPr lang="en-GB" b="0" dirty="0">
                <a:latin typeface="+mj-lt"/>
                <a:sym typeface="Symbol" pitchFamily="18" charset="2"/>
              </a:rPr>
              <a:t> (in kidneys, prostate  and gastrointestinal tract)</a:t>
            </a:r>
          </a:p>
          <a:p>
            <a:pPr>
              <a:defRPr/>
            </a:pPr>
            <a:endParaRPr lang="cs-CZ" b="0" i="1" dirty="0">
              <a:latin typeface="+mj-lt"/>
              <a:sym typeface="Symbol" pitchFamily="18" charset="2"/>
            </a:endParaRPr>
          </a:p>
          <a:p>
            <a:pPr>
              <a:defRPr/>
            </a:pPr>
            <a:r>
              <a:rPr lang="cs-CZ" b="0" i="1" dirty="0" smtClean="0">
                <a:latin typeface="+mj-lt"/>
                <a:sym typeface="Symbol" pitchFamily="18" charset="2"/>
              </a:rPr>
              <a:t>(</a:t>
            </a:r>
            <a:r>
              <a:rPr lang="en-GB" b="0" i="1" dirty="0">
                <a:latin typeface="+mj-lt"/>
                <a:sym typeface="Symbol" pitchFamily="18" charset="2"/>
              </a:rPr>
              <a:t>ER- in fish</a:t>
            </a:r>
            <a:r>
              <a:rPr lang="cs-CZ" b="0" i="1" dirty="0">
                <a:latin typeface="+mj-lt"/>
                <a:sym typeface="Symbol" pitchFamily="18" charset="2"/>
              </a:rPr>
              <a:t>)</a:t>
            </a:r>
            <a:endParaRPr lang="en-GB" b="0" i="1" dirty="0">
              <a:latin typeface="+mj-lt"/>
              <a:sym typeface="Symbol" pitchFamily="18" charset="2"/>
            </a:endParaRPr>
          </a:p>
          <a:p>
            <a:pPr eaLnBrk="0" hangingPunct="0">
              <a:defRPr/>
            </a:pPr>
            <a:endParaRPr lang="cs-CZ" sz="2400" b="0" i="1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 RECEPTORS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subtypes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 smtClean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A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) </a:t>
            </a:r>
            <a:endParaRPr lang="cs-CZ" sz="1600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>
                <a:latin typeface="+mj-lt"/>
              </a:rPr>
              <a:t>&gt;&gt; </a:t>
            </a:r>
            <a:r>
              <a:rPr lang="en-GB" sz="1600" b="0" dirty="0" smtClean="0">
                <a:latin typeface="+mj-lt"/>
              </a:rPr>
              <a:t>Highly </a:t>
            </a:r>
            <a:r>
              <a:rPr lang="en-GB" sz="1600" b="0" dirty="0">
                <a:latin typeface="+mj-lt"/>
              </a:rPr>
              <a:t>diverse group of substances </a:t>
            </a:r>
            <a:endParaRPr lang="en-GB" sz="1600" b="0" dirty="0" smtClean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Do </a:t>
            </a:r>
            <a:r>
              <a:rPr lang="en-GB" sz="1600" b="0" dirty="0">
                <a:latin typeface="+mj-lt"/>
              </a:rPr>
              <a:t>not necessarily share structural </a:t>
            </a:r>
            <a:r>
              <a:rPr lang="cs-CZ" sz="1600" b="0" dirty="0" err="1" smtClean="0">
                <a:latin typeface="+mj-lt"/>
              </a:rPr>
              <a:t>similarity</a:t>
            </a:r>
            <a:r>
              <a:rPr lang="cs-CZ" sz="1600" b="0" dirty="0" smtClean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 smtClean="0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 smtClean="0"/>
              <a:t>&gt;&gt; </a:t>
            </a:r>
            <a:r>
              <a:rPr lang="en-GB" sz="1600" b="0" dirty="0" smtClean="0">
                <a:latin typeface="+mj-lt"/>
              </a:rPr>
              <a:t>m</a:t>
            </a:r>
            <a:r>
              <a:rPr lang="cs-CZ" sz="1600" b="0" dirty="0" err="1" smtClean="0">
                <a:latin typeface="+mj-lt"/>
              </a:rPr>
              <a:t>ay</a:t>
            </a:r>
            <a:r>
              <a:rPr lang="cs-CZ" sz="1600" b="0" dirty="0" smtClean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 smtClean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915400" cy="44529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Exoestrogens</a:t>
            </a:r>
            <a:r>
              <a:rPr lang="en-GB" dirty="0" smtClean="0">
                <a:solidFill>
                  <a:schemeClr val="tx1"/>
                </a:solidFill>
              </a:rPr>
              <a:t> - Relative Potencies to bind to </a:t>
            </a:r>
            <a:r>
              <a:rPr lang="en-GB" dirty="0" err="1" smtClean="0">
                <a:solidFill>
                  <a:schemeClr val="tx1"/>
                </a:solidFill>
              </a:rPr>
              <a:t>ERa</a:t>
            </a:r>
            <a:r>
              <a:rPr lang="en-GB" dirty="0" smtClean="0">
                <a:solidFill>
                  <a:schemeClr val="tx1"/>
                </a:solidFill>
              </a:rPr>
              <a:t> (REPs)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124744"/>
            <a:ext cx="799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 – a measure of toxic potency of a compound (similar also at other NRs)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220200" cy="37639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7675" y="5570076"/>
            <a:ext cx="808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0" dirty="0"/>
              <a:t>Janošek, J., Hilscherová, K., Bláha, L., </a:t>
            </a:r>
            <a:r>
              <a:rPr lang="cs-CZ" sz="1400" b="0" dirty="0" err="1"/>
              <a:t>and</a:t>
            </a:r>
            <a:r>
              <a:rPr lang="cs-CZ" sz="1400" b="0" dirty="0"/>
              <a:t> Holoubek, I. (2006). </a:t>
            </a:r>
            <a:r>
              <a:rPr lang="cs-CZ" sz="1400" b="0" dirty="0" err="1"/>
              <a:t>Environmental</a:t>
            </a:r>
            <a:r>
              <a:rPr lang="cs-CZ" sz="1400" b="0" dirty="0"/>
              <a:t> </a:t>
            </a:r>
            <a:r>
              <a:rPr lang="cs-CZ" sz="1400" b="0" dirty="0" err="1"/>
              <a:t>xenobiotics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</a:t>
            </a:r>
            <a:r>
              <a:rPr lang="cs-CZ" sz="1400" b="0" dirty="0" err="1"/>
              <a:t>nuclear</a:t>
            </a:r>
            <a:r>
              <a:rPr lang="cs-CZ" sz="1400" b="0" dirty="0"/>
              <a:t> </a:t>
            </a:r>
            <a:r>
              <a:rPr lang="cs-CZ" sz="1400" b="0" dirty="0" err="1"/>
              <a:t>receptors</a:t>
            </a:r>
            <a:r>
              <a:rPr lang="cs-CZ" sz="1400" b="0" dirty="0"/>
              <a:t>-</a:t>
            </a:r>
            <a:r>
              <a:rPr lang="cs-CZ" sz="1400" b="0" dirty="0" err="1"/>
              <a:t>Interactions</a:t>
            </a:r>
            <a:r>
              <a:rPr lang="cs-CZ" sz="1400" b="0" dirty="0"/>
              <a:t>, </a:t>
            </a:r>
            <a:r>
              <a:rPr lang="cs-CZ" sz="1400" b="0" dirty="0" err="1"/>
              <a:t>effects</a:t>
            </a:r>
            <a:r>
              <a:rPr lang="cs-CZ" sz="1400" b="0" dirty="0"/>
              <a:t> </a:t>
            </a:r>
            <a:r>
              <a:rPr lang="cs-CZ" sz="1400" b="0" dirty="0" err="1"/>
              <a:t>and</a:t>
            </a:r>
            <a:r>
              <a:rPr lang="cs-CZ" sz="1400" b="0" dirty="0"/>
              <a:t> in </a:t>
            </a:r>
            <a:r>
              <a:rPr lang="cs-CZ" sz="1400" b="0" dirty="0" err="1"/>
              <a:t>vitro</a:t>
            </a:r>
            <a:r>
              <a:rPr lang="cs-CZ" sz="1400" b="0" dirty="0"/>
              <a:t> </a:t>
            </a:r>
            <a:r>
              <a:rPr lang="cs-CZ" sz="1400" b="0" dirty="0" err="1"/>
              <a:t>assessment</a:t>
            </a:r>
            <a:r>
              <a:rPr lang="cs-CZ" sz="1400" b="0" dirty="0"/>
              <a:t>. </a:t>
            </a:r>
            <a:r>
              <a:rPr lang="cs-CZ" sz="1400" b="0" i="1" dirty="0" err="1"/>
              <a:t>Toxicology</a:t>
            </a:r>
            <a:r>
              <a:rPr lang="cs-CZ" sz="1400" b="0" i="1" dirty="0"/>
              <a:t> in </a:t>
            </a:r>
            <a:r>
              <a:rPr lang="cs-CZ" sz="1400" b="0" i="1" dirty="0" err="1"/>
              <a:t>Vitro</a:t>
            </a:r>
            <a:r>
              <a:rPr lang="cs-CZ" sz="1400" b="0" dirty="0"/>
              <a:t> </a:t>
            </a:r>
            <a:r>
              <a:rPr lang="cs-CZ" sz="1400" dirty="0"/>
              <a:t>20</a:t>
            </a:r>
            <a:r>
              <a:rPr lang="cs-CZ" sz="1400" b="0" dirty="0"/>
              <a:t>, 18-37.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assess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ESTROGENICITY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0527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Number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of </a:t>
            </a: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vivo and in vitro methods available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1268413"/>
            <a:ext cx="81375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uterotropic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assay</a:t>
            </a: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vaginal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cornification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 smtClean="0">
                <a:latin typeface="+mj-lt"/>
              </a:rPr>
              <a:t>assay</a:t>
            </a:r>
            <a:endParaRPr lang="en-GB" sz="2400" b="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dirty="0" err="1" smtClean="0">
                <a:latin typeface="+mj-lt"/>
              </a:rPr>
              <a:t>production</a:t>
            </a:r>
            <a:r>
              <a:rPr lang="cs-CZ" sz="2400" dirty="0" smtClean="0">
                <a:latin typeface="+mj-lt"/>
              </a:rPr>
              <a:t> of estrogen-</a:t>
            </a:r>
            <a:r>
              <a:rPr lang="cs-CZ" sz="2400" dirty="0" err="1" smtClean="0">
                <a:latin typeface="+mj-lt"/>
              </a:rPr>
              <a:t>inducible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proteins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cs-CZ" sz="2400" dirty="0" smtClean="0">
                <a:latin typeface="+mj-lt"/>
              </a:rPr>
              <a:t>     (</a:t>
            </a:r>
            <a:r>
              <a:rPr lang="cs-CZ" sz="2400" dirty="0" err="1" smtClean="0">
                <a:latin typeface="+mj-lt"/>
              </a:rPr>
              <a:t>e.g</a:t>
            </a:r>
            <a:r>
              <a:rPr lang="cs-CZ" sz="2400" dirty="0" smtClean="0">
                <a:latin typeface="+mj-lt"/>
              </a:rPr>
              <a:t>. </a:t>
            </a:r>
            <a:r>
              <a:rPr lang="cs-CZ" sz="2400" b="1" dirty="0" err="1" smtClean="0">
                <a:solidFill>
                  <a:schemeClr val="tx2"/>
                </a:solidFill>
                <a:latin typeface="+mj-lt"/>
              </a:rPr>
              <a:t>vitellogenin</a:t>
            </a:r>
            <a:r>
              <a:rPr lang="cs-CZ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and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zona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radiata</a:t>
            </a:r>
            <a:r>
              <a:rPr lang="cs-CZ" sz="2400" dirty="0" smtClean="0">
                <a:latin typeface="+mj-lt"/>
              </a:rPr>
              <a:t> protein)</a:t>
            </a:r>
            <a:endParaRPr lang="en-GB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</a:pPr>
            <a:r>
              <a:rPr lang="en-GB" sz="2400" dirty="0" smtClean="0">
                <a:latin typeface="+mj-lt"/>
              </a:rPr>
              <a:t>		</a:t>
            </a:r>
            <a:r>
              <a:rPr lang="en-GB" dirty="0" smtClean="0">
                <a:latin typeface="+mj-lt"/>
                <a:sym typeface="Wingdings" pitchFamily="2" charset="2"/>
              </a:rPr>
              <a:t> also discussed at “biomarkers” part</a:t>
            </a:r>
            <a:endParaRPr lang="cs-CZ" sz="2400" dirty="0" smtClean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cs-CZ" sz="2400" b="0" dirty="0" smtClean="0">
                <a:latin typeface="+mj-lt"/>
              </a:rPr>
              <a:t>standard </a:t>
            </a:r>
            <a:r>
              <a:rPr lang="en-GB" sz="2400" b="0" dirty="0" smtClean="0">
                <a:latin typeface="+mj-lt"/>
              </a:rPr>
              <a:t>(in vivo) </a:t>
            </a:r>
            <a:r>
              <a:rPr lang="cs-CZ" sz="2400" b="0" dirty="0" smtClean="0">
                <a:latin typeface="+mj-lt"/>
              </a:rPr>
              <a:t>test </a:t>
            </a:r>
            <a:r>
              <a:rPr lang="cs-CZ" sz="2400" b="0" dirty="0" err="1">
                <a:latin typeface="+mj-lt"/>
              </a:rPr>
              <a:t>procedures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for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reproductive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and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developmental</a:t>
            </a:r>
            <a:r>
              <a:rPr lang="cs-CZ" sz="2400" b="0" dirty="0">
                <a:latin typeface="+mj-lt"/>
              </a:rPr>
              <a:t> toxicity </a:t>
            </a:r>
            <a:endParaRPr lang="en-GB" sz="2400" b="0" dirty="0" smtClean="0">
              <a:latin typeface="+mj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r>
              <a:rPr lang="en-GB" dirty="0" smtClean="0">
                <a:latin typeface="+mj-lt"/>
              </a:rPr>
              <a:t>using mice, rats, fish, amphibians etc.</a:t>
            </a:r>
            <a:endParaRPr lang="cs-CZ" b="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75000"/>
              <a:buFontTx/>
              <a:buChar char="•"/>
            </a:pPr>
            <a:endParaRPr lang="cs-CZ" sz="2400" b="0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IN VIVO ASSAYS </a:t>
            </a:r>
            <a:r>
              <a:rPr lang="en-GB" sz="2000" dirty="0" smtClean="0">
                <a:solidFill>
                  <a:schemeClr val="tx1"/>
                </a:solidFill>
              </a:rPr>
              <a:t>FOR ESTROGENICITY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13666" name="Picture 2" descr="http://www.nature.com/nm/journal/v18/n12/images/nm.3009-F2.jpg"/>
          <p:cNvPicPr>
            <a:picLocks noChangeAspect="1" noChangeArrowheads="1"/>
          </p:cNvPicPr>
          <p:nvPr/>
        </p:nvPicPr>
        <p:blipFill>
          <a:blip r:embed="rId3" cstate="print"/>
          <a:srcRect l="16782" t="19842" r="53649" b="50395"/>
          <a:stretch>
            <a:fillRect/>
          </a:stretch>
        </p:blipFill>
        <p:spPr bwMode="auto">
          <a:xfrm>
            <a:off x="5580112" y="1700808"/>
            <a:ext cx="3197155" cy="12961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537074" y="1105580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Rat uterus</a:t>
            </a:r>
          </a:p>
          <a:p>
            <a:r>
              <a:rPr lang="en-GB" sz="1400" dirty="0" smtClean="0"/>
              <a:t>Control 	               </a:t>
            </a:r>
            <a:r>
              <a:rPr lang="en-GB" sz="1400" dirty="0" err="1" smtClean="0"/>
              <a:t>Estrogen</a:t>
            </a:r>
            <a:r>
              <a:rPr lang="en-GB" sz="1400" dirty="0" smtClean="0"/>
              <a:t> exposure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732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2016224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Level 1 – interaction of toxicant with the protein (receptor)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INTERACTION (BINDING) to the receptor</a:t>
            </a:r>
          </a:p>
          <a:p>
            <a:pPr lvl="2"/>
            <a:r>
              <a:rPr lang="en-GB" sz="1400" b="1" dirty="0" smtClean="0">
                <a:solidFill>
                  <a:srgbClr val="00B050"/>
                </a:solidFill>
              </a:rPr>
              <a:t>competitive </a:t>
            </a:r>
            <a:r>
              <a:rPr lang="en-GB" sz="1400" b="1" dirty="0" err="1" smtClean="0">
                <a:solidFill>
                  <a:srgbClr val="00B050"/>
                </a:solidFill>
              </a:rPr>
              <a:t>ligand</a:t>
            </a:r>
            <a:r>
              <a:rPr lang="en-GB" sz="1400" b="1" dirty="0" smtClean="0">
                <a:solidFill>
                  <a:srgbClr val="00B050"/>
                </a:solidFill>
              </a:rPr>
              <a:t> binding assays</a:t>
            </a:r>
          </a:p>
          <a:p>
            <a:pPr lvl="3"/>
            <a:r>
              <a:rPr lang="en-GB" sz="1200" dirty="0" smtClean="0"/>
              <a:t>Various variants (e.g. displacement of radioactive substrate, fluorescence resonance energy transfer (</a:t>
            </a:r>
            <a:r>
              <a:rPr lang="en-GB" sz="1200" i="1" dirty="0" smtClean="0"/>
              <a:t>FRET</a:t>
            </a:r>
            <a:r>
              <a:rPr lang="en-GB" sz="1200" dirty="0" smtClean="0"/>
              <a:t>) techniques etc.</a:t>
            </a:r>
          </a:p>
          <a:p>
            <a:pPr lvl="2">
              <a:buFont typeface="Wingdings"/>
              <a:buChar char="à"/>
            </a:pPr>
            <a:r>
              <a:rPr lang="en-GB" sz="1400" dirty="0" smtClean="0">
                <a:sym typeface="Wingdings" pitchFamily="2" charset="2"/>
              </a:rPr>
              <a:t>information only about “binding potency” but the e</a:t>
            </a:r>
            <a:r>
              <a:rPr lang="en-GB" sz="1400" dirty="0" smtClean="0"/>
              <a:t>ffect remains unknown (? Activation / suppression / no effect ?)</a:t>
            </a:r>
          </a:p>
          <a:p>
            <a:pPr lvl="1">
              <a:buNone/>
            </a:pPr>
            <a:endParaRPr lang="en-GB" sz="1600" dirty="0" smtClean="0"/>
          </a:p>
        </p:txBody>
      </p:sp>
      <p:pic>
        <p:nvPicPr>
          <p:cNvPr id="119810" name="Picture 2" descr="http://jbx.sagepub.com/content/15/3/268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53" y="3356992"/>
            <a:ext cx="7630817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with receptor biological activity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B050"/>
                </a:solidFill>
              </a:rPr>
              <a:t>Cell proliferation assays</a:t>
            </a:r>
          </a:p>
          <a:p>
            <a:pPr lvl="1"/>
            <a:r>
              <a:rPr lang="en-GB" dirty="0" smtClean="0"/>
              <a:t>Estrogens induce proliferation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://2.bp.blogspot.com/-IYTZf1bSORs/UtDTVo3194I/AAAAAAAAGBQ/-Hz4uu-mlZA/s1600/pharmatutor-art-210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44304"/>
            <a:ext cx="5668172" cy="3869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NUCLEAR (</a:t>
            </a:r>
            <a:r>
              <a:rPr lang="cs-CZ" dirty="0" err="1" smtClean="0"/>
              <a:t>Intracellular</a:t>
            </a:r>
            <a:r>
              <a:rPr lang="cs-CZ" dirty="0" smtClean="0"/>
              <a:t>) RECEPTORS</a:t>
            </a:r>
            <a:r>
              <a:rPr lang="en-GB" dirty="0" smtClean="0"/>
              <a:t> in summary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and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</a:p>
          <a:p>
            <a:pPr lvl="1"/>
            <a:r>
              <a:rPr lang="cs-CZ" sz="2000" dirty="0" err="1" smtClean="0"/>
              <a:t>Endocrine</a:t>
            </a:r>
            <a:r>
              <a:rPr lang="cs-CZ" sz="2000" dirty="0" smtClean="0"/>
              <a:t> </a:t>
            </a:r>
            <a:r>
              <a:rPr lang="cs-CZ" sz="2000" dirty="0" err="1" smtClean="0"/>
              <a:t>disruption</a:t>
            </a:r>
            <a:endParaRPr lang="cs-CZ" sz="2000" dirty="0" smtClean="0"/>
          </a:p>
          <a:p>
            <a:pPr lvl="1"/>
            <a:r>
              <a:rPr lang="cs-CZ" sz="2000" dirty="0" smtClean="0"/>
              <a:t>Dioxin-</a:t>
            </a:r>
            <a:r>
              <a:rPr lang="cs-CZ" sz="2000" dirty="0" err="1" smtClean="0"/>
              <a:t>like</a:t>
            </a:r>
            <a:r>
              <a:rPr lang="cs-CZ" sz="2000" dirty="0" smtClean="0"/>
              <a:t> toxicity</a:t>
            </a:r>
            <a:r>
              <a:rPr lang="en-GB" sz="2000" dirty="0" smtClean="0"/>
              <a:t>,etc. </a:t>
            </a:r>
            <a:endParaRPr lang="cs-CZ" sz="20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transcription factors on DNA</a:t>
            </a:r>
            <a:endParaRPr lang="cs-CZ" sz="2000" dirty="0" smtClean="0"/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r>
              <a:rPr lang="cs-CZ" sz="2400" dirty="0" smtClean="0"/>
              <a:t> (</a:t>
            </a:r>
            <a:r>
              <a:rPr lang="cs-CZ" sz="2400" dirty="0" err="1" smtClean="0"/>
              <a:t>steroids</a:t>
            </a:r>
            <a:r>
              <a:rPr lang="cs-CZ" sz="2400" dirty="0" smtClean="0"/>
              <a:t>, </a:t>
            </a:r>
            <a:r>
              <a:rPr lang="cs-CZ" sz="2400" dirty="0" err="1" smtClean="0"/>
              <a:t>thyroids</a:t>
            </a:r>
            <a:r>
              <a:rPr lang="cs-CZ" sz="2400" dirty="0" smtClean="0"/>
              <a:t>, </a:t>
            </a:r>
            <a:r>
              <a:rPr lang="cs-CZ" sz="2400" dirty="0" err="1" smtClean="0"/>
              <a:t>retinoids</a:t>
            </a:r>
            <a:r>
              <a:rPr lang="cs-CZ" sz="2400" dirty="0" smtClean="0"/>
              <a:t>)</a:t>
            </a:r>
          </a:p>
          <a:p>
            <a:pPr lvl="1"/>
            <a:r>
              <a:rPr lang="en-GB" sz="2000" dirty="0" smtClean="0"/>
              <a:t>Role in toxicity – NR are </a:t>
            </a:r>
            <a:r>
              <a:rPr lang="cs-CZ" sz="2000" dirty="0" err="1" smtClean="0"/>
              <a:t>modulated</a:t>
            </a:r>
            <a:r>
              <a:rPr lang="cs-CZ" sz="2000" dirty="0" smtClean="0"/>
              <a:t> (</a:t>
            </a:r>
            <a:r>
              <a:rPr lang="cs-CZ" sz="2000" dirty="0" err="1" smtClean="0"/>
              <a:t>activated</a:t>
            </a:r>
            <a:r>
              <a:rPr lang="en-US" sz="2000" dirty="0" smtClean="0"/>
              <a:t>/inhibited</a:t>
            </a:r>
            <a:r>
              <a:rPr lang="en-GB" sz="2000" dirty="0" smtClean="0"/>
              <a:t>) by structurally close </a:t>
            </a:r>
            <a:r>
              <a:rPr lang="en-GB" sz="2000" dirty="0" err="1" smtClean="0"/>
              <a:t>xenobiotics</a:t>
            </a:r>
            <a:endParaRPr lang="cs-CZ" sz="20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18415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2400" b="0">
              <a:latin typeface="Times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assays for </a:t>
            </a:r>
            <a:r>
              <a:rPr lang="en-GB" dirty="0" err="1" smtClean="0">
                <a:solidFill>
                  <a:schemeClr val="tx1"/>
                </a:solidFill>
              </a:rPr>
              <a:t>estrogenicity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1584176"/>
          </a:xfrm>
        </p:spPr>
        <p:txBody>
          <a:bodyPr>
            <a:normAutofit fontScale="55000" lnSpcReduction="20000"/>
          </a:bodyPr>
          <a:lstStyle/>
          <a:p>
            <a:r>
              <a:rPr lang="en-GB" sz="4500" b="1" dirty="0" smtClean="0">
                <a:solidFill>
                  <a:schemeClr val="tx2"/>
                </a:solidFill>
              </a:rPr>
              <a:t>Level 2 - effects at cellular level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interference with receptor biological activity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Endogenous protein expression </a:t>
            </a:r>
            <a:r>
              <a:rPr lang="en-GB" dirty="0" smtClean="0"/>
              <a:t>(or enzyme activity) assays</a:t>
            </a:r>
          </a:p>
          <a:p>
            <a:pPr lvl="1"/>
            <a:r>
              <a:rPr lang="en-GB" sz="3300" b="1" dirty="0" smtClean="0">
                <a:solidFill>
                  <a:srgbClr val="00B050"/>
                </a:solidFill>
              </a:rPr>
              <a:t>reporter </a:t>
            </a:r>
            <a:r>
              <a:rPr lang="en-GB" sz="3300" b="1" dirty="0" smtClean="0">
                <a:solidFill>
                  <a:srgbClr val="00B050"/>
                </a:solidFill>
              </a:rPr>
              <a:t>gene assays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34533" cy="29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3068960"/>
            <a:ext cx="338437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 smtClean="0">
                <a:solidFill>
                  <a:srgbClr val="FF0000"/>
                </a:solidFill>
              </a:rPr>
              <a:t>Cell assays </a:t>
            </a:r>
            <a:r>
              <a:rPr lang="en-GB" sz="1400" b="1" i="1" dirty="0" smtClean="0">
                <a:solidFill>
                  <a:srgbClr val="FF0000"/>
                </a:solidFill>
              </a:rPr>
              <a:t>in vitro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/>
              <a:t>Cells (e.g. breast carcinoma) naturally carrying functional ER.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/>
              <a:t>Genetic modification - stable </a:t>
            </a:r>
            <a:r>
              <a:rPr lang="en-GB" sz="1400" dirty="0" err="1" smtClean="0"/>
              <a:t>transfection</a:t>
            </a:r>
            <a:r>
              <a:rPr lang="en-GB" sz="1400" dirty="0" smtClean="0"/>
              <a:t> with firefly </a:t>
            </a:r>
            <a:r>
              <a:rPr lang="en-GB" sz="1400" b="1" dirty="0" err="1" smtClean="0">
                <a:solidFill>
                  <a:schemeClr val="tx2"/>
                </a:solidFill>
              </a:rPr>
              <a:t>luciferase</a:t>
            </a:r>
            <a:r>
              <a:rPr lang="en-GB" sz="1400" b="1" dirty="0" smtClean="0">
                <a:solidFill>
                  <a:schemeClr val="tx2"/>
                </a:solidFill>
              </a:rPr>
              <a:t> gene</a:t>
            </a:r>
            <a:r>
              <a:rPr lang="en-GB" sz="1400" dirty="0" smtClean="0"/>
              <a:t>: </a:t>
            </a:r>
            <a:r>
              <a:rPr lang="en-GB" sz="1400" dirty="0" smtClean="0">
                <a:sym typeface="Wingdings" pitchFamily="2" charset="2"/>
              </a:rPr>
              <a:t>under the control of ER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400" dirty="0" smtClean="0">
                <a:sym typeface="Wingdings" pitchFamily="2" charset="2"/>
              </a:rPr>
              <a:t>Estrogens in media  light induction</a:t>
            </a:r>
            <a:endParaRPr lang="en-GB" sz="1400" dirty="0"/>
          </a:p>
        </p:txBody>
      </p:sp>
      <p:pic>
        <p:nvPicPr>
          <p:cNvPr id="142338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2771800" y="5085184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77913" y="2734717"/>
            <a:ext cx="1065212" cy="609600"/>
            <a:chOff x="432" y="1488"/>
            <a:chExt cx="672" cy="384"/>
          </a:xfrm>
        </p:grpSpPr>
        <p:sp>
          <p:nvSpPr>
            <p:cNvPr id="26685" name="Oval 6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6" name="Oval 7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7" name="Oval 8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8" name="Rectangle 9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9" name="Oval 10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0" name="Oval 11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1" name="Oval 12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2" name="Oval 13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3" name="Oval 14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4" name="Oval 15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5" name="Oval 16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6" name="Oval 17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7" name="Oval 18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8" name="Oval 19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99" name="Oval 20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0" name="Oval 21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1" name="Oval 22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2" name="Oval 23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3" name="Oval 24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4" name="Oval 25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5" name="Oval 26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706" name="Oval 27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28" name="Text Box 28"/>
          <p:cNvSpPr txBox="1">
            <a:spLocks noChangeArrowheads="1"/>
          </p:cNvSpPr>
          <p:nvPr/>
        </p:nvSpPr>
        <p:spPr bwMode="auto">
          <a:xfrm>
            <a:off x="251520" y="980728"/>
            <a:ext cx="3762546" cy="16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96 </a:t>
            </a:r>
            <a:r>
              <a:rPr lang="cs-CZ" sz="1600" b="0" dirty="0" err="1">
                <a:latin typeface="+mj-lt"/>
              </a:rPr>
              <a:t>microwell</a:t>
            </a:r>
            <a:r>
              <a:rPr lang="cs-CZ" sz="1600" b="0" dirty="0">
                <a:latin typeface="+mj-lt"/>
              </a:rPr>
              <a:t> plate</a:t>
            </a:r>
            <a:endParaRPr lang="en-US" sz="1600" b="0" dirty="0">
              <a:latin typeface="+mj-lt"/>
            </a:endParaRPr>
          </a:p>
          <a:p>
            <a:r>
              <a:rPr lang="cs-CZ" sz="1600" b="0" dirty="0" err="1">
                <a:latin typeface="+mj-lt"/>
              </a:rPr>
              <a:t>cultivation</a:t>
            </a:r>
            <a:r>
              <a:rPr lang="cs-CZ" sz="1600" b="0" dirty="0">
                <a:latin typeface="+mj-lt"/>
              </a:rPr>
              <a:t> of </a:t>
            </a:r>
            <a:r>
              <a:rPr lang="cs-CZ" sz="1600" b="0" dirty="0" err="1">
                <a:latin typeface="+mj-lt"/>
              </a:rPr>
              <a:t>transgenic</a:t>
            </a:r>
            <a:r>
              <a:rPr lang="cs-CZ" sz="1600" b="0" dirty="0">
                <a:latin typeface="+mj-lt"/>
              </a:rPr>
              <a:t> cell </a:t>
            </a:r>
            <a:r>
              <a:rPr lang="cs-CZ" sz="1600" b="0" dirty="0" err="1">
                <a:latin typeface="+mj-lt"/>
              </a:rPr>
              <a:t>lines</a:t>
            </a:r>
            <a:endParaRPr lang="cs-CZ" sz="1600" b="0" dirty="0">
              <a:latin typeface="+mj-lt"/>
            </a:endParaRPr>
          </a:p>
          <a:p>
            <a:endParaRPr lang="cs-CZ" sz="1600" b="0" dirty="0">
              <a:solidFill>
                <a:schemeClr val="hlink"/>
              </a:solidFill>
              <a:latin typeface="+mj-lt"/>
            </a:endParaRPr>
          </a:p>
          <a:p>
            <a:r>
              <a:rPr lang="cs-CZ" dirty="0">
                <a:latin typeface="+mj-lt"/>
              </a:rPr>
              <a:t>ER:  </a:t>
            </a:r>
            <a:r>
              <a:rPr lang="cs-CZ" b="0" dirty="0" err="1">
                <a:latin typeface="+mj-lt"/>
              </a:rPr>
              <a:t>breast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carcinoma</a:t>
            </a:r>
            <a:r>
              <a:rPr lang="cs-CZ" b="0" dirty="0">
                <a:latin typeface="+mj-lt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MVLN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cells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endParaRPr lang="cs-CZ" b="0" dirty="0">
              <a:solidFill>
                <a:schemeClr val="hlink"/>
              </a:solidFill>
              <a:latin typeface="+mj-lt"/>
            </a:endParaRPr>
          </a:p>
          <a:p>
            <a:endParaRPr lang="cs-CZ" b="1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6629" name="Line 29"/>
          <p:cNvSpPr>
            <a:spLocks noChangeShapeType="1"/>
          </p:cNvSpPr>
          <p:nvPr/>
        </p:nvSpPr>
        <p:spPr bwMode="auto">
          <a:xfrm>
            <a:off x="2373313" y="3115717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964113" y="2734717"/>
            <a:ext cx="1065212" cy="609600"/>
            <a:chOff x="432" y="1488"/>
            <a:chExt cx="672" cy="384"/>
          </a:xfrm>
        </p:grpSpPr>
        <p:sp>
          <p:nvSpPr>
            <p:cNvPr id="26663" name="Oval 31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4" name="Oval 32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5" name="Oval 33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6" name="Rectangle 34"/>
            <p:cNvSpPr>
              <a:spLocks noChangeArrowheads="1"/>
            </p:cNvSpPr>
            <p:nvPr/>
          </p:nvSpPr>
          <p:spPr bwMode="auto">
            <a:xfrm>
              <a:off x="432" y="1488"/>
              <a:ext cx="672" cy="38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7" name="Oval 35"/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8" name="Oval 36"/>
            <p:cNvSpPr>
              <a:spLocks noChangeArrowheads="1"/>
            </p:cNvSpPr>
            <p:nvPr/>
          </p:nvSpPr>
          <p:spPr bwMode="auto">
            <a:xfrm>
              <a:off x="48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9" name="Oval 37"/>
            <p:cNvSpPr>
              <a:spLocks noChangeArrowheads="1"/>
            </p:cNvSpPr>
            <p:nvPr/>
          </p:nvSpPr>
          <p:spPr bwMode="auto">
            <a:xfrm>
              <a:off x="672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0" name="Oval 38"/>
            <p:cNvSpPr>
              <a:spLocks noChangeArrowheads="1"/>
            </p:cNvSpPr>
            <p:nvPr/>
          </p:nvSpPr>
          <p:spPr bwMode="auto">
            <a:xfrm>
              <a:off x="864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1" name="Oval 39"/>
            <p:cNvSpPr>
              <a:spLocks noChangeArrowheads="1"/>
            </p:cNvSpPr>
            <p:nvPr/>
          </p:nvSpPr>
          <p:spPr bwMode="auto">
            <a:xfrm>
              <a:off x="768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2" name="Oval 40"/>
            <p:cNvSpPr>
              <a:spLocks noChangeArrowheads="1"/>
            </p:cNvSpPr>
            <p:nvPr/>
          </p:nvSpPr>
          <p:spPr bwMode="auto">
            <a:xfrm>
              <a:off x="960" y="1536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3" name="Oval 41"/>
            <p:cNvSpPr>
              <a:spLocks noChangeArrowheads="1"/>
            </p:cNvSpPr>
            <p:nvPr/>
          </p:nvSpPr>
          <p:spPr bwMode="auto">
            <a:xfrm>
              <a:off x="576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4" name="Oval 42"/>
            <p:cNvSpPr>
              <a:spLocks noChangeArrowheads="1"/>
            </p:cNvSpPr>
            <p:nvPr/>
          </p:nvSpPr>
          <p:spPr bwMode="auto">
            <a:xfrm>
              <a:off x="48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5" name="Oval 43"/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6" name="Oval 44"/>
            <p:cNvSpPr>
              <a:spLocks noChangeArrowheads="1"/>
            </p:cNvSpPr>
            <p:nvPr/>
          </p:nvSpPr>
          <p:spPr bwMode="auto">
            <a:xfrm>
              <a:off x="864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7" name="Oval 45"/>
            <p:cNvSpPr>
              <a:spLocks noChangeArrowheads="1"/>
            </p:cNvSpPr>
            <p:nvPr/>
          </p:nvSpPr>
          <p:spPr bwMode="auto">
            <a:xfrm>
              <a:off x="768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8" name="Oval 46"/>
            <p:cNvSpPr>
              <a:spLocks noChangeArrowheads="1"/>
            </p:cNvSpPr>
            <p:nvPr/>
          </p:nvSpPr>
          <p:spPr bwMode="auto">
            <a:xfrm>
              <a:off x="960" y="1632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79" name="Oval 47"/>
            <p:cNvSpPr>
              <a:spLocks noChangeArrowheads="1"/>
            </p:cNvSpPr>
            <p:nvPr/>
          </p:nvSpPr>
          <p:spPr bwMode="auto">
            <a:xfrm>
              <a:off x="576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0" name="Oval 48"/>
            <p:cNvSpPr>
              <a:spLocks noChangeArrowheads="1"/>
            </p:cNvSpPr>
            <p:nvPr/>
          </p:nvSpPr>
          <p:spPr bwMode="auto">
            <a:xfrm>
              <a:off x="48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1" name="Oval 49"/>
            <p:cNvSpPr>
              <a:spLocks noChangeArrowheads="1"/>
            </p:cNvSpPr>
            <p:nvPr/>
          </p:nvSpPr>
          <p:spPr bwMode="auto">
            <a:xfrm>
              <a:off x="672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2" name="Oval 50"/>
            <p:cNvSpPr>
              <a:spLocks noChangeArrowheads="1"/>
            </p:cNvSpPr>
            <p:nvPr/>
          </p:nvSpPr>
          <p:spPr bwMode="auto">
            <a:xfrm>
              <a:off x="864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3" name="Oval 51"/>
            <p:cNvSpPr>
              <a:spLocks noChangeArrowheads="1"/>
            </p:cNvSpPr>
            <p:nvPr/>
          </p:nvSpPr>
          <p:spPr bwMode="auto">
            <a:xfrm>
              <a:off x="768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84" name="Oval 52"/>
            <p:cNvSpPr>
              <a:spLocks noChangeArrowheads="1"/>
            </p:cNvSpPr>
            <p:nvPr/>
          </p:nvSpPr>
          <p:spPr bwMode="auto">
            <a:xfrm>
              <a:off x="960" y="1728"/>
              <a:ext cx="96" cy="9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31" name="Text Box 53"/>
          <p:cNvSpPr txBox="1">
            <a:spLocks noChangeArrowheads="1"/>
          </p:cNvSpPr>
          <p:nvPr/>
        </p:nvSpPr>
        <p:spPr bwMode="auto">
          <a:xfrm>
            <a:off x="5575300" y="3803104"/>
            <a:ext cx="326561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 dirty="0">
                <a:latin typeface="+mj-lt"/>
              </a:rPr>
              <a:t>Cell </a:t>
            </a:r>
            <a:r>
              <a:rPr lang="cs-CZ" sz="1600" b="0" dirty="0" err="1">
                <a:latin typeface="+mj-lt"/>
              </a:rPr>
              <a:t>lysis</a:t>
            </a:r>
            <a:endParaRPr lang="cs-CZ" sz="1600" b="0" dirty="0">
              <a:latin typeface="+mj-lt"/>
            </a:endParaRPr>
          </a:p>
          <a:p>
            <a:r>
              <a:rPr lang="en-GB" sz="1600" b="0" dirty="0" smtClean="0">
                <a:latin typeface="+mj-lt"/>
                <a:sym typeface="Wingdings" pitchFamily="2" charset="2"/>
              </a:rPr>
              <a:t> </a:t>
            </a:r>
            <a:r>
              <a:rPr lang="en-US" sz="1600" b="0" dirty="0" smtClean="0">
                <a:latin typeface="+mj-lt"/>
              </a:rPr>
              <a:t>extraction </a:t>
            </a:r>
            <a:r>
              <a:rPr lang="en-US" sz="1600" b="0" dirty="0">
                <a:latin typeface="+mj-lt"/>
              </a:rPr>
              <a:t>of induced </a:t>
            </a:r>
            <a:r>
              <a:rPr lang="en-US" sz="1600" b="0" dirty="0" err="1">
                <a:latin typeface="+mj-lt"/>
              </a:rPr>
              <a:t>luciferase</a:t>
            </a:r>
            <a:endParaRPr lang="cs-CZ" sz="1600" b="0" dirty="0">
              <a:latin typeface="+mj-lt"/>
            </a:endParaRPr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>
            <a:off x="5497513" y="35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6633" name="Text Box 55"/>
          <p:cNvSpPr txBox="1">
            <a:spLocks noChangeArrowheads="1"/>
          </p:cNvSpPr>
          <p:nvPr/>
        </p:nvSpPr>
        <p:spPr bwMode="auto">
          <a:xfrm>
            <a:off x="2667000" y="2433092"/>
            <a:ext cx="20457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cs-CZ" sz="1600" b="0">
                <a:latin typeface="+mj-lt"/>
              </a:rPr>
              <a:t>Exposure  (6 – 24 h)</a:t>
            </a:r>
          </a:p>
          <a:p>
            <a:r>
              <a:rPr lang="cs-CZ" sz="1600" b="0">
                <a:latin typeface="+mj-lt"/>
              </a:rPr>
              <a:t>standards </a:t>
            </a:r>
            <a:r>
              <a:rPr lang="en-US" sz="1600" b="0">
                <a:latin typeface="+mj-lt"/>
              </a:rPr>
              <a:t>/ samples</a:t>
            </a:r>
            <a:endParaRPr lang="cs-CZ" sz="1600" b="0">
              <a:latin typeface="+mj-lt"/>
            </a:endParaRPr>
          </a:p>
        </p:txBody>
      </p:sp>
      <p:sp>
        <p:nvSpPr>
          <p:cNvPr id="26634" name="Oval 56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5" name="Oval 57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6" name="Oval 58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7" name="Rectangle 59"/>
          <p:cNvSpPr>
            <a:spLocks noChangeArrowheads="1"/>
          </p:cNvSpPr>
          <p:nvPr/>
        </p:nvSpPr>
        <p:spPr bwMode="auto">
          <a:xfrm>
            <a:off x="4964113" y="4793704"/>
            <a:ext cx="1065212" cy="609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8" name="Oval 60"/>
          <p:cNvSpPr>
            <a:spLocks noChangeArrowheads="1"/>
          </p:cNvSpPr>
          <p:nvPr/>
        </p:nvSpPr>
        <p:spPr bwMode="auto">
          <a:xfrm>
            <a:off x="5192713" y="4868317"/>
            <a:ext cx="152400" cy="1539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39" name="Oval 61"/>
          <p:cNvSpPr>
            <a:spLocks noChangeArrowheads="1"/>
          </p:cNvSpPr>
          <p:nvPr/>
        </p:nvSpPr>
        <p:spPr bwMode="auto">
          <a:xfrm>
            <a:off x="5040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0" name="Oval 62"/>
          <p:cNvSpPr>
            <a:spLocks noChangeArrowheads="1"/>
          </p:cNvSpPr>
          <p:nvPr/>
        </p:nvSpPr>
        <p:spPr bwMode="auto">
          <a:xfrm>
            <a:off x="5345113" y="4868317"/>
            <a:ext cx="152400" cy="1539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1" name="Oval 63"/>
          <p:cNvSpPr>
            <a:spLocks noChangeArrowheads="1"/>
          </p:cNvSpPr>
          <p:nvPr/>
        </p:nvSpPr>
        <p:spPr bwMode="auto">
          <a:xfrm>
            <a:off x="56499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2" name="Oval 64"/>
          <p:cNvSpPr>
            <a:spLocks noChangeArrowheads="1"/>
          </p:cNvSpPr>
          <p:nvPr/>
        </p:nvSpPr>
        <p:spPr bwMode="auto">
          <a:xfrm>
            <a:off x="5497513" y="4868317"/>
            <a:ext cx="152400" cy="1539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3" name="Oval 65"/>
          <p:cNvSpPr>
            <a:spLocks noChangeArrowheads="1"/>
          </p:cNvSpPr>
          <p:nvPr/>
        </p:nvSpPr>
        <p:spPr bwMode="auto">
          <a:xfrm>
            <a:off x="5802313" y="4868317"/>
            <a:ext cx="152400" cy="1539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4" name="Oval 66"/>
          <p:cNvSpPr>
            <a:spLocks noChangeArrowheads="1"/>
          </p:cNvSpPr>
          <p:nvPr/>
        </p:nvSpPr>
        <p:spPr bwMode="auto">
          <a:xfrm>
            <a:off x="51927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5" name="Oval 67"/>
          <p:cNvSpPr>
            <a:spLocks noChangeArrowheads="1"/>
          </p:cNvSpPr>
          <p:nvPr/>
        </p:nvSpPr>
        <p:spPr bwMode="auto">
          <a:xfrm>
            <a:off x="5040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6" name="Oval 68"/>
          <p:cNvSpPr>
            <a:spLocks noChangeArrowheads="1"/>
          </p:cNvSpPr>
          <p:nvPr/>
        </p:nvSpPr>
        <p:spPr bwMode="auto">
          <a:xfrm>
            <a:off x="53451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7" name="Oval 69"/>
          <p:cNvSpPr>
            <a:spLocks noChangeArrowheads="1"/>
          </p:cNvSpPr>
          <p:nvPr/>
        </p:nvSpPr>
        <p:spPr bwMode="auto">
          <a:xfrm>
            <a:off x="56499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8" name="Oval 70"/>
          <p:cNvSpPr>
            <a:spLocks noChangeArrowheads="1"/>
          </p:cNvSpPr>
          <p:nvPr/>
        </p:nvSpPr>
        <p:spPr bwMode="auto">
          <a:xfrm>
            <a:off x="54975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49" name="Oval 71"/>
          <p:cNvSpPr>
            <a:spLocks noChangeArrowheads="1"/>
          </p:cNvSpPr>
          <p:nvPr/>
        </p:nvSpPr>
        <p:spPr bwMode="auto">
          <a:xfrm>
            <a:off x="5802313" y="50223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0" name="Oval 72"/>
          <p:cNvSpPr>
            <a:spLocks noChangeArrowheads="1"/>
          </p:cNvSpPr>
          <p:nvPr/>
        </p:nvSpPr>
        <p:spPr bwMode="auto">
          <a:xfrm>
            <a:off x="51927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1" name="Oval 73"/>
          <p:cNvSpPr>
            <a:spLocks noChangeArrowheads="1"/>
          </p:cNvSpPr>
          <p:nvPr/>
        </p:nvSpPr>
        <p:spPr bwMode="auto">
          <a:xfrm>
            <a:off x="50403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2" name="Oval 74"/>
          <p:cNvSpPr>
            <a:spLocks noChangeArrowheads="1"/>
          </p:cNvSpPr>
          <p:nvPr/>
        </p:nvSpPr>
        <p:spPr bwMode="auto">
          <a:xfrm>
            <a:off x="53451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3" name="Oval 75"/>
          <p:cNvSpPr>
            <a:spLocks noChangeArrowheads="1"/>
          </p:cNvSpPr>
          <p:nvPr/>
        </p:nvSpPr>
        <p:spPr bwMode="auto">
          <a:xfrm>
            <a:off x="5649913" y="5174704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4" name="Oval 76"/>
          <p:cNvSpPr>
            <a:spLocks noChangeArrowheads="1"/>
          </p:cNvSpPr>
          <p:nvPr/>
        </p:nvSpPr>
        <p:spPr bwMode="auto">
          <a:xfrm>
            <a:off x="5497513" y="5174704"/>
            <a:ext cx="152400" cy="152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sp>
        <p:nvSpPr>
          <p:cNvPr id="26655" name="Oval 77"/>
          <p:cNvSpPr>
            <a:spLocks noChangeArrowheads="1"/>
          </p:cNvSpPr>
          <p:nvPr/>
        </p:nvSpPr>
        <p:spPr bwMode="auto">
          <a:xfrm>
            <a:off x="5802313" y="5174704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sz="1600">
              <a:latin typeface="+mj-lt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44913" y="5631904"/>
            <a:ext cx="1830387" cy="533400"/>
            <a:chOff x="2112" y="3552"/>
            <a:chExt cx="1488" cy="528"/>
          </a:xfrm>
        </p:grpSpPr>
        <p:sp>
          <p:nvSpPr>
            <p:cNvPr id="26659" name="Rectangle 79"/>
            <p:cNvSpPr>
              <a:spLocks noChangeArrowheads="1"/>
            </p:cNvSpPr>
            <p:nvPr/>
          </p:nvSpPr>
          <p:spPr bwMode="auto">
            <a:xfrm>
              <a:off x="2112" y="3696"/>
              <a:ext cx="1488" cy="3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r"/>
              <a:r>
                <a:rPr lang="cs-CZ" sz="1100" b="1" dirty="0" err="1">
                  <a:solidFill>
                    <a:schemeClr val="tx2"/>
                  </a:solidFill>
                  <a:latin typeface="+mj-lt"/>
                </a:rPr>
                <a:t>Lumino</a:t>
              </a:r>
              <a:endParaRPr lang="cs-CZ" sz="11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660" name="Rectangle 80"/>
            <p:cNvSpPr>
              <a:spLocks noChangeArrowheads="1"/>
            </p:cNvSpPr>
            <p:nvPr/>
          </p:nvSpPr>
          <p:spPr bwMode="auto">
            <a:xfrm>
              <a:off x="2976" y="3552"/>
              <a:ext cx="528" cy="2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1" name="Rectangle 81"/>
            <p:cNvSpPr>
              <a:spLocks noChangeArrowheads="1"/>
            </p:cNvSpPr>
            <p:nvPr/>
          </p:nvSpPr>
          <p:spPr bwMode="auto">
            <a:xfrm>
              <a:off x="2304" y="3840"/>
              <a:ext cx="528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  <p:sp>
          <p:nvSpPr>
            <p:cNvPr id="26662" name="Rectangle 82"/>
            <p:cNvSpPr>
              <a:spLocks noChangeArrowheads="1"/>
            </p:cNvSpPr>
            <p:nvPr/>
          </p:nvSpPr>
          <p:spPr bwMode="auto">
            <a:xfrm>
              <a:off x="3072" y="360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600">
                <a:latin typeface="+mj-lt"/>
              </a:endParaRPr>
            </a:p>
          </p:txBody>
        </p:sp>
      </p:grpSp>
      <p:sp>
        <p:nvSpPr>
          <p:cNvPr id="26657" name="Text Box 83"/>
          <p:cNvSpPr txBox="1">
            <a:spLocks noChangeArrowheads="1"/>
          </p:cNvSpPr>
          <p:nvPr/>
        </p:nvSpPr>
        <p:spPr bwMode="auto">
          <a:xfrm>
            <a:off x="5954713" y="5555704"/>
            <a:ext cx="322874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sz="1600" b="0">
                <a:latin typeface="+mj-lt"/>
              </a:rPr>
              <a:t>Luminescence determination</a:t>
            </a:r>
          </a:p>
          <a:p>
            <a:r>
              <a:rPr lang="cs-CZ" sz="1600" b="0">
                <a:latin typeface="+mj-lt"/>
              </a:rPr>
              <a:t>(microplate luminescence reader)</a:t>
            </a:r>
          </a:p>
        </p:txBody>
      </p:sp>
      <p:pic>
        <p:nvPicPr>
          <p:cNvPr id="26658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6430" y="260648"/>
            <a:ext cx="1998058" cy="2663577"/>
          </a:xfrm>
          <a:noFill/>
          <a:ln w="15875">
            <a:solidFill>
              <a:schemeClr val="tx1"/>
            </a:solidFill>
          </a:ln>
        </p:spPr>
      </p:pic>
      <p:sp>
        <p:nvSpPr>
          <p:cNvPr id="83" name="Nadpis 5"/>
          <p:cNvSpPr>
            <a:spLocks noGrp="1"/>
          </p:cNvSpPr>
          <p:nvPr>
            <p:ph type="title"/>
          </p:nvPr>
        </p:nvSpPr>
        <p:spPr>
          <a:xfrm>
            <a:off x="144016" y="254670"/>
            <a:ext cx="6516216" cy="654050"/>
          </a:xfrm>
        </p:spPr>
        <p:txBody>
          <a:bodyPr/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Luciferase</a:t>
            </a:r>
            <a:r>
              <a:rPr lang="en-GB" sz="1800" dirty="0" smtClean="0">
                <a:solidFill>
                  <a:schemeClr val="tx1"/>
                </a:solidFill>
              </a:rPr>
              <a:t> reporter assay for </a:t>
            </a:r>
            <a:r>
              <a:rPr lang="en-GB" sz="1800" dirty="0" err="1" smtClean="0">
                <a:solidFill>
                  <a:schemeClr val="tx1"/>
                </a:solidFill>
              </a:rPr>
              <a:t>estrogenicity</a:t>
            </a:r>
            <a:r>
              <a:rPr lang="en-GB" sz="1800" dirty="0" smtClean="0">
                <a:solidFill>
                  <a:schemeClr val="tx1"/>
                </a:solidFill>
              </a:rPr>
              <a:t> in brief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4" name="Picture 2" descr="Výsledek obrázku pro firefly luciferase"/>
          <p:cNvPicPr>
            <a:picLocks noChangeAspect="1" noChangeArrowheads="1"/>
          </p:cNvPicPr>
          <p:nvPr/>
        </p:nvPicPr>
        <p:blipFill>
          <a:blip r:embed="rId4" cstate="print"/>
          <a:srcRect l="21396" t="15882" r="21548" b="20589"/>
          <a:stretch>
            <a:fillRect/>
          </a:stretch>
        </p:blipFill>
        <p:spPr bwMode="auto">
          <a:xfrm>
            <a:off x="7884368" y="4725144"/>
            <a:ext cx="720080" cy="900100"/>
          </a:xfrm>
          <a:prstGeom prst="rect">
            <a:avLst/>
          </a:prstGeom>
          <a:noFill/>
        </p:spPr>
      </p:pic>
      <p:sp>
        <p:nvSpPr>
          <p:cNvPr id="86" name="TextovéPole 85"/>
          <p:cNvSpPr txBox="1"/>
          <p:nvPr/>
        </p:nvSpPr>
        <p:spPr>
          <a:xfrm>
            <a:off x="309725" y="3861048"/>
            <a:ext cx="3110147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Similar principle for other </a:t>
            </a:r>
            <a:r>
              <a:rPr lang="en-GB" sz="1200" b="1" smtClean="0">
                <a:solidFill>
                  <a:schemeClr val="tx2"/>
                </a:solidFill>
              </a:rPr>
              <a:t>NRs activities</a:t>
            </a:r>
            <a:endParaRPr lang="en-GB" sz="1200" b="1" dirty="0" smtClean="0">
              <a:solidFill>
                <a:schemeClr val="tx2"/>
              </a:solidFill>
            </a:endParaRP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Mammalian cells </a:t>
            </a:r>
          </a:p>
          <a:p>
            <a:r>
              <a:rPr lang="en-GB" sz="1200" dirty="0" smtClean="0"/>
              <a:t>* </a:t>
            </a:r>
            <a:r>
              <a:rPr lang="en-GB" sz="1200" dirty="0" err="1" smtClean="0"/>
              <a:t>AhR</a:t>
            </a:r>
            <a:r>
              <a:rPr lang="en-GB" sz="1200" dirty="0" smtClean="0"/>
              <a:t> – H4IIE.luc cells (CALUX)</a:t>
            </a:r>
          </a:p>
          <a:p>
            <a:r>
              <a:rPr lang="en-GB" sz="1200" dirty="0" smtClean="0"/>
              <a:t>* AR – MDA.kb2 cells</a:t>
            </a:r>
          </a:p>
          <a:p>
            <a:r>
              <a:rPr lang="en-GB" sz="1200" dirty="0" smtClean="0"/>
              <a:t>* RAR/RXR - P19/A15 cells</a:t>
            </a:r>
          </a:p>
          <a:p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Yeast models</a:t>
            </a:r>
          </a:p>
          <a:p>
            <a:r>
              <a:rPr lang="en-GB" sz="1200" dirty="0" smtClean="0"/>
              <a:t>* </a:t>
            </a:r>
            <a:r>
              <a:rPr lang="en-GB" sz="1200" dirty="0" err="1" smtClean="0"/>
              <a:t>Luciferase</a:t>
            </a:r>
            <a:r>
              <a:rPr lang="en-GB" sz="1200" dirty="0" smtClean="0"/>
              <a:t> based</a:t>
            </a:r>
            <a:br>
              <a:rPr lang="en-GB" sz="1200" dirty="0" smtClean="0"/>
            </a:br>
            <a:r>
              <a:rPr lang="en-GB" sz="1200" dirty="0" smtClean="0"/>
              <a:t>* Also beta-</a:t>
            </a:r>
            <a:r>
              <a:rPr lang="en-GB" sz="1200" dirty="0" err="1" smtClean="0"/>
              <a:t>galactosidase</a:t>
            </a:r>
            <a:r>
              <a:rPr lang="en-GB" sz="1200" dirty="0" smtClean="0"/>
              <a:t>  etc.</a:t>
            </a:r>
          </a:p>
          <a:p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85" descr="schema_princip_biosenzoru.jpg"/>
          <p:cNvPicPr>
            <a:picLocks noChangeAspect="1"/>
          </p:cNvPicPr>
          <p:nvPr/>
        </p:nvPicPr>
        <p:blipFill>
          <a:blip r:embed="rId3" cstate="print"/>
          <a:srcRect t="4851" b="2751"/>
          <a:stretch>
            <a:fillRect/>
          </a:stretch>
        </p:blipFill>
        <p:spPr>
          <a:xfrm>
            <a:off x="1232991" y="1066712"/>
            <a:ext cx="7083425" cy="5170600"/>
          </a:xfrm>
          <a:prstGeom prst="rect">
            <a:avLst/>
          </a:prstGeom>
        </p:spPr>
      </p:pic>
      <p:sp>
        <p:nvSpPr>
          <p:cNvPr id="8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Bioassay (biosensor) for NR-modulator based on yeast cells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9" y="6237312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Jarque, S., M. Bittner, L. Bláha and K. Hilscherová (2016). "Yeast biosensors for detection of environmental pollutants: current state and limitations." Trends in Biotechnology 34(5): 408-419 (doi:10.1016/j.tibtech.2016.01.007).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chemeClr val="tx1"/>
                </a:solidFill>
              </a:rPr>
              <a:t>ANDROGEN RECEPTOR (AR)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role in toxicity confirmed ... </a:t>
            </a:r>
            <a:r>
              <a:rPr lang="cs-CZ" i="1" dirty="0" err="1" smtClean="0">
                <a:solidFill>
                  <a:schemeClr val="tx1"/>
                </a:solidFill>
              </a:rPr>
              <a:t>but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less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explored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than</a:t>
            </a:r>
            <a:r>
              <a:rPr lang="cs-CZ" i="1" dirty="0" smtClean="0">
                <a:solidFill>
                  <a:schemeClr val="tx1"/>
                </a:solidFill>
              </a:rPr>
              <a:t> ER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35285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Role in </a:t>
            </a:r>
            <a:r>
              <a:rPr lang="cs-CZ" sz="2000" b="1" dirty="0" err="1" smtClean="0">
                <a:solidFill>
                  <a:schemeClr val="tx1"/>
                </a:solidFill>
              </a:rPr>
              <a:t>males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similar</a:t>
            </a:r>
            <a:r>
              <a:rPr lang="cs-CZ" sz="2000" b="1" dirty="0" smtClean="0">
                <a:solidFill>
                  <a:schemeClr val="tx1"/>
                </a:solidFill>
              </a:rPr>
              <a:t> to </a:t>
            </a:r>
            <a:r>
              <a:rPr 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sz="2000" b="1" dirty="0" smtClean="0">
                <a:solidFill>
                  <a:schemeClr val="tx1"/>
                </a:solidFill>
              </a:rPr>
              <a:t> of </a:t>
            </a:r>
            <a:r>
              <a:rPr lang="cs-CZ" sz="2000" b="1" dirty="0" err="1" smtClean="0">
                <a:solidFill>
                  <a:schemeClr val="tx1"/>
                </a:solidFill>
              </a:rPr>
              <a:t>estrogens</a:t>
            </a:r>
            <a:r>
              <a:rPr lang="cs-CZ" sz="2000" b="1" dirty="0" smtClean="0">
                <a:solidFill>
                  <a:schemeClr val="tx1"/>
                </a:solidFill>
              </a:rPr>
              <a:t> in </a:t>
            </a:r>
            <a:r>
              <a:rPr lang="cs-CZ" sz="2000" b="1" dirty="0" err="1" smtClean="0">
                <a:solidFill>
                  <a:schemeClr val="tx1"/>
                </a:solidFill>
              </a:rPr>
              <a:t>females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 smtClean="0">
                <a:solidFill>
                  <a:schemeClr val="tx1"/>
                </a:solidFill>
              </a:rPr>
              <a:t>istics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 smtClean="0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373" y="2708920"/>
            <a:ext cx="3404978" cy="3942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 smtClean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 smtClean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T: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 smtClean="0">
                <a:solidFill>
                  <a:schemeClr val="tx2"/>
                </a:solidFill>
              </a:rPr>
              <a:t>DHT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Androgens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 smtClean="0"/>
              <a:t>Mostly </a:t>
            </a:r>
            <a:r>
              <a:rPr lang="en-GB" dirty="0" smtClean="0"/>
              <a:t>competitive inhibition </a:t>
            </a:r>
          </a:p>
          <a:p>
            <a:pPr lvl="1"/>
            <a:r>
              <a:rPr lang="cs-CZ" dirty="0" smtClean="0"/>
              <a:t>X</a:t>
            </a:r>
            <a:r>
              <a:rPr lang="en-GB" dirty="0" err="1" smtClean="0"/>
              <a:t>enobiotics</a:t>
            </a:r>
            <a:r>
              <a:rPr lang="en-GB" dirty="0" smtClean="0"/>
              <a:t> </a:t>
            </a:r>
            <a:r>
              <a:rPr lang="en-GB" dirty="0" smtClean="0"/>
              <a:t>mostly DO NOT activate AR-dependent transcription</a:t>
            </a:r>
          </a:p>
          <a:p>
            <a:pPr lvl="1"/>
            <a:endParaRPr lang="en-GB" dirty="0" smtClean="0"/>
          </a:p>
          <a:p>
            <a:r>
              <a:rPr lang="en-GB" sz="2600" dirty="0" smtClean="0"/>
              <a:t>Only few compounds able to activate AR in the absence of androgen hormones but they are </a:t>
            </a:r>
            <a:r>
              <a:rPr lang="en-GB" sz="2600" b="1" dirty="0" smtClean="0"/>
              <a:t>anti-androgenic in  the presence of strong androgens like T or DHT</a:t>
            </a:r>
            <a:r>
              <a:rPr lang="en-GB" sz="2600" dirty="0" smtClean="0"/>
              <a:t> 	 </a:t>
            </a:r>
          </a:p>
          <a:p>
            <a:pPr>
              <a:buNone/>
            </a:pPr>
            <a:r>
              <a:rPr lang="en-GB" sz="2600" dirty="0" smtClean="0"/>
              <a:t>	- metabolites of </a:t>
            </a:r>
            <a:r>
              <a:rPr lang="en-GB" sz="2600" b="1" dirty="0" smtClean="0">
                <a:solidFill>
                  <a:srgbClr val="00B050"/>
                </a:solidFill>
              </a:rPr>
              <a:t>fungicide </a:t>
            </a:r>
            <a:r>
              <a:rPr lang="en-GB" sz="2600" b="1" dirty="0" err="1" smtClean="0">
                <a:solidFill>
                  <a:srgbClr val="00B050"/>
                </a:solidFill>
              </a:rPr>
              <a:t>vinclozoline</a:t>
            </a:r>
            <a:r>
              <a:rPr lang="en-GB" sz="2600" dirty="0" smtClean="0"/>
              <a:t>, some PAHs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pPr>
              <a:buNone/>
            </a:pPr>
            <a:endParaRPr lang="en-GB" sz="2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900" b="1" dirty="0" smtClean="0">
                <a:solidFill>
                  <a:schemeClr val="tx1"/>
                </a:solidFill>
              </a:rPr>
              <a:t>2) FSH/LH (</a:t>
            </a:r>
            <a:r>
              <a:rPr lang="en-GB" sz="2900" b="1" dirty="0" err="1" smtClean="0">
                <a:solidFill>
                  <a:schemeClr val="tx1"/>
                </a:solidFill>
              </a:rPr>
              <a:t>gonadotropins</a:t>
            </a:r>
            <a:r>
              <a:rPr lang="en-GB" sz="2900" b="1" dirty="0" smtClean="0">
                <a:solidFill>
                  <a:schemeClr val="tx1"/>
                </a:solidFill>
              </a:rPr>
              <a:t>) signalling disruption </a:t>
            </a:r>
            <a:r>
              <a:rPr lang="en-GB" sz="2600" dirty="0" smtClean="0"/>
              <a:t>– less explored</a:t>
            </a:r>
          </a:p>
          <a:p>
            <a:pPr lvl="1"/>
            <a:r>
              <a:rPr lang="en-GB" sz="2600" dirty="0" smtClean="0"/>
              <a:t>FSH/LH expression - regulation via negative feedback by testosterone</a:t>
            </a:r>
          </a:p>
          <a:p>
            <a:pPr lvl="1"/>
            <a:r>
              <a:rPr lang="en-GB" sz="2600" dirty="0" smtClean="0"/>
              <a:t> Suppression </a:t>
            </a:r>
            <a:r>
              <a:rPr lang="en-GB" sz="2600" dirty="0" smtClean="0">
                <a:sym typeface="Wingdings" pitchFamily="2" charset="2"/>
              </a:rPr>
              <a:t> </a:t>
            </a:r>
            <a:r>
              <a:rPr lang="en-GB" sz="2600" dirty="0" smtClean="0"/>
              <a:t>alterations of spermatogenesis</a:t>
            </a: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395" y="3452057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vinclozoline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3) Alterations of testosterone synthesis</a:t>
            </a:r>
          </a:p>
          <a:p>
            <a:pPr lvl="1"/>
            <a:r>
              <a:rPr lang="en-GB" sz="2000" dirty="0" smtClean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b="1" dirty="0" smtClean="0">
                <a:solidFill>
                  <a:srgbClr val="00B050"/>
                </a:solidFill>
              </a:rPr>
              <a:t>fungicide</a:t>
            </a:r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rgbClr val="00B050"/>
                </a:solidFill>
              </a:rPr>
              <a:t>ketoconazol</a:t>
            </a:r>
            <a:endParaRPr lang="en-GB" sz="1800" b="1" dirty="0" smtClean="0">
              <a:solidFill>
                <a:srgbClr val="00B050"/>
              </a:solidFill>
            </a:endParaRPr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 lvl="2"/>
            <a:endParaRPr lang="en-GB" sz="1800" dirty="0" smtClean="0"/>
          </a:p>
          <a:p>
            <a:pPr>
              <a:buNone/>
            </a:pPr>
            <a:r>
              <a:rPr lang="en-GB" sz="2400" b="1" dirty="0" smtClean="0"/>
              <a:t>4) Testosterone metabolic clearance</a:t>
            </a:r>
          </a:p>
          <a:p>
            <a:pPr lvl="1"/>
            <a:r>
              <a:rPr lang="en-GB" sz="2000" dirty="0" smtClean="0"/>
              <a:t>Induction of detoxification enzymes (UDP-</a:t>
            </a:r>
            <a:r>
              <a:rPr lang="en-GB" sz="2000" dirty="0" err="1" smtClean="0"/>
              <a:t>glucuronosyltransferase</a:t>
            </a:r>
            <a:r>
              <a:rPr lang="en-GB" sz="2000" dirty="0" smtClean="0"/>
              <a:t> or </a:t>
            </a:r>
            <a:r>
              <a:rPr lang="en-GB" sz="2000" dirty="0" err="1" smtClean="0"/>
              <a:t>monooxygenases</a:t>
            </a:r>
            <a:r>
              <a:rPr lang="en-GB" sz="2000" dirty="0" smtClean="0"/>
              <a:t> CYP1A, 1B) </a:t>
            </a:r>
          </a:p>
          <a:p>
            <a:pPr lvl="2"/>
            <a:r>
              <a:rPr lang="en-GB" sz="1800" dirty="0" smtClean="0"/>
              <a:t>Pesticides </a:t>
            </a:r>
            <a:r>
              <a:rPr lang="en-GB" sz="1800" dirty="0" err="1" smtClean="0">
                <a:solidFill>
                  <a:srgbClr val="00B050"/>
                </a:solidFill>
              </a:rPr>
              <a:t>endosulfan</a:t>
            </a:r>
            <a:r>
              <a:rPr lang="en-GB" sz="1800" dirty="0" smtClean="0">
                <a:solidFill>
                  <a:srgbClr val="00B050"/>
                </a:solidFill>
              </a:rPr>
              <a:t>, </a:t>
            </a:r>
            <a:r>
              <a:rPr lang="en-GB" sz="1800" dirty="0" err="1" smtClean="0">
                <a:solidFill>
                  <a:srgbClr val="00B050"/>
                </a:solidFill>
              </a:rPr>
              <a:t>mirex</a:t>
            </a:r>
            <a:r>
              <a:rPr lang="en-GB" sz="1800" dirty="0" smtClean="0">
                <a:solidFill>
                  <a:srgbClr val="00B050"/>
                </a:solidFill>
              </a:rPr>
              <a:t>, o-p´-DDT</a:t>
            </a:r>
          </a:p>
          <a:p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 smtClean="0">
                <a:solidFill>
                  <a:schemeClr val="tx1"/>
                </a:solidFill>
              </a:rPr>
              <a:t>Mechanisms</a:t>
            </a:r>
            <a:r>
              <a:rPr lang="cs-CZ" sz="2800" dirty="0" smtClean="0">
                <a:solidFill>
                  <a:schemeClr val="tx1"/>
                </a:solidFill>
              </a:rPr>
              <a:t> of androgen </a:t>
            </a:r>
            <a:r>
              <a:rPr lang="cs-CZ" sz="2800" dirty="0" err="1" smtClean="0">
                <a:solidFill>
                  <a:schemeClr val="tx1"/>
                </a:solidFill>
              </a:rPr>
              <a:t>signalling</a:t>
            </a:r>
            <a:r>
              <a:rPr lang="en-GB" sz="2800" dirty="0" smtClean="0">
                <a:solidFill>
                  <a:schemeClr val="tx1"/>
                </a:solidFill>
              </a:rPr>
              <a:t> d</a:t>
            </a:r>
            <a:r>
              <a:rPr lang="cs-CZ" sz="2800" dirty="0" err="1" smtClean="0">
                <a:solidFill>
                  <a:schemeClr val="tx1"/>
                </a:solidFill>
              </a:rPr>
              <a:t>isruption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b="1" u="sng" dirty="0" smtClean="0">
                <a:solidFill>
                  <a:schemeClr val="tx1"/>
                </a:solidFill>
              </a:rPr>
              <a:t>male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exposure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antiandrogens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Exposure during </a:t>
            </a:r>
            <a:r>
              <a:rPr lang="en-GB" b="1" dirty="0" smtClean="0">
                <a:solidFill>
                  <a:schemeClr val="tx2"/>
                </a:solidFill>
              </a:rPr>
              <a:t>prenatal</a:t>
            </a:r>
            <a:r>
              <a:rPr lang="en-GB" b="1" dirty="0" smtClean="0"/>
              <a:t> development:</a:t>
            </a:r>
          </a:p>
          <a:p>
            <a:pPr lvl="1"/>
            <a:r>
              <a:rPr lang="en-GB" dirty="0" smtClean="0"/>
              <a:t> malformations of the reproductive tract</a:t>
            </a:r>
          </a:p>
          <a:p>
            <a:pPr lvl="2"/>
            <a:r>
              <a:rPr lang="en-GB" dirty="0" smtClean="0"/>
              <a:t>reduced </a:t>
            </a:r>
            <a:r>
              <a:rPr lang="en-GB" dirty="0" err="1" smtClean="0"/>
              <a:t>anogenital</a:t>
            </a:r>
            <a:r>
              <a:rPr lang="en-GB" dirty="0" smtClean="0"/>
              <a:t> distance </a:t>
            </a:r>
          </a:p>
          <a:p>
            <a:pPr lvl="2"/>
            <a:r>
              <a:rPr lang="en-GB" b="1" dirty="0" err="1" smtClean="0">
                <a:solidFill>
                  <a:srgbClr val="00B050"/>
                </a:solidFill>
              </a:rPr>
              <a:t>hypospadias</a:t>
            </a:r>
            <a:r>
              <a:rPr lang="en-GB" dirty="0" smtClean="0"/>
              <a:t> (abnormal position of the urethral opening on the penis)</a:t>
            </a:r>
          </a:p>
          <a:p>
            <a:pPr lvl="2"/>
            <a:r>
              <a:rPr lang="en-GB" dirty="0" smtClean="0"/>
              <a:t>vagina development 	</a:t>
            </a:r>
          </a:p>
          <a:p>
            <a:pPr lvl="2"/>
            <a:r>
              <a:rPr lang="en-GB" dirty="0" err="1" smtClean="0"/>
              <a:t>undescendent</a:t>
            </a:r>
            <a:r>
              <a:rPr lang="en-GB" dirty="0" smtClean="0"/>
              <a:t> ectopic testes </a:t>
            </a:r>
          </a:p>
          <a:p>
            <a:pPr lvl="2"/>
            <a:r>
              <a:rPr lang="en-GB" dirty="0" smtClean="0"/>
              <a:t>atrophy of seminal vesicles and prostate gland </a:t>
            </a:r>
          </a:p>
          <a:p>
            <a:endParaRPr lang="en-GB" dirty="0" smtClean="0"/>
          </a:p>
          <a:p>
            <a:r>
              <a:rPr lang="en-GB" b="1" dirty="0" smtClean="0"/>
              <a:t>Exposure in </a:t>
            </a:r>
            <a:r>
              <a:rPr lang="en-GB" b="1" dirty="0" err="1" smtClean="0">
                <a:solidFill>
                  <a:schemeClr val="tx2"/>
                </a:solidFill>
              </a:rPr>
              <a:t>prepubertal</a:t>
            </a:r>
            <a:r>
              <a:rPr lang="en-GB" b="1" dirty="0" smtClean="0"/>
              <a:t> age:</a:t>
            </a:r>
          </a:p>
          <a:p>
            <a:pPr lvl="1"/>
            <a:r>
              <a:rPr lang="en-GB" dirty="0" smtClean="0"/>
              <a:t>delayed puberty</a:t>
            </a:r>
          </a:p>
          <a:p>
            <a:pPr lvl="1"/>
            <a:r>
              <a:rPr lang="en-GB" dirty="0" smtClean="0"/>
              <a:t> reduced seminal vesicles</a:t>
            </a:r>
          </a:p>
          <a:p>
            <a:pPr lvl="1"/>
            <a:r>
              <a:rPr lang="en-GB" dirty="0" smtClean="0"/>
              <a:t> reduced prostate</a:t>
            </a:r>
          </a:p>
          <a:p>
            <a:endParaRPr lang="en-GB" dirty="0" smtClean="0"/>
          </a:p>
          <a:p>
            <a:r>
              <a:rPr lang="en-GB" b="1" dirty="0" smtClean="0"/>
              <a:t>Exposure in </a:t>
            </a:r>
            <a:r>
              <a:rPr lang="en-GB" b="1" dirty="0" smtClean="0">
                <a:solidFill>
                  <a:schemeClr val="tx2"/>
                </a:solidFill>
              </a:rPr>
              <a:t>adult</a:t>
            </a:r>
            <a:r>
              <a:rPr lang="en-GB" b="1" dirty="0" smtClean="0"/>
              <a:t> age:</a:t>
            </a:r>
          </a:p>
          <a:p>
            <a:pPr lvl="1"/>
            <a:r>
              <a:rPr lang="en-GB" dirty="0" err="1" smtClean="0"/>
              <a:t>oligospermia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err="1" smtClean="0"/>
              <a:t>azoospermia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loss of sexual libido</a:t>
            </a:r>
          </a:p>
          <a:p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80326"/>
            <a:ext cx="3409834" cy="3652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AR-</a:t>
            </a:r>
            <a:r>
              <a:rPr lang="cs-CZ" dirty="0" err="1" smtClean="0">
                <a:solidFill>
                  <a:schemeClr val="tx1"/>
                </a:solidFill>
              </a:rPr>
              <a:t>binding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potencies</a:t>
            </a:r>
            <a:r>
              <a:rPr lang="en-GB" dirty="0" smtClean="0">
                <a:solidFill>
                  <a:schemeClr val="tx1"/>
                </a:solidFill>
              </a:rPr>
              <a:t> - r</a:t>
            </a:r>
            <a:r>
              <a:rPr lang="cs-CZ" sz="2500" dirty="0" err="1" smtClean="0">
                <a:solidFill>
                  <a:schemeClr val="tx1"/>
                </a:solidFill>
              </a:rPr>
              <a:t>ef</a:t>
            </a:r>
            <a:r>
              <a:rPr lang="en-GB" sz="2500" dirty="0" err="1" smtClean="0">
                <a:solidFill>
                  <a:schemeClr val="tx1"/>
                </a:solidFill>
              </a:rPr>
              <a:t>erence</a:t>
            </a:r>
            <a:r>
              <a:rPr lang="en-GB" sz="2500" dirty="0" smtClean="0">
                <a:solidFill>
                  <a:schemeClr val="tx1"/>
                </a:solidFill>
              </a:rPr>
              <a:t> </a:t>
            </a:r>
            <a:r>
              <a:rPr lang="cs-CZ" sz="2500" b="1" dirty="0" smtClean="0">
                <a:solidFill>
                  <a:srgbClr val="FF0000"/>
                </a:solidFill>
              </a:rPr>
              <a:t>DHT</a:t>
            </a:r>
            <a:r>
              <a:rPr lang="en-GB" sz="2500" b="1" dirty="0" smtClean="0">
                <a:solidFill>
                  <a:srgbClr val="FF0000"/>
                </a:solidFill>
              </a:rPr>
              <a:t>:</a:t>
            </a:r>
            <a:r>
              <a:rPr lang="cs-CZ" sz="2500" b="1" dirty="0" smtClean="0">
                <a:solidFill>
                  <a:srgbClr val="FF0000"/>
                </a:solidFill>
              </a:rPr>
              <a:t> EC50 </a:t>
            </a:r>
            <a:r>
              <a:rPr lang="en-US" sz="2500" b="1" dirty="0" smtClean="0">
                <a:solidFill>
                  <a:srgbClr val="FF0000"/>
                </a:solidFill>
              </a:rPr>
              <a:t>~ 0.1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500" b="1" dirty="0" smtClean="0">
                <a:solidFill>
                  <a:srgbClr val="FF0000"/>
                </a:solidFill>
              </a:rPr>
              <a:t>M</a:t>
            </a:r>
            <a:r>
              <a:rPr lang="cs-CZ" sz="25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79" name="Group 5"/>
          <p:cNvGrpSpPr>
            <a:grpSpLocks/>
          </p:cNvGrpSpPr>
          <p:nvPr/>
        </p:nvGrpSpPr>
        <p:grpSpPr bwMode="auto">
          <a:xfrm>
            <a:off x="602555" y="1124744"/>
            <a:ext cx="8289925" cy="5105400"/>
            <a:chOff x="0" y="0"/>
            <a:chExt cx="2300" cy="4800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0" y="0"/>
              <a:ext cx="1184" cy="384"/>
              <a:chOff x="0" y="0"/>
              <a:chExt cx="1184" cy="384"/>
            </a:xfrm>
          </p:grpSpPr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Compound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51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9"/>
            <p:cNvGrpSpPr>
              <a:grpSpLocks/>
            </p:cNvGrpSpPr>
            <p:nvPr/>
          </p:nvGrpSpPr>
          <p:grpSpPr bwMode="auto">
            <a:xfrm>
              <a:off x="1184" y="0"/>
              <a:ext cx="1116" cy="384"/>
              <a:chOff x="1184" y="0"/>
              <a:chExt cx="1116" cy="384"/>
            </a:xfrm>
          </p:grpSpPr>
          <p:sp>
            <p:nvSpPr>
              <p:cNvPr id="148" name="Rectangle 10"/>
              <p:cNvSpPr>
                <a:spLocks noChangeArrowheads="1"/>
              </p:cNvSpPr>
              <p:nvPr/>
            </p:nvSpPr>
            <p:spPr bwMode="auto">
              <a:xfrm>
                <a:off x="1212" y="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IC</a:t>
                </a:r>
                <a:r>
                  <a:rPr lang="en-GB" sz="2400" baseline="-30000" dirty="0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GB" sz="2400" dirty="0">
                    <a:latin typeface="Times New Roman" pitchFamily="18" charset="0"/>
                    <a:cs typeface="Times New Roman" pitchFamily="18" charset="0"/>
                  </a:rPr>
                  <a:t>µM)</a:t>
                </a:r>
                <a:endParaRPr lang="en-GB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9" name="Rectangle 11"/>
              <p:cNvSpPr>
                <a:spLocks noChangeArrowheads="1"/>
              </p:cNvSpPr>
              <p:nvPr/>
            </p:nvSpPr>
            <p:spPr bwMode="auto">
              <a:xfrm>
                <a:off x="1184" y="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12"/>
            <p:cNvGrpSpPr>
              <a:grpSpLocks/>
            </p:cNvGrpSpPr>
            <p:nvPr/>
          </p:nvGrpSpPr>
          <p:grpSpPr bwMode="auto">
            <a:xfrm>
              <a:off x="0" y="384"/>
              <a:ext cx="1184" cy="384"/>
              <a:chOff x="0" y="384"/>
              <a:chExt cx="1184" cy="384"/>
            </a:xfrm>
          </p:grpSpPr>
          <p:sp>
            <p:nvSpPr>
              <p:cNvPr id="146" name="Rectangle 13"/>
              <p:cNvSpPr>
                <a:spLocks noChangeArrowheads="1"/>
              </p:cNvSpPr>
              <p:nvPr/>
            </p:nvSpPr>
            <p:spPr bwMode="auto">
              <a:xfrm>
                <a:off x="28" y="38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Benz</a:t>
                </a: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[a]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15"/>
            <p:cNvGrpSpPr>
              <a:grpSpLocks/>
            </p:cNvGrpSpPr>
            <p:nvPr/>
          </p:nvGrpSpPr>
          <p:grpSpPr bwMode="auto">
            <a:xfrm>
              <a:off x="1184" y="384"/>
              <a:ext cx="1116" cy="384"/>
              <a:chOff x="1184" y="384"/>
              <a:chExt cx="1116" cy="384"/>
            </a:xfrm>
          </p:grpSpPr>
          <p:sp>
            <p:nvSpPr>
              <p:cNvPr id="144" name="Rectangle 16"/>
              <p:cNvSpPr>
                <a:spLocks noChangeArrowheads="1"/>
              </p:cNvSpPr>
              <p:nvPr/>
            </p:nvSpPr>
            <p:spPr bwMode="auto">
              <a:xfrm>
                <a:off x="1212" y="38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3.2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5" name="Rectangle 17"/>
              <p:cNvSpPr>
                <a:spLocks noChangeArrowheads="1"/>
              </p:cNvSpPr>
              <p:nvPr/>
            </p:nvSpPr>
            <p:spPr bwMode="auto">
              <a:xfrm>
                <a:off x="1184" y="38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0" y="768"/>
              <a:ext cx="1184" cy="384"/>
              <a:chOff x="0" y="768"/>
              <a:chExt cx="1184" cy="384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28" y="76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Benzo[a]pyrene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184" y="768"/>
              <a:ext cx="1116" cy="384"/>
              <a:chOff x="1184" y="768"/>
              <a:chExt cx="1116" cy="384"/>
            </a:xfrm>
          </p:grpSpPr>
          <p:sp>
            <p:nvSpPr>
              <p:cNvPr id="140" name="Rectangle 22"/>
              <p:cNvSpPr>
                <a:spLocks noChangeArrowheads="1"/>
              </p:cNvSpPr>
              <p:nvPr/>
            </p:nvSpPr>
            <p:spPr bwMode="auto">
              <a:xfrm>
                <a:off x="1212" y="76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71700" algn="l"/>
                  </a:tabLst>
                </a:pP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  <a:p>
                <a:pPr eaLnBrk="0" hangingPunct="0">
                  <a:tabLst>
                    <a:tab pos="2171700" algn="l"/>
                  </a:tabLst>
                </a:pP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41" name="Rectangle 23"/>
              <p:cNvSpPr>
                <a:spLocks noChangeArrowheads="1"/>
              </p:cNvSpPr>
              <p:nvPr/>
            </p:nvSpPr>
            <p:spPr bwMode="auto">
              <a:xfrm>
                <a:off x="1184" y="76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0" y="1152"/>
              <a:ext cx="1184" cy="384"/>
              <a:chOff x="0" y="1152"/>
              <a:chExt cx="1184" cy="384"/>
            </a:xfrm>
          </p:grpSpPr>
          <p:sp>
            <p:nvSpPr>
              <p:cNvPr id="138" name="Rectangle 25"/>
              <p:cNvSpPr>
                <a:spLocks noChangeArrowheads="1"/>
              </p:cNvSpPr>
              <p:nvPr/>
            </p:nvSpPr>
            <p:spPr bwMode="auto">
              <a:xfrm>
                <a:off x="28" y="115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Dimethylbenz[a]anthracene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9" name="Rectangle 26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1184" y="1152"/>
              <a:ext cx="1116" cy="384"/>
              <a:chOff x="1184" y="1152"/>
              <a:chExt cx="1116" cy="384"/>
            </a:xfrm>
          </p:grpSpPr>
          <p:sp>
            <p:nvSpPr>
              <p:cNvPr id="136" name="Rectangle 28"/>
              <p:cNvSpPr>
                <a:spLocks noChangeArrowheads="1"/>
              </p:cNvSpPr>
              <p:nvPr/>
            </p:nvSpPr>
            <p:spPr bwMode="auto">
              <a:xfrm>
                <a:off x="1212" y="115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7" name="Rectangle 29"/>
              <p:cNvSpPr>
                <a:spLocks noChangeArrowheads="1"/>
              </p:cNvSpPr>
              <p:nvPr/>
            </p:nvSpPr>
            <p:spPr bwMode="auto">
              <a:xfrm>
                <a:off x="1184" y="115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30"/>
            <p:cNvGrpSpPr>
              <a:grpSpLocks/>
            </p:cNvGrpSpPr>
            <p:nvPr/>
          </p:nvGrpSpPr>
          <p:grpSpPr bwMode="auto">
            <a:xfrm>
              <a:off x="0" y="1536"/>
              <a:ext cx="1184" cy="384"/>
              <a:chOff x="0" y="1536"/>
              <a:chExt cx="1184" cy="384"/>
            </a:xfrm>
          </p:grpSpPr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8" y="153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Chrysene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33"/>
            <p:cNvGrpSpPr>
              <a:grpSpLocks/>
            </p:cNvGrpSpPr>
            <p:nvPr/>
          </p:nvGrpSpPr>
          <p:grpSpPr bwMode="auto">
            <a:xfrm>
              <a:off x="1184" y="1536"/>
              <a:ext cx="1116" cy="384"/>
              <a:chOff x="1184" y="1536"/>
              <a:chExt cx="1116" cy="384"/>
            </a:xfrm>
          </p:grpSpPr>
          <p:sp>
            <p:nvSpPr>
              <p:cNvPr id="132" name="Rectangle 34"/>
              <p:cNvSpPr>
                <a:spLocks noChangeArrowheads="1"/>
              </p:cNvSpPr>
              <p:nvPr/>
            </p:nvSpPr>
            <p:spPr bwMode="auto">
              <a:xfrm>
                <a:off x="1212" y="153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184" y="153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36"/>
            <p:cNvGrpSpPr>
              <a:grpSpLocks/>
            </p:cNvGrpSpPr>
            <p:nvPr/>
          </p:nvGrpSpPr>
          <p:grpSpPr bwMode="auto">
            <a:xfrm>
              <a:off x="0" y="1920"/>
              <a:ext cx="1184" cy="384"/>
              <a:chOff x="0" y="1920"/>
              <a:chExt cx="1184" cy="384"/>
            </a:xfrm>
          </p:grpSpPr>
          <p:sp>
            <p:nvSpPr>
              <p:cNvPr id="130" name="Rectangle 37"/>
              <p:cNvSpPr>
                <a:spLocks noChangeArrowheads="1"/>
              </p:cNvSpPr>
              <p:nvPr/>
            </p:nvSpPr>
            <p:spPr bwMode="auto">
              <a:xfrm>
                <a:off x="28" y="1920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Dibenzo[a,h]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anthracene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31" name="Rectangle 38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84" y="1920"/>
              <a:ext cx="1116" cy="384"/>
              <a:chOff x="1184" y="1920"/>
              <a:chExt cx="1116" cy="384"/>
            </a:xfrm>
          </p:grpSpPr>
          <p:sp>
            <p:nvSpPr>
              <p:cNvPr id="128" name="Rectangle 40"/>
              <p:cNvSpPr>
                <a:spLocks noChangeArrowheads="1"/>
              </p:cNvSpPr>
              <p:nvPr/>
            </p:nvSpPr>
            <p:spPr bwMode="auto">
              <a:xfrm>
                <a:off x="1212" y="1920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activation in range 0.1-10µM</a:t>
                </a:r>
                <a:endParaRPr lang="en-GB" sz="2200" b="0"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9" name="Rectangle 41"/>
              <p:cNvSpPr>
                <a:spLocks noChangeArrowheads="1"/>
              </p:cNvSpPr>
              <p:nvPr/>
            </p:nvSpPr>
            <p:spPr bwMode="auto">
              <a:xfrm>
                <a:off x="1184" y="1920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42"/>
            <p:cNvGrpSpPr>
              <a:grpSpLocks/>
            </p:cNvGrpSpPr>
            <p:nvPr/>
          </p:nvGrpSpPr>
          <p:grpSpPr bwMode="auto">
            <a:xfrm>
              <a:off x="0" y="2304"/>
              <a:ext cx="1184" cy="384"/>
              <a:chOff x="0" y="2304"/>
              <a:chExt cx="1184" cy="384"/>
            </a:xfrm>
          </p:grpSpPr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28" y="230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Bisphenol A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3" name="Group 45"/>
            <p:cNvGrpSpPr>
              <a:grpSpLocks/>
            </p:cNvGrpSpPr>
            <p:nvPr/>
          </p:nvGrpSpPr>
          <p:grpSpPr bwMode="auto">
            <a:xfrm>
              <a:off x="1184" y="2304"/>
              <a:ext cx="1116" cy="384"/>
              <a:chOff x="1184" y="2304"/>
              <a:chExt cx="1116" cy="384"/>
            </a:xfrm>
          </p:grpSpPr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1212" y="230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1184" y="230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48"/>
            <p:cNvGrpSpPr>
              <a:grpSpLocks/>
            </p:cNvGrpSpPr>
            <p:nvPr/>
          </p:nvGrpSpPr>
          <p:grpSpPr bwMode="auto">
            <a:xfrm>
              <a:off x="0" y="2688"/>
              <a:ext cx="1184" cy="576"/>
              <a:chOff x="0" y="2688"/>
              <a:chExt cx="1184" cy="576"/>
            </a:xfrm>
          </p:grpSpPr>
          <p:sp>
            <p:nvSpPr>
              <p:cNvPr id="122" name="Rectangle 49"/>
              <p:cNvSpPr>
                <a:spLocks noChangeArrowheads="1"/>
              </p:cNvSpPr>
              <p:nvPr/>
            </p:nvSpPr>
            <p:spPr bwMode="auto">
              <a:xfrm>
                <a:off x="28" y="2688"/>
                <a:ext cx="1128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 err="1">
                    <a:latin typeface="Times New Roman" pitchFamily="18" charset="0"/>
                    <a:cs typeface="Times New Roman" pitchFamily="18" charset="0"/>
                  </a:rPr>
                  <a:t>vinclozolin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 metabolite</a:t>
                </a:r>
                <a:r>
                  <a:rPr lang="cs-CZ" sz="2200" b="0" dirty="0">
                    <a:latin typeface="Times New Roman" pitchFamily="18" charset="0"/>
                  </a:rPr>
                  <a:t>s</a:t>
                </a:r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3" name="Rectangle 50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1184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1184" y="2688"/>
              <a:ext cx="1116" cy="576"/>
              <a:chOff x="1184" y="2688"/>
              <a:chExt cx="1116" cy="576"/>
            </a:xfrm>
          </p:grpSpPr>
          <p:sp>
            <p:nvSpPr>
              <p:cNvPr id="120" name="Rectangle 52"/>
              <p:cNvSpPr>
                <a:spLocks noChangeArrowheads="1"/>
              </p:cNvSpPr>
              <p:nvPr/>
            </p:nvSpPr>
            <p:spPr bwMode="auto">
              <a:xfrm>
                <a:off x="1212" y="2688"/>
                <a:ext cx="1060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cs-CZ" sz="22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21" name="Rectangle 53"/>
              <p:cNvSpPr>
                <a:spLocks noChangeArrowheads="1"/>
              </p:cNvSpPr>
              <p:nvPr/>
            </p:nvSpPr>
            <p:spPr bwMode="auto">
              <a:xfrm>
                <a:off x="1184" y="2688"/>
                <a:ext cx="1116" cy="57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54"/>
            <p:cNvGrpSpPr>
              <a:grpSpLocks/>
            </p:cNvGrpSpPr>
            <p:nvPr/>
          </p:nvGrpSpPr>
          <p:grpSpPr bwMode="auto">
            <a:xfrm>
              <a:off x="0" y="3264"/>
              <a:ext cx="1184" cy="384"/>
              <a:chOff x="0" y="3264"/>
              <a:chExt cx="1184" cy="384"/>
            </a:xfrm>
          </p:grpSpPr>
          <p:sp>
            <p:nvSpPr>
              <p:cNvPr id="118" name="Rectangle 55"/>
              <p:cNvSpPr>
                <a:spLocks noChangeArrowheads="1"/>
              </p:cNvSpPr>
              <p:nvPr/>
            </p:nvSpPr>
            <p:spPr bwMode="auto">
              <a:xfrm>
                <a:off x="28" y="3264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hydroxyflutamide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9" name="Rectangle 56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7" name="Group 57"/>
            <p:cNvGrpSpPr>
              <a:grpSpLocks/>
            </p:cNvGrpSpPr>
            <p:nvPr/>
          </p:nvGrpSpPr>
          <p:grpSpPr bwMode="auto">
            <a:xfrm>
              <a:off x="1184" y="3264"/>
              <a:ext cx="1116" cy="384"/>
              <a:chOff x="1184" y="3264"/>
              <a:chExt cx="1116" cy="384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1212" y="3264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1184" y="3264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8" name="Group 60"/>
            <p:cNvGrpSpPr>
              <a:grpSpLocks/>
            </p:cNvGrpSpPr>
            <p:nvPr/>
          </p:nvGrpSpPr>
          <p:grpSpPr bwMode="auto">
            <a:xfrm>
              <a:off x="0" y="3648"/>
              <a:ext cx="1184" cy="384"/>
              <a:chOff x="0" y="3648"/>
              <a:chExt cx="1184" cy="384"/>
            </a:xfrm>
          </p:grpSpPr>
          <p:sp>
            <p:nvSpPr>
              <p:cNvPr id="114" name="Rectangle 61"/>
              <p:cNvSpPr>
                <a:spLocks noChangeArrowheads="1"/>
              </p:cNvSpPr>
              <p:nvPr/>
            </p:nvSpPr>
            <p:spPr bwMode="auto">
              <a:xfrm>
                <a:off x="28" y="3648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Aroclor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5" name="Rectangle 62"/>
              <p:cNvSpPr>
                <a:spLocks noChangeArrowheads="1"/>
              </p:cNvSpPr>
              <p:nvPr/>
            </p:nvSpPr>
            <p:spPr bwMode="auto">
              <a:xfrm>
                <a:off x="0" y="3648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63"/>
            <p:cNvGrpSpPr>
              <a:grpSpLocks/>
            </p:cNvGrpSpPr>
            <p:nvPr/>
          </p:nvGrpSpPr>
          <p:grpSpPr bwMode="auto">
            <a:xfrm>
              <a:off x="1184" y="3648"/>
              <a:ext cx="1116" cy="384"/>
              <a:chOff x="1184" y="3648"/>
              <a:chExt cx="1116" cy="384"/>
            </a:xfrm>
          </p:grpSpPr>
          <p:sp>
            <p:nvSpPr>
              <p:cNvPr id="112" name="Rectangle 64"/>
              <p:cNvSpPr>
                <a:spLocks noChangeArrowheads="1"/>
              </p:cNvSpPr>
              <p:nvPr/>
            </p:nvSpPr>
            <p:spPr bwMode="auto">
              <a:xfrm>
                <a:off x="1212" y="3648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25-1</a:t>
                </a:r>
                <a:r>
                  <a:rPr lang="cs-CZ" sz="2200" b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11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3" name="Rectangle 65"/>
              <p:cNvSpPr>
                <a:spLocks noChangeArrowheads="1"/>
              </p:cNvSpPr>
              <p:nvPr/>
            </p:nvSpPr>
            <p:spPr bwMode="auto">
              <a:xfrm>
                <a:off x="1184" y="3648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0" name="Group 66"/>
            <p:cNvGrpSpPr>
              <a:grpSpLocks/>
            </p:cNvGrpSpPr>
            <p:nvPr/>
          </p:nvGrpSpPr>
          <p:grpSpPr bwMode="auto">
            <a:xfrm>
              <a:off x="0" y="4032"/>
              <a:ext cx="1184" cy="384"/>
              <a:chOff x="0" y="4032"/>
              <a:chExt cx="1184" cy="384"/>
            </a:xfrm>
          </p:grpSpPr>
          <p:sp>
            <p:nvSpPr>
              <p:cNvPr id="110" name="Rectangle 67"/>
              <p:cNvSpPr>
                <a:spLocks noChangeArrowheads="1"/>
              </p:cNvSpPr>
              <p:nvPr/>
            </p:nvSpPr>
            <p:spPr bwMode="auto">
              <a:xfrm>
                <a:off x="28" y="4032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Individual PCBs typical values</a:t>
                </a:r>
              </a:p>
              <a:p>
                <a:pPr eaLnBrk="0" hangingPunct="0"/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11" name="Rectangle 68"/>
              <p:cNvSpPr>
                <a:spLocks noChangeArrowheads="1"/>
              </p:cNvSpPr>
              <p:nvPr/>
            </p:nvSpPr>
            <p:spPr bwMode="auto">
              <a:xfrm>
                <a:off x="0" y="4032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69"/>
            <p:cNvGrpSpPr>
              <a:grpSpLocks/>
            </p:cNvGrpSpPr>
            <p:nvPr/>
          </p:nvGrpSpPr>
          <p:grpSpPr bwMode="auto">
            <a:xfrm>
              <a:off x="1184" y="4032"/>
              <a:ext cx="1116" cy="384"/>
              <a:chOff x="1184" y="4032"/>
              <a:chExt cx="1116" cy="384"/>
            </a:xfrm>
          </p:grpSpPr>
          <p:sp>
            <p:nvSpPr>
              <p:cNvPr id="108" name="Rectangle 70"/>
              <p:cNvSpPr>
                <a:spLocks noChangeArrowheads="1"/>
              </p:cNvSpPr>
              <p:nvPr/>
            </p:nvSpPr>
            <p:spPr bwMode="auto">
              <a:xfrm>
                <a:off x="1212" y="4032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>
                    <a:latin typeface="Times New Roman" pitchFamily="18" charset="0"/>
                    <a:cs typeface="Times New Roman" pitchFamily="18" charset="0"/>
                  </a:rPr>
                  <a:t>64 - 87</a:t>
                </a:r>
                <a:endParaRPr lang="en-GB" sz="2200" b="0">
                  <a:latin typeface="Times New Roman" pitchFamily="18" charset="0"/>
                </a:endParaRPr>
              </a:p>
            </p:txBody>
          </p:sp>
          <p:sp>
            <p:nvSpPr>
              <p:cNvPr id="109" name="Rectangle 71"/>
              <p:cNvSpPr>
                <a:spLocks noChangeArrowheads="1"/>
              </p:cNvSpPr>
              <p:nvPr/>
            </p:nvSpPr>
            <p:spPr bwMode="auto">
              <a:xfrm>
                <a:off x="1184" y="4032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" name="Group 72"/>
            <p:cNvGrpSpPr>
              <a:grpSpLocks/>
            </p:cNvGrpSpPr>
            <p:nvPr/>
          </p:nvGrpSpPr>
          <p:grpSpPr bwMode="auto">
            <a:xfrm>
              <a:off x="0" y="4416"/>
              <a:ext cx="1184" cy="384"/>
              <a:chOff x="0" y="4416"/>
              <a:chExt cx="1184" cy="384"/>
            </a:xfrm>
          </p:grpSpPr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28" y="4416"/>
                <a:ext cx="112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b="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tris</a:t>
                </a:r>
                <a:r>
                  <a:rPr lang="en-GB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-(4-chlorophenyl)-methanol</a:t>
                </a: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0" y="4416"/>
                <a:ext cx="1184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" name="Group 75"/>
            <p:cNvGrpSpPr>
              <a:grpSpLocks/>
            </p:cNvGrpSpPr>
            <p:nvPr/>
          </p:nvGrpSpPr>
          <p:grpSpPr bwMode="auto">
            <a:xfrm>
              <a:off x="1184" y="4416"/>
              <a:ext cx="1116" cy="384"/>
              <a:chOff x="1184" y="4416"/>
              <a:chExt cx="1116" cy="384"/>
            </a:xfrm>
          </p:grpSpPr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1212" y="4416"/>
                <a:ext cx="1060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 sz="2200" b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0.2</a:t>
                </a:r>
                <a:endParaRPr lang="en-GB" sz="2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hangingPunct="0"/>
                <a:endParaRPr lang="en-GB" sz="2200" b="0" dirty="0">
                  <a:latin typeface="Times New Roman" pitchFamily="18" charset="0"/>
                </a:endParaRPr>
              </a:p>
            </p:txBody>
          </p:sp>
          <p:sp>
            <p:nvSpPr>
              <p:cNvPr id="105" name="Rectangle 77"/>
              <p:cNvSpPr>
                <a:spLocks noChangeArrowheads="1"/>
              </p:cNvSpPr>
              <p:nvPr/>
            </p:nvSpPr>
            <p:spPr bwMode="auto">
              <a:xfrm>
                <a:off x="1184" y="4416"/>
                <a:ext cx="1116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</a:t>
            </a:r>
            <a:r>
              <a:rPr lang="en-GB" dirty="0" err="1" smtClean="0"/>
              <a:t>ligands</a:t>
            </a:r>
            <a:r>
              <a:rPr lang="en-GB" dirty="0" smtClean="0"/>
              <a:t> of NR</a:t>
            </a:r>
            <a:endParaRPr lang="en-GB" dirty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 smtClean="0"/>
              <a:t>S</a:t>
            </a:r>
            <a:r>
              <a:rPr lang="tr-TR" sz="2000" b="1" dirty="0" smtClean="0"/>
              <a:t>mall, lipid-soluble </a:t>
            </a:r>
            <a:r>
              <a:rPr lang="cs-CZ" sz="2000" b="1" dirty="0" err="1" smtClean="0"/>
              <a:t>molecules</a:t>
            </a:r>
            <a:endParaRPr lang="tr-TR" sz="2000" dirty="0" smtClean="0"/>
          </a:p>
          <a:p>
            <a:pPr lvl="1" eaLnBrk="1" hangingPunct="1"/>
            <a:r>
              <a:rPr lang="en-GB" sz="1600" dirty="0" smtClean="0"/>
              <a:t>D</a:t>
            </a:r>
            <a:r>
              <a:rPr lang="tr-TR" sz="1600" dirty="0" smtClean="0"/>
              <a:t>iffuse through plasma and nuclear membranes and interact directly with the transcription factors they control.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 smtClean="0"/>
              <a:t>sex steroids (</a:t>
            </a:r>
            <a:r>
              <a:rPr lang="en-GB" sz="1200" dirty="0" err="1" smtClean="0"/>
              <a:t>estrogen</a:t>
            </a:r>
            <a:r>
              <a:rPr lang="en-GB" sz="1200" dirty="0" smtClean="0"/>
              <a:t>, progesterone, testosterone)</a:t>
            </a:r>
          </a:p>
          <a:p>
            <a:pPr lvl="2" eaLnBrk="1" hangingPunct="1"/>
            <a:r>
              <a:rPr lang="en-GB" sz="1200" dirty="0" smtClean="0"/>
              <a:t>corticosteroids  (</a:t>
            </a:r>
            <a:r>
              <a:rPr lang="en-GB" sz="1200" dirty="0" err="1" smtClean="0"/>
              <a:t>glucocorticoids</a:t>
            </a:r>
            <a:r>
              <a:rPr lang="en-GB" sz="1200" dirty="0" smtClean="0"/>
              <a:t> and </a:t>
            </a:r>
            <a:r>
              <a:rPr lang="en-GB" sz="1200" dirty="0" err="1" smtClean="0"/>
              <a:t>mineralcorticoids</a:t>
            </a:r>
            <a:r>
              <a:rPr lang="en-GB" sz="1200" dirty="0" smtClean="0"/>
              <a:t>)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en-GB" sz="1200" dirty="0" smtClean="0"/>
          </a:p>
          <a:p>
            <a:pPr lvl="1" eaLnBrk="1" hangingPunct="1"/>
            <a:r>
              <a:rPr lang="en-GB" sz="1600" b="1" dirty="0" smtClean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 smtClean="0">
                <a:solidFill>
                  <a:schemeClr val="tx2"/>
                </a:solidFill>
              </a:rPr>
              <a:t>ligands</a:t>
            </a:r>
            <a:r>
              <a:rPr lang="en-GB" sz="1200" b="1" dirty="0" smtClean="0">
                <a:solidFill>
                  <a:schemeClr val="tx2"/>
                </a:solidFill>
              </a:rPr>
              <a:t/>
            </a:r>
            <a:br>
              <a:rPr lang="en-GB" sz="1200" b="1" dirty="0" smtClean="0">
                <a:solidFill>
                  <a:schemeClr val="tx2"/>
                </a:solidFill>
              </a:rPr>
            </a:br>
            <a:r>
              <a:rPr lang="en-GB" sz="1200" dirty="0" smtClean="0"/>
              <a:t>Thyroid hormone, vitamin D3, retinoic acid, </a:t>
            </a:r>
            <a:r>
              <a:rPr lang="en-GB" sz="1200" dirty="0" err="1" smtClean="0"/>
              <a:t>ligands</a:t>
            </a:r>
            <a:r>
              <a:rPr lang="en-GB" sz="1200" dirty="0" smtClean="0"/>
              <a:t> of </a:t>
            </a:r>
            <a:r>
              <a:rPr lang="en-GB" sz="1200" dirty="0" err="1" smtClean="0"/>
              <a:t>AhR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pPr lvl="1" eaLnBrk="1" hangingPunct="1"/>
            <a:r>
              <a:rPr lang="cs-CZ" sz="1600" b="1" dirty="0" err="1" smtClean="0">
                <a:solidFill>
                  <a:schemeClr val="tx2"/>
                </a:solidFill>
              </a:rPr>
              <a:t>Small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molecules</a:t>
            </a:r>
            <a:r>
              <a:rPr lang="cs-CZ" sz="1600" b="1" dirty="0" smtClean="0">
                <a:solidFill>
                  <a:schemeClr val="tx2"/>
                </a:solidFill>
              </a:rPr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gases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cs-CZ" sz="1200" dirty="0" err="1" smtClean="0"/>
              <a:t>e.g</a:t>
            </a:r>
            <a:r>
              <a:rPr lang="cs-CZ" sz="1200" dirty="0" smtClean="0"/>
              <a:t>. NO (</a:t>
            </a:r>
            <a:r>
              <a:rPr lang="cs-CZ" sz="1200" dirty="0" err="1" smtClean="0"/>
              <a:t>signaling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</a:t>
            </a:r>
            <a:r>
              <a:rPr lang="cs-CZ" sz="1200" dirty="0" err="1" smtClean="0"/>
              <a:t>immune</a:t>
            </a:r>
            <a:r>
              <a:rPr lang="cs-CZ" sz="1200" dirty="0" smtClean="0"/>
              <a:t> </a:t>
            </a:r>
            <a:r>
              <a:rPr lang="cs-CZ" sz="1200" dirty="0" err="1" smtClean="0"/>
              <a:t>reactions</a:t>
            </a:r>
            <a:r>
              <a:rPr lang="cs-CZ" sz="1200" dirty="0" smtClean="0"/>
              <a:t>)</a:t>
            </a:r>
            <a:endParaRPr lang="en-GB" sz="12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Antiandrogenic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compound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b="1" dirty="0" err="1" smtClean="0">
                <a:solidFill>
                  <a:srgbClr val="00B050"/>
                </a:solidFill>
              </a:rPr>
              <a:t>tris</a:t>
            </a:r>
            <a:r>
              <a:rPr lang="en-GB" b="1" dirty="0" smtClean="0">
                <a:solidFill>
                  <a:srgbClr val="00B050"/>
                </a:solidFill>
              </a:rPr>
              <a:t>-(4-chlorophenyl)-methanol</a:t>
            </a:r>
          </a:p>
          <a:p>
            <a:pPr lvl="1"/>
            <a:r>
              <a:rPr lang="en-GB" dirty="0" smtClean="0"/>
              <a:t>Ubiquitous contaminant of uncertain origin</a:t>
            </a:r>
          </a:p>
          <a:p>
            <a:pPr lvl="1"/>
            <a:r>
              <a:rPr lang="en-GB" dirty="0" smtClean="0"/>
              <a:t>Probable metabolite of </a:t>
            </a:r>
            <a:r>
              <a:rPr lang="en-GB" dirty="0" smtClean="0"/>
              <a:t>DDT-mixture</a:t>
            </a:r>
            <a:r>
              <a:rPr lang="cs-CZ" dirty="0" smtClean="0"/>
              <a:t>s</a:t>
            </a:r>
            <a:endParaRPr lang="en-GB" dirty="0" smtClean="0"/>
          </a:p>
          <a:p>
            <a:pPr lvl="1"/>
            <a:r>
              <a:rPr lang="en-GB" dirty="0" smtClean="0"/>
              <a:t>Levels in human blood serum </a:t>
            </a:r>
            <a:r>
              <a:rPr lang="en-GB" dirty="0" err="1" smtClean="0"/>
              <a:t>cca</a:t>
            </a:r>
            <a:r>
              <a:rPr lang="en-GB" dirty="0" smtClean="0"/>
              <a:t>. 50nM</a:t>
            </a:r>
          </a:p>
          <a:p>
            <a:pPr lvl="1"/>
            <a:r>
              <a:rPr lang="en-GB" dirty="0" err="1" smtClean="0"/>
              <a:t>antiAR</a:t>
            </a:r>
            <a:r>
              <a:rPr lang="en-GB" dirty="0" smtClean="0"/>
              <a:t> potency - EC50 – </a:t>
            </a:r>
            <a:r>
              <a:rPr lang="en-GB" dirty="0" err="1" smtClean="0"/>
              <a:t>cca</a:t>
            </a:r>
            <a:r>
              <a:rPr lang="en-GB" dirty="0" smtClean="0"/>
              <a:t>. 200nM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78336" cy="22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nti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r>
              <a:rPr lang="cs-CZ" dirty="0" err="1" smtClean="0">
                <a:solidFill>
                  <a:schemeClr val="tx1"/>
                </a:solidFill>
              </a:rPr>
              <a:t>androgenicity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In vivo Hershberger assay </a:t>
            </a:r>
          </a:p>
          <a:p>
            <a:pPr lvl="1"/>
            <a:r>
              <a:rPr lang="en-GB" dirty="0" smtClean="0"/>
              <a:t>castrated rats treated with examined substance</a:t>
            </a:r>
          </a:p>
          <a:p>
            <a:pPr lvl="1"/>
            <a:r>
              <a:rPr lang="en-GB" dirty="0" smtClean="0"/>
              <a:t>Endpoint – after 4-7 days – seminal vesicles and ventral prostate weight</a:t>
            </a:r>
          </a:p>
          <a:p>
            <a:r>
              <a:rPr lang="en-GB" b="1" dirty="0" smtClean="0"/>
              <a:t>In vivo measurement of testosterone blood levels</a:t>
            </a:r>
          </a:p>
          <a:p>
            <a:endParaRPr lang="en-GB" dirty="0" smtClean="0"/>
          </a:p>
          <a:p>
            <a:r>
              <a:rPr lang="en-GB" b="1" dirty="0" smtClean="0"/>
              <a:t>In vitro cell proliferation assays </a:t>
            </a:r>
          </a:p>
          <a:p>
            <a:pPr lvl="1"/>
            <a:r>
              <a:rPr lang="en-GB" dirty="0" smtClean="0"/>
              <a:t>cells with androgen-dependent growth: mammary carcinoma cell lines</a:t>
            </a:r>
          </a:p>
          <a:p>
            <a:pPr lvl="1"/>
            <a:r>
              <a:rPr lang="en-GB" dirty="0" smtClean="0"/>
              <a:t>prostatic carcinoma cell lines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Receptor-reporter assays</a:t>
            </a:r>
          </a:p>
          <a:p>
            <a:pPr lvl="1"/>
            <a:r>
              <a:rPr lang="en-GB" dirty="0" smtClean="0"/>
              <a:t>Gene for </a:t>
            </a:r>
            <a:r>
              <a:rPr lang="en-GB" dirty="0" err="1" smtClean="0"/>
              <a:t>luciferase</a:t>
            </a:r>
            <a:r>
              <a:rPr lang="en-GB" dirty="0" smtClean="0"/>
              <a:t> (or GFP) under control of AR</a:t>
            </a:r>
          </a:p>
          <a:p>
            <a:pPr lvl="2"/>
            <a:r>
              <a:rPr lang="en-GB" dirty="0" smtClean="0"/>
              <a:t>AR-CALUX (human breast carcinoma T47D)</a:t>
            </a:r>
          </a:p>
          <a:p>
            <a:pPr lvl="2"/>
            <a:r>
              <a:rPr lang="en-GB" dirty="0" smtClean="0"/>
              <a:t>PALM (human prostatic carcinoma PC-3)</a:t>
            </a:r>
          </a:p>
          <a:p>
            <a:pPr lvl="2"/>
            <a:r>
              <a:rPr lang="en-GB" dirty="0" smtClean="0"/>
              <a:t>CHO515 (Chinese hamster ovary CHO)</a:t>
            </a:r>
          </a:p>
          <a:p>
            <a:pPr lvl="1"/>
            <a:r>
              <a:rPr lang="en-GB" dirty="0" smtClean="0"/>
              <a:t>Yeast </a:t>
            </a:r>
            <a:r>
              <a:rPr lang="en-GB" dirty="0" err="1" smtClean="0"/>
              <a:t>transfected</a:t>
            </a:r>
            <a:r>
              <a:rPr lang="en-GB" dirty="0" smtClean="0"/>
              <a:t> cells</a:t>
            </a:r>
          </a:p>
          <a:p>
            <a:pPr lvl="2"/>
            <a:r>
              <a:rPr lang="en-GB" dirty="0" smtClean="0"/>
              <a:t>beta-</a:t>
            </a:r>
            <a:r>
              <a:rPr lang="en-GB" dirty="0" err="1" smtClean="0"/>
              <a:t>galactosidase</a:t>
            </a:r>
            <a:r>
              <a:rPr lang="en-GB" dirty="0" smtClean="0"/>
              <a:t> reporter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chemeClr val="tx1"/>
                </a:solidFill>
              </a:rPr>
              <a:t>THYROID SIGNALLING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208756" cy="49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052736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Crucial roles in metabolism, development and maturation</a:t>
            </a:r>
          </a:p>
          <a:p>
            <a:pPr lvl="1"/>
            <a:r>
              <a:rPr lang="en-GB" dirty="0" smtClean="0"/>
              <a:t>Regulation of metabolism</a:t>
            </a:r>
          </a:p>
          <a:p>
            <a:pPr lvl="2"/>
            <a:r>
              <a:rPr lang="en-GB" dirty="0" smtClean="0"/>
              <a:t>increasing oxygen consumption</a:t>
            </a:r>
          </a:p>
          <a:p>
            <a:pPr lvl="2"/>
            <a:r>
              <a:rPr lang="en-GB" dirty="0" smtClean="0"/>
              <a:t>modulating levels of other hormones (insulin, glucagon, </a:t>
            </a:r>
            <a:r>
              <a:rPr lang="en-GB" dirty="0" err="1" smtClean="0"/>
              <a:t>somatotropin</a:t>
            </a:r>
            <a:r>
              <a:rPr lang="en-GB" dirty="0" smtClean="0"/>
              <a:t>, adrenalin)</a:t>
            </a:r>
          </a:p>
          <a:p>
            <a:pPr lvl="1"/>
            <a:r>
              <a:rPr lang="en-GB" dirty="0" smtClean="0"/>
              <a:t>Important in cell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Crucial role in development of CNS, gonads and bones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EDC compounds interfering with thyroid signalling</a:t>
            </a:r>
          </a:p>
          <a:p>
            <a:pPr lvl="1">
              <a:buNone/>
            </a:pPr>
            <a:r>
              <a:rPr lang="en-GB" b="1" dirty="0" smtClean="0">
                <a:solidFill>
                  <a:schemeClr val="tx2"/>
                </a:solidFill>
              </a:rPr>
              <a:t>“GOITROGENS”</a:t>
            </a:r>
          </a:p>
          <a:p>
            <a:r>
              <a:rPr lang="en-GB" dirty="0" smtClean="0"/>
              <a:t>Many </a:t>
            </a:r>
            <a:r>
              <a:rPr lang="en-GB" dirty="0" smtClean="0"/>
              <a:t>food (vegetables) contain </a:t>
            </a:r>
            <a:r>
              <a:rPr lang="en-GB" dirty="0" err="1" smtClean="0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Thyroid hormones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915816" y="3304431"/>
            <a:ext cx="5813425" cy="3436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9512" y="522920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</a:t>
            </a:r>
            <a:r>
              <a:rPr lang="cs-CZ" b="0" dirty="0" err="1">
                <a:latin typeface="+mj-lt"/>
              </a:rPr>
              <a:t>prohormone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0" dirty="0" smtClean="0">
                <a:latin typeface="+mj-lt"/>
                <a:sym typeface="Wingdings" pitchFamily="2" charset="2"/>
              </a:rPr>
              <a:t> </a:t>
            </a:r>
            <a:r>
              <a:rPr lang="cs-CZ" b="0" dirty="0" err="1" smtClean="0">
                <a:latin typeface="+mj-lt"/>
              </a:rPr>
              <a:t>active</a:t>
            </a:r>
            <a:r>
              <a:rPr lang="cs-CZ" b="0" dirty="0" smtClean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form</a:t>
            </a:r>
            <a:r>
              <a:rPr lang="cs-CZ" b="0" dirty="0">
                <a:latin typeface="+mj-lt"/>
              </a:rPr>
              <a:t>,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>
                <a:latin typeface="+mj-lt"/>
              </a:rPr>
              <a:t>Also called </a:t>
            </a:r>
            <a:r>
              <a:rPr lang="en-US" sz="2400" b="0" dirty="0" err="1">
                <a:latin typeface="+mj-lt"/>
              </a:rPr>
              <a:t>tetraiodothyronine</a:t>
            </a:r>
            <a:endParaRPr lang="en-US" sz="2400" b="0" dirty="0">
              <a:latin typeface="+mj-lt"/>
            </a:endParaRPr>
          </a:p>
          <a:p>
            <a:r>
              <a:rPr lang="en-US" sz="2400" b="0" dirty="0">
                <a:latin typeface="+mj-lt"/>
              </a:rPr>
              <a:t>Contains 4 iodide ions</a:t>
            </a:r>
            <a:endParaRPr lang="cs-CZ" sz="24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Triiodothyronine</a:t>
            </a:r>
            <a:r>
              <a:rPr lang="en-US" sz="2800" b="1" dirty="0">
                <a:latin typeface="+mj-lt"/>
              </a:rPr>
              <a:t> (T3)</a:t>
            </a:r>
            <a:endParaRPr lang="cs-CZ" sz="2800" b="1" dirty="0"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19700" y="1773238"/>
            <a:ext cx="331372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produced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deiodination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>
                <a:solidFill>
                  <a:schemeClr val="tx2"/>
                </a:solidFill>
                <a:latin typeface="+mj-lt"/>
              </a:rPr>
              <a:t/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in target tissues  (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deiodinases</a:t>
            </a:r>
            <a:r>
              <a:rPr lang="en-US" u="sng" dirty="0">
                <a:latin typeface="+mj-lt"/>
              </a:rPr>
              <a:t>)</a:t>
            </a:r>
          </a:p>
          <a:p>
            <a:endParaRPr lang="cs-CZ" sz="24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2"/>
                </a:solidFill>
              </a:rPr>
              <a:t>Disruption</a:t>
            </a:r>
            <a:r>
              <a:rPr lang="cs-CZ" b="1" dirty="0" smtClean="0">
                <a:solidFill>
                  <a:schemeClr val="tx2"/>
                </a:solidFill>
              </a:rPr>
              <a:t> of e</a:t>
            </a:r>
            <a:r>
              <a:rPr lang="en-US" b="1" dirty="0" err="1" smtClean="0">
                <a:solidFill>
                  <a:schemeClr val="tx2"/>
                </a:solidFill>
              </a:rPr>
              <a:t>nzymes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involved in 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GB" dirty="0" err="1" smtClean="0">
                <a:solidFill>
                  <a:schemeClr val="tx1"/>
                </a:solidFill>
              </a:rPr>
              <a:t>yroid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metabolism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peroxidases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iodination of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 coupling of iodinated </a:t>
            </a:r>
            <a:r>
              <a:rPr lang="en-GB" dirty="0" err="1" smtClean="0">
                <a:solidFill>
                  <a:schemeClr val="tx1"/>
                </a:solidFill>
              </a:rPr>
              <a:t>tyrosyl</a:t>
            </a:r>
            <a:r>
              <a:rPr lang="en-GB" dirty="0" smtClean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Thyroid </a:t>
            </a:r>
            <a:r>
              <a:rPr lang="en-GB" b="1" dirty="0" err="1" smtClean="0">
                <a:solidFill>
                  <a:schemeClr val="tx1"/>
                </a:solidFill>
              </a:rPr>
              <a:t>deiodinases</a:t>
            </a:r>
            <a:endParaRPr lang="en-GB" b="1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D3 - deactivation into rT3 via </a:t>
            </a:r>
            <a:r>
              <a:rPr lang="en-GB" dirty="0" err="1" smtClean="0">
                <a:solidFill>
                  <a:schemeClr val="tx1"/>
                </a:solidFill>
              </a:rPr>
              <a:t>deiodination</a:t>
            </a:r>
            <a:r>
              <a:rPr lang="en-GB" dirty="0" smtClean="0">
                <a:solidFill>
                  <a:schemeClr val="tx1"/>
                </a:solidFill>
              </a:rPr>
              <a:t> on „inner“ ring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Many </a:t>
            </a:r>
            <a:r>
              <a:rPr lang="en-GB" b="1" dirty="0" err="1" smtClean="0">
                <a:solidFill>
                  <a:schemeClr val="tx2"/>
                </a:solidFill>
              </a:rPr>
              <a:t>goitrogens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affect expression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chemeClr val="tx1"/>
                </a:solidFill>
              </a:rPr>
              <a:t>activities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outcomes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of these key enzymes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PTU – </a:t>
            </a:r>
            <a:r>
              <a:rPr lang="en-GB" b="1" dirty="0" err="1" smtClean="0">
                <a:solidFill>
                  <a:srgbClr val="00B050"/>
                </a:solidFill>
              </a:rPr>
              <a:t>propylthiouracil</a:t>
            </a:r>
            <a:endParaRPr lang="en-GB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rgbClr val="FF0000"/>
                </a:solidFill>
              </a:rPr>
              <a:t>effect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deiodinases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cs-CZ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b="1" dirty="0" err="1" smtClean="0">
                <a:solidFill>
                  <a:srgbClr val="00B050"/>
                </a:solidFill>
              </a:rPr>
              <a:t>Thiocyanate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([SCN]</a:t>
            </a:r>
            <a:r>
              <a:rPr lang="en-GB" b="1" baseline="30000" dirty="0" smtClean="0">
                <a:solidFill>
                  <a:srgbClr val="00B050"/>
                </a:solidFill>
              </a:rPr>
              <a:t>−</a:t>
            </a:r>
            <a:r>
              <a:rPr lang="en-GB" b="1" dirty="0" smtClean="0">
                <a:solidFill>
                  <a:srgbClr val="00B050"/>
                </a:solidFill>
              </a:rPr>
              <a:t>) or </a:t>
            </a:r>
            <a:r>
              <a:rPr lang="en-GB" b="1" dirty="0" err="1" smtClean="0">
                <a:solidFill>
                  <a:srgbClr val="00B050"/>
                </a:solidFill>
              </a:rPr>
              <a:t>perchlorate</a:t>
            </a:r>
            <a:r>
              <a:rPr lang="en-GB" b="1" dirty="0" smtClean="0">
                <a:solidFill>
                  <a:srgbClr val="00B050"/>
                </a:solidFill>
              </a:rPr>
              <a:t> (NaClO</a:t>
            </a:r>
            <a:r>
              <a:rPr lang="en-GB" b="1" baseline="-25000" dirty="0" smtClean="0">
                <a:solidFill>
                  <a:srgbClr val="00B050"/>
                </a:solidFill>
              </a:rPr>
              <a:t>4</a:t>
            </a:r>
            <a:r>
              <a:rPr lang="en-GB" b="1" dirty="0" smtClean="0">
                <a:solidFill>
                  <a:srgbClr val="00B050"/>
                </a:solidFill>
              </a:rPr>
              <a:t>)</a:t>
            </a:r>
          </a:p>
          <a:p>
            <a:pPr lvl="1">
              <a:buNone/>
            </a:pP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 smtClean="0">
                <a:solidFill>
                  <a:srgbClr val="FF0000"/>
                </a:solidFill>
              </a:rPr>
              <a:t>effect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cs-CZ" dirty="0" err="1" smtClean="0">
                <a:solidFill>
                  <a:srgbClr val="FF0000"/>
                </a:solidFill>
              </a:rPr>
              <a:t>iodine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uptake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638" y="4047456"/>
            <a:ext cx="932241" cy="623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70C0"/>
                </a:solidFill>
              </a:rPr>
              <a:t>Disruption</a:t>
            </a:r>
            <a:r>
              <a:rPr lang="cs-CZ" b="1" dirty="0" smtClean="0">
                <a:solidFill>
                  <a:srgbClr val="0070C0"/>
                </a:solidFill>
              </a:rPr>
              <a:t> of transport </a:t>
            </a:r>
            <a:r>
              <a:rPr lang="cs-CZ" dirty="0" smtClean="0">
                <a:solidFill>
                  <a:schemeClr val="tx1"/>
                </a:solidFill>
              </a:rPr>
              <a:t>of </a:t>
            </a:r>
            <a:r>
              <a:rPr lang="cs-CZ" dirty="0" err="1" smtClean="0">
                <a:solidFill>
                  <a:schemeClr val="tx1"/>
                </a:solidFill>
              </a:rPr>
              <a:t>thyroid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hormones</a:t>
            </a:r>
            <a:r>
              <a:rPr lang="cs-CZ" dirty="0" smtClean="0">
                <a:solidFill>
                  <a:schemeClr val="tx1"/>
                </a:solidFill>
              </a:rPr>
              <a:t> in </a:t>
            </a:r>
            <a:r>
              <a:rPr lang="cs-CZ" dirty="0" err="1" smtClean="0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5616624" cy="500895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SPECIFIC TRANSPORTERS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</a:rPr>
              <a:t>blood</a:t>
            </a:r>
            <a:endParaRPr lang="cs-CZ" sz="1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regulating</a:t>
            </a:r>
            <a:r>
              <a:rPr lang="cs-CZ" sz="1400" dirty="0" smtClean="0">
                <a:solidFill>
                  <a:schemeClr val="tx1"/>
                </a:solidFill>
              </a:rPr>
              <a:t> free T4 </a:t>
            </a:r>
            <a:r>
              <a:rPr lang="cs-CZ" sz="1400" dirty="0" err="1" smtClean="0">
                <a:solidFill>
                  <a:schemeClr val="tx1"/>
                </a:solidFill>
              </a:rPr>
              <a:t>and</a:t>
            </a:r>
            <a:r>
              <a:rPr lang="cs-CZ" sz="1400" dirty="0" smtClean="0">
                <a:solidFill>
                  <a:schemeClr val="tx1"/>
                </a:solidFill>
              </a:rPr>
              <a:t> T3 </a:t>
            </a:r>
            <a:r>
              <a:rPr lang="cs-CZ" sz="1400" dirty="0" err="1" smtClean="0">
                <a:solidFill>
                  <a:schemeClr val="tx1"/>
                </a:solidFill>
              </a:rPr>
              <a:t>levels</a:t>
            </a:r>
            <a:endParaRPr lang="cs-CZ" sz="1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3 </a:t>
            </a:r>
            <a:r>
              <a:rPr lang="cs-CZ" sz="1400" dirty="0" err="1" smtClean="0">
                <a:solidFill>
                  <a:schemeClr val="tx1"/>
                </a:solidFill>
              </a:rPr>
              <a:t>types</a:t>
            </a:r>
            <a:r>
              <a:rPr lang="cs-CZ" sz="1400" dirty="0" smtClean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 err="1" smtClean="0">
                <a:solidFill>
                  <a:schemeClr val="tx1"/>
                </a:solidFill>
              </a:rPr>
              <a:t>Thyroid</a:t>
            </a:r>
            <a:r>
              <a:rPr lang="cs-CZ" sz="1100" dirty="0" smtClean="0">
                <a:solidFill>
                  <a:schemeClr val="tx1"/>
                </a:solidFill>
              </a:rPr>
              <a:t>-</a:t>
            </a:r>
            <a:r>
              <a:rPr lang="cs-CZ" sz="1100" dirty="0" err="1" smtClean="0">
                <a:solidFill>
                  <a:schemeClr val="tx1"/>
                </a:solidFill>
              </a:rPr>
              <a:t>binding</a:t>
            </a:r>
            <a:r>
              <a:rPr lang="cs-CZ" sz="1100" dirty="0" smtClean="0">
                <a:solidFill>
                  <a:schemeClr val="tx1"/>
                </a:solidFill>
              </a:rPr>
              <a:t> </a:t>
            </a:r>
            <a:r>
              <a:rPr lang="cs-CZ" sz="1100" dirty="0" err="1" smtClean="0">
                <a:solidFill>
                  <a:schemeClr val="tx1"/>
                </a:solidFill>
              </a:rPr>
              <a:t>prealbunin</a:t>
            </a:r>
            <a:r>
              <a:rPr lang="cs-CZ" sz="1100" dirty="0" smtClean="0">
                <a:solidFill>
                  <a:schemeClr val="tx1"/>
                </a:solidFill>
              </a:rPr>
              <a:t> (</a:t>
            </a:r>
            <a:r>
              <a:rPr lang="cs-CZ" sz="1100" dirty="0" err="1" smtClean="0">
                <a:solidFill>
                  <a:schemeClr val="tx1"/>
                </a:solidFill>
              </a:rPr>
              <a:t>transthyretin</a:t>
            </a:r>
            <a:r>
              <a:rPr lang="cs-CZ" sz="1100" dirty="0" smtClean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 smtClean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b="1" dirty="0" err="1" smtClean="0">
                <a:solidFill>
                  <a:srgbClr val="0070C0"/>
                </a:solidFill>
              </a:rPr>
              <a:t>Thyroid</a:t>
            </a:r>
            <a:r>
              <a:rPr lang="cs-CZ" sz="1100" b="1" dirty="0" smtClean="0">
                <a:solidFill>
                  <a:srgbClr val="0070C0"/>
                </a:solidFill>
              </a:rPr>
              <a:t> </a:t>
            </a:r>
            <a:r>
              <a:rPr lang="cs-CZ" sz="1100" b="1" dirty="0" err="1" smtClean="0">
                <a:solidFill>
                  <a:srgbClr val="0070C0"/>
                </a:solidFill>
              </a:rPr>
              <a:t>binding</a:t>
            </a:r>
            <a:r>
              <a:rPr lang="cs-CZ" sz="1100" b="1" dirty="0" smtClean="0">
                <a:solidFill>
                  <a:srgbClr val="0070C0"/>
                </a:solidFill>
              </a:rPr>
              <a:t> globulin </a:t>
            </a:r>
            <a:r>
              <a:rPr lang="en-GB" sz="1100" b="1" dirty="0" smtClean="0">
                <a:solidFill>
                  <a:srgbClr val="0070C0"/>
                </a:solidFill>
              </a:rPr>
              <a:t>(TBP, </a:t>
            </a:r>
            <a:r>
              <a:rPr lang="cs-CZ" sz="1100" b="1" dirty="0" smtClean="0">
                <a:solidFill>
                  <a:srgbClr val="0070C0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1600" b="1" dirty="0" smtClean="0">
                <a:solidFill>
                  <a:srgbClr val="00B050"/>
                </a:solidFill>
              </a:rPr>
              <a:t>NUMBER OF </a:t>
            </a:r>
            <a:r>
              <a:rPr lang="cs-CZ" sz="1600" b="1" dirty="0" err="1" smtClean="0">
                <a:solidFill>
                  <a:srgbClr val="00B050"/>
                </a:solidFill>
              </a:rPr>
              <a:t>EDCs</a:t>
            </a:r>
            <a:r>
              <a:rPr lang="cs-CZ" sz="1600" b="1" dirty="0" smtClean="0">
                <a:solidFill>
                  <a:srgbClr val="00B050"/>
                </a:solidFill>
              </a:rPr>
              <a:t> </a:t>
            </a:r>
            <a:r>
              <a:rPr lang="cs-CZ" sz="1600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sz="1600" b="1" dirty="0" err="1" smtClean="0">
                <a:solidFill>
                  <a:srgbClr val="00B050"/>
                </a:solidFill>
              </a:rPr>
              <a:t>act</a:t>
            </a:r>
            <a:r>
              <a:rPr lang="cs-CZ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on </a:t>
            </a:r>
            <a:r>
              <a:rPr lang="cs-CZ" sz="1600" b="1" dirty="0" smtClean="0">
                <a:solidFill>
                  <a:srgbClr val="00B050"/>
                </a:solidFill>
              </a:rPr>
              <a:t>transport </a:t>
            </a:r>
            <a:r>
              <a:rPr lang="cs-CZ" sz="1600" b="1" dirty="0" err="1" smtClean="0">
                <a:solidFill>
                  <a:srgbClr val="00B050"/>
                </a:solidFill>
              </a:rPr>
              <a:t>proteins</a:t>
            </a:r>
            <a:endParaRPr lang="cs-CZ" sz="1600" b="1" dirty="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OH-</a:t>
            </a:r>
            <a:r>
              <a:rPr lang="cs-CZ" sz="1400" dirty="0" err="1" smtClean="0">
                <a:solidFill>
                  <a:schemeClr val="tx1"/>
                </a:solidFill>
              </a:rPr>
              <a:t>PCBs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b="1" dirty="0" err="1" smtClean="0">
                <a:solidFill>
                  <a:srgbClr val="00B050"/>
                </a:solidFill>
              </a:rPr>
              <a:t>brominated</a:t>
            </a:r>
            <a:r>
              <a:rPr lang="cs-CZ" sz="1400" b="1" dirty="0" smtClean="0">
                <a:solidFill>
                  <a:srgbClr val="00B050"/>
                </a:solidFill>
              </a:rPr>
              <a:t> </a:t>
            </a:r>
            <a:r>
              <a:rPr lang="cs-CZ" sz="1400" b="1" dirty="0" err="1" smtClean="0">
                <a:solidFill>
                  <a:srgbClr val="00B050"/>
                </a:solidFill>
              </a:rPr>
              <a:t>and</a:t>
            </a:r>
            <a:r>
              <a:rPr lang="cs-CZ" sz="1400" b="1" dirty="0" smtClean="0">
                <a:solidFill>
                  <a:srgbClr val="00B050"/>
                </a:solidFill>
              </a:rPr>
              <a:t> </a:t>
            </a:r>
            <a:r>
              <a:rPr lang="cs-CZ" sz="1400" b="1" dirty="0" err="1" smtClean="0">
                <a:solidFill>
                  <a:srgbClr val="00B050"/>
                </a:solidFill>
              </a:rPr>
              <a:t>chlorinated</a:t>
            </a:r>
            <a:r>
              <a:rPr lang="cs-CZ" sz="1400" b="1" dirty="0" smtClean="0">
                <a:solidFill>
                  <a:srgbClr val="00B050"/>
                </a:solidFill>
              </a:rPr>
              <a:t> </a:t>
            </a:r>
            <a:r>
              <a:rPr lang="cs-CZ" sz="1400" b="1" dirty="0" err="1" smtClean="0">
                <a:solidFill>
                  <a:srgbClr val="00B050"/>
                </a:solidFill>
              </a:rPr>
              <a:t>flame</a:t>
            </a:r>
            <a:r>
              <a:rPr lang="cs-CZ" sz="1400" b="1" dirty="0" smtClean="0">
                <a:solidFill>
                  <a:srgbClr val="00B050"/>
                </a:solidFill>
              </a:rPr>
              <a:t> </a:t>
            </a:r>
            <a:r>
              <a:rPr lang="cs-CZ" sz="1400" b="1" dirty="0" err="1" smtClean="0">
                <a:solidFill>
                  <a:srgbClr val="00B050"/>
                </a:solidFill>
              </a:rPr>
              <a:t>retardants</a:t>
            </a:r>
            <a:r>
              <a:rPr lang="cs-CZ" sz="1400" dirty="0" smtClean="0">
                <a:solidFill>
                  <a:schemeClr val="tx1"/>
                </a:solidFill>
              </a:rPr>
              <a:t>, DDT, </a:t>
            </a:r>
            <a:r>
              <a:rPr lang="cs-CZ" sz="1400" dirty="0" err="1" smtClean="0">
                <a:solidFill>
                  <a:schemeClr val="tx1"/>
                </a:solidFill>
              </a:rPr>
              <a:t>dieldrin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b="1" dirty="0" smtClean="0">
                <a:solidFill>
                  <a:srgbClr val="00B050"/>
                </a:solidFill>
              </a:rPr>
              <a:t>OH-</a:t>
            </a:r>
            <a:r>
              <a:rPr lang="cs-CZ" sz="1400" b="1" dirty="0" err="1" smtClean="0">
                <a:solidFill>
                  <a:srgbClr val="00B050"/>
                </a:solidFill>
              </a:rPr>
              <a:t>PCBs</a:t>
            </a:r>
            <a:r>
              <a:rPr lang="cs-CZ" sz="1400" dirty="0" smtClean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– </a:t>
            </a:r>
            <a:r>
              <a:rPr lang="cs-CZ" sz="1400" dirty="0" err="1" smtClean="0">
                <a:solidFill>
                  <a:schemeClr val="tx1"/>
                </a:solidFill>
              </a:rPr>
              <a:t>equal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affinity</a:t>
            </a:r>
            <a:r>
              <a:rPr lang="cs-CZ" sz="1400" dirty="0" smtClean="0">
                <a:solidFill>
                  <a:schemeClr val="tx1"/>
                </a:solidFill>
              </a:rPr>
              <a:t> to </a:t>
            </a:r>
            <a:r>
              <a:rPr lang="en-GB" sz="1400" b="1" dirty="0" smtClean="0">
                <a:solidFill>
                  <a:srgbClr val="FF0000"/>
                </a:solidFill>
              </a:rPr>
              <a:t>TBP</a:t>
            </a:r>
            <a:r>
              <a:rPr lang="cs-CZ" sz="1400" dirty="0" smtClean="0">
                <a:solidFill>
                  <a:schemeClr val="tx1"/>
                </a:solidFill>
              </a:rPr>
              <a:t> as T4 </a:t>
            </a:r>
            <a:r>
              <a:rPr lang="cs-CZ" sz="1400" dirty="0" err="1" smtClean="0">
                <a:solidFill>
                  <a:schemeClr val="tx1"/>
                </a:solidFill>
              </a:rPr>
              <a:t>and</a:t>
            </a:r>
            <a:r>
              <a:rPr lang="cs-CZ" sz="1400" dirty="0" smtClean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Increased levels of </a:t>
            </a:r>
            <a:r>
              <a:rPr lang="en-GB" sz="1600" dirty="0" smtClean="0">
                <a:solidFill>
                  <a:schemeClr val="tx1"/>
                </a:solidFill>
              </a:rPr>
              <a:t>“f</a:t>
            </a:r>
            <a:r>
              <a:rPr lang="cs-CZ" sz="1600" dirty="0" err="1" smtClean="0">
                <a:solidFill>
                  <a:schemeClr val="tx1"/>
                </a:solidFill>
              </a:rPr>
              <a:t>ree</a:t>
            </a:r>
            <a:r>
              <a:rPr lang="cs-CZ" sz="1600" dirty="0" smtClean="0">
                <a:solidFill>
                  <a:schemeClr val="tx1"/>
                </a:solidFill>
              </a:rPr>
              <a:t> T4</a:t>
            </a:r>
            <a:r>
              <a:rPr lang="en-GB" sz="1600" dirty="0" smtClean="0">
                <a:solidFill>
                  <a:schemeClr val="tx1"/>
                </a:solidFill>
              </a:rPr>
              <a:t>”</a:t>
            </a:r>
            <a:r>
              <a:rPr lang="cs-CZ" sz="1600" dirty="0" smtClean="0">
                <a:solidFill>
                  <a:schemeClr val="tx1"/>
                </a:solidFill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</a:rPr>
              <a:t>blood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negative feedback to TSH </a:t>
            </a:r>
            <a:r>
              <a:rPr lang="cs-CZ" sz="1400" dirty="0" err="1" smtClean="0">
                <a:solidFill>
                  <a:schemeClr val="tx1"/>
                </a:solidFill>
              </a:rPr>
              <a:t>release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 smtClean="0">
                <a:solidFill>
                  <a:schemeClr val="tx1"/>
                </a:solidFill>
              </a:rPr>
              <a:t>increased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depletion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 smtClean="0">
                <a:solidFill>
                  <a:schemeClr val="tx1"/>
                </a:solidFill>
              </a:rPr>
              <a:t>increased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weight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changes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in </a:t>
            </a:r>
            <a:r>
              <a:rPr lang="cs-CZ" sz="1400" dirty="0" err="1" smtClean="0">
                <a:solidFill>
                  <a:schemeClr val="tx1"/>
                </a:solidFill>
              </a:rPr>
              <a:t>thyroid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gland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Documented </a:t>
            </a:r>
            <a:r>
              <a:rPr lang="cs-CZ" sz="1400" dirty="0" err="1" smtClean="0">
                <a:solidFill>
                  <a:schemeClr val="tx1"/>
                </a:solidFill>
              </a:rPr>
              <a:t>after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</a:rPr>
              <a:t>exposure</a:t>
            </a:r>
            <a:r>
              <a:rPr lang="en-US" sz="1400" dirty="0" smtClean="0">
                <a:solidFill>
                  <a:schemeClr val="tx1"/>
                </a:solidFill>
              </a:rPr>
              <a:t>s</a:t>
            </a:r>
            <a:r>
              <a:rPr lang="cs-CZ" sz="1400" dirty="0" smtClean="0">
                <a:solidFill>
                  <a:schemeClr val="tx1"/>
                </a:solidFill>
              </a:rPr>
              <a:t> to </a:t>
            </a:r>
            <a:r>
              <a:rPr lang="cs-CZ" sz="1400" dirty="0" err="1" smtClean="0">
                <a:solidFill>
                  <a:schemeClr val="tx1"/>
                </a:solidFill>
              </a:rPr>
              <a:t>POPs</a:t>
            </a:r>
            <a:r>
              <a:rPr lang="cs-CZ" sz="1400" dirty="0" smtClean="0">
                <a:solidFill>
                  <a:schemeClr val="tx1"/>
                </a:solidFill>
              </a:rPr>
              <a:t> in </a:t>
            </a:r>
            <a:r>
              <a:rPr lang="cs-CZ" sz="1400" dirty="0" err="1" smtClean="0">
                <a:solidFill>
                  <a:schemeClr val="tx1"/>
                </a:solidFill>
              </a:rPr>
              <a:t>vertebrates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 smtClean="0"/>
              <a:t>Hydroxylated</a:t>
            </a:r>
            <a:r>
              <a:rPr lang="en-GB" sz="1200" dirty="0" smtClean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Polybrominated</a:t>
            </a:r>
            <a:r>
              <a:rPr lang="en-GB" sz="1200" dirty="0" smtClean="0"/>
              <a:t> </a:t>
            </a:r>
            <a:r>
              <a:rPr lang="en-GB" sz="1200" dirty="0" err="1" smtClean="0"/>
              <a:t>diphenyl</a:t>
            </a:r>
            <a:r>
              <a:rPr lang="en-GB" sz="1200" dirty="0" smtClean="0"/>
              <a:t> ethers</a:t>
            </a:r>
          </a:p>
          <a:p>
            <a:r>
              <a:rPr lang="en-GB" sz="1200" dirty="0" smtClean="0"/>
              <a:t>(PBDEs) – flame retardants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Effects of thyroid disruption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412776"/>
            <a:ext cx="6131024" cy="45259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Exposures during prenatal stages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smtClean="0"/>
              <a:t>severe damage of CNS (</a:t>
            </a:r>
            <a:r>
              <a:rPr lang="en-GB" sz="2000" dirty="0" err="1" smtClean="0"/>
              <a:t>cretenism</a:t>
            </a:r>
            <a:r>
              <a:rPr lang="en-GB" sz="2000" dirty="0" smtClean="0"/>
              <a:t>, delayed eye opening, cognition)</a:t>
            </a:r>
          </a:p>
          <a:p>
            <a:pPr lvl="1"/>
            <a:r>
              <a:rPr lang="en-GB" sz="2000" dirty="0" err="1" smtClean="0"/>
              <a:t>Megalotestis</a:t>
            </a:r>
            <a:endParaRPr lang="en-GB" sz="2000" dirty="0" smtClean="0"/>
          </a:p>
          <a:p>
            <a:pPr lvl="1"/>
            <a:r>
              <a:rPr lang="en-GB" sz="2000" dirty="0" smtClean="0"/>
              <a:t>Histological changes in thyroid gland (goitre)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 smtClean="0"/>
              <a:t>nervous system fails to develop normally</a:t>
            </a:r>
          </a:p>
          <a:p>
            <a:pPr lvl="1"/>
            <a:r>
              <a:rPr lang="en-GB" sz="2000" dirty="0" smtClean="0"/>
              <a:t>mental retardation</a:t>
            </a:r>
          </a:p>
          <a:p>
            <a:pPr lvl="1"/>
            <a:r>
              <a:rPr lang="en-GB" sz="2000" dirty="0" smtClean="0"/>
              <a:t>skeletal development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2601416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chemeClr val="tx1"/>
                </a:solidFill>
              </a:rPr>
              <a:t>RAR/RXR </a:t>
            </a:r>
            <a:r>
              <a:rPr lang="cs-CZ" sz="3200" dirty="0" err="1" smtClean="0">
                <a:solidFill>
                  <a:schemeClr val="tx1"/>
                </a:solidFill>
              </a:rPr>
              <a:t>receptors</a:t>
            </a:r>
            <a:r>
              <a:rPr lang="cs-CZ" sz="3200" dirty="0" smtClean="0">
                <a:solidFill>
                  <a:schemeClr val="tx1"/>
                </a:solidFill>
              </a:rPr>
              <a:t/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- v</a:t>
            </a:r>
            <a:r>
              <a:rPr lang="en-GB" sz="3200" dirty="0" err="1" smtClean="0">
                <a:solidFill>
                  <a:schemeClr val="tx1"/>
                </a:solidFill>
              </a:rPr>
              <a:t>itamin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A and its </a:t>
            </a:r>
            <a:r>
              <a:rPr lang="en-GB" sz="3200" dirty="0" smtClean="0">
                <a:solidFill>
                  <a:schemeClr val="tx1"/>
                </a:solidFill>
              </a:rPr>
              <a:t>derivatives</a:t>
            </a:r>
            <a:r>
              <a:rPr lang="cs-CZ" sz="3200" dirty="0" smtClean="0">
                <a:solidFill>
                  <a:schemeClr val="tx1"/>
                </a:solidFill>
              </a:rPr>
              <a:t>: </a:t>
            </a:r>
            <a:r>
              <a:rPr lang="en-GB" sz="3200" dirty="0" smtClean="0">
                <a:solidFill>
                  <a:schemeClr val="tx1"/>
                </a:solidFill>
              </a:rPr>
              <a:t>RETINOIDS</a:t>
            </a:r>
            <a:r>
              <a:rPr lang="cs-CZ" sz="3200" dirty="0" smtClean="0">
                <a:solidFill>
                  <a:schemeClr val="tx1"/>
                </a:solidFill>
              </a:rPr>
              <a:t> - </a:t>
            </a:r>
            <a:r>
              <a:rPr lang="en-GB" sz="3200" dirty="0" smtClean="0">
                <a:solidFill>
                  <a:schemeClr val="tx1"/>
                </a:solidFill>
              </a:rPr>
              <a:t/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&amp; their role in </a:t>
            </a:r>
            <a:r>
              <a:rPr lang="en-US" sz="1800" dirty="0" err="1" smtClean="0">
                <a:solidFill>
                  <a:schemeClr val="tx1"/>
                </a:solidFill>
              </a:rPr>
              <a:t>toxicit</a:t>
            </a:r>
            <a:r>
              <a:rPr lang="cs-CZ" sz="1800" dirty="0" smtClean="0">
                <a:solidFill>
                  <a:schemeClr val="tx1"/>
                </a:solidFill>
              </a:rPr>
              <a:t>y</a:t>
            </a:r>
            <a:endParaRPr lang="en-US" sz="1400" i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+mj-lt"/>
              </a:rPr>
              <a:t>Sources</a:t>
            </a:r>
            <a:r>
              <a:rPr lang="cs-CZ" b="1" dirty="0" smtClean="0">
                <a:latin typeface="+mj-lt"/>
              </a:rPr>
              <a:t>: </a:t>
            </a:r>
            <a:r>
              <a:rPr lang="cs-CZ" b="1" dirty="0" err="1" smtClean="0">
                <a:latin typeface="+mj-lt"/>
              </a:rPr>
              <a:t>from</a:t>
            </a:r>
            <a:r>
              <a:rPr lang="cs-CZ" b="1" dirty="0" smtClean="0">
                <a:latin typeface="+mj-lt"/>
              </a:rPr>
              <a:t> diet </a:t>
            </a:r>
            <a:r>
              <a:rPr lang="en-GB" b="1" dirty="0" smtClean="0">
                <a:latin typeface="+mj-lt"/>
              </a:rPr>
              <a:t>- 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r>
              <a:rPr lang="en-GB" b="1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Retinyl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esters</a:t>
            </a:r>
            <a:r>
              <a:rPr lang="cs-CZ" dirty="0" smtClean="0">
                <a:latin typeface="+mj-lt"/>
              </a:rPr>
              <a:t> – </a:t>
            </a:r>
            <a:r>
              <a:rPr lang="cs-CZ" dirty="0" err="1" smtClean="0">
                <a:latin typeface="+mj-lt"/>
              </a:rPr>
              <a:t>animal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sources</a:t>
            </a:r>
            <a:endParaRPr lang="cs-CZ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	</a:t>
            </a:r>
            <a:r>
              <a:rPr lang="cs-CZ" dirty="0" err="1" smtClean="0">
                <a:latin typeface="+mj-lt"/>
              </a:rPr>
              <a:t>Plant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carotenoids</a:t>
            </a:r>
            <a:endParaRPr lang="cs-CZ" dirty="0" smtClean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Retinoids</a:t>
            </a:r>
            <a:r>
              <a:rPr lang="en-GB" dirty="0" smtClean="0">
                <a:solidFill>
                  <a:schemeClr val="tx1"/>
                </a:solidFill>
              </a:rPr>
              <a:t> and their functions</a:t>
            </a:r>
            <a:endParaRPr lang="cs-CZ" sz="3600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Regulation of development and homeostasis in tissues of vertebrates and invertebrates</a:t>
            </a:r>
          </a:p>
          <a:p>
            <a:r>
              <a:rPr lang="en-GB" dirty="0" smtClean="0"/>
              <a:t>Development of embryonic, epithelial cells (gastrointestinal tract, skin, bones)</a:t>
            </a:r>
          </a:p>
          <a:p>
            <a:r>
              <a:rPr lang="en-GB" dirty="0" smtClean="0"/>
              <a:t>Necessary for vision</a:t>
            </a:r>
          </a:p>
          <a:p>
            <a:r>
              <a:rPr lang="en-GB" dirty="0" smtClean="0"/>
              <a:t>Suppressive effects in cancer development </a:t>
            </a:r>
          </a:p>
          <a:p>
            <a:r>
              <a:rPr lang="en-GB" dirty="0" smtClean="0"/>
              <a:t>Important for cell growth, apoptosis and </a:t>
            </a:r>
            <a:r>
              <a:rPr lang="en-GB" dirty="0" err="1" smtClean="0"/>
              <a:t>differenciation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Antioxidative</a:t>
            </a:r>
            <a:r>
              <a:rPr lang="en-GB" dirty="0" smtClean="0"/>
              <a:t> agent</a:t>
            </a:r>
          </a:p>
          <a:p>
            <a:r>
              <a:rPr lang="en-GB" dirty="0" smtClean="0"/>
              <a:t>Affect nervous and immune function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hémata pro přednášku o retinoidech -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93" y="216024"/>
            <a:ext cx="585309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525" y="2925763"/>
            <a:ext cx="23391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latin typeface="+mj-lt"/>
              </a:rPr>
              <a:t>RE: Retinol-Ester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R: Retinol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RBP: Retinol </a:t>
            </a:r>
            <a:r>
              <a:rPr lang="cs-CZ" b="0" dirty="0" err="1">
                <a:latin typeface="+mj-lt"/>
              </a:rPr>
              <a:t>Binding</a:t>
            </a:r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Protein (</a:t>
            </a:r>
            <a:r>
              <a:rPr lang="cs-CZ" b="0" i="1" dirty="0">
                <a:latin typeface="+mj-lt"/>
              </a:rPr>
              <a:t>LMW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  <a:p>
            <a:r>
              <a:rPr lang="cs-CZ" b="0" dirty="0">
                <a:latin typeface="+mj-lt"/>
              </a:rPr>
              <a:t>TTR: </a:t>
            </a:r>
            <a:r>
              <a:rPr lang="cs-CZ" b="0" dirty="0" err="1">
                <a:latin typeface="+mj-lt"/>
              </a:rPr>
              <a:t>Transthyrethin</a:t>
            </a:r>
            <a:r>
              <a:rPr lang="cs-CZ" b="0" dirty="0">
                <a:latin typeface="+mj-lt"/>
              </a:rPr>
              <a:t> </a:t>
            </a:r>
          </a:p>
          <a:p>
            <a:r>
              <a:rPr lang="cs-CZ" b="0" dirty="0">
                <a:latin typeface="+mj-lt"/>
              </a:rPr>
              <a:t>(</a:t>
            </a:r>
            <a:r>
              <a:rPr lang="cs-CZ" b="0" i="1" dirty="0">
                <a:latin typeface="+mj-lt"/>
              </a:rPr>
              <a:t>HMW</a:t>
            </a:r>
            <a:r>
              <a:rPr lang="cs-CZ" b="0" dirty="0">
                <a:latin typeface="+mj-lt"/>
              </a:rPr>
              <a:t>)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65405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     Retinoid transport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hémata pro přednášku o retinoidech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617120" cy="35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563938" y="5046856"/>
            <a:ext cx="54006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CRBP – </a:t>
            </a:r>
            <a:r>
              <a:rPr lang="cs-CZ" sz="1400" dirty="0" err="1"/>
              <a:t>cellular</a:t>
            </a:r>
            <a:r>
              <a:rPr lang="cs-CZ" sz="1400" dirty="0"/>
              <a:t> retinol </a:t>
            </a:r>
            <a:r>
              <a:rPr lang="cs-CZ" sz="1400" dirty="0" err="1"/>
              <a:t>binding</a:t>
            </a:r>
            <a:r>
              <a:rPr lang="cs-CZ" sz="1400" dirty="0"/>
              <a:t> protein</a:t>
            </a:r>
          </a:p>
          <a:p>
            <a:r>
              <a:rPr lang="cs-CZ" sz="1400" b="0" dirty="0"/>
              <a:t>- </a:t>
            </a:r>
            <a:r>
              <a:rPr lang="cs-CZ" sz="1400" b="0" dirty="0" err="1"/>
              <a:t>binding</a:t>
            </a:r>
            <a:r>
              <a:rPr lang="cs-CZ" sz="1400" b="0" dirty="0"/>
              <a:t> of retinol, </a:t>
            </a:r>
            <a:r>
              <a:rPr lang="cs-CZ" sz="1400" b="0" dirty="0" err="1"/>
              <a:t>immediate</a:t>
            </a:r>
            <a:r>
              <a:rPr lang="cs-CZ" sz="1400" b="0" dirty="0"/>
              <a:t> </a:t>
            </a:r>
            <a:r>
              <a:rPr lang="cs-CZ" sz="1400" b="0" dirty="0" err="1"/>
              <a:t>decrease</a:t>
            </a:r>
            <a:r>
              <a:rPr lang="cs-CZ" sz="1400" b="0" dirty="0"/>
              <a:t> of retinol </a:t>
            </a:r>
            <a:r>
              <a:rPr lang="cs-CZ" sz="1400" b="0" dirty="0" err="1"/>
              <a:t>concentration</a:t>
            </a:r>
            <a:endParaRPr lang="cs-CZ" sz="1400" b="0" dirty="0"/>
          </a:p>
          <a:p>
            <a:endParaRPr lang="cs-CZ" sz="600" b="0" dirty="0"/>
          </a:p>
          <a:p>
            <a:r>
              <a:rPr lang="cs-CZ" sz="1400" dirty="0"/>
              <a:t>CRBAP – </a:t>
            </a:r>
            <a:r>
              <a:rPr lang="cs-CZ" sz="1400" dirty="0" err="1"/>
              <a:t>cellular</a:t>
            </a:r>
            <a:r>
              <a:rPr lang="cs-CZ" sz="1400" dirty="0"/>
              <a:t> </a:t>
            </a:r>
            <a:r>
              <a:rPr lang="cs-CZ" sz="1400" dirty="0" err="1"/>
              <a:t>retinoic</a:t>
            </a:r>
            <a:r>
              <a:rPr lang="cs-CZ" sz="1400" dirty="0"/>
              <a:t> </a:t>
            </a:r>
            <a:r>
              <a:rPr lang="cs-CZ" sz="1400" dirty="0" err="1"/>
              <a:t>acid</a:t>
            </a:r>
            <a:r>
              <a:rPr lang="cs-CZ" sz="1400" dirty="0"/>
              <a:t> </a:t>
            </a:r>
            <a:r>
              <a:rPr lang="cs-CZ" sz="1400" dirty="0" err="1"/>
              <a:t>binding</a:t>
            </a:r>
            <a:r>
              <a:rPr lang="cs-CZ" sz="1400" dirty="0"/>
              <a:t> </a:t>
            </a:r>
            <a:r>
              <a:rPr lang="cs-CZ" sz="1400" dirty="0" smtClean="0"/>
              <a:t>protein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cs-CZ" sz="1400" b="0" dirty="0" smtClean="0"/>
              <a:t>- </a:t>
            </a:r>
            <a:r>
              <a:rPr lang="cs-CZ" sz="1400" b="0" dirty="0"/>
              <a:t>Controlling </a:t>
            </a:r>
            <a:r>
              <a:rPr lang="en-GB" sz="1400" b="0" dirty="0" smtClean="0"/>
              <a:t>the </a:t>
            </a:r>
            <a:r>
              <a:rPr lang="cs-CZ" sz="1400" b="0" dirty="0" smtClean="0"/>
              <a:t>ratio </a:t>
            </a:r>
            <a:r>
              <a:rPr lang="cs-CZ" sz="1400" b="0" dirty="0"/>
              <a:t>free retinol/free </a:t>
            </a:r>
            <a:r>
              <a:rPr lang="cs-CZ" sz="1400" b="0" dirty="0" err="1"/>
              <a:t>retinoic</a:t>
            </a:r>
            <a:r>
              <a:rPr lang="cs-CZ" sz="1400" b="0" dirty="0"/>
              <a:t> </a:t>
            </a:r>
            <a:r>
              <a:rPr lang="cs-CZ" sz="1400" b="0" dirty="0" err="1"/>
              <a:t>acid</a:t>
            </a:r>
            <a:endParaRPr lang="cs-CZ" sz="1400" b="0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4941888"/>
            <a:ext cx="3009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Retinoid binding proteins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Retinoid fate in the cells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6012160" y="3212976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3347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 expression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525963"/>
          </a:xfrm>
        </p:spPr>
        <p:txBody>
          <a:bodyPr/>
          <a:lstStyle/>
          <a:p>
            <a:r>
              <a:rPr lang="en-GB" sz="2000" dirty="0" err="1" smtClean="0">
                <a:solidFill>
                  <a:schemeClr val="tx1"/>
                </a:solidFill>
              </a:rPr>
              <a:t>Isoforms</a:t>
            </a:r>
            <a:r>
              <a:rPr lang="en-GB" sz="2000" dirty="0" smtClean="0">
                <a:solidFill>
                  <a:schemeClr val="tx1"/>
                </a:solidFill>
              </a:rPr>
              <a:t> of RAR a RXR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Formation of homo- and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48 possible RAR-RXR </a:t>
            </a:r>
            <a:r>
              <a:rPr lang="en-GB" sz="1600" dirty="0" err="1" smtClean="0">
                <a:solidFill>
                  <a:schemeClr val="tx1"/>
                </a:solidFill>
              </a:rPr>
              <a:t>heterodimers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600" dirty="0" smtClean="0">
                <a:solidFill>
                  <a:schemeClr val="tx1"/>
                </a:solidFill>
              </a:rPr>
              <a:t>sensitive regulation of gene expression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RXR – </a:t>
            </a:r>
            <a:r>
              <a:rPr lang="en-GB" sz="2000" dirty="0" err="1" smtClean="0">
                <a:solidFill>
                  <a:schemeClr val="tx1"/>
                </a:solidFill>
              </a:rPr>
              <a:t>heterodimers</a:t>
            </a:r>
            <a:r>
              <a:rPr lang="en-GB" sz="2000" dirty="0" smtClean="0">
                <a:solidFill>
                  <a:schemeClr val="tx1"/>
                </a:solidFill>
              </a:rPr>
              <a:t> with other receptors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VDR, TR, PPAR  ... </a:t>
            </a:r>
            <a:r>
              <a:rPr lang="en-GB" sz="1600" dirty="0" smtClean="0">
                <a:solidFill>
                  <a:schemeClr val="tx1"/>
                </a:solidFill>
                <a:sym typeface="Wingdings" pitchFamily="2" charset="2"/>
              </a:rPr>
              <a:t> see crosstalk</a:t>
            </a: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RETINOIC ACID (RA)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3 basic subtypes 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all-trans- (ATRA)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9-cis- and 13-cis-retinoic acid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All-trans RA (ATRA) binds selectively to RAR</a:t>
            </a:r>
          </a:p>
          <a:p>
            <a:r>
              <a:rPr lang="en-GB" sz="1600" dirty="0" err="1" smtClean="0">
                <a:solidFill>
                  <a:schemeClr val="tx1"/>
                </a:solidFill>
              </a:rPr>
              <a:t>Cis</a:t>
            </a:r>
            <a:r>
              <a:rPr lang="en-GB" sz="1600" dirty="0" smtClean="0">
                <a:solidFill>
                  <a:schemeClr val="tx1"/>
                </a:solidFill>
              </a:rPr>
              <a:t> RA bind to both receptor types</a:t>
            </a: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441154" cy="33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RAR/RXR and RA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cs-CZ" sz="2400" b="1" dirty="0" smtClean="0"/>
              <a:t>P</a:t>
            </a:r>
            <a:r>
              <a:rPr lang="en-GB" sz="2400" b="1" dirty="0" err="1" smtClean="0"/>
              <a:t>ossible</a:t>
            </a:r>
            <a:r>
              <a:rPr lang="en-GB" sz="2400" b="1" dirty="0" smtClean="0"/>
              <a:t> modes of action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disruption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retinoid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signalling</a:t>
            </a:r>
            <a:r>
              <a:rPr lang="en-GB" sz="2400" b="1" dirty="0" smtClean="0"/>
              <a:t>:</a:t>
            </a:r>
          </a:p>
          <a:p>
            <a:pPr lvl="1"/>
            <a:r>
              <a:rPr lang="en-GB" sz="2000" b="1" dirty="0" err="1" smtClean="0">
                <a:solidFill>
                  <a:schemeClr val="tx2"/>
                </a:solidFill>
              </a:rPr>
              <a:t>Metabolization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of 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 by </a:t>
            </a:r>
            <a:r>
              <a:rPr lang="en-GB" sz="2000" dirty="0" err="1" smtClean="0"/>
              <a:t>detoxication</a:t>
            </a:r>
            <a:r>
              <a:rPr lang="en-GB" sz="2000" dirty="0" smtClean="0"/>
              <a:t> enzymes</a:t>
            </a:r>
          </a:p>
          <a:p>
            <a:pPr lvl="1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Disruption of binding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retinoids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to </a:t>
            </a:r>
            <a:r>
              <a:rPr lang="cs-CZ" sz="2000" b="1" dirty="0" smtClean="0">
                <a:solidFill>
                  <a:schemeClr val="tx2"/>
                </a:solidFill>
              </a:rPr>
              <a:t>transport </a:t>
            </a:r>
            <a:r>
              <a:rPr lang="en-GB" sz="2000" b="1" dirty="0" smtClean="0">
                <a:solidFill>
                  <a:schemeClr val="tx2"/>
                </a:solidFill>
              </a:rPr>
              <a:t>proteins</a:t>
            </a:r>
          </a:p>
          <a:p>
            <a:pPr lvl="1"/>
            <a:r>
              <a:rPr lang="en-GB" sz="2000" dirty="0" err="1" smtClean="0"/>
              <a:t>Retinoids</a:t>
            </a:r>
            <a:r>
              <a:rPr lang="en-GB" sz="2000" dirty="0" smtClean="0"/>
              <a:t> as antioxidants may be </a:t>
            </a:r>
            <a:r>
              <a:rPr lang="en-GB" sz="2000" b="1" dirty="0" smtClean="0">
                <a:solidFill>
                  <a:schemeClr val="tx2"/>
                </a:solidFill>
              </a:rPr>
              <a:t>consumed </a:t>
            </a:r>
            <a:r>
              <a:rPr lang="cs-CZ" sz="2000" b="1" dirty="0" smtClean="0">
                <a:solidFill>
                  <a:schemeClr val="tx2"/>
                </a:solidFill>
              </a:rPr>
              <a:t>by </a:t>
            </a:r>
            <a:r>
              <a:rPr lang="en-GB" sz="2000" b="1" dirty="0" smtClean="0">
                <a:solidFill>
                  <a:schemeClr val="tx2"/>
                </a:solidFill>
              </a:rPr>
              <a:t>oxidative stress </a:t>
            </a:r>
            <a:r>
              <a:rPr lang="cs-CZ" sz="2000" dirty="0" err="1" smtClean="0"/>
              <a:t>induced</a:t>
            </a:r>
            <a:r>
              <a:rPr lang="cs-CZ" sz="2000" dirty="0" smtClean="0"/>
              <a:t> </a:t>
            </a:r>
            <a:r>
              <a:rPr lang="en-GB" sz="2000" dirty="0" smtClean="0"/>
              <a:t>by </a:t>
            </a:r>
            <a:r>
              <a:rPr lang="en-GB" sz="2000" dirty="0" err="1" smtClean="0"/>
              <a:t>xenobiotics</a:t>
            </a:r>
            <a:endParaRPr lang="en-GB" sz="2000" dirty="0" smtClean="0"/>
          </a:p>
          <a:p>
            <a:pPr lvl="1"/>
            <a:r>
              <a:rPr lang="en-GB" sz="2000" dirty="0" smtClean="0"/>
              <a:t> Interference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en-GB" sz="2000" b="1" dirty="0" smtClean="0">
                <a:solidFill>
                  <a:schemeClr val="tx2"/>
                </a:solidFill>
              </a:rPr>
              <a:t>binding to RAR/RXR</a:t>
            </a:r>
          </a:p>
          <a:p>
            <a:endParaRPr lang="cs-CZ" sz="2400" b="1" dirty="0" smtClean="0"/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Effects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/>
              <a:t>Decreased retinoid levels in organisms</a:t>
            </a:r>
          </a:p>
          <a:p>
            <a:pPr lvl="2"/>
            <a:r>
              <a:rPr lang="en-GB" sz="1300" dirty="0" err="1" smtClean="0"/>
              <a:t>Downregulation</a:t>
            </a:r>
            <a:r>
              <a:rPr lang="en-GB" sz="1300" dirty="0" smtClean="0"/>
              <a:t> of growth factors</a:t>
            </a:r>
          </a:p>
          <a:p>
            <a:pPr lvl="2"/>
            <a:r>
              <a:rPr lang="en-GB" sz="1300" dirty="0" smtClean="0"/>
              <a:t> </a:t>
            </a:r>
            <a:r>
              <a:rPr lang="en-GB" sz="1300" dirty="0" err="1" smtClean="0"/>
              <a:t>Xerophtalmia</a:t>
            </a:r>
            <a:r>
              <a:rPr lang="en-GB" sz="1300" dirty="0" smtClean="0"/>
              <a:t>, night blindness</a:t>
            </a:r>
          </a:p>
          <a:p>
            <a:pPr lvl="2"/>
            <a:r>
              <a:rPr lang="en-GB" sz="1300" dirty="0" err="1" smtClean="0"/>
              <a:t>Embryotoxicity</a:t>
            </a:r>
            <a:r>
              <a:rPr lang="en-GB" sz="1300" dirty="0" smtClean="0"/>
              <a:t>, developmental abnormalities</a:t>
            </a:r>
          </a:p>
          <a:p>
            <a:pPr lvl="1"/>
            <a:r>
              <a:rPr lang="en-GB" sz="2000" b="1" dirty="0" smtClean="0"/>
              <a:t>Increased ATRA concentration </a:t>
            </a:r>
          </a:p>
          <a:p>
            <a:pPr lvl="2"/>
            <a:r>
              <a:rPr lang="en-GB" sz="1300" dirty="0" err="1" smtClean="0"/>
              <a:t>teratogenic</a:t>
            </a:r>
            <a:r>
              <a:rPr lang="en-GB" sz="1300" dirty="0" smtClean="0"/>
              <a:t> effects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Polluted areas </a:t>
            </a:r>
          </a:p>
          <a:p>
            <a:pPr lvl="1"/>
            <a:r>
              <a:rPr lang="en-GB" b="1" dirty="0" smtClean="0"/>
              <a:t>mostly decrease of retinoid levels </a:t>
            </a:r>
          </a:p>
          <a:p>
            <a:pPr lvl="2"/>
            <a:r>
              <a:rPr lang="en-GB" dirty="0" smtClean="0"/>
              <a:t>Documented in aquatic birds, mammals and fish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Disruption of retinoid transport: </a:t>
            </a:r>
            <a:r>
              <a:rPr lang="en-GB" dirty="0" smtClean="0">
                <a:solidFill>
                  <a:schemeClr val="tx2"/>
                </a:solidFill>
              </a:rPr>
              <a:t>PCBs</a:t>
            </a:r>
          </a:p>
          <a:p>
            <a:endParaRPr lang="en-GB" dirty="0" smtClean="0"/>
          </a:p>
          <a:p>
            <a:r>
              <a:rPr lang="en-GB" b="1" dirty="0" smtClean="0"/>
              <a:t>Effects on retinoid receptors:</a:t>
            </a:r>
          </a:p>
          <a:p>
            <a:pPr lvl="1"/>
            <a:r>
              <a:rPr lang="en-GB" dirty="0" smtClean="0"/>
              <a:t>RAR, RXR binding and/or </a:t>
            </a:r>
            <a:r>
              <a:rPr lang="en-GB" dirty="0" err="1" smtClean="0"/>
              <a:t>transactivation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pesticides (chlordane, </a:t>
            </a:r>
            <a:r>
              <a:rPr lang="en-GB" dirty="0" err="1" smtClean="0"/>
              <a:t>dieldrin</a:t>
            </a:r>
            <a:r>
              <a:rPr lang="en-GB" dirty="0" smtClean="0"/>
              <a:t>, </a:t>
            </a:r>
            <a:r>
              <a:rPr lang="en-GB" dirty="0" err="1" smtClean="0"/>
              <a:t>methoprene</a:t>
            </a:r>
            <a:r>
              <a:rPr lang="en-GB" dirty="0" smtClean="0"/>
              <a:t>, </a:t>
            </a:r>
            <a:r>
              <a:rPr lang="en-GB" dirty="0" err="1" smtClean="0"/>
              <a:t>tributyltin</a:t>
            </a:r>
            <a:r>
              <a:rPr lang="en-GB" dirty="0" smtClean="0"/>
              <a:t>…)</a:t>
            </a:r>
          </a:p>
          <a:p>
            <a:pPr lvl="2"/>
            <a:r>
              <a:rPr lang="en-GB" dirty="0" smtClean="0"/>
              <a:t>Effect on ATRA mediated response – TCDD, PAHs</a:t>
            </a:r>
          </a:p>
          <a:p>
            <a:endParaRPr lang="en-GB" dirty="0" smtClean="0"/>
          </a:p>
          <a:p>
            <a:r>
              <a:rPr lang="en-GB" b="1" dirty="0" smtClean="0"/>
              <a:t>Disruption of </a:t>
            </a:r>
            <a:r>
              <a:rPr lang="en-GB" b="1" dirty="0" smtClean="0">
                <a:solidFill>
                  <a:schemeClr val="tx2"/>
                </a:solidFill>
              </a:rPr>
              <a:t>retinoid metabolism</a:t>
            </a:r>
            <a:r>
              <a:rPr lang="en-GB" b="1" dirty="0" smtClean="0"/>
              <a:t>: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</a:rPr>
              <a:t>PCDD/Fs,</a:t>
            </a:r>
            <a:r>
              <a:rPr lang="en-GB" dirty="0" smtClean="0"/>
              <a:t> PAHs, PCBs, pesticides</a:t>
            </a:r>
          </a:p>
          <a:p>
            <a:pPr lvl="1"/>
            <a:r>
              <a:rPr lang="en-GB" dirty="0" smtClean="0"/>
              <a:t> changes of serum concentrations of retinol and RA</a:t>
            </a:r>
          </a:p>
          <a:p>
            <a:pPr lvl="1"/>
            <a:r>
              <a:rPr lang="en-GB" dirty="0" smtClean="0"/>
              <a:t> mobilization of hepatic storage forms</a:t>
            </a:r>
          </a:p>
          <a:p>
            <a:endParaRPr lang="en-GB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Disruption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retinoid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signalling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9395" name="Picture 3" descr="https://encrypted-tbn1.gstatic.com/images?q=tbn:ANd9GcSONXqyh_VVzL77Bnzx_gaG-dJo0ur_N94l61b6So_OJMJPgwCwk4-BF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325427" cy="1431033"/>
          </a:xfrm>
          <a:prstGeom prst="rect">
            <a:avLst/>
          </a:prstGeom>
          <a:noFill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08912" cy="654050"/>
          </a:xfrm>
        </p:spPr>
        <p:txBody>
          <a:bodyPr/>
          <a:lstStyle/>
          <a:p>
            <a:pPr defTabSz="933450" eaLnBrk="1" hangingPunct="1"/>
            <a:r>
              <a:rPr lang="cs-CZ" sz="3200" b="1" dirty="0" err="1" smtClean="0">
                <a:solidFill>
                  <a:schemeClr val="tx1"/>
                </a:solidFill>
              </a:rPr>
              <a:t>AhR</a:t>
            </a:r>
            <a:r>
              <a:rPr lang="cs-CZ" sz="3200" b="1" dirty="0" smtClean="0">
                <a:solidFill>
                  <a:schemeClr val="tx1"/>
                </a:solidFill>
              </a:rPr>
              <a:t> (</a:t>
            </a:r>
            <a:r>
              <a:rPr lang="cs-CZ" sz="3200" b="1" dirty="0" err="1" smtClean="0">
                <a:solidFill>
                  <a:schemeClr val="tx1"/>
                </a:solidFill>
              </a:rPr>
              <a:t>Arylhydrocarbon</a:t>
            </a:r>
            <a:r>
              <a:rPr lang="cs-CZ" sz="3200" b="1" dirty="0" smtClean="0">
                <a:solidFill>
                  <a:schemeClr val="tx1"/>
                </a:solidFill>
              </a:rPr>
              <a:t> receptor)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38455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95573" y="2514600"/>
            <a:ext cx="89169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2100" dirty="0" err="1">
                <a:latin typeface="+mj-lt"/>
              </a:rPr>
              <a:t>AhR</a:t>
            </a:r>
            <a:r>
              <a:rPr lang="cs-CZ" sz="2100" dirty="0">
                <a:latin typeface="+mj-lt"/>
              </a:rPr>
              <a:t> </a:t>
            </a:r>
            <a:r>
              <a:rPr lang="cs-CZ" sz="2100" dirty="0" err="1">
                <a:latin typeface="+mj-lt"/>
              </a:rPr>
              <a:t>structure</a:t>
            </a:r>
            <a:endParaRPr lang="cs-CZ" sz="2100" b="0" dirty="0">
              <a:latin typeface="+mj-lt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707904" y="3789040"/>
            <a:ext cx="1152128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6588224" y="3861048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2,3,7,8-TCDD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(dioxin) </a:t>
            </a:r>
            <a:r>
              <a:rPr lang="cs-CZ" dirty="0" err="1" smtClean="0">
                <a:solidFill>
                  <a:srgbClr val="FF0000"/>
                </a:solidFill>
              </a:rPr>
              <a:t>bound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AhR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798" y="4725144"/>
            <a:ext cx="3064312" cy="17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</a:t>
            </a:r>
            <a:r>
              <a:rPr lang="en-GB" dirty="0" err="1" smtClean="0"/>
              <a:t>igand</a:t>
            </a:r>
            <a:r>
              <a:rPr lang="en-GB" dirty="0" smtClean="0"/>
              <a:t>-activated transcription factor </a:t>
            </a:r>
          </a:p>
          <a:p>
            <a:pPr lvl="1"/>
            <a:r>
              <a:rPr lang="en-GB" dirty="0" smtClean="0"/>
              <a:t>Similar to all NRs</a:t>
            </a:r>
          </a:p>
          <a:p>
            <a:r>
              <a:rPr lang="cs-CZ" dirty="0" err="1" smtClean="0"/>
              <a:t>AhR</a:t>
            </a:r>
            <a:r>
              <a:rPr lang="cs-CZ" dirty="0" smtClean="0"/>
              <a:t> has </a:t>
            </a:r>
            <a:r>
              <a:rPr lang="cs-CZ" dirty="0" err="1" smtClean="0"/>
              <a:t>effects</a:t>
            </a:r>
            <a:r>
              <a:rPr lang="cs-CZ" dirty="0" smtClean="0"/>
              <a:t> on </a:t>
            </a:r>
            <a:r>
              <a:rPr lang="en-GB" dirty="0" smtClean="0"/>
              <a:t>many different genes</a:t>
            </a:r>
          </a:p>
          <a:p>
            <a:endParaRPr lang="en-GB" dirty="0" smtClean="0"/>
          </a:p>
          <a:p>
            <a:r>
              <a:rPr lang="en-GB" dirty="0" smtClean="0"/>
              <a:t>important mediator of toxicity of POPs – primary target of </a:t>
            </a:r>
            <a:r>
              <a:rPr lang="cs-CZ" b="1" dirty="0" smtClean="0">
                <a:solidFill>
                  <a:schemeClr val="tx2"/>
                </a:solidFill>
              </a:rPr>
              <a:t>p</a:t>
            </a:r>
            <a:r>
              <a:rPr lang="en-GB" b="1" dirty="0" err="1" smtClean="0">
                <a:solidFill>
                  <a:schemeClr val="tx2"/>
                </a:solidFill>
              </a:rPr>
              <a:t>lanar</a:t>
            </a:r>
            <a:r>
              <a:rPr lang="en-GB" b="1" dirty="0" smtClean="0">
                <a:solidFill>
                  <a:schemeClr val="tx2"/>
                </a:solidFill>
              </a:rPr>
              <a:t> aromatic substances</a:t>
            </a:r>
          </a:p>
          <a:p>
            <a:pPr lvl="1"/>
            <a:r>
              <a:rPr lang="en-GB" dirty="0" smtClean="0"/>
              <a:t>regulator of </a:t>
            </a:r>
            <a:r>
              <a:rPr lang="en-GB" dirty="0" err="1" smtClean="0"/>
              <a:t>xenobiotic</a:t>
            </a:r>
            <a:r>
              <a:rPr lang="en-GB" dirty="0" smtClean="0"/>
              <a:t> metabolism and activation of </a:t>
            </a:r>
            <a:r>
              <a:rPr lang="en-GB" dirty="0" err="1" smtClean="0"/>
              <a:t>promutagens</a:t>
            </a:r>
            <a:endParaRPr lang="en-GB" dirty="0" smtClean="0"/>
          </a:p>
          <a:p>
            <a:endParaRPr lang="en-GB" dirty="0" smtClean="0"/>
          </a:p>
          <a:p>
            <a:r>
              <a:rPr lang="cs-CZ" dirty="0" smtClean="0"/>
              <a:t>C</a:t>
            </a:r>
            <a:r>
              <a:rPr lang="en-GB" dirty="0" err="1" smtClean="0"/>
              <a:t>rossactivation</a:t>
            </a:r>
            <a:r>
              <a:rPr lang="en-GB" dirty="0" smtClean="0"/>
              <a:t>/crosstalk with other NRs </a:t>
            </a:r>
          </a:p>
          <a:p>
            <a:endParaRPr lang="en-GB" dirty="0" smtClean="0"/>
          </a:p>
          <a:p>
            <a:r>
              <a:rPr lang="cs-CZ" b="1" dirty="0" smtClean="0">
                <a:solidFill>
                  <a:schemeClr val="tx2"/>
                </a:solidFill>
              </a:rPr>
              <a:t>S</a:t>
            </a:r>
            <a:r>
              <a:rPr lang="en-GB" b="1" dirty="0" err="1" smtClean="0">
                <a:solidFill>
                  <a:schemeClr val="tx2"/>
                </a:solidFill>
              </a:rPr>
              <a:t>trongest</a:t>
            </a:r>
            <a:r>
              <a:rPr lang="en-GB" b="1" dirty="0" smtClean="0">
                <a:solidFill>
                  <a:schemeClr val="tx2"/>
                </a:solidFill>
              </a:rPr>
              <a:t> known </a:t>
            </a:r>
            <a:r>
              <a:rPr lang="en-GB" b="1" dirty="0" err="1" smtClean="0">
                <a:solidFill>
                  <a:schemeClr val="tx2"/>
                </a:solidFill>
              </a:rPr>
              <a:t>ligand</a:t>
            </a:r>
            <a:r>
              <a:rPr lang="en-GB" b="1" dirty="0" smtClean="0">
                <a:solidFill>
                  <a:schemeClr val="tx2"/>
                </a:solidFill>
              </a:rPr>
              <a:t> - TCDD</a:t>
            </a:r>
          </a:p>
          <a:p>
            <a:pPr lvl="1"/>
            <a:r>
              <a:rPr lang="en-GB" dirty="0" smtClean="0"/>
              <a:t>(not </a:t>
            </a:r>
            <a:r>
              <a:rPr lang="en-GB" dirty="0" err="1" smtClean="0"/>
              <a:t>endogeneous</a:t>
            </a:r>
            <a:r>
              <a:rPr lang="en-GB" dirty="0" smtClean="0"/>
              <a:t> !)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regulated genes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Many genes contain </a:t>
            </a:r>
            <a:r>
              <a:rPr lang="en-GB" dirty="0" err="1" smtClean="0">
                <a:solidFill>
                  <a:schemeClr val="tx2"/>
                </a:solidFill>
              </a:rPr>
              <a:t>xenobiotic</a:t>
            </a:r>
            <a:r>
              <a:rPr lang="en-GB" dirty="0" smtClean="0">
                <a:solidFill>
                  <a:schemeClr val="tx2"/>
                </a:solidFill>
              </a:rPr>
              <a:t> response elements (XRE) </a:t>
            </a:r>
            <a:r>
              <a:rPr lang="en-GB" dirty="0" smtClean="0"/>
              <a:t>or dioxin responsive elements (DRE) in their promoter region:</a:t>
            </a:r>
          </a:p>
          <a:p>
            <a:endParaRPr lang="en-GB" dirty="0" smtClean="0"/>
          </a:p>
          <a:p>
            <a:pPr lvl="1"/>
            <a:r>
              <a:rPr lang="cs-CZ" b="1" dirty="0" err="1" smtClean="0"/>
              <a:t>Detoxification</a:t>
            </a:r>
            <a:r>
              <a:rPr lang="cs-CZ" b="1" dirty="0" smtClean="0"/>
              <a:t> </a:t>
            </a:r>
            <a:r>
              <a:rPr lang="cs-CZ" b="1" dirty="0" err="1" smtClean="0"/>
              <a:t>genes</a:t>
            </a:r>
            <a:r>
              <a:rPr lang="cs-CZ" b="1" dirty="0" smtClean="0"/>
              <a:t> </a:t>
            </a:r>
            <a:r>
              <a:rPr lang="en-GB" dirty="0" smtClean="0"/>
              <a:t>phase </a:t>
            </a:r>
            <a:r>
              <a:rPr lang="en-GB" dirty="0" smtClean="0"/>
              <a:t>I enzymes </a:t>
            </a:r>
            <a:r>
              <a:rPr lang="cs-CZ" dirty="0" smtClean="0"/>
              <a:t>(</a:t>
            </a:r>
            <a:r>
              <a:rPr lang="en-GB" dirty="0" smtClean="0"/>
              <a:t>CYP </a:t>
            </a:r>
            <a:r>
              <a:rPr lang="en-GB" dirty="0" smtClean="0"/>
              <a:t>1A1, CYP 1A2, CYP </a:t>
            </a:r>
            <a:r>
              <a:rPr lang="en-GB" dirty="0" smtClean="0"/>
              <a:t>1B1</a:t>
            </a:r>
            <a:r>
              <a:rPr lang="cs-CZ" dirty="0" smtClean="0"/>
              <a:t>) and </a:t>
            </a:r>
            <a:r>
              <a:rPr lang="en-GB" dirty="0" smtClean="0"/>
              <a:t>phase </a:t>
            </a:r>
            <a:r>
              <a:rPr lang="en-GB" dirty="0" smtClean="0"/>
              <a:t>II enzymes </a:t>
            </a:r>
            <a:r>
              <a:rPr lang="cs-CZ" dirty="0" smtClean="0"/>
              <a:t>(</a:t>
            </a:r>
            <a:r>
              <a:rPr lang="en-GB" dirty="0" smtClean="0"/>
              <a:t>UDP-glucuronosyltransferase</a:t>
            </a:r>
            <a:r>
              <a:rPr lang="en-GB" dirty="0" smtClean="0"/>
              <a:t>, GST-</a:t>
            </a:r>
            <a:r>
              <a:rPr lang="en-GB" dirty="0" err="1" smtClean="0"/>
              <a:t>Ya</a:t>
            </a:r>
            <a:r>
              <a:rPr lang="en-GB" dirty="0" smtClean="0"/>
              <a:t>, NADP(H):</a:t>
            </a:r>
            <a:r>
              <a:rPr lang="en-GB" dirty="0" smtClean="0"/>
              <a:t>oxidoreductase</a:t>
            </a:r>
            <a:r>
              <a:rPr lang="cs-CZ" dirty="0" smtClean="0"/>
              <a:t>)</a:t>
            </a:r>
            <a:endParaRPr lang="en-GB" dirty="0" smtClean="0"/>
          </a:p>
          <a:p>
            <a:pPr lvl="2"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 Detoxification </a:t>
            </a:r>
            <a:r>
              <a:rPr lang="cs-CZ" b="1" dirty="0" err="1" smtClean="0">
                <a:solidFill>
                  <a:schemeClr val="tx2"/>
                </a:solidFill>
                <a:sym typeface="Wingdings" pitchFamily="2" charset="2"/>
              </a:rPr>
              <a:t>after</a:t>
            </a:r>
            <a:r>
              <a:rPr lang="cs-CZ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toxicant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exposure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100" i="1" dirty="0" smtClean="0">
                <a:solidFill>
                  <a:srgbClr val="FF0000"/>
                </a:solidFill>
                <a:sym typeface="Wingdings" pitchFamily="2" charset="2"/>
              </a:rPr>
              <a:t>… also with possible toxic consequences (oxidative stress, activation of </a:t>
            </a:r>
            <a:r>
              <a:rPr lang="en-US" sz="2100" i="1" dirty="0" err="1" smtClean="0">
                <a:solidFill>
                  <a:srgbClr val="FF0000"/>
                </a:solidFill>
                <a:sym typeface="Wingdings" pitchFamily="2" charset="2"/>
              </a:rPr>
              <a:t>promutagens</a:t>
            </a:r>
            <a:r>
              <a:rPr lang="en-US" sz="2100" i="1" dirty="0" smtClean="0">
                <a:solidFill>
                  <a:srgbClr val="FF0000"/>
                </a:solidFill>
                <a:sym typeface="Wingdings" pitchFamily="2" charset="2"/>
              </a:rPr>
              <a:t> accelerated clearance of </a:t>
            </a:r>
            <a:r>
              <a:rPr lang="en-US" sz="2100" i="1" dirty="0" smtClean="0">
                <a:solidFill>
                  <a:srgbClr val="FF0000"/>
                </a:solidFill>
                <a:sym typeface="Wingdings" pitchFamily="2" charset="2"/>
              </a:rPr>
              <a:t>hormones</a:t>
            </a:r>
            <a:r>
              <a:rPr lang="cs-CZ" sz="2100" i="1" dirty="0" smtClean="0">
                <a:solidFill>
                  <a:srgbClr val="FF0000"/>
                </a:solidFill>
                <a:sym typeface="Wingdings" pitchFamily="2" charset="2"/>
              </a:rPr>
              <a:t>) </a:t>
            </a:r>
            <a:endParaRPr lang="en-GB" sz="2100" i="1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r>
              <a:rPr lang="cs-CZ" b="1" dirty="0" smtClean="0"/>
              <a:t>O</a:t>
            </a:r>
            <a:r>
              <a:rPr lang="en-GB" b="1" dirty="0" err="1" smtClean="0"/>
              <a:t>ther</a:t>
            </a:r>
            <a:r>
              <a:rPr lang="en-GB" b="1" dirty="0" smtClean="0"/>
              <a:t> </a:t>
            </a:r>
            <a:r>
              <a:rPr lang="en-GB" b="1" dirty="0" smtClean="0"/>
              <a:t>genes </a:t>
            </a:r>
            <a:r>
              <a:rPr lang="en-GB" dirty="0" smtClean="0"/>
              <a:t>- regulation of cell cycle and apoptosis</a:t>
            </a:r>
          </a:p>
          <a:p>
            <a:pPr lvl="2"/>
            <a:r>
              <a:rPr lang="en-GB" dirty="0" err="1" smtClean="0"/>
              <a:t>Bax</a:t>
            </a:r>
            <a:r>
              <a:rPr lang="en-GB" dirty="0" smtClean="0"/>
              <a:t> (</a:t>
            </a:r>
            <a:r>
              <a:rPr lang="en-GB" dirty="0" smtClean="0">
                <a:solidFill>
                  <a:schemeClr val="tx2"/>
                </a:solidFill>
              </a:rPr>
              <a:t>apoptosis control</a:t>
            </a:r>
            <a:r>
              <a:rPr lang="en-GB" dirty="0" smtClean="0"/>
              <a:t>), p27Kip1, Jun B (MAP-</a:t>
            </a:r>
            <a:r>
              <a:rPr lang="en-GB" dirty="0" err="1" smtClean="0">
                <a:solidFill>
                  <a:schemeClr val="tx2"/>
                </a:solidFill>
              </a:rPr>
              <a:t>kinase</a:t>
            </a:r>
            <a:r>
              <a:rPr lang="en-GB" dirty="0" smtClean="0"/>
              <a:t>), TGF-b (</a:t>
            </a:r>
            <a:r>
              <a:rPr lang="en-GB" dirty="0" err="1" smtClean="0">
                <a:solidFill>
                  <a:srgbClr val="0070C0"/>
                </a:solidFill>
              </a:rPr>
              <a:t>tumor</a:t>
            </a:r>
            <a:r>
              <a:rPr lang="en-GB" dirty="0" smtClean="0">
                <a:solidFill>
                  <a:srgbClr val="0070C0"/>
                </a:solidFill>
              </a:rPr>
              <a:t> growth factor</a:t>
            </a:r>
            <a:r>
              <a:rPr lang="en-GB" dirty="0" smtClean="0"/>
              <a:t>)</a:t>
            </a:r>
          </a:p>
          <a:p>
            <a:pPr lvl="2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Various adverse toxic effects</a:t>
            </a:r>
            <a:endParaRPr lang="en-GB" dirty="0" smtClean="0">
              <a:solidFill>
                <a:srgbClr val="FF0000"/>
              </a:solidFill>
            </a:endParaRPr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Physiological role of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Physiological role for </a:t>
            </a:r>
            <a:r>
              <a:rPr lang="en-GB" dirty="0" err="1" smtClean="0"/>
              <a:t>AhR</a:t>
            </a:r>
            <a:r>
              <a:rPr lang="en-GB" dirty="0" smtClean="0"/>
              <a:t> still not known (?)</a:t>
            </a:r>
          </a:p>
          <a:p>
            <a:pPr lvl="1"/>
            <a:r>
              <a:rPr lang="en-GB" dirty="0" smtClean="0"/>
              <a:t>Most likely – “protection” against toxicants </a:t>
            </a:r>
            <a:r>
              <a:rPr lang="en-GB" dirty="0" smtClean="0">
                <a:sym typeface="Wingdings" pitchFamily="2" charset="2"/>
              </a:rPr>
              <a:t> induction of detoxification</a:t>
            </a:r>
          </a:p>
          <a:p>
            <a:endParaRPr lang="en-GB" dirty="0" smtClean="0"/>
          </a:p>
          <a:p>
            <a:r>
              <a:rPr lang="en-GB" dirty="0" smtClean="0"/>
              <a:t>Many adverse effects documented in </a:t>
            </a:r>
            <a:r>
              <a:rPr lang="en-GB" b="1" dirty="0" err="1" smtClean="0"/>
              <a:t>AhR</a:t>
            </a:r>
            <a:r>
              <a:rPr lang="en-GB" b="1" dirty="0" smtClean="0"/>
              <a:t>-deficient</a:t>
            </a:r>
            <a:r>
              <a:rPr lang="en-GB" dirty="0" smtClean="0"/>
              <a:t> mice</a:t>
            </a:r>
          </a:p>
          <a:p>
            <a:pPr lvl="1"/>
            <a:r>
              <a:rPr lang="en-GB" sz="2200" dirty="0" smtClean="0"/>
              <a:t>significant growth retardation;</a:t>
            </a:r>
          </a:p>
          <a:p>
            <a:pPr lvl="1"/>
            <a:r>
              <a:rPr lang="en-GB" sz="2200" dirty="0" smtClean="0"/>
              <a:t> defective development of liver and immune system;</a:t>
            </a:r>
          </a:p>
          <a:p>
            <a:pPr lvl="1"/>
            <a:r>
              <a:rPr lang="en-GB" sz="2200" dirty="0" smtClean="0"/>
              <a:t> retinoid accumulation in liver;</a:t>
            </a:r>
          </a:p>
          <a:p>
            <a:pPr lvl="1"/>
            <a:r>
              <a:rPr lang="en-GB" sz="2200" dirty="0" smtClean="0"/>
              <a:t> abnormal kidney and hepatic vascular structures.</a:t>
            </a:r>
          </a:p>
          <a:p>
            <a:pPr lvl="1"/>
            <a:r>
              <a:rPr lang="en-GB" sz="2200" dirty="0" smtClean="0"/>
              <a:t>resistant to </a:t>
            </a:r>
            <a:r>
              <a:rPr lang="en-GB" sz="2200" dirty="0" err="1" smtClean="0"/>
              <a:t>BaP</a:t>
            </a:r>
            <a:r>
              <a:rPr lang="en-GB" sz="2200" dirty="0" smtClean="0"/>
              <a:t>-induced carcinogenesis and TCDD-induced </a:t>
            </a:r>
            <a:r>
              <a:rPr lang="en-GB" sz="2200" dirty="0" err="1" smtClean="0"/>
              <a:t>teratogenesis</a:t>
            </a:r>
            <a:r>
              <a:rPr lang="en-GB" sz="2200" dirty="0" smtClean="0"/>
              <a:t>;</a:t>
            </a:r>
          </a:p>
          <a:p>
            <a:pPr lvl="1"/>
            <a:r>
              <a:rPr lang="en-GB" sz="2200" dirty="0" smtClean="0"/>
              <a:t>no inducible expression of CYP 1A1 and 2.</a:t>
            </a:r>
          </a:p>
          <a:p>
            <a:pPr>
              <a:buNone/>
            </a:pPr>
            <a:endParaRPr lang="en-GB" dirty="0" smtClean="0">
              <a:sym typeface="Wingdings" pitchFamily="2" charset="2"/>
            </a:endParaRP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	 this implies presence of 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natural </a:t>
            </a:r>
            <a:r>
              <a:rPr lang="en-GB" b="1" dirty="0" err="1" smtClean="0">
                <a:solidFill>
                  <a:schemeClr val="tx2"/>
                </a:solidFill>
                <a:sym typeface="Wingdings" pitchFamily="2" charset="2"/>
              </a:rPr>
              <a:t>endogeneous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sym typeface="Wingdings" pitchFamily="2" charset="2"/>
              </a:rPr>
              <a:t>ligand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(s)</a:t>
            </a:r>
            <a:b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(not only </a:t>
            </a:r>
            <a:r>
              <a:rPr lang="en-GB" dirty="0" err="1" smtClean="0">
                <a:sym typeface="Wingdings" pitchFamily="2" charset="2"/>
              </a:rPr>
              <a:t>exogeneous</a:t>
            </a:r>
            <a:r>
              <a:rPr lang="en-GB" dirty="0" smtClean="0">
                <a:sym typeface="Wingdings" pitchFamily="2" charset="2"/>
              </a:rPr>
              <a:t> toxicants can bind </a:t>
            </a:r>
            <a:r>
              <a:rPr lang="en-GB" dirty="0" err="1" smtClean="0">
                <a:sym typeface="Wingdings" pitchFamily="2" charset="2"/>
              </a:rPr>
              <a:t>AhR</a:t>
            </a:r>
            <a:r>
              <a:rPr lang="en-GB" dirty="0" smtClean="0">
                <a:sym typeface="Wingdings" pitchFamily="2" charset="2"/>
              </a:rPr>
              <a:t>)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DF51F1-CE27-4BD7-A5F2-2350EABC74A7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6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Fate and action of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activating NRs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400" dirty="0" smtClean="0"/>
              <a:t>Circulation in the blood bound to transport proteins</a:t>
            </a:r>
          </a:p>
          <a:p>
            <a:r>
              <a:rPr lang="en-GB" sz="2400" dirty="0" smtClean="0"/>
              <a:t>Dissociation from carrier at target cells</a:t>
            </a:r>
          </a:p>
          <a:p>
            <a:r>
              <a:rPr lang="en-GB" sz="2400" dirty="0" smtClean="0"/>
              <a:t>Passing through cell membrane </a:t>
            </a:r>
          </a:p>
          <a:p>
            <a:r>
              <a:rPr lang="en-GB" sz="2400" dirty="0" smtClean="0"/>
              <a:t>Binding to an intracellular receptor (either in 	the cytoplasm or the nucleus)</a:t>
            </a:r>
          </a:p>
          <a:p>
            <a:r>
              <a:rPr lang="en-GB" sz="2400" dirty="0" smtClean="0"/>
              <a:t>Hormone-receptor complex binds to hormone responsive elements in DNA</a:t>
            </a:r>
          </a:p>
          <a:p>
            <a:pPr>
              <a:buNone/>
            </a:pPr>
            <a:r>
              <a:rPr lang="cs-CZ" sz="2400" dirty="0" smtClean="0">
                <a:sym typeface="Wingdings" pitchFamily="2" charset="2"/>
              </a:rPr>
              <a:t>	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	 Regulation of gene expression</a:t>
            </a:r>
            <a:endParaRPr lang="cs-CZ" sz="2400" dirty="0" smtClean="0"/>
          </a:p>
          <a:p>
            <a:pPr>
              <a:buNone/>
            </a:pPr>
            <a:endParaRPr lang="cs-CZ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	 </a:t>
            </a:r>
            <a:r>
              <a:rPr lang="cs-CZ" sz="2400" dirty="0" smtClean="0"/>
              <a:t>De-</a:t>
            </a:r>
            <a:r>
              <a:rPr lang="cs-CZ" sz="2400" dirty="0" err="1" smtClean="0"/>
              <a:t>regulation</a:t>
            </a:r>
            <a:r>
              <a:rPr lang="cs-CZ" sz="2400" dirty="0" smtClean="0"/>
              <a:t> at </a:t>
            </a:r>
            <a:r>
              <a:rPr lang="cs-CZ" sz="2400" dirty="0" err="1" smtClean="0"/>
              <a:t>any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</a:t>
            </a:r>
            <a:r>
              <a:rPr lang="cs-CZ" sz="2400" dirty="0" err="1" smtClean="0"/>
              <a:t>described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= TOXICITY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11300"/>
            <a:ext cx="84582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What is the natural (</a:t>
            </a:r>
            <a:r>
              <a:rPr lang="cs-CZ" sz="2000" dirty="0" err="1" smtClean="0">
                <a:solidFill>
                  <a:schemeClr val="tx1"/>
                </a:solidFill>
              </a:rPr>
              <a:t>endogenous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physiological</a:t>
            </a:r>
            <a:r>
              <a:rPr lang="cs-CZ" sz="2000" dirty="0" smtClean="0">
                <a:solidFill>
                  <a:schemeClr val="tx1"/>
                </a:solidFill>
              </a:rPr>
              <a:t> ligand of </a:t>
            </a:r>
            <a:r>
              <a:rPr lang="cs-CZ" sz="2000" dirty="0" err="1" smtClean="0">
                <a:solidFill>
                  <a:schemeClr val="tx1"/>
                </a:solidFill>
              </a:rPr>
              <a:t>AhR</a:t>
            </a:r>
            <a:r>
              <a:rPr lang="en-GB" sz="2000" dirty="0" smtClean="0">
                <a:solidFill>
                  <a:schemeClr val="tx1"/>
                </a:solidFill>
              </a:rPr>
              <a:t> 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052736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Potential candidate: </a:t>
            </a:r>
            <a:r>
              <a:rPr lang="cs-CZ" dirty="0" smtClean="0"/>
              <a:t>6-</a:t>
            </a:r>
            <a:r>
              <a:rPr lang="cs-CZ" dirty="0" err="1" smtClean="0"/>
              <a:t>formylindolo</a:t>
            </a:r>
            <a:r>
              <a:rPr lang="cs-CZ" dirty="0" smtClean="0"/>
              <a:t>[3,2-b]</a:t>
            </a:r>
            <a:r>
              <a:rPr lang="cs-CZ" dirty="0" err="1" smtClean="0"/>
              <a:t>carbazole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2"/>
                </a:solidFill>
              </a:rPr>
              <a:t>(FICZ)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03660"/>
            <a:ext cx="84883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275856" y="5391943"/>
            <a:ext cx="5537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 err="1"/>
              <a:t>Denison</a:t>
            </a:r>
            <a:r>
              <a:rPr lang="cs-CZ" sz="1700" b="0" i="1" dirty="0"/>
              <a:t> </a:t>
            </a:r>
            <a:r>
              <a:rPr lang="en-US" sz="1700" b="0" i="1" dirty="0"/>
              <a:t>&amp; Nagy, </a:t>
            </a:r>
            <a:r>
              <a:rPr lang="cs-CZ" sz="1700" b="0" i="1" dirty="0"/>
              <a:t>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</a:t>
            </a:r>
            <a:r>
              <a:rPr lang="cs-CZ" sz="1700" b="0" i="1" dirty="0" err="1"/>
              <a:t>Pharmacol</a:t>
            </a:r>
            <a:r>
              <a:rPr lang="cs-CZ" sz="1700" b="0" i="1" dirty="0"/>
              <a:t>. </a:t>
            </a:r>
            <a:r>
              <a:rPr lang="cs-CZ" sz="1700" b="0" i="1" dirty="0" err="1"/>
              <a:t>Toxicol</a:t>
            </a:r>
            <a:r>
              <a:rPr lang="cs-CZ" sz="1700" b="0" i="1" dirty="0"/>
              <a:t>. 43:309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332656"/>
            <a:ext cx="6025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Classical and “non-classical” </a:t>
            </a:r>
            <a:r>
              <a:rPr lang="en-GB" sz="2400" dirty="0" err="1" smtClean="0">
                <a:solidFill>
                  <a:schemeClr val="tx2"/>
                </a:solidFill>
              </a:rPr>
              <a:t>AhR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ligands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dirty="0" smtClean="0"/>
          </a:p>
          <a:p>
            <a:r>
              <a:rPr lang="en-GB" b="1" dirty="0" smtClean="0"/>
              <a:t>Classical = planar structures </a:t>
            </a:r>
            <a:r>
              <a:rPr lang="en-GB" b="1" dirty="0" smtClean="0">
                <a:sym typeface="Wingdings" pitchFamily="2" charset="2"/>
              </a:rPr>
              <a:t> direct binding to </a:t>
            </a:r>
            <a:r>
              <a:rPr lang="en-GB" b="1" dirty="0" err="1" smtClean="0">
                <a:sym typeface="Wingdings" pitchFamily="2" charset="2"/>
              </a:rPr>
              <a:t>AhR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2294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907704" y="152400"/>
            <a:ext cx="5372924" cy="38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eaLnBrk="0" hangingPunct="0">
              <a:defRPr/>
            </a:pP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„Non-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classical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 </a:t>
            </a:r>
            <a:r>
              <a:rPr 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AhR</a:t>
            </a:r>
            <a:r>
              <a:rPr lang="cs-CZ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ligands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various structures</a:t>
            </a:r>
            <a:endParaRPr lang="cs-CZ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1052736"/>
            <a:ext cx="30963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539552" y="10527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“Classical</a:t>
            </a:r>
            <a:r>
              <a:rPr lang="en-GB" smtClean="0"/>
              <a:t>” </a:t>
            </a:r>
            <a:r>
              <a:rPr lang="en-GB" dirty="0" err="1" smtClean="0"/>
              <a:t>ligand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 cstate="print"/>
          <a:srcRect t="9943" b="11087"/>
          <a:stretch>
            <a:fillRect/>
          </a:stretch>
        </p:blipFill>
        <p:spPr bwMode="auto">
          <a:xfrm>
            <a:off x="71438" y="1295400"/>
            <a:ext cx="900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419872" y="6453336"/>
            <a:ext cx="529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cs-CZ" sz="1700" b="0" i="1" dirty="0"/>
              <a:t>Schmidt </a:t>
            </a:r>
            <a:r>
              <a:rPr lang="en-US" sz="1700" b="0" i="1" dirty="0"/>
              <a:t>&amp; Bradfield</a:t>
            </a:r>
            <a:r>
              <a:rPr lang="cs-CZ" sz="1700" b="0" i="1" dirty="0"/>
              <a:t>, Annu. </a:t>
            </a:r>
            <a:r>
              <a:rPr lang="cs-CZ" sz="1700" b="0" i="1" dirty="0" err="1"/>
              <a:t>Rev</a:t>
            </a:r>
            <a:r>
              <a:rPr lang="cs-CZ" sz="1700" b="0" i="1" dirty="0"/>
              <a:t>. Cell </a:t>
            </a:r>
            <a:r>
              <a:rPr lang="cs-CZ" sz="1700" b="0" i="1" dirty="0" err="1"/>
              <a:t>Dev</a:t>
            </a:r>
            <a:r>
              <a:rPr lang="cs-CZ" sz="1700" b="0" i="1" dirty="0"/>
              <a:t>. </a:t>
            </a:r>
            <a:r>
              <a:rPr lang="cs-CZ" sz="1700" b="0" i="1" dirty="0" err="1"/>
              <a:t>Biol</a:t>
            </a:r>
            <a:r>
              <a:rPr lang="cs-CZ" sz="1700" b="0" i="1" dirty="0"/>
              <a:t>. 12:55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Biological responses to TCDD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22288"/>
            <a:ext cx="1258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3736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Toxic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(TEF)/TEQ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Toxicity of compounds with similar toxicological properties as TCDD (activating </a:t>
            </a:r>
            <a:r>
              <a:rPr lang="en-GB" dirty="0" err="1" smtClean="0"/>
              <a:t>AhR</a:t>
            </a:r>
            <a:r>
              <a:rPr lang="en-GB" dirty="0" smtClean="0"/>
              <a:t>) may be evaluated by TEF/TEQ concept</a:t>
            </a:r>
          </a:p>
          <a:p>
            <a:pPr lvl="1"/>
            <a:r>
              <a:rPr lang="en-GB" dirty="0" smtClean="0"/>
              <a:t>TEF = Toxic Equivalency Factor (“characteristic” of the Chemical)</a:t>
            </a:r>
          </a:p>
          <a:p>
            <a:pPr lvl="1"/>
            <a:r>
              <a:rPr lang="en-GB" dirty="0" smtClean="0"/>
              <a:t>TEQ = Toxic Equivalent (sum of TEFs x concentrations)</a:t>
            </a:r>
          </a:p>
          <a:p>
            <a:endParaRPr lang="en-GB" dirty="0" smtClean="0"/>
          </a:p>
          <a:p>
            <a:r>
              <a:rPr lang="en-GB" b="1" dirty="0" smtClean="0"/>
              <a:t>TEFs are consensus values based on REPs (relative potencies) </a:t>
            </a:r>
            <a:r>
              <a:rPr lang="en-GB" dirty="0" smtClean="0"/>
              <a:t>across multiple species and/or endpoints. </a:t>
            </a:r>
          </a:p>
          <a:p>
            <a:pPr lvl="1"/>
            <a:r>
              <a:rPr lang="en-GB" dirty="0" smtClean="0"/>
              <a:t>TEFs are based upon a number of endpoints, from chronic in vivo toxicity to in vitro toxicity with the former having the greatest importance in determining overall TEF.</a:t>
            </a:r>
          </a:p>
          <a:p>
            <a:endParaRPr lang="en-GB" dirty="0" smtClean="0"/>
          </a:p>
          <a:p>
            <a:r>
              <a:rPr lang="en-GB" b="1" dirty="0" smtClean="0"/>
              <a:t>TEQs provide a simple</a:t>
            </a:r>
            <a:r>
              <a:rPr lang="en-GB" dirty="0" smtClean="0"/>
              <a:t>, single number that is indicative of </a:t>
            </a:r>
            <a:r>
              <a:rPr lang="en-GB" b="1" dirty="0" smtClean="0">
                <a:solidFill>
                  <a:schemeClr val="tx2"/>
                </a:solidFill>
              </a:rPr>
              <a:t>overall toxicity of a sample </a:t>
            </a:r>
            <a:r>
              <a:rPr lang="en-GB" dirty="0" smtClean="0"/>
              <a:t>(water, sediment, food) containing a mixture of dioxins and dioxin-like compounds. </a:t>
            </a:r>
          </a:p>
          <a:p>
            <a:endParaRPr lang="en-GB" dirty="0" smtClean="0"/>
          </a:p>
          <a:p>
            <a:r>
              <a:rPr lang="en-GB" dirty="0" smtClean="0"/>
              <a:t>The total potency of a mixture can be expressed in TCDD TEQ concentration </a:t>
            </a:r>
          </a:p>
          <a:p>
            <a:pPr lvl="1"/>
            <a:r>
              <a:rPr lang="en-GB" dirty="0" smtClean="0"/>
              <a:t>i.e. TEQ = concentration corresponding to the effect that would be induced by TCDD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0"/>
            <a:ext cx="9191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743200" y="4964113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b="0" i="1"/>
              <a:t>Eljarrat &amp; Barceló, Trends Anal. Chem.22: 655 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835150" y="1989138"/>
            <a:ext cx="433388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5517232"/>
            <a:ext cx="667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concentration is expressed as </a:t>
            </a:r>
            <a:r>
              <a:rPr lang="cs-CZ" dirty="0"/>
              <a:t>„</a:t>
            </a:r>
            <a:r>
              <a:rPr lang="cs-CZ" dirty="0" err="1"/>
              <a:t>Equivalents</a:t>
            </a:r>
            <a:r>
              <a:rPr lang="cs-CZ" dirty="0"/>
              <a:t> of TCDD“ </a:t>
            </a:r>
            <a:br>
              <a:rPr lang="cs-CZ" dirty="0"/>
            </a:br>
            <a:r>
              <a:rPr lang="cs-CZ" dirty="0"/>
              <a:t>	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ng</a:t>
            </a:r>
            <a:r>
              <a:rPr lang="cs-CZ" dirty="0"/>
              <a:t>  TEQ / kg = </a:t>
            </a:r>
            <a:r>
              <a:rPr lang="cs-CZ" dirty="0" err="1"/>
              <a:t>ng</a:t>
            </a:r>
            <a:r>
              <a:rPr lang="cs-CZ" dirty="0"/>
              <a:t> TCDD / kg)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Toxic equivalency factors for PCDDs, PCDFs and PCBs: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Biomarkers/</a:t>
            </a:r>
            <a:r>
              <a:rPr lang="en-GB" dirty="0" err="1" smtClean="0">
                <a:solidFill>
                  <a:schemeClr val="tx1"/>
                </a:solidFill>
              </a:rPr>
              <a:t>bioanalytical</a:t>
            </a:r>
            <a:r>
              <a:rPr lang="en-GB" dirty="0" smtClean="0">
                <a:solidFill>
                  <a:schemeClr val="tx1"/>
                </a:solidFill>
              </a:rPr>
              <a:t> methods for </a:t>
            </a:r>
            <a:r>
              <a:rPr lang="en-GB" dirty="0" err="1" smtClean="0">
                <a:solidFill>
                  <a:schemeClr val="tx1"/>
                </a:solidFill>
              </a:rPr>
              <a:t>AhR</a:t>
            </a:r>
            <a:r>
              <a:rPr lang="en-GB" dirty="0" smtClean="0">
                <a:solidFill>
                  <a:schemeClr val="tx1"/>
                </a:solidFill>
              </a:rPr>
              <a:t> toxicity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In vivo studies</a:t>
            </a:r>
          </a:p>
          <a:p>
            <a:pPr lvl="1"/>
            <a:r>
              <a:rPr lang="en-GB" dirty="0" smtClean="0"/>
              <a:t>liver enlargement, reduction of thymus weight, wasting syndrome, reproductive and developmental disorders</a:t>
            </a:r>
          </a:p>
          <a:p>
            <a:r>
              <a:rPr lang="en-GB" dirty="0" smtClean="0"/>
              <a:t>In vivo biomarkers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EROD</a:t>
            </a:r>
            <a:r>
              <a:rPr lang="en-GB" dirty="0" smtClean="0"/>
              <a:t> activity, CYP 1A1 and 1B1 expression </a:t>
            </a:r>
            <a:br>
              <a:rPr lang="en-GB" dirty="0" smtClean="0"/>
            </a:br>
            <a:r>
              <a:rPr lang="en-GB" dirty="0" smtClean="0">
                <a:solidFill>
                  <a:schemeClr val="tx2"/>
                </a:solidFill>
              </a:rPr>
              <a:t>(discussed in biomarker section)</a:t>
            </a:r>
          </a:p>
          <a:p>
            <a:endParaRPr lang="en-GB" dirty="0" smtClean="0"/>
          </a:p>
          <a:p>
            <a:r>
              <a:rPr lang="en-GB" dirty="0" smtClean="0"/>
              <a:t> in vitro assessment of chemical potencies</a:t>
            </a:r>
          </a:p>
          <a:p>
            <a:pPr lvl="1"/>
            <a:r>
              <a:rPr lang="en-GB" dirty="0" smtClean="0"/>
              <a:t>EROD (</a:t>
            </a:r>
            <a:r>
              <a:rPr lang="en-GB" dirty="0" err="1" smtClean="0"/>
              <a:t>ethoxyresorufin</a:t>
            </a:r>
            <a:r>
              <a:rPr lang="en-GB" dirty="0" smtClean="0"/>
              <a:t>-O-</a:t>
            </a:r>
            <a:r>
              <a:rPr lang="en-GB" dirty="0" err="1" smtClean="0"/>
              <a:t>deethylase</a:t>
            </a:r>
            <a:r>
              <a:rPr lang="en-GB" dirty="0" smtClean="0"/>
              <a:t> activity) in cell cultures;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CALUX/CAFLUX assays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(</a:t>
            </a:r>
            <a:r>
              <a:rPr lang="en-GB" dirty="0" err="1" smtClean="0">
                <a:solidFill>
                  <a:srgbClr val="00B050"/>
                </a:solidFill>
              </a:rPr>
              <a:t>luciferase</a:t>
            </a:r>
            <a:r>
              <a:rPr lang="en-GB" dirty="0" smtClean="0">
                <a:solidFill>
                  <a:srgbClr val="00B050"/>
                </a:solidFill>
              </a:rPr>
              <a:t> expression – reporter gene assays)</a:t>
            </a:r>
          </a:p>
          <a:p>
            <a:pPr lvl="1"/>
            <a:r>
              <a:rPr lang="en-GB" dirty="0" smtClean="0"/>
              <a:t>GRAB assay (</a:t>
            </a:r>
            <a:r>
              <a:rPr lang="en-GB" dirty="0" err="1" smtClean="0"/>
              <a:t>AhR</a:t>
            </a:r>
            <a:r>
              <a:rPr lang="en-GB" dirty="0" smtClean="0"/>
              <a:t>-DNA binding)</a:t>
            </a:r>
          </a:p>
          <a:p>
            <a:pPr lvl="1"/>
            <a:r>
              <a:rPr lang="en-GB" dirty="0" smtClean="0"/>
              <a:t>yeast bioassay;</a:t>
            </a:r>
          </a:p>
          <a:p>
            <a:pPr lvl="1"/>
            <a:r>
              <a:rPr lang="en-GB" dirty="0" smtClean="0"/>
              <a:t>immunoassays;</a:t>
            </a:r>
          </a:p>
          <a:p>
            <a:pPr lvl="1"/>
            <a:r>
              <a:rPr lang="en-GB" dirty="0" smtClean="0"/>
              <a:t>detection of CYP1A mRNA (</a:t>
            </a:r>
            <a:r>
              <a:rPr lang="en-GB" dirty="0" err="1" smtClean="0"/>
              <a:t>qPCR</a:t>
            </a:r>
            <a:r>
              <a:rPr lang="en-GB" dirty="0" smtClean="0"/>
              <a:t>) or </a:t>
            </a:r>
            <a:r>
              <a:rPr lang="en-GB" dirty="0" err="1" smtClean="0"/>
              <a:t>AhR</a:t>
            </a:r>
            <a:r>
              <a:rPr lang="en-GB" dirty="0" smtClean="0"/>
              <a:t> protein (western blotting)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609600" y="1057622"/>
            <a:ext cx="792321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en-GB" sz="1600" b="0" dirty="0" smtClean="0">
              <a:latin typeface="+mj-lt"/>
            </a:endParaRPr>
          </a:p>
          <a:p>
            <a:pPr algn="ctr"/>
            <a:r>
              <a:rPr lang="en-GB" sz="1600" dirty="0" smtClean="0">
                <a:latin typeface="+mj-lt"/>
              </a:rPr>
              <a:t>CALUX – Chemical Assisted </a:t>
            </a:r>
            <a:r>
              <a:rPr lang="en-GB" sz="1600" dirty="0" err="1" smtClean="0">
                <a:latin typeface="+mj-lt"/>
              </a:rPr>
              <a:t>Luciferase</a:t>
            </a:r>
            <a:r>
              <a:rPr lang="en-GB" sz="1600" dirty="0" smtClean="0">
                <a:latin typeface="+mj-lt"/>
              </a:rPr>
              <a:t> Expression </a:t>
            </a:r>
          </a:p>
          <a:p>
            <a:pPr algn="ctr"/>
            <a:r>
              <a:rPr lang="en-GB" sz="1600" dirty="0" smtClean="0">
                <a:latin typeface="+mj-lt"/>
              </a:rPr>
              <a:t>DR-CALUX (Dioxin Responsive CALUX) </a:t>
            </a:r>
          </a:p>
          <a:p>
            <a:pPr algn="ctr"/>
            <a:r>
              <a:rPr lang="en-GB" sz="1600" dirty="0" smtClean="0">
                <a:latin typeface="+mj-lt"/>
              </a:rPr>
              <a:t>(i.e. L</a:t>
            </a:r>
            <a:r>
              <a:rPr lang="cs-CZ" sz="1600" dirty="0" err="1" smtClean="0">
                <a:latin typeface="+mj-lt"/>
              </a:rPr>
              <a:t>uciferase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R</a:t>
            </a:r>
            <a:r>
              <a:rPr lang="cs-CZ" sz="1600" dirty="0" err="1" smtClean="0">
                <a:latin typeface="+mj-lt"/>
              </a:rPr>
              <a:t>eporter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Gene A</a:t>
            </a:r>
            <a:r>
              <a:rPr lang="cs-CZ" sz="1600" dirty="0" err="1" smtClean="0">
                <a:latin typeface="+mj-lt"/>
              </a:rPr>
              <a:t>ssay</a:t>
            </a:r>
            <a:r>
              <a:rPr lang="cs-CZ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with </a:t>
            </a:r>
            <a:r>
              <a:rPr lang="cs-CZ" sz="1600" dirty="0" smtClean="0">
                <a:latin typeface="+mj-lt"/>
              </a:rPr>
              <a:t>H4IIE.luc </a:t>
            </a:r>
            <a:r>
              <a:rPr lang="cs-CZ" sz="1600" dirty="0" err="1" smtClean="0">
                <a:latin typeface="+mj-lt"/>
              </a:rPr>
              <a:t>cells</a:t>
            </a:r>
            <a:r>
              <a:rPr lang="en-GB" sz="1600" dirty="0" smtClean="0">
                <a:latin typeface="+mj-lt"/>
              </a:rPr>
              <a:t>)</a:t>
            </a:r>
            <a:endParaRPr lang="cs-CZ" sz="1600" dirty="0">
              <a:latin typeface="+mj-lt"/>
            </a:endParaRPr>
          </a:p>
        </p:txBody>
      </p:sp>
      <p:sp>
        <p:nvSpPr>
          <p:cNvPr id="783" name="Nadpis 7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 vitro CALUX/CAFLUX assays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7361907" cy="43745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865822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EROD activity </a:t>
            </a:r>
            <a:r>
              <a:rPr lang="en-GB" smtClean="0"/>
              <a:t>- example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93"/>
          <p:cNvSpPr>
            <a:spLocks noGrp="1"/>
          </p:cNvSpPr>
          <p:nvPr>
            <p:ph type="title"/>
          </p:nvPr>
        </p:nvSpPr>
        <p:spPr>
          <a:xfrm>
            <a:off x="0" y="326678"/>
            <a:ext cx="9144000" cy="654050"/>
          </a:xfrm>
        </p:spPr>
        <p:txBody>
          <a:bodyPr/>
          <a:lstStyle/>
          <a:p>
            <a:r>
              <a:rPr lang="cs-CZ" sz="1800" b="1" dirty="0" err="1" smtClean="0">
                <a:solidFill>
                  <a:schemeClr val="tx1"/>
                </a:solidFill>
              </a:rPr>
              <a:t>Comparing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toxicit</a:t>
            </a:r>
            <a:r>
              <a:rPr lang="en-GB" sz="1800" b="1" dirty="0" smtClean="0">
                <a:solidFill>
                  <a:schemeClr val="tx1"/>
                </a:solidFill>
              </a:rPr>
              <a:t>y of </a:t>
            </a:r>
            <a:r>
              <a:rPr lang="en-US" sz="1800" b="1" dirty="0" smtClean="0">
                <a:solidFill>
                  <a:schemeClr val="tx1"/>
                </a:solidFill>
              </a:rPr>
              <a:t>compounds </a:t>
            </a:r>
            <a:r>
              <a:rPr lang="en-GB" sz="18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Application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in Risk Assessment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8600" y="1196752"/>
            <a:ext cx="83038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>
                <a:latin typeface="+mj-lt"/>
              </a:rPr>
              <a:t>Quantification</a:t>
            </a:r>
            <a:r>
              <a:rPr lang="cs-CZ" sz="2000" b="0" dirty="0">
                <a:latin typeface="+mj-lt"/>
              </a:rPr>
              <a:t> of </a:t>
            </a:r>
            <a:r>
              <a:rPr lang="en-US" sz="2000" b="0" dirty="0">
                <a:latin typeface="+mj-lt"/>
              </a:rPr>
              <a:t>effects </a:t>
            </a:r>
            <a:r>
              <a:rPr lang="cs-CZ" sz="2000" b="0" dirty="0">
                <a:latin typeface="+mj-lt"/>
              </a:rPr>
              <a:t>(EC</a:t>
            </a:r>
            <a:r>
              <a:rPr lang="cs-CZ" sz="2000" b="0" baseline="-25000" dirty="0">
                <a:latin typeface="+mj-lt"/>
              </a:rPr>
              <a:t>50</a:t>
            </a:r>
            <a:r>
              <a:rPr lang="cs-CZ" sz="2000" b="0" dirty="0">
                <a:latin typeface="+mj-lt"/>
              </a:rPr>
              <a:t>) </a:t>
            </a:r>
            <a:endParaRPr lang="en-US" sz="2000" b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dirty="0" err="1" smtClean="0">
                <a:latin typeface="+mj-lt"/>
              </a:rPr>
              <a:t>Comparison</a:t>
            </a:r>
            <a:r>
              <a:rPr lang="cs-CZ" sz="2000" b="0" dirty="0" smtClean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with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the</a:t>
            </a:r>
            <a:r>
              <a:rPr lang="cs-CZ" sz="2000" b="0" dirty="0">
                <a:latin typeface="+mj-lt"/>
              </a:rPr>
              <a:t> </a:t>
            </a:r>
            <a:r>
              <a:rPr lang="cs-CZ" sz="2000" b="0" dirty="0" err="1">
                <a:latin typeface="+mj-lt"/>
              </a:rPr>
              <a:t>effect</a:t>
            </a:r>
            <a:r>
              <a:rPr lang="cs-CZ" sz="2000" b="0" dirty="0">
                <a:latin typeface="+mj-lt"/>
              </a:rPr>
              <a:t> of reference </a:t>
            </a:r>
            <a:r>
              <a:rPr lang="cs-CZ" sz="2000" b="0" dirty="0" err="1">
                <a:latin typeface="+mj-lt"/>
              </a:rPr>
              <a:t>toxicant</a:t>
            </a:r>
            <a:r>
              <a:rPr lang="cs-CZ" sz="2000" b="0" dirty="0">
                <a:latin typeface="+mj-lt"/>
              </a:rPr>
              <a:t> (2,3,7,8-TCDD)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</a:t>
            </a:r>
            <a:r>
              <a:rPr lang="cs-CZ" sz="2000" dirty="0" err="1" smtClean="0"/>
              <a:t>relative</a:t>
            </a:r>
            <a:r>
              <a:rPr lang="cs-CZ" sz="2000" dirty="0" smtClean="0"/>
              <a:t> </a:t>
            </a:r>
            <a:r>
              <a:rPr lang="cs-CZ" sz="2000" dirty="0" err="1" smtClean="0"/>
              <a:t>potencies</a:t>
            </a:r>
            <a:r>
              <a:rPr lang="en-GB" sz="2000" dirty="0" smtClean="0"/>
              <a:t> (REPs) to TCDD</a:t>
            </a:r>
            <a:endParaRPr lang="cs-CZ" sz="2000" dirty="0" smtClean="0"/>
          </a:p>
          <a:p>
            <a:pPr marL="1200150" lvl="2" indent="-285750">
              <a:spcBef>
                <a:spcPct val="20000"/>
              </a:spcBef>
            </a:pPr>
            <a:r>
              <a:rPr lang="en-GB" sz="1400" dirty="0" smtClean="0">
                <a:latin typeface="+mj-lt"/>
              </a:rPr>
              <a:t>(= in vitro “</a:t>
            </a:r>
            <a:r>
              <a:rPr lang="en-US" sz="1400" b="0" dirty="0" smtClean="0">
                <a:latin typeface="+mj-lt"/>
              </a:rPr>
              <a:t>Toxic </a:t>
            </a:r>
            <a:r>
              <a:rPr lang="cs-CZ" sz="1400" b="0" dirty="0" err="1" smtClean="0">
                <a:latin typeface="+mj-lt"/>
              </a:rPr>
              <a:t>Equivalency</a:t>
            </a:r>
            <a:r>
              <a:rPr lang="cs-CZ" sz="1400" b="0" dirty="0" smtClean="0">
                <a:latin typeface="+mj-lt"/>
              </a:rPr>
              <a:t> </a:t>
            </a:r>
            <a:r>
              <a:rPr lang="cs-CZ" sz="1400" b="0" dirty="0" err="1" smtClean="0">
                <a:latin typeface="+mj-lt"/>
              </a:rPr>
              <a:t>Factors</a:t>
            </a:r>
            <a:r>
              <a:rPr lang="en-GB" sz="1400" b="0" dirty="0" smtClean="0">
                <a:latin typeface="+mj-lt"/>
              </a:rPr>
              <a:t>” </a:t>
            </a:r>
            <a:r>
              <a:rPr lang="en-US" sz="1400" b="0" dirty="0" smtClean="0">
                <a:latin typeface="+mj-lt"/>
              </a:rPr>
              <a:t>~ </a:t>
            </a:r>
            <a:r>
              <a:rPr lang="en-US" sz="1400" b="0" dirty="0">
                <a:latin typeface="+mj-lt"/>
              </a:rPr>
              <a:t>TEFs</a:t>
            </a:r>
            <a:r>
              <a:rPr lang="cs-CZ" sz="1400" b="0" dirty="0" smtClean="0">
                <a:latin typeface="+mj-lt"/>
              </a:rPr>
              <a:t>)</a:t>
            </a:r>
            <a:endParaRPr lang="en-US" sz="1400" b="0" dirty="0" smtClean="0"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2924175"/>
            <a:ext cx="5329238" cy="3751263"/>
            <a:chOff x="158" y="1842"/>
            <a:chExt cx="3357" cy="23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8" y="1842"/>
              <a:ext cx="3357" cy="2363"/>
              <a:chOff x="1033" y="1321"/>
              <a:chExt cx="3805" cy="2858"/>
            </a:xfrm>
          </p:grpSpPr>
          <p:sp>
            <p:nvSpPr>
              <p:cNvPr id="70664" name="Rectangle 7"/>
              <p:cNvSpPr>
                <a:spLocks noChangeArrowheads="1"/>
              </p:cNvSpPr>
              <p:nvPr/>
            </p:nvSpPr>
            <p:spPr bwMode="auto">
              <a:xfrm>
                <a:off x="1033" y="1321"/>
                <a:ext cx="3755" cy="28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665" name="Line 8"/>
              <p:cNvSpPr>
                <a:spLocks noChangeShapeType="1"/>
              </p:cNvSpPr>
              <p:nvPr/>
            </p:nvSpPr>
            <p:spPr bwMode="auto">
              <a:xfrm>
                <a:off x="1708" y="1571"/>
                <a:ext cx="1" cy="2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6" name="Line 9"/>
              <p:cNvSpPr>
                <a:spLocks noChangeShapeType="1"/>
              </p:cNvSpPr>
              <p:nvPr/>
            </p:nvSpPr>
            <p:spPr bwMode="auto">
              <a:xfrm>
                <a:off x="1682" y="36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7" name="Line 10"/>
              <p:cNvSpPr>
                <a:spLocks noChangeShapeType="1"/>
              </p:cNvSpPr>
              <p:nvPr/>
            </p:nvSpPr>
            <p:spPr bwMode="auto">
              <a:xfrm>
                <a:off x="1682" y="332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8" name="Line 11"/>
              <p:cNvSpPr>
                <a:spLocks noChangeShapeType="1"/>
              </p:cNvSpPr>
              <p:nvPr/>
            </p:nvSpPr>
            <p:spPr bwMode="auto">
              <a:xfrm>
                <a:off x="1682" y="297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69" name="Line 12"/>
              <p:cNvSpPr>
                <a:spLocks noChangeShapeType="1"/>
              </p:cNvSpPr>
              <p:nvPr/>
            </p:nvSpPr>
            <p:spPr bwMode="auto">
              <a:xfrm>
                <a:off x="1682" y="2627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0" name="Line 13"/>
              <p:cNvSpPr>
                <a:spLocks noChangeShapeType="1"/>
              </p:cNvSpPr>
              <p:nvPr/>
            </p:nvSpPr>
            <p:spPr bwMode="auto">
              <a:xfrm>
                <a:off x="1682" y="227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1" name="Line 14"/>
              <p:cNvSpPr>
                <a:spLocks noChangeShapeType="1"/>
              </p:cNvSpPr>
              <p:nvPr/>
            </p:nvSpPr>
            <p:spPr bwMode="auto">
              <a:xfrm>
                <a:off x="1682" y="192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2" name="Line 15"/>
              <p:cNvSpPr>
                <a:spLocks noChangeShapeType="1"/>
              </p:cNvSpPr>
              <p:nvPr/>
            </p:nvSpPr>
            <p:spPr bwMode="auto">
              <a:xfrm>
                <a:off x="1682" y="157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3" name="Line 16"/>
              <p:cNvSpPr>
                <a:spLocks noChangeShapeType="1"/>
              </p:cNvSpPr>
              <p:nvPr/>
            </p:nvSpPr>
            <p:spPr bwMode="auto">
              <a:xfrm>
                <a:off x="1708" y="3678"/>
                <a:ext cx="287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4" name="Line 17"/>
              <p:cNvSpPr>
                <a:spLocks noChangeShapeType="1"/>
              </p:cNvSpPr>
              <p:nvPr/>
            </p:nvSpPr>
            <p:spPr bwMode="auto">
              <a:xfrm flipV="1">
                <a:off x="1708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5" name="Line 18"/>
              <p:cNvSpPr>
                <a:spLocks noChangeShapeType="1"/>
              </p:cNvSpPr>
              <p:nvPr/>
            </p:nvSpPr>
            <p:spPr bwMode="auto">
              <a:xfrm flipV="1">
                <a:off x="2573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6" name="Line 19"/>
              <p:cNvSpPr>
                <a:spLocks noChangeShapeType="1"/>
              </p:cNvSpPr>
              <p:nvPr/>
            </p:nvSpPr>
            <p:spPr bwMode="auto">
              <a:xfrm flipV="1">
                <a:off x="3434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7" name="Line 20"/>
              <p:cNvSpPr>
                <a:spLocks noChangeShapeType="1"/>
              </p:cNvSpPr>
              <p:nvPr/>
            </p:nvSpPr>
            <p:spPr bwMode="auto">
              <a:xfrm flipV="1">
                <a:off x="4299" y="367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8" name="Line 21"/>
              <p:cNvSpPr>
                <a:spLocks noChangeShapeType="1"/>
              </p:cNvSpPr>
              <p:nvPr/>
            </p:nvSpPr>
            <p:spPr bwMode="auto">
              <a:xfrm flipV="1">
                <a:off x="1994" y="3298"/>
                <a:ext cx="287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79" name="Line 22"/>
              <p:cNvSpPr>
                <a:spLocks noChangeShapeType="1"/>
              </p:cNvSpPr>
              <p:nvPr/>
            </p:nvSpPr>
            <p:spPr bwMode="auto">
              <a:xfrm flipV="1">
                <a:off x="2281" y="2863"/>
                <a:ext cx="292" cy="4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0" name="Line 23"/>
              <p:cNvSpPr>
                <a:spLocks noChangeShapeType="1"/>
              </p:cNvSpPr>
              <p:nvPr/>
            </p:nvSpPr>
            <p:spPr bwMode="auto">
              <a:xfrm flipV="1">
                <a:off x="2573" y="2117"/>
                <a:ext cx="287" cy="7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1" name="Line 24"/>
              <p:cNvSpPr>
                <a:spLocks noChangeShapeType="1"/>
              </p:cNvSpPr>
              <p:nvPr/>
            </p:nvSpPr>
            <p:spPr bwMode="auto">
              <a:xfrm flipV="1">
                <a:off x="2860" y="1942"/>
                <a:ext cx="287" cy="1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2" name="Line 25"/>
              <p:cNvSpPr>
                <a:spLocks noChangeShapeType="1"/>
              </p:cNvSpPr>
              <p:nvPr/>
            </p:nvSpPr>
            <p:spPr bwMode="auto">
              <a:xfrm>
                <a:off x="3147" y="1942"/>
                <a:ext cx="287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3" name="Line 26"/>
              <p:cNvSpPr>
                <a:spLocks noChangeShapeType="1"/>
              </p:cNvSpPr>
              <p:nvPr/>
            </p:nvSpPr>
            <p:spPr bwMode="auto">
              <a:xfrm flipV="1">
                <a:off x="3147" y="3588"/>
                <a:ext cx="287" cy="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4" name="Line 27"/>
              <p:cNvSpPr>
                <a:spLocks noChangeShapeType="1"/>
              </p:cNvSpPr>
              <p:nvPr/>
            </p:nvSpPr>
            <p:spPr bwMode="auto">
              <a:xfrm flipV="1">
                <a:off x="3434" y="3403"/>
                <a:ext cx="287" cy="18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5" name="Line 28"/>
              <p:cNvSpPr>
                <a:spLocks noChangeShapeType="1"/>
              </p:cNvSpPr>
              <p:nvPr/>
            </p:nvSpPr>
            <p:spPr bwMode="auto">
              <a:xfrm flipV="1">
                <a:off x="3721" y="2412"/>
                <a:ext cx="292" cy="9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6" name="Line 29"/>
              <p:cNvSpPr>
                <a:spLocks noChangeShapeType="1"/>
              </p:cNvSpPr>
              <p:nvPr/>
            </p:nvSpPr>
            <p:spPr bwMode="auto">
              <a:xfrm flipV="1">
                <a:off x="4013" y="2217"/>
                <a:ext cx="201" cy="1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7" name="Line 30"/>
              <p:cNvSpPr>
                <a:spLocks noChangeShapeType="1"/>
              </p:cNvSpPr>
              <p:nvPr/>
            </p:nvSpPr>
            <p:spPr bwMode="auto">
              <a:xfrm flipV="1">
                <a:off x="4214" y="2187"/>
                <a:ext cx="85" cy="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8" name="Line 31"/>
              <p:cNvSpPr>
                <a:spLocks noChangeShapeType="1"/>
              </p:cNvSpPr>
              <p:nvPr/>
            </p:nvSpPr>
            <p:spPr bwMode="auto">
              <a:xfrm>
                <a:off x="3434" y="3653"/>
                <a:ext cx="287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89" name="Line 32"/>
              <p:cNvSpPr>
                <a:spLocks noChangeShapeType="1"/>
              </p:cNvSpPr>
              <p:nvPr/>
            </p:nvSpPr>
            <p:spPr bwMode="auto">
              <a:xfrm flipV="1">
                <a:off x="3721" y="3563"/>
                <a:ext cx="292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0" name="Line 33"/>
              <p:cNvSpPr>
                <a:spLocks noChangeShapeType="1"/>
              </p:cNvSpPr>
              <p:nvPr/>
            </p:nvSpPr>
            <p:spPr bwMode="auto">
              <a:xfrm flipV="1">
                <a:off x="4013" y="3333"/>
                <a:ext cx="201" cy="2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1" name="Line 34"/>
              <p:cNvSpPr>
                <a:spLocks noChangeShapeType="1"/>
              </p:cNvSpPr>
              <p:nvPr/>
            </p:nvSpPr>
            <p:spPr bwMode="auto">
              <a:xfrm flipV="1">
                <a:off x="4214" y="3228"/>
                <a:ext cx="85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2" name="Freeform 35"/>
              <p:cNvSpPr>
                <a:spLocks/>
              </p:cNvSpPr>
              <p:nvPr/>
            </p:nvSpPr>
            <p:spPr bwMode="auto">
              <a:xfrm>
                <a:off x="1969" y="3548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3" name="Freeform 36"/>
              <p:cNvSpPr>
                <a:spLocks/>
              </p:cNvSpPr>
              <p:nvPr/>
            </p:nvSpPr>
            <p:spPr bwMode="auto">
              <a:xfrm>
                <a:off x="2256" y="327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4" name="Freeform 37"/>
              <p:cNvSpPr>
                <a:spLocks/>
              </p:cNvSpPr>
              <p:nvPr/>
            </p:nvSpPr>
            <p:spPr bwMode="auto">
              <a:xfrm>
                <a:off x="2548" y="283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5" name="Freeform 38"/>
              <p:cNvSpPr>
                <a:spLocks/>
              </p:cNvSpPr>
              <p:nvPr/>
            </p:nvSpPr>
            <p:spPr bwMode="auto">
              <a:xfrm>
                <a:off x="2835" y="20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6" name="Freeform 39"/>
              <p:cNvSpPr>
                <a:spLocks/>
              </p:cNvSpPr>
              <p:nvPr/>
            </p:nvSpPr>
            <p:spPr bwMode="auto">
              <a:xfrm>
                <a:off x="3122" y="191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7" name="Freeform 40"/>
              <p:cNvSpPr>
                <a:spLocks/>
              </p:cNvSpPr>
              <p:nvPr/>
            </p:nvSpPr>
            <p:spPr bwMode="auto">
              <a:xfrm>
                <a:off x="3409" y="1967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8" name="Freeform 41"/>
              <p:cNvSpPr>
                <a:spLocks/>
              </p:cNvSpPr>
              <p:nvPr/>
            </p:nvSpPr>
            <p:spPr bwMode="auto">
              <a:xfrm>
                <a:off x="3122" y="362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699" name="Freeform 42"/>
              <p:cNvSpPr>
                <a:spLocks/>
              </p:cNvSpPr>
              <p:nvPr/>
            </p:nvSpPr>
            <p:spPr bwMode="auto">
              <a:xfrm>
                <a:off x="3409" y="356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0" name="Freeform 43"/>
              <p:cNvSpPr>
                <a:spLocks/>
              </p:cNvSpPr>
              <p:nvPr/>
            </p:nvSpPr>
            <p:spPr bwMode="auto">
              <a:xfrm>
                <a:off x="3696" y="337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1" name="Freeform 44"/>
              <p:cNvSpPr>
                <a:spLocks/>
              </p:cNvSpPr>
              <p:nvPr/>
            </p:nvSpPr>
            <p:spPr bwMode="auto">
              <a:xfrm>
                <a:off x="3987" y="2387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6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6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2" name="Freeform 45"/>
              <p:cNvSpPr>
                <a:spLocks/>
              </p:cNvSpPr>
              <p:nvPr/>
            </p:nvSpPr>
            <p:spPr bwMode="auto">
              <a:xfrm>
                <a:off x="4189" y="219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3" name="Freeform 46"/>
              <p:cNvSpPr>
                <a:spLocks/>
              </p:cNvSpPr>
              <p:nvPr/>
            </p:nvSpPr>
            <p:spPr bwMode="auto">
              <a:xfrm>
                <a:off x="4274" y="2162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50 h 50"/>
                  <a:gd name="T4" fmla="*/ 0 w 51"/>
                  <a:gd name="T5" fmla="*/ 50 h 50"/>
                  <a:gd name="T6" fmla="*/ 25 w 51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50"/>
                  <a:gd name="T14" fmla="*/ 51 w 5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50">
                    <a:moveTo>
                      <a:pt x="25" y="0"/>
                    </a:moveTo>
                    <a:lnTo>
                      <a:pt x="51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4" name="Freeform 47"/>
              <p:cNvSpPr>
                <a:spLocks/>
              </p:cNvSpPr>
              <p:nvPr/>
            </p:nvSpPr>
            <p:spPr bwMode="auto">
              <a:xfrm>
                <a:off x="3409" y="362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5" name="Freeform 48"/>
              <p:cNvSpPr>
                <a:spLocks/>
              </p:cNvSpPr>
              <p:nvPr/>
            </p:nvSpPr>
            <p:spPr bwMode="auto">
              <a:xfrm>
                <a:off x="3696" y="364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6" name="Freeform 49"/>
              <p:cNvSpPr>
                <a:spLocks/>
              </p:cNvSpPr>
              <p:nvPr/>
            </p:nvSpPr>
            <p:spPr bwMode="auto">
              <a:xfrm>
                <a:off x="3987" y="3538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51 w 51"/>
                  <a:gd name="T3" fmla="*/ 25 h 50"/>
                  <a:gd name="T4" fmla="*/ 26 w 51"/>
                  <a:gd name="T5" fmla="*/ 50 h 50"/>
                  <a:gd name="T6" fmla="*/ 0 w 51"/>
                  <a:gd name="T7" fmla="*/ 25 h 50"/>
                  <a:gd name="T8" fmla="*/ 26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6" y="0"/>
                    </a:moveTo>
                    <a:lnTo>
                      <a:pt x="51" y="25"/>
                    </a:lnTo>
                    <a:lnTo>
                      <a:pt x="26" y="50"/>
                    </a:lnTo>
                    <a:lnTo>
                      <a:pt x="0" y="2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7" name="Freeform 50"/>
              <p:cNvSpPr>
                <a:spLocks/>
              </p:cNvSpPr>
              <p:nvPr/>
            </p:nvSpPr>
            <p:spPr bwMode="auto">
              <a:xfrm>
                <a:off x="4189" y="330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8" name="Freeform 51"/>
              <p:cNvSpPr>
                <a:spLocks/>
              </p:cNvSpPr>
              <p:nvPr/>
            </p:nvSpPr>
            <p:spPr bwMode="auto">
              <a:xfrm>
                <a:off x="4274" y="3203"/>
                <a:ext cx="51" cy="50"/>
              </a:xfrm>
              <a:custGeom>
                <a:avLst/>
                <a:gdLst>
                  <a:gd name="T0" fmla="*/ 25 w 51"/>
                  <a:gd name="T1" fmla="*/ 0 h 50"/>
                  <a:gd name="T2" fmla="*/ 51 w 51"/>
                  <a:gd name="T3" fmla="*/ 25 h 50"/>
                  <a:gd name="T4" fmla="*/ 25 w 51"/>
                  <a:gd name="T5" fmla="*/ 50 h 50"/>
                  <a:gd name="T6" fmla="*/ 0 w 51"/>
                  <a:gd name="T7" fmla="*/ 25 h 50"/>
                  <a:gd name="T8" fmla="*/ 25 w 51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0"/>
                  <a:gd name="T17" fmla="*/ 51 w 5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0">
                    <a:moveTo>
                      <a:pt x="25" y="0"/>
                    </a:moveTo>
                    <a:lnTo>
                      <a:pt x="51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09" name="Rectangle 52"/>
              <p:cNvSpPr>
                <a:spLocks noChangeArrowheads="1"/>
              </p:cNvSpPr>
              <p:nvPr/>
            </p:nvSpPr>
            <p:spPr bwMode="auto">
              <a:xfrm>
                <a:off x="1597" y="3634"/>
                <a:ext cx="5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0" name="Rectangle 53"/>
              <p:cNvSpPr>
                <a:spLocks noChangeArrowheads="1"/>
              </p:cNvSpPr>
              <p:nvPr/>
            </p:nvSpPr>
            <p:spPr bwMode="auto">
              <a:xfrm>
                <a:off x="1552" y="328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1" name="Rectangle 54"/>
              <p:cNvSpPr>
                <a:spLocks noChangeArrowheads="1"/>
              </p:cNvSpPr>
              <p:nvPr/>
            </p:nvSpPr>
            <p:spPr bwMode="auto">
              <a:xfrm>
                <a:off x="1552" y="2934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40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2" name="Rectangle 55"/>
              <p:cNvSpPr>
                <a:spLocks noChangeArrowheads="1"/>
              </p:cNvSpPr>
              <p:nvPr/>
            </p:nvSpPr>
            <p:spPr bwMode="auto">
              <a:xfrm>
                <a:off x="1552" y="2581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60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3" name="Rectangle 56"/>
              <p:cNvSpPr>
                <a:spLocks noChangeArrowheads="1"/>
              </p:cNvSpPr>
              <p:nvPr/>
            </p:nvSpPr>
            <p:spPr bwMode="auto">
              <a:xfrm>
                <a:off x="1552" y="2226"/>
                <a:ext cx="1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80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4" name="Rectangle 57"/>
              <p:cNvSpPr>
                <a:spLocks noChangeArrowheads="1"/>
              </p:cNvSpPr>
              <p:nvPr/>
            </p:nvSpPr>
            <p:spPr bwMode="auto">
              <a:xfrm>
                <a:off x="1506" y="1877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100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5" name="Rectangle 58"/>
              <p:cNvSpPr>
                <a:spLocks noChangeArrowheads="1"/>
              </p:cNvSpPr>
              <p:nvPr/>
            </p:nvSpPr>
            <p:spPr bwMode="auto">
              <a:xfrm>
                <a:off x="1506" y="1525"/>
                <a:ext cx="161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120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6" name="Rectangle 59"/>
              <p:cNvSpPr>
                <a:spLocks noChangeArrowheads="1"/>
              </p:cNvSpPr>
              <p:nvPr/>
            </p:nvSpPr>
            <p:spPr bwMode="auto">
              <a:xfrm>
                <a:off x="1586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1.E-07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7" name="Rectangle 60"/>
              <p:cNvSpPr>
                <a:spLocks noChangeArrowheads="1"/>
              </p:cNvSpPr>
              <p:nvPr/>
            </p:nvSpPr>
            <p:spPr bwMode="auto">
              <a:xfrm>
                <a:off x="2452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1.E-04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8" name="Rectangle 61"/>
              <p:cNvSpPr>
                <a:spLocks noChangeArrowheads="1"/>
              </p:cNvSpPr>
              <p:nvPr/>
            </p:nvSpPr>
            <p:spPr bwMode="auto">
              <a:xfrm>
                <a:off x="3314" y="3759"/>
                <a:ext cx="284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1.E-01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19" name="Rectangle 62"/>
              <p:cNvSpPr>
                <a:spLocks noChangeArrowheads="1"/>
              </p:cNvSpPr>
              <p:nvPr/>
            </p:nvSpPr>
            <p:spPr bwMode="auto">
              <a:xfrm>
                <a:off x="4169" y="3759"/>
                <a:ext cx="308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050" b="0">
                    <a:solidFill>
                      <a:srgbClr val="000000"/>
                    </a:solidFill>
                    <a:latin typeface="+mj-lt"/>
                  </a:rPr>
                  <a:t>1.E+02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0" name="Rectangle 63"/>
              <p:cNvSpPr>
                <a:spLocks noChangeArrowheads="1"/>
              </p:cNvSpPr>
              <p:nvPr/>
            </p:nvSpPr>
            <p:spPr bwMode="auto">
              <a:xfrm>
                <a:off x="1803" y="1466"/>
                <a:ext cx="1505" cy="3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21" name="Line 64"/>
              <p:cNvSpPr>
                <a:spLocks noChangeShapeType="1"/>
              </p:cNvSpPr>
              <p:nvPr/>
            </p:nvSpPr>
            <p:spPr bwMode="auto">
              <a:xfrm>
                <a:off x="2130" y="153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2" name="Freeform 65"/>
              <p:cNvSpPr>
                <a:spLocks/>
              </p:cNvSpPr>
              <p:nvPr/>
            </p:nvSpPr>
            <p:spPr bwMode="auto">
              <a:xfrm>
                <a:off x="2211" y="151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0"/>
                  <a:gd name="T17" fmla="*/ 50 w 5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3" name="Rectangle 66"/>
              <p:cNvSpPr>
                <a:spLocks noChangeArrowheads="1"/>
              </p:cNvSpPr>
              <p:nvPr/>
            </p:nvSpPr>
            <p:spPr bwMode="auto">
              <a:xfrm>
                <a:off x="2368" y="1477"/>
                <a:ext cx="282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TCDD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4" name="Line 67"/>
              <p:cNvSpPr>
                <a:spLocks noChangeShapeType="1"/>
              </p:cNvSpPr>
              <p:nvPr/>
            </p:nvSpPr>
            <p:spPr bwMode="auto">
              <a:xfrm>
                <a:off x="2130" y="1656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5" name="Freeform 68"/>
              <p:cNvSpPr>
                <a:spLocks/>
              </p:cNvSpPr>
              <p:nvPr/>
            </p:nvSpPr>
            <p:spPr bwMode="auto">
              <a:xfrm>
                <a:off x="2211" y="163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50"/>
                  <a:gd name="T14" fmla="*/ 50 w 50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6" name="Rectangle 69"/>
              <p:cNvSpPr>
                <a:spLocks noChangeArrowheads="1"/>
              </p:cNvSpPr>
              <p:nvPr/>
            </p:nvSpPr>
            <p:spPr bwMode="auto">
              <a:xfrm>
                <a:off x="2368" y="1597"/>
                <a:ext cx="65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79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27" name="Line 70"/>
              <p:cNvSpPr>
                <a:spLocks noChangeShapeType="1"/>
              </p:cNvSpPr>
              <p:nvPr/>
            </p:nvSpPr>
            <p:spPr bwMode="auto">
              <a:xfrm>
                <a:off x="2130" y="1772"/>
                <a:ext cx="2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8" name="Freeform 71"/>
              <p:cNvSpPr>
                <a:spLocks/>
              </p:cNvSpPr>
              <p:nvPr/>
            </p:nvSpPr>
            <p:spPr bwMode="auto">
              <a:xfrm>
                <a:off x="2211" y="1746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50 w 50"/>
                  <a:gd name="T3" fmla="*/ 26 h 51"/>
                  <a:gd name="T4" fmla="*/ 25 w 50"/>
                  <a:gd name="T5" fmla="*/ 51 h 51"/>
                  <a:gd name="T6" fmla="*/ 0 w 50"/>
                  <a:gd name="T7" fmla="*/ 26 h 51"/>
                  <a:gd name="T8" fmla="*/ 25 w 5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51"/>
                  <a:gd name="T17" fmla="*/ 50 w 5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51">
                    <a:moveTo>
                      <a:pt x="25" y="0"/>
                    </a:moveTo>
                    <a:lnTo>
                      <a:pt x="50" y="26"/>
                    </a:lnTo>
                    <a:lnTo>
                      <a:pt x="25" y="51"/>
                    </a:lnTo>
                    <a:lnTo>
                      <a:pt x="0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70729" name="Rectangle 72"/>
              <p:cNvSpPr>
                <a:spLocks noChangeArrowheads="1"/>
              </p:cNvSpPr>
              <p:nvPr/>
            </p:nvSpPr>
            <p:spPr bwMode="auto">
              <a:xfrm>
                <a:off x="2368" y="1710"/>
                <a:ext cx="599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 b="0">
                    <a:solidFill>
                      <a:srgbClr val="000000"/>
                    </a:solidFill>
                    <a:latin typeface="+mj-lt"/>
                  </a:rPr>
                  <a:t>4´-OH-PCB 3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0" name="Rectangle 73"/>
              <p:cNvSpPr>
                <a:spLocks noChangeArrowheads="1"/>
              </p:cNvSpPr>
              <p:nvPr/>
            </p:nvSpPr>
            <p:spPr bwMode="auto">
              <a:xfrm>
                <a:off x="1174" y="1892"/>
                <a:ext cx="151" cy="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1" name="Rectangle 74"/>
              <p:cNvSpPr>
                <a:spLocks noChangeArrowheads="1"/>
              </p:cNvSpPr>
              <p:nvPr/>
            </p:nvSpPr>
            <p:spPr bwMode="auto">
              <a:xfrm rot="16200000">
                <a:off x="349" y="2512"/>
                <a:ext cx="18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AhR-mediated activity  (%TCDD-max)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2" name="Rectangle 75"/>
              <p:cNvSpPr>
                <a:spLocks noChangeArrowheads="1"/>
              </p:cNvSpPr>
              <p:nvPr/>
            </p:nvSpPr>
            <p:spPr bwMode="auto">
              <a:xfrm>
                <a:off x="2704" y="4014"/>
                <a:ext cx="941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33" name="Rectangle 76"/>
              <p:cNvSpPr>
                <a:spLocks noChangeArrowheads="1"/>
              </p:cNvSpPr>
              <p:nvPr/>
            </p:nvSpPr>
            <p:spPr bwMode="auto">
              <a:xfrm>
                <a:off x="2728" y="4028"/>
                <a:ext cx="66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concentration (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4" name="Rectangle 77"/>
              <p:cNvSpPr>
                <a:spLocks noChangeArrowheads="1"/>
              </p:cNvSpPr>
              <p:nvPr/>
            </p:nvSpPr>
            <p:spPr bwMode="auto">
              <a:xfrm>
                <a:off x="3434" y="4023"/>
                <a:ext cx="8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5" name="Rectangle 78"/>
              <p:cNvSpPr>
                <a:spLocks noChangeArrowheads="1"/>
              </p:cNvSpPr>
              <p:nvPr/>
            </p:nvSpPr>
            <p:spPr bwMode="auto">
              <a:xfrm>
                <a:off x="3503" y="4028"/>
                <a:ext cx="11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1100">
                    <a:solidFill>
                      <a:srgbClr val="000000"/>
                    </a:solidFill>
                    <a:latin typeface="+mj-lt"/>
                  </a:rPr>
                  <a:t>M)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36" name="Line 79"/>
              <p:cNvSpPr>
                <a:spLocks noChangeShapeType="1"/>
              </p:cNvSpPr>
              <p:nvPr/>
            </p:nvSpPr>
            <p:spPr bwMode="auto">
              <a:xfrm>
                <a:off x="1733" y="2883"/>
                <a:ext cx="310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>
                  <a:latin typeface="+mj-lt"/>
                </a:endParaRPr>
              </a:p>
            </p:txBody>
          </p: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2544" y="2880"/>
                <a:ext cx="55" cy="790"/>
                <a:chOff x="2362" y="2878"/>
                <a:chExt cx="55" cy="790"/>
              </a:xfrm>
            </p:grpSpPr>
            <p:sp>
              <p:nvSpPr>
                <p:cNvPr id="70747" name="Line 81"/>
                <p:cNvSpPr>
                  <a:spLocks noChangeShapeType="1"/>
                </p:cNvSpPr>
                <p:nvPr/>
              </p:nvSpPr>
              <p:spPr bwMode="auto">
                <a:xfrm>
                  <a:off x="2392" y="2878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8" name="Freeform 82"/>
                <p:cNvSpPr>
                  <a:spLocks/>
                </p:cNvSpPr>
                <p:nvPr/>
              </p:nvSpPr>
              <p:spPr bwMode="auto">
                <a:xfrm>
                  <a:off x="2362" y="3618"/>
                  <a:ext cx="55" cy="50"/>
                </a:xfrm>
                <a:custGeom>
                  <a:avLst/>
                  <a:gdLst>
                    <a:gd name="T0" fmla="*/ 0 w 55"/>
                    <a:gd name="T1" fmla="*/ 0 h 50"/>
                    <a:gd name="T2" fmla="*/ 30 w 55"/>
                    <a:gd name="T3" fmla="*/ 50 h 50"/>
                    <a:gd name="T4" fmla="*/ 55 w 55"/>
                    <a:gd name="T5" fmla="*/ 0 h 50"/>
                    <a:gd name="T6" fmla="*/ 0 w 55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50"/>
                    <a:gd name="T14" fmla="*/ 55 w 55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840" y="2880"/>
                <a:ext cx="56" cy="790"/>
                <a:chOff x="4103" y="2883"/>
                <a:chExt cx="56" cy="790"/>
              </a:xfrm>
            </p:grpSpPr>
            <p:sp>
              <p:nvSpPr>
                <p:cNvPr id="70745" name="Line 84"/>
                <p:cNvSpPr>
                  <a:spLocks noChangeShapeType="1"/>
                </p:cNvSpPr>
                <p:nvPr/>
              </p:nvSpPr>
              <p:spPr bwMode="auto">
                <a:xfrm>
                  <a:off x="4133" y="2883"/>
                  <a:ext cx="1" cy="7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  <p:sp>
              <p:nvSpPr>
                <p:cNvPr id="70746" name="Freeform 85"/>
                <p:cNvSpPr>
                  <a:spLocks/>
                </p:cNvSpPr>
                <p:nvPr/>
              </p:nvSpPr>
              <p:spPr bwMode="auto">
                <a:xfrm>
                  <a:off x="4103" y="3623"/>
                  <a:ext cx="56" cy="50"/>
                </a:xfrm>
                <a:custGeom>
                  <a:avLst/>
                  <a:gdLst>
                    <a:gd name="T0" fmla="*/ 0 w 56"/>
                    <a:gd name="T1" fmla="*/ 0 h 50"/>
                    <a:gd name="T2" fmla="*/ 30 w 56"/>
                    <a:gd name="T3" fmla="*/ 50 h 50"/>
                    <a:gd name="T4" fmla="*/ 56 w 56"/>
                    <a:gd name="T5" fmla="*/ 0 h 50"/>
                    <a:gd name="T6" fmla="*/ 0 w 56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0"/>
                    <a:gd name="T14" fmla="*/ 56 w 56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0">
                      <a:moveTo>
                        <a:pt x="0" y="0"/>
                      </a:moveTo>
                      <a:lnTo>
                        <a:pt x="30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600">
                    <a:latin typeface="+mj-lt"/>
                  </a:endParaRPr>
                </a:p>
              </p:txBody>
            </p:sp>
          </p:grpSp>
          <p:sp>
            <p:nvSpPr>
              <p:cNvPr id="70739" name="Rectangle 86"/>
              <p:cNvSpPr>
                <a:spLocks noChangeArrowheads="1"/>
              </p:cNvSpPr>
              <p:nvPr/>
            </p:nvSpPr>
            <p:spPr bwMode="auto">
              <a:xfrm>
                <a:off x="2251" y="3488"/>
                <a:ext cx="428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0" name="Rectangle 87"/>
              <p:cNvSpPr>
                <a:spLocks noChangeArrowheads="1"/>
              </p:cNvSpPr>
              <p:nvPr/>
            </p:nvSpPr>
            <p:spPr bwMode="auto">
              <a:xfrm>
                <a:off x="2265" y="3493"/>
                <a:ext cx="388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IC50 = 10 pM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1" name="Rectangle 88"/>
              <p:cNvSpPr>
                <a:spLocks noChangeArrowheads="1"/>
              </p:cNvSpPr>
              <p:nvPr/>
            </p:nvSpPr>
            <p:spPr bwMode="auto">
              <a:xfrm>
                <a:off x="3585" y="3019"/>
                <a:ext cx="437" cy="10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 sz="1600">
                  <a:latin typeface="+mj-lt"/>
                </a:endParaRPr>
              </a:p>
            </p:txBody>
          </p:sp>
          <p:sp>
            <p:nvSpPr>
              <p:cNvPr id="70742" name="Rectangle 89"/>
              <p:cNvSpPr>
                <a:spLocks noChangeArrowheads="1"/>
              </p:cNvSpPr>
              <p:nvPr/>
            </p:nvSpPr>
            <p:spPr bwMode="auto">
              <a:xfrm>
                <a:off x="3603" y="3024"/>
                <a:ext cx="30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IEC50 = 2 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3" name="Rectangle 90"/>
              <p:cNvSpPr>
                <a:spLocks noChangeArrowheads="1"/>
              </p:cNvSpPr>
              <p:nvPr/>
            </p:nvSpPr>
            <p:spPr bwMode="auto">
              <a:xfrm>
                <a:off x="3911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  <p:sp>
            <p:nvSpPr>
              <p:cNvPr id="70744" name="Rectangle 91"/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54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cs-CZ" sz="700" b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cs-CZ" sz="2000" b="0">
                  <a:latin typeface="+mj-lt"/>
                </a:endParaRPr>
              </a:p>
            </p:txBody>
          </p:sp>
        </p:grpSp>
        <p:sp>
          <p:nvSpPr>
            <p:cNvPr id="70663" name="Text Box 92"/>
            <p:cNvSpPr txBox="1">
              <a:spLocks noChangeArrowheads="1"/>
            </p:cNvSpPr>
            <p:nvPr/>
          </p:nvSpPr>
          <p:spPr bwMode="auto">
            <a:xfrm>
              <a:off x="1298" y="2065"/>
              <a:ext cx="653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>
              <a:spAutoFit/>
            </a:bodyPr>
            <a:lstStyle/>
            <a:p>
              <a:r>
                <a:rPr lang="cs-CZ" sz="1100" b="0">
                  <a:latin typeface="+mj-lt"/>
                </a:rPr>
                <a:t>B</a:t>
              </a:r>
              <a:r>
                <a:rPr lang="en-US" sz="1100" b="0">
                  <a:latin typeface="+mj-lt"/>
                </a:rPr>
                <a:t>[a]P</a:t>
              </a:r>
            </a:p>
            <a:p>
              <a:r>
                <a:rPr lang="en-US" sz="1100" b="0">
                  <a:latin typeface="+mj-lt"/>
                </a:rPr>
                <a:t>B[e]P</a:t>
              </a:r>
              <a:endParaRPr lang="cs-CZ" sz="1100" b="0">
                <a:latin typeface="+mj-lt"/>
              </a:endParaRPr>
            </a:p>
          </p:txBody>
        </p:sp>
      </p:grpSp>
      <p:sp>
        <p:nvSpPr>
          <p:cNvPr id="70661" name="Rectangle 93"/>
          <p:cNvSpPr>
            <a:spLocks noChangeArrowheads="1"/>
          </p:cNvSpPr>
          <p:nvPr/>
        </p:nvSpPr>
        <p:spPr bwMode="auto">
          <a:xfrm>
            <a:off x="5791200" y="2973388"/>
            <a:ext cx="32766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TCDD: 	IC</a:t>
            </a:r>
            <a:r>
              <a:rPr lang="cs-CZ" sz="1400" b="0" baseline="-25000" dirty="0">
                <a:latin typeface="+mj-lt"/>
              </a:rPr>
              <a:t>50 </a:t>
            </a:r>
          </a:p>
          <a:p>
            <a:pPr marL="342900" indent="-342900">
              <a:spcBef>
                <a:spcPct val="20000"/>
              </a:spcBef>
            </a:pPr>
            <a:r>
              <a:rPr lang="cs-CZ" sz="1400" b="0" dirty="0">
                <a:latin typeface="+mj-lt"/>
              </a:rPr>
              <a:t>PAH: 	IEC</a:t>
            </a:r>
            <a:r>
              <a:rPr lang="cs-CZ" sz="1400" b="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400" b="0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Relative Potency (REP)</a:t>
            </a:r>
          </a:p>
          <a:p>
            <a:pPr marL="342900" indent="-342900">
              <a:spcBef>
                <a:spcPct val="20000"/>
              </a:spcBef>
            </a:pPr>
            <a:r>
              <a:rPr lang="en-GB" sz="1600" dirty="0" smtClean="0">
                <a:latin typeface="+mj-lt"/>
              </a:rPr>
              <a:t>= </a:t>
            </a:r>
            <a:r>
              <a:rPr lang="cs-CZ" sz="1600" dirty="0" err="1" smtClean="0">
                <a:latin typeface="+mj-lt"/>
              </a:rPr>
              <a:t>Induction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Equivalency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err="1">
                <a:latin typeface="+mj-lt"/>
              </a:rPr>
              <a:t>Factor</a:t>
            </a:r>
            <a:endParaRPr lang="cs-CZ" sz="1600" dirty="0"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cs-CZ" sz="1600" dirty="0">
                <a:latin typeface="+mj-lt"/>
              </a:rPr>
              <a:t>IEF = IC</a:t>
            </a:r>
            <a:r>
              <a:rPr lang="cs-CZ" sz="1600" baseline="-25000" dirty="0">
                <a:latin typeface="+mj-lt"/>
              </a:rPr>
              <a:t>50</a:t>
            </a:r>
            <a:r>
              <a:rPr lang="cs-CZ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/</a:t>
            </a:r>
            <a:r>
              <a:rPr lang="cs-CZ" sz="1600" dirty="0">
                <a:latin typeface="+mj-lt"/>
              </a:rPr>
              <a:t> IEC</a:t>
            </a:r>
            <a:r>
              <a:rPr lang="cs-CZ" sz="1600" baseline="-25000" dirty="0">
                <a:latin typeface="+mj-lt"/>
              </a:rPr>
              <a:t>50</a:t>
            </a:r>
          </a:p>
          <a:p>
            <a:pPr marL="342900" indent="-342900">
              <a:spcBef>
                <a:spcPct val="20000"/>
              </a:spcBef>
            </a:pPr>
            <a:endParaRPr lang="cs-CZ" sz="16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100" b="0" dirty="0" smtClean="0">
                <a:latin typeface="+mj-lt"/>
              </a:rPr>
              <a:t>REP interpretation: </a:t>
            </a:r>
            <a:r>
              <a:rPr lang="cs-CZ" sz="1100" b="0" dirty="0" err="1" smtClean="0">
                <a:latin typeface="+mj-lt"/>
              </a:rPr>
              <a:t>How</a:t>
            </a:r>
            <a:r>
              <a:rPr lang="cs-CZ" sz="1100" b="0" dirty="0" smtClean="0">
                <a:latin typeface="+mj-lt"/>
              </a:rPr>
              <a:t> </a:t>
            </a:r>
            <a:r>
              <a:rPr lang="cs-CZ" sz="1100" b="0" dirty="0">
                <a:latin typeface="+mj-lt"/>
              </a:rPr>
              <a:t>many </a:t>
            </a:r>
            <a:r>
              <a:rPr lang="cs-CZ" sz="1100" b="0" dirty="0" err="1">
                <a:latin typeface="+mj-lt"/>
              </a:rPr>
              <a:t>times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is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the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 smtClean="0">
                <a:latin typeface="+mj-lt"/>
              </a:rPr>
              <a:t>compound</a:t>
            </a:r>
            <a:r>
              <a:rPr lang="en-GB" sz="1100" b="0" dirty="0" smtClean="0">
                <a:latin typeface="+mj-lt"/>
              </a:rPr>
              <a:t> </a:t>
            </a:r>
            <a:r>
              <a:rPr lang="cs-CZ" sz="1100" b="0" dirty="0" smtClean="0">
                <a:latin typeface="+mj-lt"/>
              </a:rPr>
              <a:t>"</a:t>
            </a:r>
            <a:r>
              <a:rPr lang="cs-CZ" sz="1100" b="0" dirty="0" err="1" smtClean="0">
                <a:latin typeface="+mj-lt"/>
              </a:rPr>
              <a:t>weaker</a:t>
            </a:r>
            <a:r>
              <a:rPr lang="cs-CZ" sz="1100" b="0" dirty="0">
                <a:latin typeface="+mj-lt"/>
              </a:rPr>
              <a:t>" </a:t>
            </a:r>
            <a:r>
              <a:rPr lang="cs-CZ" sz="1100" b="0" dirty="0" err="1">
                <a:latin typeface="+mj-lt"/>
              </a:rPr>
              <a:t>inducer</a:t>
            </a:r>
            <a:r>
              <a:rPr lang="cs-CZ" sz="1100" b="0" dirty="0">
                <a:latin typeface="+mj-lt"/>
              </a:rPr>
              <a:t> </a:t>
            </a:r>
            <a:r>
              <a:rPr lang="cs-CZ" sz="1100" b="0" dirty="0" err="1">
                <a:latin typeface="+mj-lt"/>
              </a:rPr>
              <a:t>than</a:t>
            </a:r>
            <a:r>
              <a:rPr lang="cs-CZ" sz="1100" b="0" dirty="0">
                <a:latin typeface="+mj-lt"/>
              </a:rPr>
              <a:t> TCDD ?</a:t>
            </a: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cs-CZ" sz="1400" b="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 s</a:t>
            </a:r>
            <a:r>
              <a:rPr lang="cs-CZ" dirty="0" err="1" smtClean="0"/>
              <a:t>ignalling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… </a:t>
            </a:r>
            <a:r>
              <a:rPr lang="cs-CZ" dirty="0" err="1" smtClean="0"/>
              <a:t>examples</a:t>
            </a:r>
            <a:r>
              <a:rPr lang="cs-CZ" dirty="0" smtClean="0"/>
              <a:t> of </a:t>
            </a:r>
            <a:r>
              <a:rPr lang="cs-CZ" dirty="0" err="1" smtClean="0"/>
              <a:t>complexity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600" dirty="0" smtClean="0"/>
              <a:t>1. Receptor </a:t>
            </a:r>
            <a:r>
              <a:rPr lang="cs-CZ" sz="1600" dirty="0" err="1" smtClean="0"/>
              <a:t>activation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dependent</a:t>
            </a:r>
            <a:r>
              <a:rPr lang="cs-CZ" sz="1600" dirty="0" smtClean="0"/>
              <a:t> not </a:t>
            </a:r>
            <a:r>
              <a:rPr lang="cs-CZ" sz="1600" dirty="0" err="1" smtClean="0"/>
              <a:t>only</a:t>
            </a:r>
            <a:r>
              <a:rPr lang="cs-CZ" sz="1600" dirty="0" smtClean="0"/>
              <a:t> on „ligand“ (</a:t>
            </a:r>
            <a:r>
              <a:rPr lang="cs-CZ" sz="1600" b="1" dirty="0" err="1" smtClean="0">
                <a:solidFill>
                  <a:schemeClr val="tx2"/>
                </a:solidFill>
              </a:rPr>
              <a:t>glucocorticoid</a:t>
            </a:r>
            <a:r>
              <a:rPr lang="cs-CZ" sz="1600" dirty="0" smtClean="0"/>
              <a:t>) </a:t>
            </a:r>
            <a:r>
              <a:rPr lang="cs-CZ" sz="1600" dirty="0" err="1" smtClean="0"/>
              <a:t>but</a:t>
            </a:r>
            <a:r>
              <a:rPr lang="cs-CZ" sz="1600" dirty="0" smtClean="0"/>
              <a:t> </a:t>
            </a:r>
            <a:r>
              <a:rPr lang="cs-CZ" sz="1600" dirty="0" err="1" smtClean="0"/>
              <a:t>also</a:t>
            </a:r>
            <a:r>
              <a:rPr lang="cs-CZ" sz="1600" dirty="0" smtClean="0"/>
              <a:t> on „inhibitor“ protein (</a:t>
            </a:r>
            <a:r>
              <a:rPr lang="cs-CZ" sz="1600" b="1" dirty="0" err="1" smtClean="0">
                <a:solidFill>
                  <a:schemeClr val="tx2"/>
                </a:solidFill>
              </a:rPr>
              <a:t>HSPs</a:t>
            </a:r>
            <a:r>
              <a:rPr lang="cs-CZ" sz="1600" dirty="0" smtClean="0"/>
              <a:t>)</a:t>
            </a:r>
          </a:p>
          <a:p>
            <a:pPr marL="342900" indent="-342900"/>
            <a:r>
              <a:rPr lang="cs-CZ" sz="1600" dirty="0" smtClean="0"/>
              <a:t>2. </a:t>
            </a:r>
            <a:r>
              <a:rPr lang="cs-CZ" sz="1600" dirty="0" err="1" smtClean="0"/>
              <a:t>Dimerization</a:t>
            </a:r>
            <a:r>
              <a:rPr lang="cs-CZ" sz="1600" dirty="0" smtClean="0"/>
              <a:t> (</a:t>
            </a:r>
            <a:r>
              <a:rPr lang="cs-CZ" sz="1600" dirty="0" err="1" smtClean="0"/>
              <a:t>after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activation</a:t>
            </a:r>
            <a:r>
              <a:rPr lang="cs-CZ" sz="1600" dirty="0" smtClean="0"/>
              <a:t>)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often</a:t>
            </a:r>
            <a:r>
              <a:rPr lang="cs-CZ" sz="1600" dirty="0" smtClean="0"/>
              <a:t> </a:t>
            </a:r>
            <a:r>
              <a:rPr lang="cs-CZ" sz="1600" dirty="0" err="1" smtClean="0"/>
              <a:t>needed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proper </a:t>
            </a:r>
            <a:r>
              <a:rPr lang="cs-CZ" sz="1600" dirty="0" err="1" smtClean="0"/>
              <a:t>action</a:t>
            </a:r>
            <a:r>
              <a:rPr lang="cs-CZ" sz="1600" dirty="0" smtClean="0"/>
              <a:t> (</a:t>
            </a:r>
            <a:r>
              <a:rPr lang="cs-CZ" sz="1600" dirty="0" err="1" smtClean="0"/>
              <a:t>binding</a:t>
            </a:r>
            <a:r>
              <a:rPr lang="cs-CZ" sz="1600" dirty="0" smtClean="0"/>
              <a:t> to </a:t>
            </a:r>
            <a:r>
              <a:rPr lang="cs-CZ" sz="1600" b="1" dirty="0" err="1" smtClean="0">
                <a:solidFill>
                  <a:schemeClr val="tx2"/>
                </a:solidFill>
              </a:rPr>
              <a:t>GREs</a:t>
            </a:r>
            <a:r>
              <a:rPr lang="cs-CZ" sz="1600" dirty="0" smtClean="0"/>
              <a:t> – </a:t>
            </a:r>
            <a:r>
              <a:rPr lang="cs-CZ" sz="1600" i="1" dirty="0" err="1" smtClean="0"/>
              <a:t>glucocorticoid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responsive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elements</a:t>
            </a:r>
            <a:r>
              <a:rPr lang="cs-CZ" sz="1600" i="1" dirty="0" smtClean="0"/>
              <a:t>)</a:t>
            </a:r>
            <a:endParaRPr lang="cs-CZ" sz="1600" dirty="0" smtClean="0"/>
          </a:p>
          <a:p>
            <a:pPr marL="342900" indent="-342900"/>
            <a:r>
              <a:rPr lang="cs-CZ" sz="1600" dirty="0" smtClean="0"/>
              <a:t>3. Receptor </a:t>
            </a:r>
            <a:r>
              <a:rPr lang="cs-CZ" sz="1600" dirty="0" err="1" smtClean="0"/>
              <a:t>with</a:t>
            </a:r>
            <a:r>
              <a:rPr lang="cs-CZ" sz="1600" dirty="0" smtClean="0"/>
              <a:t> ligand </a:t>
            </a:r>
            <a:r>
              <a:rPr lang="cs-CZ" sz="1600" dirty="0" err="1" smtClean="0"/>
              <a:t>can</a:t>
            </a:r>
            <a:r>
              <a:rPr lang="cs-CZ" sz="1600" dirty="0" smtClean="0"/>
              <a:t> </a:t>
            </a:r>
            <a:r>
              <a:rPr lang="cs-CZ" sz="1600" dirty="0" err="1" smtClean="0"/>
              <a:t>activate</a:t>
            </a:r>
            <a:r>
              <a:rPr lang="cs-CZ" sz="1600" dirty="0" smtClean="0"/>
              <a:t> </a:t>
            </a:r>
            <a:r>
              <a:rPr lang="cs-CZ" sz="1600" dirty="0" err="1" smtClean="0"/>
              <a:t>its</a:t>
            </a:r>
            <a:r>
              <a:rPr lang="cs-CZ" sz="1600" dirty="0" smtClean="0"/>
              <a:t> </a:t>
            </a:r>
            <a:r>
              <a:rPr lang="cs-CZ" sz="1600" dirty="0" err="1" smtClean="0"/>
              <a:t>own</a:t>
            </a:r>
            <a:r>
              <a:rPr lang="cs-CZ" sz="1600" dirty="0" smtClean="0"/>
              <a:t> </a:t>
            </a:r>
            <a:r>
              <a:rPr lang="cs-CZ" sz="1600" dirty="0" err="1" smtClean="0"/>
              <a:t>targets</a:t>
            </a:r>
            <a:r>
              <a:rPr lang="cs-CZ" sz="1600" dirty="0" smtClean="0"/>
              <a:t> (</a:t>
            </a:r>
            <a:r>
              <a:rPr lang="cs-CZ" sz="1600" dirty="0" err="1" smtClean="0"/>
              <a:t>GREs</a:t>
            </a:r>
            <a:r>
              <a:rPr lang="cs-CZ" sz="1600" dirty="0" smtClean="0"/>
              <a:t>) as </a:t>
            </a:r>
            <a:r>
              <a:rPr lang="cs-CZ" sz="1600" dirty="0" err="1" smtClean="0"/>
              <a:t>well</a:t>
            </a:r>
            <a:r>
              <a:rPr lang="cs-CZ" sz="1600" dirty="0" smtClean="0"/>
              <a:t> as „</a:t>
            </a:r>
            <a:r>
              <a:rPr lang="cs-CZ" sz="1600" dirty="0" err="1" smtClean="0"/>
              <a:t>repress</a:t>
            </a:r>
            <a:r>
              <a:rPr lang="cs-CZ" sz="1600" dirty="0" smtClean="0"/>
              <a:t>“ </a:t>
            </a:r>
            <a:r>
              <a:rPr lang="cs-CZ" sz="1600" dirty="0" err="1" smtClean="0"/>
              <a:t>other</a:t>
            </a:r>
            <a:r>
              <a:rPr lang="cs-CZ" sz="1600" dirty="0" smtClean="0"/>
              <a:t> </a:t>
            </a:r>
            <a:r>
              <a:rPr lang="cs-CZ" sz="1600" dirty="0" err="1" smtClean="0"/>
              <a:t>binding</a:t>
            </a:r>
            <a:r>
              <a:rPr lang="cs-CZ" sz="1600" dirty="0" smtClean="0"/>
              <a:t> </a:t>
            </a:r>
            <a:r>
              <a:rPr lang="cs-CZ" sz="1600" dirty="0" err="1" smtClean="0"/>
              <a:t>sites</a:t>
            </a:r>
            <a:r>
              <a:rPr lang="cs-CZ" sz="1600" dirty="0" smtClean="0"/>
              <a:t> (</a:t>
            </a:r>
            <a:r>
              <a:rPr lang="cs-CZ" sz="1600" b="1" dirty="0" err="1" smtClean="0">
                <a:solidFill>
                  <a:schemeClr val="tx2"/>
                </a:solidFill>
              </a:rPr>
              <a:t>TFREs</a:t>
            </a:r>
            <a:r>
              <a:rPr lang="cs-CZ" sz="1600" dirty="0" smtClean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33791"/>
            <a:ext cx="5616624" cy="4135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 cstate="print"/>
          <a:srcRect l="34363" t="23354" r="16309" b="12962"/>
          <a:stretch>
            <a:fillRect/>
          </a:stretch>
        </p:blipFill>
        <p:spPr bwMode="auto">
          <a:xfrm>
            <a:off x="900113" y="981075"/>
            <a:ext cx="7488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Example - relative potencies of PAHs (two exposure periods)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26070" t="18176" r="10622" b="3333"/>
          <a:stretch>
            <a:fillRect/>
          </a:stretch>
        </p:blipFill>
        <p:spPr bwMode="auto">
          <a:xfrm>
            <a:off x="468313" y="260350"/>
            <a:ext cx="8151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adpis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Summary – Nuclear receptors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Zástupný symbol pro obsah 4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 smtClean="0"/>
              <a:t>I</a:t>
            </a:r>
            <a:r>
              <a:rPr lang="cs-CZ" sz="2400" dirty="0" err="1" smtClean="0"/>
              <a:t>mportant</a:t>
            </a:r>
            <a:r>
              <a:rPr lang="cs-CZ" sz="2400" dirty="0" smtClean="0"/>
              <a:t> </a:t>
            </a:r>
            <a:r>
              <a:rPr lang="en-GB" sz="2400" dirty="0" smtClean="0"/>
              <a:t>physiological </a:t>
            </a:r>
            <a:r>
              <a:rPr lang="cs-CZ" sz="2400" dirty="0" err="1" smtClean="0"/>
              <a:t>function</a:t>
            </a:r>
            <a:r>
              <a:rPr lang="en-GB" sz="2400" dirty="0" smtClean="0"/>
              <a:t>s, </a:t>
            </a:r>
          </a:p>
          <a:p>
            <a:r>
              <a:rPr lang="en-GB" sz="2400" dirty="0" smtClean="0"/>
              <a:t>Important </a:t>
            </a:r>
            <a:r>
              <a:rPr lang="cs-CZ" sz="2400" dirty="0" err="1" smtClean="0"/>
              <a:t>roles</a:t>
            </a:r>
            <a:r>
              <a:rPr lang="cs-CZ" sz="2400" dirty="0" smtClean="0"/>
              <a:t> in </a:t>
            </a:r>
            <a:r>
              <a:rPr lang="cs-CZ" sz="2400" dirty="0" err="1" smtClean="0"/>
              <a:t>pathologies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en-GB" sz="2400" dirty="0" smtClean="0"/>
              <a:t>chemical </a:t>
            </a:r>
            <a:r>
              <a:rPr lang="cs-CZ" sz="2400" dirty="0" smtClean="0"/>
              <a:t>toxicity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chemeClr val="tx2"/>
                </a:solidFill>
              </a:rPr>
              <a:t>ENDOCRINE DISRUPTION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NRs with well studied roles in toxicity: </a:t>
            </a:r>
            <a:r>
              <a:rPr lang="en-GB" sz="2000" b="1" dirty="0" smtClean="0">
                <a:solidFill>
                  <a:srgbClr val="00B050"/>
                </a:solidFill>
              </a:rPr>
              <a:t>ER and </a:t>
            </a:r>
            <a:r>
              <a:rPr lang="en-GB" sz="2000" b="1" dirty="0" err="1" smtClean="0">
                <a:solidFill>
                  <a:srgbClr val="00B050"/>
                </a:solidFill>
              </a:rPr>
              <a:t>AhR</a:t>
            </a:r>
            <a:r>
              <a:rPr lang="en-GB" sz="2000" b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GB" sz="1600" dirty="0" smtClean="0"/>
              <a:t>Other NRs (AR, RAR/RXR, </a:t>
            </a:r>
            <a:r>
              <a:rPr lang="en-GB" sz="1600" dirty="0" err="1" smtClean="0"/>
              <a:t>ThR</a:t>
            </a:r>
            <a:r>
              <a:rPr lang="en-GB" sz="1600" dirty="0" smtClean="0"/>
              <a:t>) – important but less explored</a:t>
            </a:r>
          </a:p>
          <a:p>
            <a:endParaRPr lang="en-GB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NR</a:t>
            </a:r>
            <a:r>
              <a:rPr lang="en-GB" sz="2400" dirty="0" smtClean="0"/>
              <a:t>s</a:t>
            </a:r>
            <a:r>
              <a:rPr lang="cs-CZ" sz="2400" dirty="0" smtClean="0"/>
              <a:t> </a:t>
            </a:r>
            <a:r>
              <a:rPr lang="cs-CZ" sz="2400" dirty="0" err="1" smtClean="0"/>
              <a:t>share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mechanisms</a:t>
            </a:r>
            <a:r>
              <a:rPr lang="cs-CZ" sz="2400" dirty="0" smtClean="0"/>
              <a:t> of </a:t>
            </a:r>
            <a:r>
              <a:rPr lang="cs-CZ" sz="2400" dirty="0" err="1" smtClean="0"/>
              <a:t>action</a:t>
            </a:r>
            <a:endParaRPr lang="en-GB" sz="2400" dirty="0" smtClean="0"/>
          </a:p>
          <a:p>
            <a:pPr lvl="1"/>
            <a:r>
              <a:rPr lang="en-GB" sz="2000" dirty="0" smtClean="0"/>
              <a:t>Act as direct </a:t>
            </a:r>
            <a:r>
              <a:rPr lang="en-GB" sz="2000" dirty="0" smtClean="0">
                <a:solidFill>
                  <a:srgbClr val="00B050"/>
                </a:solidFill>
              </a:rPr>
              <a:t>transcription factors </a:t>
            </a:r>
            <a:r>
              <a:rPr lang="en-GB" sz="2000" dirty="0" smtClean="0"/>
              <a:t>on DNA</a:t>
            </a:r>
          </a:p>
          <a:p>
            <a:r>
              <a:rPr lang="cs-CZ" sz="2400" dirty="0" err="1" smtClean="0"/>
              <a:t>Natural</a:t>
            </a:r>
            <a:r>
              <a:rPr lang="cs-CZ" sz="2400" dirty="0" smtClean="0"/>
              <a:t> </a:t>
            </a:r>
            <a:r>
              <a:rPr lang="cs-CZ" sz="2400" dirty="0" err="1" smtClean="0"/>
              <a:t>ligands</a:t>
            </a:r>
            <a:r>
              <a:rPr lang="cs-CZ" sz="2400" dirty="0" smtClean="0"/>
              <a:t> </a:t>
            </a:r>
            <a:r>
              <a:rPr lang="en-GB" sz="2400" dirty="0" smtClean="0"/>
              <a:t>of NRs </a:t>
            </a:r>
            <a:r>
              <a:rPr lang="cs-CZ" sz="2400" dirty="0" smtClean="0"/>
              <a:t>are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lipophilic</a:t>
            </a:r>
            <a:r>
              <a:rPr lang="cs-CZ" sz="2400" dirty="0" smtClean="0"/>
              <a:t> </a:t>
            </a:r>
            <a:r>
              <a:rPr lang="cs-CZ" sz="2400" dirty="0" err="1" smtClean="0"/>
              <a:t>hormones</a:t>
            </a:r>
            <a:endParaRPr lang="en-GB" sz="2400" dirty="0" smtClean="0"/>
          </a:p>
          <a:p>
            <a:pPr lvl="1"/>
            <a:r>
              <a:rPr lang="cs-CZ" sz="2000" dirty="0" err="1" smtClean="0"/>
              <a:t>steroids</a:t>
            </a:r>
            <a:r>
              <a:rPr lang="cs-CZ" sz="2000" dirty="0" smtClean="0"/>
              <a:t>, </a:t>
            </a:r>
            <a:r>
              <a:rPr lang="cs-CZ" sz="2000" dirty="0" err="1" smtClean="0"/>
              <a:t>thyroids</a:t>
            </a:r>
            <a:r>
              <a:rPr lang="cs-CZ" sz="2000" dirty="0" smtClean="0"/>
              <a:t>, </a:t>
            </a:r>
            <a:r>
              <a:rPr lang="cs-CZ" sz="2000" dirty="0" err="1" smtClean="0"/>
              <a:t>retinoids</a:t>
            </a:r>
            <a:endParaRPr lang="cs-CZ" sz="2000" dirty="0" smtClean="0"/>
          </a:p>
          <a:p>
            <a:pPr lvl="1"/>
            <a:r>
              <a:rPr lang="en-GB" sz="2000" dirty="0" smtClean="0"/>
              <a:t>Various regulatory functions</a:t>
            </a:r>
          </a:p>
          <a:p>
            <a:pPr lvl="1"/>
            <a:r>
              <a:rPr lang="en-GB" sz="2000" dirty="0" smtClean="0"/>
              <a:t>Role in toxicity: NR interact with </a:t>
            </a:r>
            <a:r>
              <a:rPr lang="en-GB" sz="2000" b="1" dirty="0" smtClean="0"/>
              <a:t>structurally similar </a:t>
            </a:r>
            <a:r>
              <a:rPr lang="en-GB" sz="2000" b="1" dirty="0" err="1" smtClean="0"/>
              <a:t>xenobiotics</a:t>
            </a:r>
            <a:endParaRPr lang="en-GB" sz="2000" dirty="0" smtClean="0"/>
          </a:p>
          <a:p>
            <a:r>
              <a:rPr lang="en-GB" sz="2400" dirty="0" smtClean="0">
                <a:solidFill>
                  <a:schemeClr val="tx2"/>
                </a:solidFill>
              </a:rPr>
              <a:t>Various mechanisms beyond the toxicity</a:t>
            </a:r>
          </a:p>
          <a:p>
            <a:pPr lvl="1"/>
            <a:r>
              <a:rPr lang="en-GB" sz="2000" dirty="0" smtClean="0"/>
              <a:t>Adverse are both STIMULATIONS and INHIBITIONS </a:t>
            </a:r>
            <a:r>
              <a:rPr lang="en-GB" sz="2000" dirty="0" smtClean="0">
                <a:solidFill>
                  <a:srgbClr val="00B050"/>
                </a:solidFill>
              </a:rPr>
              <a:t>directly at the receptor site </a:t>
            </a:r>
            <a:r>
              <a:rPr lang="en-GB" sz="2000" dirty="0" smtClean="0"/>
              <a:t>(e.g. “anti-</a:t>
            </a:r>
            <a:r>
              <a:rPr lang="en-GB" sz="2000" dirty="0" err="1" smtClean="0"/>
              <a:t>androgenicity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>
                <a:solidFill>
                  <a:srgbClr val="00B050"/>
                </a:solidFill>
              </a:rPr>
              <a:t>Additional mechanisms </a:t>
            </a:r>
            <a:r>
              <a:rPr lang="en-GB" sz="2000" dirty="0" smtClean="0"/>
              <a:t>– transport of hormones in blood (Thyroids), metabolism (Thyroids) clearance (</a:t>
            </a:r>
            <a:r>
              <a:rPr lang="en-GB" sz="2000" dirty="0" err="1" smtClean="0"/>
              <a:t>Retinoids</a:t>
            </a:r>
            <a:r>
              <a:rPr lang="en-GB" sz="2000" dirty="0" smtClean="0"/>
              <a:t>), </a:t>
            </a:r>
            <a:r>
              <a:rPr lang="en-GB" sz="2000" dirty="0" err="1" smtClean="0"/>
              <a:t>heterodimerization</a:t>
            </a:r>
            <a:r>
              <a:rPr lang="en-GB" sz="2000" dirty="0" smtClean="0"/>
              <a:t> and “crosstalk”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Other key information to remember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REPORTER GENE ASSAYS </a:t>
            </a:r>
            <a:r>
              <a:rPr lang="en-GB" sz="2000" dirty="0" smtClean="0"/>
              <a:t>(principle, use, what is CALUX?)</a:t>
            </a:r>
          </a:p>
          <a:p>
            <a:pPr lvl="1"/>
            <a:r>
              <a:rPr lang="en-GB" sz="2000" dirty="0" smtClean="0"/>
              <a:t>Characterization of chemical “toxic potentials”</a:t>
            </a:r>
          </a:p>
          <a:p>
            <a:pPr lvl="2"/>
            <a:r>
              <a:rPr lang="en-GB" sz="2000" dirty="0" smtClean="0"/>
              <a:t>General concept of “</a:t>
            </a:r>
            <a:r>
              <a:rPr lang="en-GB" sz="2000" dirty="0" smtClean="0">
                <a:solidFill>
                  <a:schemeClr val="tx2"/>
                </a:solidFill>
              </a:rPr>
              <a:t>REPs</a:t>
            </a:r>
            <a:r>
              <a:rPr lang="en-GB" sz="2000" dirty="0" smtClean="0"/>
              <a:t>” (valid for activation of all NRs)</a:t>
            </a:r>
          </a:p>
          <a:p>
            <a:pPr lvl="2"/>
            <a:r>
              <a:rPr lang="en-GB" sz="2000" dirty="0" smtClean="0"/>
              <a:t>Specifically for </a:t>
            </a:r>
            <a:r>
              <a:rPr lang="en-GB" sz="2000" dirty="0" err="1" smtClean="0"/>
              <a:t>AhR</a:t>
            </a:r>
            <a:r>
              <a:rPr lang="en-GB" sz="2000" dirty="0" smtClean="0"/>
              <a:t> - concept of </a:t>
            </a:r>
            <a:r>
              <a:rPr lang="en-GB" sz="2000" dirty="0" smtClean="0">
                <a:solidFill>
                  <a:schemeClr val="tx2"/>
                </a:solidFill>
              </a:rPr>
              <a:t>TEFs / TEQs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NR s</a:t>
            </a:r>
            <a:r>
              <a:rPr lang="cs-CZ" dirty="0" err="1" smtClean="0"/>
              <a:t>ignalling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… </a:t>
            </a:r>
            <a:r>
              <a:rPr lang="cs-CZ" dirty="0" err="1" smtClean="0"/>
              <a:t>examples</a:t>
            </a:r>
            <a:r>
              <a:rPr lang="cs-CZ" dirty="0" smtClean="0"/>
              <a:t> of </a:t>
            </a:r>
            <a:r>
              <a:rPr lang="cs-CZ" dirty="0" err="1" smtClean="0"/>
              <a:t>complexity</a:t>
            </a:r>
            <a:r>
              <a:rPr lang="en-GB" dirty="0" smtClean="0"/>
              <a:t> 2</a:t>
            </a:r>
            <a:endParaRPr lang="en-GB" dirty="0"/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/>
              <a:t>4. </a:t>
            </a:r>
            <a:r>
              <a:rPr lang="cs-CZ" b="1" dirty="0" smtClean="0">
                <a:solidFill>
                  <a:schemeClr val="tx2"/>
                </a:solidFill>
              </a:rPr>
              <a:t>„Co-</a:t>
            </a:r>
            <a:r>
              <a:rPr lang="cs-CZ" b="1" dirty="0" err="1" smtClean="0">
                <a:solidFill>
                  <a:schemeClr val="tx2"/>
                </a:solidFill>
              </a:rPr>
              <a:t>activator</a:t>
            </a:r>
            <a:r>
              <a:rPr lang="cs-CZ" b="1" dirty="0" smtClean="0">
                <a:solidFill>
                  <a:schemeClr val="tx2"/>
                </a:solidFill>
              </a:rPr>
              <a:t>“ </a:t>
            </a:r>
            <a:r>
              <a:rPr lang="cs-CZ" b="1" dirty="0" err="1" smtClean="0">
                <a:solidFill>
                  <a:schemeClr val="tx2"/>
                </a:solidFill>
              </a:rPr>
              <a:t>proteins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are </a:t>
            </a:r>
            <a:r>
              <a:rPr lang="cs-CZ" dirty="0" err="1" smtClean="0"/>
              <a:t>needed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proper </a:t>
            </a:r>
            <a:r>
              <a:rPr lang="cs-CZ" dirty="0" err="1" smtClean="0"/>
              <a:t>action</a:t>
            </a:r>
            <a:r>
              <a:rPr lang="cs-CZ" dirty="0" smtClean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5</a:t>
            </a:r>
            <a:r>
              <a:rPr lang="cs-CZ" dirty="0" smtClean="0"/>
              <a:t>. </a:t>
            </a:r>
            <a:r>
              <a:rPr lang="en-GB" dirty="0" smtClean="0"/>
              <a:t>Nuclear receptor action are (also) controlled - stimulated / suppressed - by </a:t>
            </a:r>
            <a:r>
              <a:rPr lang="en-GB" b="1" dirty="0" smtClean="0">
                <a:solidFill>
                  <a:schemeClr val="tx2"/>
                </a:solidFill>
              </a:rPr>
              <a:t>other signalling pathways </a:t>
            </a:r>
            <a:r>
              <a:rPr lang="en-GB" dirty="0" smtClean="0"/>
              <a:t>(e.g. </a:t>
            </a:r>
            <a:r>
              <a:rPr lang="en-GB" dirty="0" err="1" smtClean="0">
                <a:solidFill>
                  <a:srgbClr val="FF0000"/>
                </a:solidFill>
              </a:rPr>
              <a:t>phosphorylation</a:t>
            </a:r>
            <a:r>
              <a:rPr lang="en-GB" dirty="0" smtClean="0">
                <a:solidFill>
                  <a:srgbClr val="FF0000"/>
                </a:solidFill>
              </a:rPr>
              <a:t> by protein </a:t>
            </a:r>
            <a:r>
              <a:rPr lang="en-GB" dirty="0" err="1" smtClean="0">
                <a:solidFill>
                  <a:srgbClr val="FF0000"/>
                </a:solidFill>
              </a:rPr>
              <a:t>kinases</a:t>
            </a:r>
            <a:r>
              <a:rPr lang="en-GB" dirty="0" smtClean="0"/>
              <a:t>) </a:t>
            </a:r>
            <a:endParaRPr lang="cs-CZ" b="1" dirty="0" smtClean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 smtClean="0">
                      <a:solidFill>
                        <a:schemeClr val="tx2"/>
                      </a:solidFill>
                      <a:latin typeface="+mj-lt"/>
                    </a:rPr>
                    <a:t>6. Interaction (crosstalk) among various NRs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 smtClean="0">
                      <a:latin typeface="+mj-lt"/>
                    </a:rPr>
                    <a:t>“</a:t>
                  </a:r>
                  <a:r>
                    <a:rPr lang="en-GB" sz="1600" b="0" dirty="0" err="1" smtClean="0">
                      <a:latin typeface="+mj-lt"/>
                    </a:rPr>
                    <a:t>antiestrogenicity</a:t>
                  </a:r>
                  <a:r>
                    <a:rPr lang="en-GB" sz="1600" b="0" dirty="0" smtClean="0">
                      <a:latin typeface="+mj-lt"/>
                    </a:rPr>
                    <a:t>” of </a:t>
                  </a:r>
                  <a:r>
                    <a:rPr lang="en-GB" sz="1600" b="0" dirty="0" err="1" smtClean="0">
                      <a:latin typeface="+mj-lt"/>
                    </a:rPr>
                    <a:t>AhR</a:t>
                  </a:r>
                  <a:r>
                    <a:rPr lang="en-GB" sz="1600" b="0" dirty="0" smtClean="0">
                      <a:latin typeface="+mj-lt"/>
                    </a:rPr>
                    <a:t> </a:t>
                  </a:r>
                  <a:r>
                    <a:rPr lang="en-GB" sz="1600" b="0" dirty="0" err="1" smtClean="0">
                      <a:latin typeface="+mj-lt"/>
                    </a:rPr>
                    <a:t>ligands</a:t>
                  </a:r>
                  <a:endParaRPr lang="en-GB" sz="1600" b="0" dirty="0" smtClean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 smtClean="0">
                      <a:latin typeface="+mj-lt"/>
                    </a:rPr>
                    <a:t>fast clearance of </a:t>
                  </a:r>
                  <a:r>
                    <a:rPr lang="en-US" sz="1600" b="0" dirty="0" err="1" smtClean="0">
                      <a:latin typeface="+mj-lt"/>
                    </a:rPr>
                    <a:t>retinoids</a:t>
                  </a:r>
                  <a:r>
                    <a:rPr lang="en-US" sz="1600" b="0" dirty="0" smtClean="0">
                      <a:latin typeface="+mj-lt"/>
                    </a:rPr>
                    <a:t> after </a:t>
                  </a:r>
                  <a:r>
                    <a:rPr lang="en-US" sz="1600" b="0" dirty="0" err="1" smtClean="0">
                      <a:latin typeface="+mj-lt"/>
                    </a:rPr>
                    <a:t>AhR</a:t>
                  </a:r>
                  <a:r>
                    <a:rPr lang="en-US" sz="1600" b="0" dirty="0" smtClean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 smtClean="0">
                      <a:latin typeface="+mj-lt"/>
                    </a:rPr>
                    <a:t>Immunosuprresions</a:t>
                  </a:r>
                  <a:r>
                    <a:rPr lang="en-US" sz="1600" dirty="0" smtClean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3358</Words>
  <Application>Microsoft Office PowerPoint</Application>
  <PresentationFormat>Předvádění na obrazovce (4:3)</PresentationFormat>
  <Paragraphs>760</Paragraphs>
  <Slides>72</Slides>
  <Notes>72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3" baseType="lpstr">
      <vt:lpstr>ＭＳ Ｐゴシック</vt:lpstr>
      <vt:lpstr>Arial</vt:lpstr>
      <vt:lpstr>Calibri</vt:lpstr>
      <vt:lpstr>Symbol</vt:lpstr>
      <vt:lpstr>Tahoma</vt:lpstr>
      <vt:lpstr>Times</vt:lpstr>
      <vt:lpstr>Times New Roman</vt:lpstr>
      <vt:lpstr>Verdana</vt:lpstr>
      <vt:lpstr>Wingdings</vt:lpstr>
      <vt:lpstr>Motiv sady Office</vt:lpstr>
      <vt:lpstr>Snímek</vt:lpstr>
      <vt:lpstr>Prezentace aplikace PowerPoint</vt:lpstr>
      <vt:lpstr>Various signalling types … now focus on nuclear receptors</vt:lpstr>
      <vt:lpstr>NUCLEAR (Intracellular) RECEPTORS in summary</vt:lpstr>
      <vt:lpstr>Natural ligands of NR</vt:lpstr>
      <vt:lpstr>Prezentace aplikace PowerPoint</vt:lpstr>
      <vt:lpstr>Fate and action of HORMONES activating NRs</vt:lpstr>
      <vt:lpstr>NR signalling is complex … examples of complexity (1)</vt:lpstr>
      <vt:lpstr>NR signalling is complex … examples of complexity 2</vt:lpstr>
      <vt:lpstr>Prezentace aplikace PowerPoint</vt:lpstr>
      <vt:lpstr>Details - specificities of NRs</vt:lpstr>
      <vt:lpstr>STEROIDs - most studied ligands detailed view</vt:lpstr>
      <vt:lpstr>Prezentace aplikace PowerPoint</vt:lpstr>
      <vt:lpstr>Prezentace aplikace PowerPoint</vt:lpstr>
      <vt:lpstr>Why are NR important?   common mediators  of Endocrine Disruption</vt:lpstr>
      <vt:lpstr>Endocrine disruption</vt:lpstr>
      <vt:lpstr>Endocrine disrupters in the environment?</vt:lpstr>
      <vt:lpstr>Toxicants interact with hormonal system at different levels</vt:lpstr>
      <vt:lpstr>Prezentace aplikace PowerPoint</vt:lpstr>
      <vt:lpstr>Examples – modulations of (synthetic) enzyme activities</vt:lpstr>
      <vt:lpstr>ESTROGEN RECEPTOR – ER the most studied target of EDCs</vt:lpstr>
      <vt:lpstr>      Estrogens</vt:lpstr>
      <vt:lpstr>Prezentace aplikace PowerPoint</vt:lpstr>
      <vt:lpstr>ESTROGEN RECEPTORS - subtypes </vt:lpstr>
      <vt:lpstr>Environmental estrogens (xenoestrogens, exoestrogens)</vt:lpstr>
      <vt:lpstr>Exoestrogens - Relative Potencies to bind to ERa (REPs)</vt:lpstr>
      <vt:lpstr>How to assess ESTROGENICITY? </vt:lpstr>
      <vt:lpstr>IN VIVO ASSAYS FOR ESTROGENICITY</vt:lpstr>
      <vt:lpstr>In vitro assays for estrogenicity</vt:lpstr>
      <vt:lpstr>In vitro assays for estrogenicity</vt:lpstr>
      <vt:lpstr>In vitro assays for estrogenicity</vt:lpstr>
      <vt:lpstr>Luciferase reporter assay for estrogenicity in brief</vt:lpstr>
      <vt:lpstr>Bioassay (biosensor) for NR-modulator based on yeast cells</vt:lpstr>
      <vt:lpstr>ANDROGEN RECEPTOR (AR) role in toxicity confirmed ... but less explored than ER</vt:lpstr>
      <vt:lpstr>Androgens</vt:lpstr>
      <vt:lpstr>Androgens</vt:lpstr>
      <vt:lpstr>Mechanisms of androgen signalling disruption</vt:lpstr>
      <vt:lpstr>Mechanisms of androgen signalling disruption</vt:lpstr>
      <vt:lpstr>Effects of male exposure to antiandrogens</vt:lpstr>
      <vt:lpstr>AR-binding – potencies - reference DHT: EC50 ~ 0.1 µM)</vt:lpstr>
      <vt:lpstr>Antiandrogenic compound</vt:lpstr>
      <vt:lpstr>(Anti)androgenicity assessment</vt:lpstr>
      <vt:lpstr>THYROID SIGNALLING</vt:lpstr>
      <vt:lpstr>Thyroid hormones</vt:lpstr>
      <vt:lpstr>Thyroid hormones</vt:lpstr>
      <vt:lpstr>Disruption of enzymes involved in Thyroid metabolism</vt:lpstr>
      <vt:lpstr>Disruption of transport of thyroid hormones in blood</vt:lpstr>
      <vt:lpstr>Effects of thyroid disruption</vt:lpstr>
      <vt:lpstr>RAR/RXR receptors - vitamin A and its derivatives: RETINOIDS -   &amp; their role in toxicity</vt:lpstr>
      <vt:lpstr>RETINOIDS</vt:lpstr>
      <vt:lpstr>Retinoids and their functions</vt:lpstr>
      <vt:lpstr>     Retinoid transport</vt:lpstr>
      <vt:lpstr>Retinoid fate in the cells</vt:lpstr>
      <vt:lpstr>RAR/RXR and RA</vt:lpstr>
      <vt:lpstr>Disruption of retinoid signalling by xenobiotics</vt:lpstr>
      <vt:lpstr>Disruption of retinoid signalling by xenobiotics</vt:lpstr>
      <vt:lpstr>AhR (Arylhydrocarbon receptor)</vt:lpstr>
      <vt:lpstr>AhR</vt:lpstr>
      <vt:lpstr>AhR regulated genes</vt:lpstr>
      <vt:lpstr>Physiological role of AhR</vt:lpstr>
      <vt:lpstr>What is the natural (endogenous) physiological ligand of AhR ?</vt:lpstr>
      <vt:lpstr>Prezentace aplikace PowerPoint</vt:lpstr>
      <vt:lpstr>Prezentace aplikace PowerPoint</vt:lpstr>
      <vt:lpstr>Biological responses to TCDD</vt:lpstr>
      <vt:lpstr>Toxic equivalency factors (TEF)/TEQ concept</vt:lpstr>
      <vt:lpstr>Toxic equivalency factors for PCDDs, PCDFs and PCBs:</vt:lpstr>
      <vt:lpstr>Biomarkers/bioanalytical methods for AhR toxicity</vt:lpstr>
      <vt:lpstr>In vitro CALUX/CAFLUX assays</vt:lpstr>
      <vt:lpstr>DETECTION of EROD activity - example</vt:lpstr>
      <vt:lpstr>Comparing toxicity of compounds  Application in Risk Assessment </vt:lpstr>
      <vt:lpstr>Example - relative potencies of PAHs (two exposure periods)</vt:lpstr>
      <vt:lpstr>Prezentace aplikace PowerPoint</vt:lpstr>
      <vt:lpstr>Summary – Nuclear receptors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218</cp:revision>
  <dcterms:created xsi:type="dcterms:W3CDTF">2010-05-17T15:27:49Z</dcterms:created>
  <dcterms:modified xsi:type="dcterms:W3CDTF">2017-11-22T15:50:42Z</dcterms:modified>
</cp:coreProperties>
</file>