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4"/>
  </p:notesMasterIdLst>
  <p:handoutMasterIdLst>
    <p:handoutMasterId r:id="rId55"/>
  </p:handoutMasterIdLst>
  <p:sldIdLst>
    <p:sldId id="493" r:id="rId2"/>
    <p:sldId id="497" r:id="rId3"/>
    <p:sldId id="501" r:id="rId4"/>
    <p:sldId id="494" r:id="rId5"/>
    <p:sldId id="495" r:id="rId6"/>
    <p:sldId id="496" r:id="rId7"/>
    <p:sldId id="498" r:id="rId8"/>
    <p:sldId id="499" r:id="rId9"/>
    <p:sldId id="543" r:id="rId10"/>
    <p:sldId id="544" r:id="rId11"/>
    <p:sldId id="545" r:id="rId12"/>
    <p:sldId id="546" r:id="rId13"/>
    <p:sldId id="549" r:id="rId14"/>
    <p:sldId id="548" r:id="rId15"/>
    <p:sldId id="547" r:id="rId16"/>
    <p:sldId id="504" r:id="rId17"/>
    <p:sldId id="502" r:id="rId18"/>
    <p:sldId id="505" r:id="rId19"/>
    <p:sldId id="506" r:id="rId20"/>
    <p:sldId id="515" r:id="rId21"/>
    <p:sldId id="507" r:id="rId22"/>
    <p:sldId id="509" r:id="rId23"/>
    <p:sldId id="511" r:id="rId24"/>
    <p:sldId id="512" r:id="rId25"/>
    <p:sldId id="514" r:id="rId26"/>
    <p:sldId id="540" r:id="rId27"/>
    <p:sldId id="541" r:id="rId28"/>
    <p:sldId id="518" r:id="rId29"/>
    <p:sldId id="519" r:id="rId30"/>
    <p:sldId id="520" r:id="rId31"/>
    <p:sldId id="513" r:id="rId32"/>
    <p:sldId id="516" r:id="rId33"/>
    <p:sldId id="517" r:id="rId34"/>
    <p:sldId id="538" r:id="rId35"/>
    <p:sldId id="539" r:id="rId36"/>
    <p:sldId id="542" r:id="rId37"/>
    <p:sldId id="534" r:id="rId38"/>
    <p:sldId id="535" r:id="rId39"/>
    <p:sldId id="536" r:id="rId40"/>
    <p:sldId id="537" r:id="rId41"/>
    <p:sldId id="521" r:id="rId42"/>
    <p:sldId id="522" r:id="rId43"/>
    <p:sldId id="523" r:id="rId44"/>
    <p:sldId id="524" r:id="rId45"/>
    <p:sldId id="525" r:id="rId46"/>
    <p:sldId id="526" r:id="rId47"/>
    <p:sldId id="528" r:id="rId48"/>
    <p:sldId id="529" r:id="rId49"/>
    <p:sldId id="530" r:id="rId50"/>
    <p:sldId id="531" r:id="rId51"/>
    <p:sldId id="532" r:id="rId52"/>
    <p:sldId id="533" r:id="rId5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>
      <p:cViewPr>
        <p:scale>
          <a:sx n="110" d="100"/>
          <a:sy n="110" d="100"/>
        </p:scale>
        <p:origin x="-1626" y="-13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19.09.2017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656730" y="3116504"/>
            <a:ext cx="6100787" cy="67710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cs-CZ" sz="3800" dirty="0" smtClean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Úvod a základní</a:t>
            </a:r>
            <a:r>
              <a:rPr lang="cs-CZ" sz="3800" baseline="0" dirty="0" smtClean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fakta</a:t>
            </a:r>
            <a:endParaRPr lang="cs-CZ" sz="38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>
          <a:xfrm>
            <a:off x="1763688" y="4437112"/>
            <a:ext cx="6984776" cy="432048"/>
          </a:xfrm>
        </p:spPr>
        <p:txBody>
          <a:bodyPr/>
          <a:lstStyle/>
          <a:p>
            <a:r>
              <a:rPr lang="cs-CZ" altLang="cs-CZ" dirty="0" smtClean="0"/>
              <a:t>doc. Mgr. Vítězslav </a:t>
            </a:r>
            <a:r>
              <a:rPr lang="cs-CZ" altLang="cs-CZ" dirty="0" err="1" smtClean="0"/>
              <a:t>Bryja</a:t>
            </a:r>
            <a:r>
              <a:rPr lang="cs-CZ" altLang="cs-CZ" dirty="0" smtClean="0"/>
              <a:t> , PhD.</a:t>
            </a:r>
            <a:br>
              <a:rPr lang="cs-CZ" altLang="cs-CZ" dirty="0" smtClean="0"/>
            </a:br>
            <a:endParaRPr lang="cs-CZ" altLang="cs-CZ" dirty="0" smtClean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91680" y="2924944"/>
            <a:ext cx="6984776" cy="1224136"/>
          </a:xfrm>
        </p:spPr>
        <p:txBody>
          <a:bodyPr/>
          <a:lstStyle/>
          <a:p>
            <a:r>
              <a:rPr lang="cs-CZ" dirty="0" smtClean="0"/>
              <a:t>Úvod: Základní principy organizace a funkce živočišné buňky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Membrány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5472459" cy="1080120"/>
          </a:xfrm>
        </p:spPr>
        <p:txBody>
          <a:bodyPr/>
          <a:lstStyle/>
          <a:p>
            <a:r>
              <a:rPr lang="cs-CZ" dirty="0" smtClean="0"/>
              <a:t>Všechny biologické membrány mají shodnou obecnou strukturu</a:t>
            </a:r>
          </a:p>
          <a:p>
            <a:r>
              <a:rPr lang="cs-CZ" dirty="0" smtClean="0"/>
              <a:t>Tenká vrstva tvořena molekulami lipidů (lipidová </a:t>
            </a:r>
            <a:r>
              <a:rPr lang="cs-CZ" dirty="0" err="1" smtClean="0"/>
              <a:t>dvouvrstva</a:t>
            </a:r>
            <a:r>
              <a:rPr lang="cs-CZ" dirty="0" smtClean="0"/>
              <a:t>) a proteinů spojených nekovalentními vazbami (model fluidní mozaiky)</a:t>
            </a:r>
            <a:endParaRPr lang="en-US" dirty="0"/>
          </a:p>
        </p:txBody>
      </p:sp>
      <p:pic>
        <p:nvPicPr>
          <p:cNvPr id="5" name="Picture 1" descr="figure_10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55" y="3682793"/>
            <a:ext cx="6859488" cy="3042673"/>
          </a:xfrm>
          <a:prstGeom prst="rect">
            <a:avLst/>
          </a:prstGeom>
        </p:spPr>
      </p:pic>
      <p:pic>
        <p:nvPicPr>
          <p:cNvPr id="6" name="Picture 2" descr="figure_11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94075"/>
            <a:ext cx="2128986" cy="223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0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Asymetrie lipidové membrány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637" y="1412776"/>
            <a:ext cx="5318611" cy="2952328"/>
          </a:xfrm>
        </p:spPr>
        <p:txBody>
          <a:bodyPr/>
          <a:lstStyle/>
          <a:p>
            <a:r>
              <a:rPr lang="cs-CZ" dirty="0" smtClean="0"/>
              <a:t>Funkčně důležitá v přenosu signálu</a:t>
            </a:r>
          </a:p>
          <a:p>
            <a:r>
              <a:rPr lang="cs-CZ" dirty="0" smtClean="0"/>
              <a:t>řada </a:t>
            </a:r>
            <a:r>
              <a:rPr lang="cs-CZ" dirty="0" err="1" smtClean="0"/>
              <a:t>cytosolických</a:t>
            </a:r>
            <a:r>
              <a:rPr lang="cs-CZ" dirty="0" smtClean="0"/>
              <a:t> proteinů specificky rozpoznává určité struktury v lipidové membráně</a:t>
            </a:r>
          </a:p>
          <a:p>
            <a:r>
              <a:rPr lang="cs-CZ" dirty="0" smtClean="0"/>
              <a:t>Glykolipidy na vnější straně membrány</a:t>
            </a:r>
          </a:p>
          <a:p>
            <a:r>
              <a:rPr lang="cs-CZ" dirty="0" smtClean="0"/>
              <a:t>Orientace zůstává zachována během transferu mezi buněčnými </a:t>
            </a:r>
            <a:r>
              <a:rPr lang="cs-CZ" dirty="0" err="1" smtClean="0"/>
              <a:t>kompartementami</a:t>
            </a:r>
            <a:endParaRPr lang="en-US" dirty="0"/>
          </a:p>
        </p:txBody>
      </p:sp>
      <p:pic>
        <p:nvPicPr>
          <p:cNvPr id="4" name="Picture 1" descr="figure_10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37112"/>
            <a:ext cx="4824536" cy="1940153"/>
          </a:xfrm>
          <a:prstGeom prst="rect">
            <a:avLst/>
          </a:prstGeom>
        </p:spPr>
      </p:pic>
      <p:pic>
        <p:nvPicPr>
          <p:cNvPr id="5" name="Picture 2" descr="figure_11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39" y="1897680"/>
            <a:ext cx="2242913" cy="446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7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Membránové proteiny – různé funkce</a:t>
            </a:r>
            <a:endParaRPr lang="en-US" dirty="0"/>
          </a:p>
        </p:txBody>
      </p:sp>
      <p:pic>
        <p:nvPicPr>
          <p:cNvPr id="5" name="Picture 2" descr="figure_11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6496273" cy="234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4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Vnitrobuněčný membránový transport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2736304"/>
          </a:xfrm>
        </p:spPr>
        <p:txBody>
          <a:bodyPr/>
          <a:lstStyle/>
          <a:p>
            <a:r>
              <a:rPr lang="cs-CZ" sz="1600" dirty="0" smtClean="0"/>
              <a:t>plazmatická i vnitřní buněčné membrány  jsou v procesu neustálé změny kompozice v souvislosti s nutností buňky komunikovat s vnějším prostředím a dostatečně rychle reagovat na různé podněty</a:t>
            </a:r>
          </a:p>
          <a:p>
            <a:r>
              <a:rPr lang="cs-CZ" sz="1600" dirty="0" smtClean="0"/>
              <a:t>komplexní systém membrán slouží přidávání a odebírání membránových proteinů (receptorů, iontových kanálů, </a:t>
            </a:r>
            <a:r>
              <a:rPr lang="cs-CZ" sz="1600" dirty="0" smtClean="0"/>
              <a:t>transportérů)</a:t>
            </a:r>
            <a:endParaRPr lang="cs-CZ" sz="1600" dirty="0" smtClean="0"/>
          </a:p>
          <a:p>
            <a:r>
              <a:rPr lang="cs-CZ" sz="1600" dirty="0" err="1" smtClean="0"/>
              <a:t>exocytóza</a:t>
            </a:r>
            <a:r>
              <a:rPr lang="cs-CZ" sz="1600" dirty="0" smtClean="0"/>
              <a:t> zajišťuje transport nově syntetizovaných látek ven z buňky nebo na plazmatickou membránu</a:t>
            </a:r>
          </a:p>
          <a:p>
            <a:r>
              <a:rPr lang="cs-CZ" sz="1600" dirty="0" smtClean="0"/>
              <a:t>endocytóza umožňuje odejmutí membránových komponent a jejich internalizaci do </a:t>
            </a:r>
            <a:r>
              <a:rPr lang="cs-CZ" sz="1600" dirty="0" err="1" smtClean="0"/>
              <a:t>endosomu</a:t>
            </a:r>
            <a:endParaRPr lang="cs-CZ" sz="1600" dirty="0" smtClean="0"/>
          </a:p>
          <a:p>
            <a:pPr lvl="1"/>
            <a:r>
              <a:rPr lang="cs-CZ" sz="1400" dirty="0" smtClean="0"/>
              <a:t>recyklace nebo degradace v lysozomu</a:t>
            </a:r>
            <a:endParaRPr lang="en-US" sz="1400" dirty="0"/>
          </a:p>
        </p:txBody>
      </p:sp>
      <p:pic>
        <p:nvPicPr>
          <p:cNvPr id="4" name="Picture 1" descr="figure_1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327052"/>
            <a:ext cx="3835152" cy="24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000" dirty="0" smtClean="0"/>
              <a:t>Endocytóza – </a:t>
            </a:r>
            <a:r>
              <a:rPr lang="cs-CZ" sz="2000" dirty="0" err="1" smtClean="0"/>
              <a:t>clathrinový</a:t>
            </a:r>
            <a:r>
              <a:rPr lang="cs-CZ" sz="2000" dirty="0" smtClean="0"/>
              <a:t> systém</a:t>
            </a:r>
            <a:endParaRPr lang="en-US" sz="2000" dirty="0"/>
          </a:p>
        </p:txBody>
      </p:sp>
      <p:pic>
        <p:nvPicPr>
          <p:cNvPr id="4" name="Picture 1" descr="figure_13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19" y="2060848"/>
            <a:ext cx="7272808" cy="33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Sekrece a endocytóza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792088"/>
          </a:xfrm>
        </p:spPr>
        <p:txBody>
          <a:bodyPr/>
          <a:lstStyle/>
          <a:p>
            <a:r>
              <a:rPr lang="cs-CZ" dirty="0" smtClean="0"/>
              <a:t>Sekrece: ER </a:t>
            </a:r>
            <a:r>
              <a:rPr lang="cs-CZ" dirty="0" smtClean="0">
                <a:sym typeface="Symbol"/>
              </a:rPr>
              <a:t></a:t>
            </a:r>
            <a:r>
              <a:rPr lang="cs-CZ" dirty="0" smtClean="0"/>
              <a:t> GA </a:t>
            </a:r>
            <a:r>
              <a:rPr lang="cs-CZ" dirty="0">
                <a:sym typeface="Symbol"/>
              </a:rPr>
              <a:t></a:t>
            </a:r>
            <a:r>
              <a:rPr lang="cs-CZ" dirty="0" smtClean="0"/>
              <a:t> plasmatická membrána</a:t>
            </a:r>
          </a:p>
          <a:p>
            <a:r>
              <a:rPr lang="cs-CZ" dirty="0" smtClean="0"/>
              <a:t>Endocytóza: </a:t>
            </a:r>
            <a:r>
              <a:rPr lang="cs-CZ" dirty="0"/>
              <a:t>plasmatická </a:t>
            </a:r>
            <a:r>
              <a:rPr lang="cs-CZ" dirty="0" smtClean="0"/>
              <a:t>membrána </a:t>
            </a:r>
            <a:r>
              <a:rPr lang="cs-CZ" dirty="0" smtClean="0">
                <a:sym typeface="Symbol"/>
              </a:rPr>
              <a:t> …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1" descr="figure_13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92896"/>
            <a:ext cx="7020034" cy="35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36546"/>
            <a:ext cx="7920880" cy="6270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Buněčné jádro: místo lokalizace DNA a transkripce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88" y="2510571"/>
            <a:ext cx="2726199" cy="380053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940152" y="626297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1"/>
                </a:solidFill>
              </a:rPr>
              <a:t>pozice všech chromozómů v jádře lidského fibroblastu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951331" y="2174632"/>
            <a:ext cx="23164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i="1" dirty="0" smtClean="0"/>
              <a:t>P</a:t>
            </a:r>
            <a:r>
              <a:rPr lang="en-US" sz="1400" b="1" i="1" dirty="0" err="1" smtClean="0"/>
              <a:t>LoS</a:t>
            </a:r>
            <a:r>
              <a:rPr lang="en-US" sz="1400" b="1" i="1" dirty="0" smtClean="0"/>
              <a:t> </a:t>
            </a:r>
            <a:r>
              <a:rPr lang="en-US" sz="1400" b="1" i="1" dirty="0" err="1"/>
              <a:t>Biol</a:t>
            </a:r>
            <a:r>
              <a:rPr lang="en-US" sz="1400" b="1" i="1" dirty="0"/>
              <a:t> 3(5): </a:t>
            </a:r>
            <a:r>
              <a:rPr lang="en-US" sz="1400" b="1" i="1" dirty="0" smtClean="0"/>
              <a:t>e157</a:t>
            </a:r>
            <a:endParaRPr lang="cs-CZ" sz="1400" b="1" i="1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1403648" y="2559544"/>
            <a:ext cx="439179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400" b="1" dirty="0" smtClean="0"/>
              <a:t>pozice genů v jádře se mění v závislosti na intenzitě exprese</a:t>
            </a:r>
            <a:r>
              <a:rPr lang="cs-CZ" altLang="cs-CZ" sz="1400" dirty="0" smtClean="0"/>
              <a:t>; často dochází po </a:t>
            </a:r>
            <a:r>
              <a:rPr lang="cs-CZ" altLang="cs-CZ" sz="1400" dirty="0" err="1" smtClean="0"/>
              <a:t>dekondenzaci</a:t>
            </a:r>
            <a:r>
              <a:rPr lang="cs-CZ" altLang="cs-CZ" sz="1400" dirty="0" smtClean="0"/>
              <a:t> chromatinu k vytvoření smyčky, která se nachází mimo teritorium daného chromozómu – pravděpodobně to souvisí s nutností asociace s proteiny zapojenými do transkripce – DNA se přemisťuje do oblastí bohatých na tyto proteiny;</a:t>
            </a:r>
          </a:p>
          <a:p>
            <a:r>
              <a:rPr lang="cs-CZ" altLang="cs-CZ" sz="1400" dirty="0" smtClean="0"/>
              <a:t>tyto oblasti (podobně jako jadérka, </a:t>
            </a:r>
            <a:r>
              <a:rPr lang="cs-CZ" altLang="cs-CZ" sz="1400" dirty="0" err="1" smtClean="0"/>
              <a:t>Cajalových</a:t>
            </a:r>
            <a:r>
              <a:rPr lang="cs-CZ" altLang="cs-CZ" sz="1400" dirty="0" smtClean="0"/>
              <a:t> tělísek, </a:t>
            </a:r>
            <a:r>
              <a:rPr lang="cs-CZ" altLang="cs-CZ" sz="1400" dirty="0" err="1" smtClean="0"/>
              <a:t>interchromatinových</a:t>
            </a:r>
            <a:r>
              <a:rPr lang="cs-CZ" altLang="cs-CZ" sz="1400" dirty="0" smtClean="0"/>
              <a:t> granulí apod.) </a:t>
            </a:r>
            <a:r>
              <a:rPr lang="cs-CZ" altLang="cs-CZ" sz="1400" b="1" dirty="0" smtClean="0"/>
              <a:t>vytvářejí struktury umožňující přístup proteinům a RNA – vytvářejí specifické biochemické prostředí </a:t>
            </a:r>
            <a:r>
              <a:rPr lang="cs-CZ" altLang="cs-CZ" sz="1400" dirty="0" smtClean="0"/>
              <a:t>nezbytné pro reakce spojené s transkripcí a post-transkripčními úpravami </a:t>
            </a:r>
            <a:r>
              <a:rPr lang="cs-CZ" altLang="cs-CZ" sz="1400" dirty="0" err="1" smtClean="0"/>
              <a:t>mRNA</a:t>
            </a:r>
            <a:r>
              <a:rPr lang="cs-CZ" altLang="cs-CZ" sz="1400" dirty="0" smtClean="0"/>
              <a:t>;</a:t>
            </a:r>
          </a:p>
          <a:p>
            <a:pPr marL="0" indent="0">
              <a:buNone/>
            </a:pPr>
            <a:endParaRPr lang="cs-CZ" alt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12136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36546"/>
            <a:ext cx="7138987" cy="6270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Principy transportu mezi jádrem a cytosolem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4365" y="1337034"/>
            <a:ext cx="3891731" cy="4713387"/>
          </a:xfrm>
        </p:spPr>
        <p:txBody>
          <a:bodyPr/>
          <a:lstStyle/>
          <a:p>
            <a:pPr eaLnBrk="1" hangingPunct="1"/>
            <a:r>
              <a:rPr lang="cs-CZ" altLang="cs-CZ" sz="1400" dirty="0" smtClean="0"/>
              <a:t>jaderný obal (</a:t>
            </a:r>
            <a:r>
              <a:rPr lang="cs-CZ" altLang="cs-CZ" sz="1400" dirty="0" err="1" smtClean="0"/>
              <a:t>nuclear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envelope</a:t>
            </a:r>
            <a:r>
              <a:rPr lang="cs-CZ" altLang="cs-CZ" sz="1400" dirty="0" smtClean="0"/>
              <a:t>) sestává z:</a:t>
            </a:r>
          </a:p>
          <a:p>
            <a:pPr eaLnBrk="1" hangingPunct="1">
              <a:buFontTx/>
              <a:buChar char="-"/>
            </a:pPr>
            <a:r>
              <a:rPr lang="cs-CZ" altLang="cs-CZ" sz="1400" b="1" dirty="0" smtClean="0"/>
              <a:t>vnitřní a vnější jaderné membrány </a:t>
            </a:r>
            <a:r>
              <a:rPr lang="cs-CZ" altLang="cs-CZ" sz="1400" dirty="0" smtClean="0"/>
              <a:t>obklopující </a:t>
            </a:r>
            <a:r>
              <a:rPr lang="cs-CZ" altLang="cs-CZ" sz="1400" b="1" dirty="0" err="1" smtClean="0"/>
              <a:t>perinukleární</a:t>
            </a:r>
            <a:r>
              <a:rPr lang="cs-CZ" altLang="cs-CZ" sz="1400" b="1" dirty="0" smtClean="0"/>
              <a:t> prostor</a:t>
            </a:r>
            <a:r>
              <a:rPr lang="cs-CZ" altLang="cs-CZ" sz="1400" dirty="0" smtClean="0"/>
              <a:t>;</a:t>
            </a:r>
          </a:p>
          <a:p>
            <a:pPr eaLnBrk="1" hangingPunct="1">
              <a:buFontTx/>
              <a:buChar char="-"/>
            </a:pPr>
            <a:r>
              <a:rPr lang="cs-CZ" altLang="cs-CZ" sz="1400" dirty="0" smtClean="0"/>
              <a:t>na vnější jaderné membráně je lokalizováno velké množství </a:t>
            </a:r>
            <a:r>
              <a:rPr lang="cs-CZ" altLang="cs-CZ" sz="1400" b="1" dirty="0" err="1" smtClean="0"/>
              <a:t>ribozómů</a:t>
            </a:r>
            <a:r>
              <a:rPr lang="cs-CZ" altLang="cs-CZ" sz="1400" dirty="0" smtClean="0"/>
              <a:t> – probíhá zde intenzívní proteosyntéza proteinů uvolňovaných do </a:t>
            </a:r>
            <a:r>
              <a:rPr lang="cs-CZ" altLang="cs-CZ" sz="1400" dirty="0" err="1" smtClean="0"/>
              <a:t>perinukl</a:t>
            </a:r>
            <a:r>
              <a:rPr lang="cs-CZ" altLang="cs-CZ" sz="1400" dirty="0" smtClean="0"/>
              <a:t>. prostoru;</a:t>
            </a:r>
          </a:p>
          <a:p>
            <a:pPr eaLnBrk="1" hangingPunct="1">
              <a:buFontTx/>
              <a:buChar char="-"/>
            </a:pPr>
            <a:r>
              <a:rPr lang="cs-CZ" altLang="cs-CZ" sz="1400" dirty="0" smtClean="0"/>
              <a:t>jádro je propojeno s cytosolem prostřednictvím </a:t>
            </a:r>
            <a:r>
              <a:rPr lang="cs-CZ" altLang="cs-CZ" sz="1400" b="1" dirty="0" smtClean="0"/>
              <a:t>jaderných pórů</a:t>
            </a:r>
            <a:r>
              <a:rPr lang="cs-CZ" altLang="cs-CZ" sz="1400" dirty="0" smtClean="0"/>
              <a:t>;</a:t>
            </a:r>
          </a:p>
          <a:p>
            <a:r>
              <a:rPr lang="cs-CZ" altLang="cs-CZ" sz="1400" dirty="0"/>
              <a:t>mezi jádrem a cytosolem probíhá </a:t>
            </a:r>
            <a:r>
              <a:rPr lang="cs-CZ" altLang="cs-CZ" sz="1400" b="1" dirty="0"/>
              <a:t>velmi intenzívní transport</a:t>
            </a:r>
            <a:r>
              <a:rPr lang="cs-CZ" altLang="cs-CZ" sz="1400" dirty="0"/>
              <a:t>;</a:t>
            </a:r>
          </a:p>
          <a:p>
            <a:r>
              <a:rPr lang="cs-CZ" altLang="cs-CZ" sz="1400" b="1" dirty="0"/>
              <a:t>jaderné proteiny </a:t>
            </a:r>
            <a:r>
              <a:rPr lang="cs-CZ" altLang="cs-CZ" sz="1400" dirty="0"/>
              <a:t>(histony, DNA polymerázy, RNA polymerázy, transkripční regulátory, proteiny zapojené do procesování RNA) jsou </a:t>
            </a:r>
            <a:r>
              <a:rPr lang="cs-CZ" altLang="cs-CZ" sz="1400" b="1" dirty="0"/>
              <a:t>importovány do jádra z cytosolu</a:t>
            </a:r>
            <a:r>
              <a:rPr lang="cs-CZ" altLang="cs-CZ" sz="1400" dirty="0"/>
              <a:t>;</a:t>
            </a:r>
          </a:p>
          <a:p>
            <a:r>
              <a:rPr lang="cs-CZ" altLang="cs-CZ" sz="1400" dirty="0"/>
              <a:t>naopak </a:t>
            </a:r>
            <a:r>
              <a:rPr lang="cs-CZ" altLang="cs-CZ" sz="1400" b="1" dirty="0"/>
              <a:t>téměř všechny formy RNA </a:t>
            </a:r>
            <a:r>
              <a:rPr lang="cs-CZ" altLang="cs-CZ" sz="1400" dirty="0"/>
              <a:t>– mediátorová, ribozomální, transferová, mikro a malé jaderné RNA jsou </a:t>
            </a:r>
            <a:r>
              <a:rPr lang="cs-CZ" altLang="cs-CZ" sz="1400" b="1" dirty="0"/>
              <a:t>exportovány do cytosolu</a:t>
            </a:r>
            <a:r>
              <a:rPr lang="cs-CZ" altLang="cs-CZ" sz="1400" dirty="0"/>
              <a:t>;</a:t>
            </a:r>
          </a:p>
          <a:p>
            <a:pPr eaLnBrk="1" hangingPunct="1">
              <a:buFontTx/>
              <a:buChar char="-"/>
            </a:pPr>
            <a:endParaRPr lang="cs-CZ" altLang="cs-CZ" sz="1400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5868144" y="5894313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Molecular Biology of the Cell. 4th edition.</a:t>
            </a:r>
          </a:p>
          <a:p>
            <a:r>
              <a:rPr lang="en-US" sz="1200" b="1" i="1" dirty="0"/>
              <a:t>Alberts B, Johnson A, Lewis J, et al.</a:t>
            </a:r>
          </a:p>
          <a:p>
            <a:r>
              <a:rPr lang="en-US" sz="1200" b="1" i="1" dirty="0"/>
              <a:t>New York: Garland Science; 2002.</a:t>
            </a:r>
            <a:endParaRPr lang="cs-CZ" sz="12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96872"/>
            <a:ext cx="2743199" cy="359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9" y="236546"/>
            <a:ext cx="4968552" cy="6270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Translace „narození </a:t>
            </a:r>
            <a:r>
              <a:rPr lang="cs-CZ" altLang="cs-CZ" dirty="0" err="1" smtClean="0"/>
              <a:t>proteinu“probíhá</a:t>
            </a:r>
            <a:r>
              <a:rPr lang="cs-CZ" altLang="cs-CZ" dirty="0" smtClean="0"/>
              <a:t> na ribozomu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475656" y="1279014"/>
            <a:ext cx="4032448" cy="853842"/>
          </a:xfrm>
        </p:spPr>
        <p:txBody>
          <a:bodyPr/>
          <a:lstStyle/>
          <a:p>
            <a:r>
              <a:rPr lang="cs-CZ" altLang="cs-CZ" sz="1600" b="1" dirty="0" smtClean="0"/>
              <a:t>krok 1 </a:t>
            </a:r>
            <a:r>
              <a:rPr lang="cs-CZ" altLang="cs-CZ" sz="1600" dirty="0" smtClean="0"/>
              <a:t>– vazba </a:t>
            </a:r>
            <a:r>
              <a:rPr lang="cs-CZ" altLang="cs-CZ" sz="1600" dirty="0" err="1" smtClean="0"/>
              <a:t>tRNA</a:t>
            </a:r>
            <a:r>
              <a:rPr lang="cs-CZ" altLang="cs-CZ" sz="1600" dirty="0" smtClean="0"/>
              <a:t>;</a:t>
            </a:r>
          </a:p>
          <a:p>
            <a:r>
              <a:rPr lang="cs-CZ" altLang="cs-CZ" sz="1600" b="1" dirty="0" smtClean="0"/>
              <a:t>krok 2</a:t>
            </a:r>
            <a:r>
              <a:rPr lang="cs-CZ" altLang="cs-CZ" sz="1600" dirty="0" smtClean="0"/>
              <a:t> – tvorba peptidové vazby – uvolnění karboxylového konce peptidu z </a:t>
            </a:r>
            <a:r>
              <a:rPr lang="cs-CZ" altLang="cs-CZ" sz="1600" dirty="0" err="1" smtClean="0"/>
              <a:t>tRNA</a:t>
            </a:r>
            <a:r>
              <a:rPr lang="cs-CZ" altLang="cs-CZ" sz="1600" dirty="0" smtClean="0"/>
              <a:t> a jeho spojení s N-koncem nové AA – reakce katalyzovaná </a:t>
            </a:r>
            <a:r>
              <a:rPr lang="cs-CZ" altLang="cs-CZ" sz="1600" dirty="0" err="1" smtClean="0"/>
              <a:t>peptidyl</a:t>
            </a:r>
            <a:r>
              <a:rPr lang="cs-CZ" altLang="cs-CZ" sz="1600" dirty="0" smtClean="0"/>
              <a:t> transferázou velké podjednotky;</a:t>
            </a:r>
          </a:p>
          <a:p>
            <a:r>
              <a:rPr lang="cs-CZ" altLang="cs-CZ" sz="1600" b="1" dirty="0" smtClean="0"/>
              <a:t>krok 3</a:t>
            </a:r>
            <a:r>
              <a:rPr lang="cs-CZ" altLang="cs-CZ" sz="1600" dirty="0" smtClean="0"/>
              <a:t> – translokace velké podjednotky – posun E a P místa;</a:t>
            </a:r>
          </a:p>
          <a:p>
            <a:r>
              <a:rPr lang="cs-CZ" altLang="cs-CZ" sz="1600" b="1" dirty="0" smtClean="0"/>
              <a:t>krok 4</a:t>
            </a:r>
            <a:r>
              <a:rPr lang="cs-CZ" altLang="cs-CZ" sz="1600" dirty="0" smtClean="0"/>
              <a:t> – translokace malé podjednotky spojená s uvolněním </a:t>
            </a:r>
            <a:r>
              <a:rPr lang="cs-CZ" altLang="cs-CZ" sz="1600" dirty="0" err="1" smtClean="0"/>
              <a:t>tRNA</a:t>
            </a:r>
            <a:r>
              <a:rPr lang="cs-CZ" altLang="cs-CZ" sz="1600" dirty="0" smtClean="0"/>
              <a:t>;</a:t>
            </a:r>
          </a:p>
          <a:p>
            <a:r>
              <a:rPr lang="cs-CZ" altLang="cs-CZ" sz="1600" dirty="0" smtClean="0"/>
              <a:t>rychlost – cca 2 AA/s;</a:t>
            </a:r>
          </a:p>
          <a:p>
            <a:r>
              <a:rPr lang="cs-CZ" altLang="cs-CZ" sz="1600" dirty="0" smtClean="0"/>
              <a:t>účinnost a přesnost je závislá na elongačních faktorech – EF1 a EF2;</a:t>
            </a:r>
          </a:p>
        </p:txBody>
      </p:sp>
      <p:pic>
        <p:nvPicPr>
          <p:cNvPr id="5" name="Picture 2" descr="Figure 6-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04664"/>
            <a:ext cx="304800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6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36546"/>
            <a:ext cx="7416824" cy="627063"/>
          </a:xfrm>
        </p:spPr>
        <p:txBody>
          <a:bodyPr/>
          <a:lstStyle/>
          <a:p>
            <a:r>
              <a:rPr lang="cs-CZ" sz="2800" dirty="0" err="1" smtClean="0"/>
              <a:t>Ubikvitinace</a:t>
            </a:r>
            <a:r>
              <a:rPr lang="cs-CZ" sz="2800" dirty="0" smtClean="0"/>
              <a:t> a cílená degradace „smrt proteinu“ probíhá v </a:t>
            </a:r>
            <a:r>
              <a:rPr lang="cs-CZ" sz="2800" dirty="0" err="1" smtClean="0"/>
              <a:t>proteazómu</a:t>
            </a:r>
            <a:endParaRPr lang="cs-CZ" altLang="cs-CZ" dirty="0" smtClean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664" y="1292278"/>
            <a:ext cx="7165304" cy="840578"/>
          </a:xfrm>
        </p:spPr>
        <p:txBody>
          <a:bodyPr/>
          <a:lstStyle/>
          <a:p>
            <a:r>
              <a:rPr lang="cs-CZ" sz="1400" dirty="0" smtClean="0"/>
              <a:t>v jádře i cytoplazmě; je také součástí systému, který umožňuje degradaci nesprávně složených proteinů po jejich exportu z ER;</a:t>
            </a:r>
          </a:p>
          <a:p>
            <a:r>
              <a:rPr lang="cs-CZ" sz="1400" dirty="0" smtClean="0"/>
              <a:t>rozpoznává </a:t>
            </a:r>
            <a:r>
              <a:rPr lang="cs-CZ" sz="1400" b="1" dirty="0" err="1" smtClean="0"/>
              <a:t>polyubikvitinované</a:t>
            </a:r>
            <a:r>
              <a:rPr lang="cs-CZ" sz="1400" dirty="0" smtClean="0"/>
              <a:t> proteiny;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7" name="Picture 1" descr="figure_06_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472" y="1844824"/>
            <a:ext cx="2657201" cy="2292487"/>
          </a:xfrm>
          <a:prstGeom prst="rect">
            <a:avLst/>
          </a:prstGeom>
        </p:spPr>
      </p:pic>
      <p:pic>
        <p:nvPicPr>
          <p:cNvPr id="8" name="Picture 1" descr="figure_06_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20" y="4320216"/>
            <a:ext cx="7651576" cy="2514089"/>
          </a:xfrm>
          <a:prstGeom prst="rect">
            <a:avLst/>
          </a:prstGeom>
        </p:spPr>
      </p:pic>
      <p:sp>
        <p:nvSpPr>
          <p:cNvPr id="9" name="Zástupný symbol pro obsah 1"/>
          <p:cNvSpPr txBox="1">
            <a:spLocks/>
          </p:cNvSpPr>
          <p:nvPr/>
        </p:nvSpPr>
        <p:spPr bwMode="auto">
          <a:xfrm>
            <a:off x="1215583" y="2237391"/>
            <a:ext cx="4428492" cy="18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err="1" smtClean="0"/>
              <a:t>ubikvitinace</a:t>
            </a:r>
            <a:r>
              <a:rPr lang="cs-CZ" sz="1400" dirty="0" smtClean="0"/>
              <a:t> umožňuje velmi přesnou regulaci degradace proteinů;</a:t>
            </a:r>
          </a:p>
          <a:p>
            <a:r>
              <a:rPr lang="cs-CZ" sz="1400" dirty="0" smtClean="0"/>
              <a:t>skládá se z </a:t>
            </a:r>
            <a:r>
              <a:rPr lang="cs-CZ" sz="1400" b="1" dirty="0" smtClean="0"/>
              <a:t>centrálního válce </a:t>
            </a:r>
            <a:r>
              <a:rPr lang="cs-CZ" sz="1400" dirty="0" smtClean="0"/>
              <a:t>(aktivní proteázy) a na jeho konci jsou umístěny komplexy proteinů (</a:t>
            </a:r>
            <a:r>
              <a:rPr lang="cs-CZ" sz="1400" b="1" dirty="0" err="1" smtClean="0"/>
              <a:t>unfoldase</a:t>
            </a:r>
            <a:r>
              <a:rPr lang="cs-CZ" sz="1400" b="1" dirty="0" smtClean="0"/>
              <a:t> ring</a:t>
            </a:r>
            <a:r>
              <a:rPr lang="cs-CZ" sz="1400" dirty="0" smtClean="0"/>
              <a:t> – AAA proteiny) umožňující rozbalení proteinu (spotřeba ATP) dojde k jeho nasměrování jako řetězce do dutiny válce, kde je štěpen na velmi krátké peptidy;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063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396280"/>
            <a:ext cx="7427167" cy="627063"/>
          </a:xfrm>
        </p:spPr>
        <p:txBody>
          <a:bodyPr/>
          <a:lstStyle/>
          <a:p>
            <a:r>
              <a:rPr lang="cs-CZ" dirty="0" smtClean="0"/>
              <a:t>Fyziologie buněčných systémů – od roku 2017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Inovovaný předmět s nově definovanými návaznostmi</a:t>
            </a:r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1692054" y="3303792"/>
            <a:ext cx="7046210" cy="0"/>
          </a:xfrm>
          <a:prstGeom prst="line">
            <a:avLst/>
          </a:prstGeom>
          <a:ln w="95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1692054" y="2207875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1692054" y="5493597"/>
            <a:ext cx="70462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1692054" y="6587484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655866" y="4389898"/>
            <a:ext cx="704621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404464" y="4007747"/>
            <a:ext cx="302193" cy="1653501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36" idx="2"/>
          </p:cNvCxnSpPr>
          <p:nvPr/>
        </p:nvCxnSpPr>
        <p:spPr>
          <a:xfrm>
            <a:off x="5590378" y="3010901"/>
            <a:ext cx="316051" cy="629966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endCxn id="96" idx="0"/>
          </p:cNvCxnSpPr>
          <p:nvPr/>
        </p:nvCxnSpPr>
        <p:spPr>
          <a:xfrm flipH="1">
            <a:off x="4786328" y="3981019"/>
            <a:ext cx="1087483" cy="1567671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 rot="16200000">
            <a:off x="1217070" y="5868811"/>
            <a:ext cx="1093041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5. rok - podzim</a:t>
            </a:r>
          </a:p>
        </p:txBody>
      </p:sp>
      <p:sp>
        <p:nvSpPr>
          <p:cNvPr id="24" name="TextovéPole 23"/>
          <p:cNvSpPr txBox="1"/>
          <p:nvPr/>
        </p:nvSpPr>
        <p:spPr>
          <a:xfrm rot="16200000">
            <a:off x="1217070" y="3674100"/>
            <a:ext cx="1093041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 rok - podzim</a:t>
            </a:r>
          </a:p>
        </p:txBody>
      </p:sp>
      <p:sp>
        <p:nvSpPr>
          <p:cNvPr id="25" name="TextovéPole 24"/>
          <p:cNvSpPr txBox="1"/>
          <p:nvPr/>
        </p:nvSpPr>
        <p:spPr>
          <a:xfrm rot="16200000">
            <a:off x="1217069" y="4841384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 err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</a:t>
            </a:r>
            <a:r>
              <a:rPr lang="cs-CZ" sz="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4. rok - jaro</a:t>
            </a:r>
          </a:p>
        </p:txBody>
      </p:sp>
      <p:sp>
        <p:nvSpPr>
          <p:cNvPr id="26" name="TextovéPole 25"/>
          <p:cNvSpPr txBox="1"/>
          <p:nvPr/>
        </p:nvSpPr>
        <p:spPr>
          <a:xfrm rot="16200000">
            <a:off x="1217068" y="2636715"/>
            <a:ext cx="1093041" cy="2154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Bc, 3. rok - jaro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4988099" y="2672347"/>
            <a:ext cx="1204558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Bi1110 Fyziologie živočišné buňky</a:t>
            </a:r>
          </a:p>
        </p:txBody>
      </p:sp>
      <p:grpSp>
        <p:nvGrpSpPr>
          <p:cNvPr id="37" name="Skupina 36"/>
          <p:cNvGrpSpPr/>
          <p:nvPr/>
        </p:nvGrpSpPr>
        <p:grpSpPr>
          <a:xfrm>
            <a:off x="2411760" y="2579919"/>
            <a:ext cx="2374568" cy="584774"/>
            <a:chOff x="8423579" y="23133676"/>
            <a:chExt cx="9705725" cy="2311190"/>
          </a:xfrm>
        </p:grpSpPr>
        <p:sp>
          <p:nvSpPr>
            <p:cNvPr id="44" name="TextovéPole 43"/>
            <p:cNvSpPr txBox="1"/>
            <p:nvPr/>
          </p:nvSpPr>
          <p:spPr>
            <a:xfrm>
              <a:off x="8423579" y="23133676"/>
              <a:ext cx="4602908" cy="231119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Bi8200 Mikroskopická anatomie obratlovců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13016898" y="23133676"/>
              <a:ext cx="5112406" cy="231118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Bi8200c Mikroskopická anatomie obratlovců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ovéPole 49"/>
          <p:cNvSpPr txBox="1"/>
          <p:nvPr/>
        </p:nvSpPr>
        <p:spPr>
          <a:xfrm>
            <a:off x="6948264" y="2672346"/>
            <a:ext cx="1250783" cy="33855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Bi1100 Mechanismy hormonálního řízení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5436096" y="3642465"/>
            <a:ext cx="1584176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Bi7070 Fyziologie buněčných systémů</a:t>
            </a:r>
          </a:p>
        </p:txBody>
      </p:sp>
      <p:grpSp>
        <p:nvGrpSpPr>
          <p:cNvPr id="73" name="Skupina 72"/>
          <p:cNvGrpSpPr/>
          <p:nvPr/>
        </p:nvGrpSpPr>
        <p:grpSpPr>
          <a:xfrm>
            <a:off x="7236296" y="3563619"/>
            <a:ext cx="1296144" cy="685560"/>
            <a:chOff x="11837588" y="28395187"/>
            <a:chExt cx="5297813" cy="2709525"/>
          </a:xfrm>
        </p:grpSpPr>
        <p:sp>
          <p:nvSpPr>
            <p:cNvPr id="80" name="TextovéPole 79"/>
            <p:cNvSpPr txBox="1"/>
            <p:nvPr/>
          </p:nvSpPr>
          <p:spPr>
            <a:xfrm>
              <a:off x="12194129" y="28395187"/>
              <a:ext cx="4412167" cy="133806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Bi7665 Buněčné        a tkáňové kultury</a:t>
              </a:r>
            </a:p>
          </p:txBody>
        </p:sp>
        <p:sp>
          <p:nvSpPr>
            <p:cNvPr id="78" name="TextovéPole 77"/>
            <p:cNvSpPr txBox="1"/>
            <p:nvPr/>
          </p:nvSpPr>
          <p:spPr>
            <a:xfrm>
              <a:off x="11837588" y="29766652"/>
              <a:ext cx="5297813" cy="133806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Bi8140 Buněčné        a tkáňové kultury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TextovéPole 82"/>
          <p:cNvSpPr txBox="1"/>
          <p:nvPr/>
        </p:nvSpPr>
        <p:spPr>
          <a:xfrm>
            <a:off x="5442507" y="4724514"/>
            <a:ext cx="1019446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Bi8110 Mechanismy karcinogeneze</a:t>
            </a:r>
          </a:p>
        </p:txBody>
      </p:sp>
      <p:grpSp>
        <p:nvGrpSpPr>
          <p:cNvPr id="84" name="Skupina 83"/>
          <p:cNvGrpSpPr/>
          <p:nvPr/>
        </p:nvGrpSpPr>
        <p:grpSpPr>
          <a:xfrm>
            <a:off x="2821147" y="3557548"/>
            <a:ext cx="1852035" cy="461665"/>
            <a:chOff x="16868223" y="28586804"/>
            <a:chExt cx="7569943" cy="1824628"/>
          </a:xfrm>
        </p:grpSpPr>
        <p:sp>
          <p:nvSpPr>
            <p:cNvPr id="90" name="TextovéPole 89"/>
            <p:cNvSpPr txBox="1"/>
            <p:nvPr/>
          </p:nvSpPr>
          <p:spPr>
            <a:xfrm>
              <a:off x="16868223" y="28586804"/>
              <a:ext cx="3683153" cy="182462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Bi9393 Analytická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cytometrie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20548568" y="28586804"/>
              <a:ext cx="3889598" cy="182462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Bi9393c Analytická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cytometrie</a:t>
              </a:r>
              <a:r>
                <a:rPr lang="cs-CZ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cs-CZ" sz="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cv</a:t>
              </a:r>
              <a:endPara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6" name="TextovéPole 95"/>
          <p:cNvSpPr txBox="1"/>
          <p:nvPr/>
        </p:nvSpPr>
        <p:spPr>
          <a:xfrm>
            <a:off x="4180387" y="5548690"/>
            <a:ext cx="1211882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Bi7575 Fyziologie kmenových buněk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6396556" y="5671311"/>
            <a:ext cx="1348681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Bi1120 Patofyziologie tkání a orgánů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2339752" y="5552884"/>
            <a:ext cx="1412678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Bi9903 Vývojová fyziologie živočichů I</a:t>
            </a:r>
          </a:p>
        </p:txBody>
      </p:sp>
      <p:cxnSp>
        <p:nvCxnSpPr>
          <p:cNvPr id="111" name="Přímá spojnice se šipkou 110"/>
          <p:cNvCxnSpPr>
            <a:endCxn id="102" idx="0"/>
          </p:cNvCxnSpPr>
          <p:nvPr/>
        </p:nvCxnSpPr>
        <p:spPr>
          <a:xfrm flipH="1">
            <a:off x="3046091" y="3981019"/>
            <a:ext cx="2396416" cy="1571865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nice se šipkou 113"/>
          <p:cNvCxnSpPr>
            <a:endCxn id="83" idx="0"/>
          </p:cNvCxnSpPr>
          <p:nvPr/>
        </p:nvCxnSpPr>
        <p:spPr>
          <a:xfrm flipH="1">
            <a:off x="5952230" y="3972673"/>
            <a:ext cx="133460" cy="751841"/>
          </a:xfrm>
          <a:prstGeom prst="straightConnector1">
            <a:avLst/>
          </a:prstGeom>
          <a:ln w="952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H="1">
            <a:off x="4427984" y="3010901"/>
            <a:ext cx="964285" cy="552718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>
            <a:endCxn id="80" idx="0"/>
          </p:cNvCxnSpPr>
          <p:nvPr/>
        </p:nvCxnSpPr>
        <p:spPr>
          <a:xfrm>
            <a:off x="5812212" y="3016358"/>
            <a:ext cx="2051047" cy="547261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8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a.jpg"/>
          <p:cNvPicPr>
            <a:picLocks noChangeAspect="1"/>
          </p:cNvPicPr>
          <p:nvPr/>
        </p:nvPicPr>
        <p:blipFill>
          <a:blip r:embed="rId2" cstate="print"/>
          <a:srcRect t="612"/>
          <a:stretch>
            <a:fillRect/>
          </a:stretch>
        </p:blipFill>
        <p:spPr bwMode="auto">
          <a:xfrm>
            <a:off x="2624539" y="1151519"/>
            <a:ext cx="64807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Cytoskelet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01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717032"/>
            <a:ext cx="7200800" cy="2952328"/>
          </a:xfrm>
        </p:spPr>
        <p:txBody>
          <a:bodyPr/>
          <a:lstStyle/>
          <a:p>
            <a:r>
              <a:rPr lang="cs-CZ" dirty="0">
                <a:latin typeface="+mn-lt"/>
              </a:rPr>
              <a:t>zvaná také mikrofilamenta</a:t>
            </a:r>
          </a:p>
          <a:p>
            <a:r>
              <a:rPr lang="cs-CZ" dirty="0">
                <a:latin typeface="+mn-lt"/>
              </a:rPr>
              <a:t>spirálovitá vlákna/polymery tvořené proteinem aktinem</a:t>
            </a:r>
          </a:p>
          <a:p>
            <a:r>
              <a:rPr lang="cs-CZ" dirty="0">
                <a:latin typeface="+mn-lt"/>
              </a:rPr>
              <a:t>tvoří flexibilní struktury o průměru 8 nm, které mohou být organizovány do lineárních svazků, dvou- či trojrozměrných sítí</a:t>
            </a:r>
          </a:p>
          <a:p>
            <a:r>
              <a:rPr lang="cs-CZ" dirty="0">
                <a:latin typeface="+mn-lt"/>
              </a:rPr>
              <a:t>jsou rozprostřena po celé buňce, ale koncentrována jsou především přímo pod cytoplasmatickou membránou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1720" y="1268760"/>
            <a:ext cx="6300192" cy="2482025"/>
            <a:chOff x="2195736" y="1340767"/>
            <a:chExt cx="6300192" cy="24820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021"/>
            <a:stretch>
              <a:fillRect/>
            </a:stretch>
          </p:blipFill>
          <p:spPr bwMode="auto">
            <a:xfrm>
              <a:off x="2195736" y="1381125"/>
              <a:ext cx="6300192" cy="244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267744" y="1340767"/>
              <a:ext cx="4536504" cy="152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86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dlouhé duté válce tvořené proteinem tubulinem (vnější průměr 25 nm)</a:t>
            </a:r>
          </a:p>
          <a:p>
            <a:r>
              <a:rPr lang="cs-CZ" dirty="0">
                <a:latin typeface="+mn-lt"/>
              </a:rPr>
              <a:t>tužší oproti aktinovým filamentům</a:t>
            </a:r>
          </a:p>
          <a:p>
            <a:r>
              <a:rPr lang="cs-CZ" dirty="0">
                <a:latin typeface="+mn-lt"/>
              </a:rPr>
              <a:t>dlouhá rovná vlákna, často jedním koncem uchycená v mikrotubuly-organizujícím centru (MTOC) zvaném centrozom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27784" y="1139602"/>
            <a:ext cx="5650758" cy="2865462"/>
            <a:chOff x="2771800" y="1139602"/>
            <a:chExt cx="5506742" cy="272754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47" b="1680"/>
            <a:stretch>
              <a:fillRect/>
            </a:stretch>
          </p:blipFill>
          <p:spPr bwMode="auto">
            <a:xfrm>
              <a:off x="2771800" y="1139602"/>
              <a:ext cx="5506742" cy="2727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841973" y="1143000"/>
              <a:ext cx="3999849" cy="163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538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7866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4422" t="1068" r="2183"/>
          <a:stretch>
            <a:fillRect/>
          </a:stretch>
        </p:blipFill>
        <p:spPr bwMode="auto">
          <a:xfrm>
            <a:off x="1547664" y="1484784"/>
            <a:ext cx="7524328" cy="52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11960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6516216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1268760"/>
            <a:ext cx="6840760" cy="5472607"/>
            <a:chOff x="2123728" y="1628801"/>
            <a:chExt cx="6357324" cy="497055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2" cstate="print"/>
            <a:srcRect t="20483" b="14880"/>
            <a:stretch/>
          </p:blipFill>
          <p:spPr bwMode="auto">
            <a:xfrm>
              <a:off x="2123728" y="1628801"/>
              <a:ext cx="6357324" cy="497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11760" y="1628801"/>
              <a:ext cx="3384376" cy="96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11760" y="2124472"/>
              <a:ext cx="1287760" cy="656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7452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755576" y="236546"/>
            <a:ext cx="8208912" cy="627063"/>
          </a:xfrm>
        </p:spPr>
        <p:txBody>
          <a:bodyPr/>
          <a:lstStyle/>
          <a:p>
            <a:pPr eaLnBrk="1" hangingPunct="1"/>
            <a:r>
              <a:rPr lang="cs-CZ" altLang="cs-CZ" sz="2000" dirty="0" smtClean="0"/>
              <a:t>Mitochondrie - ústřední organela energetického </a:t>
            </a:r>
            <a:r>
              <a:rPr lang="cs-CZ" altLang="cs-CZ" sz="2000" dirty="0" smtClean="0"/>
              <a:t>metabolismu</a:t>
            </a:r>
            <a:endParaRPr lang="cs-CZ" altLang="cs-CZ" sz="2000" dirty="0" smtClean="0"/>
          </a:p>
        </p:txBody>
      </p:sp>
      <p:pic>
        <p:nvPicPr>
          <p:cNvPr id="7" name="Picture 1" descr="figure_14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408012"/>
            <a:ext cx="1646915" cy="3333356"/>
          </a:xfrm>
          <a:prstGeom prst="rect">
            <a:avLst/>
          </a:prstGeom>
        </p:spPr>
      </p:pic>
      <p:pic>
        <p:nvPicPr>
          <p:cNvPr id="8" name="Picture 1" descr="figure_14_0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224745"/>
            <a:ext cx="4218558" cy="3516623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1479985" y="1412776"/>
            <a:ext cx="725920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NADH předává elektrony s vysokou energií komplexům dýchacího řetězce – finální krok je vznik H</a:t>
            </a:r>
            <a:r>
              <a:rPr lang="cs-CZ" sz="1400" baseline="-25000" dirty="0" smtClean="0"/>
              <a:t>2</a:t>
            </a:r>
            <a:r>
              <a:rPr lang="cs-CZ" sz="1400" dirty="0" smtClean="0"/>
              <a:t>O; tato energie je využita k transportu H</a:t>
            </a:r>
            <a:r>
              <a:rPr lang="cs-CZ" sz="1400" baseline="30000" dirty="0" smtClean="0"/>
              <a:t>+</a:t>
            </a:r>
            <a:r>
              <a:rPr lang="cs-CZ" sz="1400" dirty="0" smtClean="0"/>
              <a:t> protonovými pumpami  - vzniklý protonový gradient pohání ATP </a:t>
            </a:r>
            <a:r>
              <a:rPr lang="cs-CZ" sz="1400" dirty="0" err="1" smtClean="0"/>
              <a:t>syntázu</a:t>
            </a:r>
            <a:r>
              <a:rPr lang="cs-CZ" sz="1400" dirty="0" smtClean="0"/>
              <a:t>;</a:t>
            </a:r>
          </a:p>
          <a:p>
            <a:r>
              <a:rPr lang="cs-CZ" sz="1400" dirty="0" smtClean="0"/>
              <a:t>mitochondrie – </a:t>
            </a:r>
            <a:r>
              <a:rPr lang="cs-CZ" sz="1400" b="1" dirty="0" smtClean="0"/>
              <a:t>velikost, tvar i množství se liší </a:t>
            </a:r>
            <a:r>
              <a:rPr lang="cs-CZ" sz="1400" dirty="0" smtClean="0"/>
              <a:t>~ typ buňky, intenzita metabolismu, apod.; typicky cca 20 % objemu cytoplasmy;</a:t>
            </a:r>
          </a:p>
          <a:p>
            <a:r>
              <a:rPr lang="cs-CZ" sz="1400" dirty="0" smtClean="0"/>
              <a:t>jsou to vysoce dynamické organely – neustále mění tvar, dělí se fúzují, apod.; liší se pohyblivostí;</a:t>
            </a:r>
          </a:p>
        </p:txBody>
      </p:sp>
    </p:spTree>
    <p:extLst>
      <p:ext uri="{BB962C8B-B14F-4D97-AF65-F5344CB8AC3E}">
        <p14:creationId xmlns:p14="http://schemas.microsoft.com/office/powerpoint/2010/main" val="1992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Dynamika buňky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buněčné dělení</a:t>
            </a:r>
          </a:p>
          <a:p>
            <a:r>
              <a:rPr lang="cs-CZ" dirty="0" smtClean="0"/>
              <a:t>buněčná smrt</a:t>
            </a:r>
          </a:p>
          <a:p>
            <a:r>
              <a:rPr lang="cs-CZ" dirty="0" smtClean="0"/>
              <a:t>diferenciace (změna osudu)</a:t>
            </a:r>
          </a:p>
          <a:p>
            <a:r>
              <a:rPr lang="cs-CZ" dirty="0" smtClean="0"/>
              <a:t>morfogeneze (změna tvaru)</a:t>
            </a:r>
          </a:p>
          <a:p>
            <a:r>
              <a:rPr lang="cs-CZ" dirty="0" smtClean="0"/>
              <a:t>pohyb</a:t>
            </a:r>
          </a:p>
        </p:txBody>
      </p:sp>
    </p:spTree>
    <p:extLst>
      <p:ext uri="{BB962C8B-B14F-4D97-AF65-F5344CB8AC3E}">
        <p14:creationId xmlns:p14="http://schemas.microsoft.com/office/powerpoint/2010/main" val="33138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14" y="1124743"/>
            <a:ext cx="4920237" cy="53888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mtClean="0">
                <a:solidFill>
                  <a:prstClr val="black"/>
                </a:solidFill>
                <a:latin typeface="Calibri"/>
              </a:rPr>
              <a:t>Buněčný cyklus - připomenutí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4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0" y="764704"/>
            <a:ext cx="5275312" cy="29315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7704" y="65633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mtClean="0">
                <a:solidFill>
                  <a:prstClr val="black"/>
                </a:solidFill>
                <a:latin typeface="Calibri"/>
              </a:rPr>
              <a:t>Buněčný cyklus - kontrola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table_17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861048"/>
            <a:ext cx="5377882" cy="28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Buňka vs. buněčné systémy</a:t>
            </a:r>
            <a:endParaRPr lang="cs-CZ" dirty="0"/>
          </a:p>
        </p:txBody>
      </p:sp>
      <p:pic>
        <p:nvPicPr>
          <p:cNvPr id="1026" name="Picture 2" descr="Výsledek obrázku pro a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27" y="4549089"/>
            <a:ext cx="1225181" cy="21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a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49088"/>
            <a:ext cx="3051745" cy="21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50532" r="1560" b="2105"/>
          <a:stretch/>
        </p:blipFill>
        <p:spPr>
          <a:xfrm>
            <a:off x="3779912" y="1556792"/>
            <a:ext cx="2800329" cy="1965954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5076056" y="364502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figure_16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565" y="1168990"/>
            <a:ext cx="5396458" cy="566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47813" y="476672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 smtClean="0">
                <a:solidFill>
                  <a:prstClr val="black"/>
                </a:solidFill>
                <a:latin typeface="Calibri"/>
              </a:rPr>
              <a:t>Mechanika buněčného dělení</a:t>
            </a:r>
            <a:endParaRPr lang="cs-CZ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47813" y="2420888"/>
            <a:ext cx="432033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600" b="0" smtClean="0">
                <a:solidFill>
                  <a:prstClr val="black"/>
                </a:solidFill>
                <a:latin typeface="Calibri"/>
              </a:rPr>
              <a:t>Aktin – červeně</a:t>
            </a:r>
          </a:p>
          <a:p>
            <a:r>
              <a:rPr lang="cs-CZ" sz="1600" b="0" smtClean="0">
                <a:solidFill>
                  <a:prstClr val="black"/>
                </a:solidFill>
                <a:latin typeface="Calibri"/>
              </a:rPr>
              <a:t>Tubulin – zeleně</a:t>
            </a:r>
          </a:p>
          <a:p>
            <a:r>
              <a:rPr lang="cs-CZ" sz="1600" b="0" smtClean="0">
                <a:solidFill>
                  <a:prstClr val="black"/>
                </a:solidFill>
                <a:latin typeface="Calibri"/>
              </a:rPr>
              <a:t>DNA - hnědě</a:t>
            </a:r>
            <a:endParaRPr lang="cs-CZ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prstClr val="black"/>
                </a:solidFill>
                <a:latin typeface="Calibri"/>
              </a:rPr>
              <a:t>Centrosom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92" y="1270390"/>
            <a:ext cx="7272808" cy="55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3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prstClr val="black"/>
                </a:solidFill>
                <a:latin typeface="Calibri"/>
              </a:rPr>
              <a:t>Centrosom a jeho dynamika</a:t>
            </a:r>
            <a:endParaRPr lang="cs-CZ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54058"/>
            <a:ext cx="6422264" cy="561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prstClr val="black"/>
                </a:solidFill>
                <a:latin typeface="Calibri"/>
              </a:rPr>
              <a:t>Cilium (řasinka) – pohyblivá nebo primární cilium 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3.jpg"/>
          <p:cNvPicPr>
            <a:picLocks noChangeAspect="1"/>
          </p:cNvPicPr>
          <p:nvPr/>
        </p:nvPicPr>
        <p:blipFill>
          <a:blip r:embed="rId2" cstate="print"/>
          <a:srcRect r="28739" b="5939"/>
          <a:stretch>
            <a:fillRect/>
          </a:stretch>
        </p:blipFill>
        <p:spPr bwMode="auto">
          <a:xfrm>
            <a:off x="2195736" y="1268760"/>
            <a:ext cx="62252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63.jpg"/>
          <p:cNvPicPr>
            <a:picLocks noChangeAspect="1"/>
          </p:cNvPicPr>
          <p:nvPr/>
        </p:nvPicPr>
        <p:blipFill>
          <a:blip r:embed="rId2" cstate="print"/>
          <a:srcRect l="71151" b="26586"/>
          <a:stretch>
            <a:fillRect/>
          </a:stretch>
        </p:blipFill>
        <p:spPr bwMode="auto">
          <a:xfrm>
            <a:off x="3851920" y="4553744"/>
            <a:ext cx="229621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igure_16_63.jpg"/>
          <p:cNvPicPr>
            <a:picLocks noChangeAspect="1"/>
          </p:cNvPicPr>
          <p:nvPr/>
        </p:nvPicPr>
        <p:blipFill>
          <a:blip r:embed="rId2" cstate="print"/>
          <a:srcRect t="93794" r="64822" b="-677"/>
          <a:stretch>
            <a:fillRect/>
          </a:stretch>
        </p:blipFill>
        <p:spPr bwMode="auto">
          <a:xfrm>
            <a:off x="6228184" y="6641976"/>
            <a:ext cx="27999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6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Buněčná smrt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2592288"/>
          </a:xfrm>
        </p:spPr>
        <p:txBody>
          <a:bodyPr/>
          <a:lstStyle/>
          <a:p>
            <a:r>
              <a:rPr lang="cs-CZ" dirty="0" smtClean="0"/>
              <a:t>Vývoj, růst, regenerace a udržování homeostázy mnohobuněčných organizmů vyžaduje mechanismy umožňující řízenou destrukci nežádoucích buněk</a:t>
            </a:r>
          </a:p>
          <a:p>
            <a:pPr lvl="1"/>
            <a:r>
              <a:rPr lang="cs-CZ" dirty="0" err="1" smtClean="0"/>
              <a:t>Apoptóza</a:t>
            </a:r>
            <a:r>
              <a:rPr lang="cs-CZ" dirty="0" smtClean="0"/>
              <a:t> – řízený způsob smrti</a:t>
            </a:r>
          </a:p>
          <a:p>
            <a:pPr lvl="1"/>
            <a:r>
              <a:rPr lang="cs-CZ" dirty="0" smtClean="0"/>
              <a:t>Nekróza – neřízená odpověď na akutní poškození</a:t>
            </a:r>
          </a:p>
          <a:p>
            <a:pPr lvl="1"/>
            <a:r>
              <a:rPr lang="cs-CZ" dirty="0" err="1" smtClean="0"/>
              <a:t>Nekroptóza</a:t>
            </a:r>
            <a:r>
              <a:rPr lang="cs-CZ" dirty="0" smtClean="0"/>
              <a:t> – forma řízené buněčné smrti v odpovědi na specifické stimuly</a:t>
            </a:r>
            <a:endParaRPr lang="en-US" dirty="0"/>
          </a:p>
        </p:txBody>
      </p:sp>
      <p:pic>
        <p:nvPicPr>
          <p:cNvPr id="4" name="Picture 1" descr="figure_18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492" y="4023256"/>
            <a:ext cx="3672408" cy="1959492"/>
          </a:xfrm>
          <a:prstGeom prst="rect">
            <a:avLst/>
          </a:prstGeom>
        </p:spPr>
      </p:pic>
      <p:pic>
        <p:nvPicPr>
          <p:cNvPr id="5" name="Picture 1" descr="figure_18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24" y="4023255"/>
            <a:ext cx="1509404" cy="255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mechanismus </a:t>
            </a:r>
            <a:r>
              <a:rPr lang="cs-CZ" dirty="0" err="1" smtClean="0"/>
              <a:t>apoptózy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772816"/>
            <a:ext cx="2808163" cy="4713387"/>
          </a:xfrm>
        </p:spPr>
        <p:txBody>
          <a:bodyPr/>
          <a:lstStyle/>
          <a:p>
            <a:r>
              <a:rPr lang="cs-CZ" sz="1600" dirty="0" smtClean="0"/>
              <a:t>Aktivace intracelulárních proteáz – </a:t>
            </a:r>
            <a:r>
              <a:rPr lang="cs-CZ" sz="1600" dirty="0" err="1" smtClean="0"/>
              <a:t>kaspáz</a:t>
            </a:r>
            <a:r>
              <a:rPr lang="cs-CZ" sz="1600" dirty="0" smtClean="0"/>
              <a:t> (caspases)</a:t>
            </a:r>
          </a:p>
          <a:p>
            <a:pPr lvl="1"/>
            <a:r>
              <a:rPr lang="cs-CZ" sz="1400" dirty="0" smtClean="0"/>
              <a:t>Vnitřní nebo vnější cestou</a:t>
            </a:r>
          </a:p>
          <a:p>
            <a:r>
              <a:rPr lang="cs-CZ" sz="1600" dirty="0" smtClean="0"/>
              <a:t>Syntetizovány jako inaktivní prekurzory</a:t>
            </a:r>
          </a:p>
          <a:p>
            <a:pPr lvl="1"/>
            <a:r>
              <a:rPr lang="cs-CZ" sz="1200" dirty="0" smtClean="0"/>
              <a:t>Iniciační</a:t>
            </a:r>
          </a:p>
          <a:p>
            <a:pPr lvl="2"/>
            <a:r>
              <a:rPr lang="cs-CZ" sz="1000" dirty="0" smtClean="0"/>
              <a:t>Aktivují exekuční </a:t>
            </a:r>
            <a:r>
              <a:rPr lang="cs-CZ" sz="1000" dirty="0" err="1" smtClean="0"/>
              <a:t>kaspázy</a:t>
            </a:r>
            <a:endParaRPr lang="cs-CZ" sz="1000" dirty="0" smtClean="0"/>
          </a:p>
          <a:p>
            <a:pPr lvl="1"/>
            <a:r>
              <a:rPr lang="cs-CZ" sz="1200" dirty="0" smtClean="0"/>
              <a:t>Exekuční</a:t>
            </a:r>
          </a:p>
          <a:p>
            <a:pPr lvl="2"/>
            <a:r>
              <a:rPr lang="cs-CZ" sz="1000" dirty="0" smtClean="0"/>
              <a:t>štěpí řadu substrátů (cytoskelet, proteiny jaderného obalu, atd.)</a:t>
            </a:r>
          </a:p>
          <a:p>
            <a:r>
              <a:rPr lang="cs-CZ" sz="1400" dirty="0" smtClean="0"/>
              <a:t>Fragmentace DNA</a:t>
            </a:r>
            <a:endParaRPr lang="cs-CZ" sz="1600" dirty="0"/>
          </a:p>
          <a:p>
            <a:pPr lvl="1"/>
            <a:r>
              <a:rPr lang="cs-CZ" sz="1200" dirty="0" smtClean="0"/>
              <a:t>Vznik </a:t>
            </a:r>
            <a:r>
              <a:rPr lang="cs-CZ" sz="1200" dirty="0" err="1" smtClean="0"/>
              <a:t>apoptotických</a:t>
            </a:r>
            <a:r>
              <a:rPr lang="cs-CZ" sz="1200" dirty="0" smtClean="0"/>
              <a:t> tělísek</a:t>
            </a:r>
          </a:p>
        </p:txBody>
      </p:sp>
      <p:pic>
        <p:nvPicPr>
          <p:cNvPr id="4" name="Picture 1" descr="figure_18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346651"/>
            <a:ext cx="4720509" cy="42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Komunikace buňky s prostředím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Kontakty buňka-buňka</a:t>
            </a:r>
          </a:p>
          <a:p>
            <a:r>
              <a:rPr lang="cs-CZ" dirty="0" smtClean="0"/>
              <a:t>Kontakty buňka-mezibuněčné prostředí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Přenos informace:</a:t>
            </a:r>
          </a:p>
          <a:p>
            <a:pPr marL="0" indent="0">
              <a:buNone/>
            </a:pPr>
            <a:r>
              <a:rPr lang="cs-CZ" dirty="0" smtClean="0"/>
              <a:t>Extracelulární signál-buňka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20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Mesenchymová</a:t>
            </a:r>
            <a:r>
              <a:rPr lang="cs-CZ" dirty="0"/>
              <a:t> </a:t>
            </a:r>
            <a:r>
              <a:rPr lang="cs-CZ" dirty="0" smtClean="0"/>
              <a:t>nebo pojivová tkáň vs. epitel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368152"/>
          </a:xfrm>
        </p:spPr>
        <p:txBody>
          <a:bodyPr/>
          <a:lstStyle/>
          <a:p>
            <a:r>
              <a:rPr lang="cs-CZ" sz="2000" dirty="0" smtClean="0"/>
              <a:t>Pojivová tkáň, např. kost, šlacha – mezibuněčná hmota produkovaná buňkami</a:t>
            </a:r>
          </a:p>
          <a:p>
            <a:pPr lvl="1"/>
            <a:r>
              <a:rPr lang="cs-CZ" sz="1800" dirty="0" smtClean="0"/>
              <a:t>matrix – mechanicky odolná</a:t>
            </a:r>
          </a:p>
          <a:p>
            <a:r>
              <a:rPr lang="cs-CZ" sz="2000" dirty="0" smtClean="0"/>
              <a:t>Epitel – buňky jsou těsně spojeny jedna k druhé a organizovány do vrstev</a:t>
            </a:r>
          </a:p>
          <a:p>
            <a:pPr lvl="1"/>
            <a:r>
              <a:rPr lang="cs-CZ" sz="1800" dirty="0" smtClean="0"/>
              <a:t>Matrix je méně zřetelná – bazální lamina</a:t>
            </a:r>
          </a:p>
          <a:p>
            <a:pPr lvl="1"/>
            <a:r>
              <a:rPr lang="cs-CZ" sz="1800" dirty="0" smtClean="0"/>
              <a:t>Mezibuněčné spoje a ukotvení k buněčnému skeletu a k BL</a:t>
            </a:r>
            <a:endParaRPr lang="cs-CZ" sz="1800" dirty="0"/>
          </a:p>
        </p:txBody>
      </p:sp>
      <p:pic>
        <p:nvPicPr>
          <p:cNvPr id="4" name="Picture 1" descr="figure_1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933056"/>
            <a:ext cx="5832648" cy="27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Mezibuněčné spoje epitelu obratlovců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416675" cy="2160240"/>
          </a:xfrm>
        </p:spPr>
        <p:txBody>
          <a:bodyPr numCol="2"/>
          <a:lstStyle/>
          <a:p>
            <a:r>
              <a:rPr lang="cs-CZ" sz="1400" dirty="0" smtClean="0"/>
              <a:t>Kotvící spojení</a:t>
            </a:r>
          </a:p>
          <a:p>
            <a:pPr lvl="1"/>
            <a:r>
              <a:rPr lang="cs-CZ" sz="1200" dirty="0" smtClean="0"/>
              <a:t>Adhezní spoj – </a:t>
            </a:r>
            <a:r>
              <a:rPr lang="cs-CZ" sz="1200" dirty="0" err="1" smtClean="0"/>
              <a:t>adherens</a:t>
            </a:r>
            <a:r>
              <a:rPr lang="cs-CZ" sz="1200" dirty="0" smtClean="0"/>
              <a:t> </a:t>
            </a:r>
            <a:r>
              <a:rPr lang="cs-CZ" sz="1200" dirty="0" err="1" smtClean="0"/>
              <a:t>junction</a:t>
            </a:r>
            <a:endParaRPr lang="cs-CZ" sz="1200" dirty="0" smtClean="0"/>
          </a:p>
          <a:p>
            <a:pPr lvl="2"/>
            <a:r>
              <a:rPr lang="cs-CZ" sz="1100" dirty="0" smtClean="0"/>
              <a:t>Mechanický úchyt mezi buňkami, propojený s cytoskeletem</a:t>
            </a:r>
          </a:p>
          <a:p>
            <a:pPr lvl="1"/>
            <a:r>
              <a:rPr lang="cs-CZ" sz="1200" dirty="0" err="1" smtClean="0"/>
              <a:t>Desmosome</a:t>
            </a:r>
            <a:endParaRPr lang="cs-CZ" sz="1200" dirty="0" smtClean="0"/>
          </a:p>
          <a:p>
            <a:pPr lvl="2"/>
            <a:r>
              <a:rPr lang="cs-CZ" sz="1100" dirty="0" smtClean="0"/>
              <a:t>Propojení prostřednictvím </a:t>
            </a:r>
            <a:r>
              <a:rPr lang="cs-CZ" sz="1100" dirty="0" err="1" smtClean="0"/>
              <a:t>intermidiárních</a:t>
            </a:r>
            <a:r>
              <a:rPr lang="cs-CZ" sz="1100" dirty="0" smtClean="0"/>
              <a:t> filament</a:t>
            </a:r>
          </a:p>
          <a:p>
            <a:pPr lvl="1"/>
            <a:r>
              <a:rPr lang="cs-CZ" sz="1200" dirty="0" err="1" smtClean="0"/>
              <a:t>Hemidesmosome</a:t>
            </a:r>
            <a:endParaRPr lang="cs-CZ" sz="1200" dirty="0" smtClean="0"/>
          </a:p>
          <a:p>
            <a:pPr lvl="2"/>
            <a:r>
              <a:rPr lang="cs-CZ" sz="1100" dirty="0" smtClean="0"/>
              <a:t>Propojení intermediárních filament s mezibuněčnou hmotou</a:t>
            </a:r>
          </a:p>
          <a:p>
            <a:pPr lvl="1"/>
            <a:r>
              <a:rPr lang="cs-CZ" sz="1200" dirty="0" err="1" smtClean="0"/>
              <a:t>Actin-linked</a:t>
            </a:r>
            <a:r>
              <a:rPr lang="cs-CZ" sz="1200" dirty="0" smtClean="0"/>
              <a:t> cell-matrix </a:t>
            </a:r>
            <a:r>
              <a:rPr lang="cs-CZ" sz="1200" dirty="0" err="1" smtClean="0"/>
              <a:t>junction</a:t>
            </a:r>
            <a:endParaRPr lang="cs-CZ" sz="1200" dirty="0" smtClean="0"/>
          </a:p>
          <a:p>
            <a:pPr lvl="2"/>
            <a:r>
              <a:rPr lang="cs-CZ" sz="1100" dirty="0"/>
              <a:t>Propojení </a:t>
            </a:r>
            <a:r>
              <a:rPr lang="cs-CZ" sz="1100" dirty="0" smtClean="0"/>
              <a:t>aktinového cytoskeletu s </a:t>
            </a:r>
            <a:r>
              <a:rPr lang="cs-CZ" sz="1100" dirty="0"/>
              <a:t>mezibuněčnou </a:t>
            </a:r>
            <a:r>
              <a:rPr lang="cs-CZ" sz="1100" dirty="0" err="1" smtClean="0"/>
              <a:t>hmotoy</a:t>
            </a:r>
            <a:endParaRPr lang="cs-CZ" sz="1100" dirty="0" smtClean="0"/>
          </a:p>
          <a:p>
            <a:r>
              <a:rPr lang="cs-CZ" sz="1400" dirty="0"/>
              <a:t>Těsný spoj – </a:t>
            </a:r>
            <a:r>
              <a:rPr lang="cs-CZ" sz="1400" dirty="0" err="1"/>
              <a:t>tight</a:t>
            </a:r>
            <a:r>
              <a:rPr lang="cs-CZ" sz="1400" dirty="0"/>
              <a:t> </a:t>
            </a:r>
            <a:r>
              <a:rPr lang="cs-CZ" sz="1400" dirty="0" err="1" smtClean="0"/>
              <a:t>junction</a:t>
            </a:r>
            <a:endParaRPr lang="cs-CZ" sz="1400" dirty="0" smtClean="0"/>
          </a:p>
          <a:p>
            <a:pPr lvl="1"/>
            <a:r>
              <a:rPr lang="cs-CZ" sz="1200" dirty="0" smtClean="0"/>
              <a:t>Zaceluje mezery mezi membránami</a:t>
            </a:r>
          </a:p>
          <a:p>
            <a:r>
              <a:rPr lang="cs-CZ" sz="1400" dirty="0" smtClean="0"/>
              <a:t>Vodivý spoj – gap </a:t>
            </a:r>
            <a:r>
              <a:rPr lang="cs-CZ" sz="1400" dirty="0" err="1" smtClean="0"/>
              <a:t>junction</a:t>
            </a:r>
            <a:endParaRPr lang="cs-CZ" sz="1400" dirty="0" smtClean="0"/>
          </a:p>
          <a:p>
            <a:pPr lvl="1"/>
            <a:r>
              <a:rPr lang="cs-CZ" sz="1200" dirty="0" smtClean="0"/>
              <a:t>Průchod ve vodě rozpustných látek </a:t>
            </a:r>
            <a:r>
              <a:rPr lang="en-US" sz="1200" dirty="0" smtClean="0"/>
              <a:t>&lt;1500 Da</a:t>
            </a:r>
            <a:endParaRPr lang="en-US" sz="1200" dirty="0"/>
          </a:p>
        </p:txBody>
      </p:sp>
      <p:pic>
        <p:nvPicPr>
          <p:cNvPr id="4" name="Picture 1" descr="figure_19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635581"/>
            <a:ext cx="5562743" cy="32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Spojení buňka - matrix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receptory pro matrix – klíčové pro propojení ECM vně buňky s cytoskeletem uvnitř</a:t>
            </a:r>
          </a:p>
          <a:p>
            <a:r>
              <a:rPr lang="cs-CZ" dirty="0" smtClean="0"/>
              <a:t>nemají jen mechanickou funkci – zprostředkovávají odpověď buněk na složky ECM</a:t>
            </a:r>
          </a:p>
          <a:p>
            <a:r>
              <a:rPr lang="cs-CZ" dirty="0" smtClean="0"/>
              <a:t>řada molekul slouží jako receptory či </a:t>
            </a:r>
            <a:r>
              <a:rPr lang="cs-CZ" dirty="0" err="1" smtClean="0"/>
              <a:t>koreceptory</a:t>
            </a:r>
            <a:r>
              <a:rPr lang="cs-CZ" dirty="0" smtClean="0"/>
              <a:t> ECM</a:t>
            </a:r>
          </a:p>
          <a:p>
            <a:r>
              <a:rPr lang="cs-CZ" dirty="0" err="1" smtClean="0"/>
              <a:t>integriny</a:t>
            </a:r>
            <a:r>
              <a:rPr lang="cs-CZ" dirty="0" smtClean="0"/>
              <a:t> - nejdůležitější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 předmětu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1) ÚVOD – základní principy organizace a funkce živočišné buňky (shrnutí klíčových fakt jak základ pro přednáškový cyklus); </a:t>
            </a:r>
            <a:r>
              <a:rPr lang="cs-CZ" sz="2000" dirty="0" smtClean="0"/>
              <a:t>V. </a:t>
            </a:r>
            <a:r>
              <a:rPr lang="cs-CZ" sz="2000" dirty="0" err="1" smtClean="0"/>
              <a:t>Bryja</a:t>
            </a:r>
            <a:endParaRPr lang="cs-CZ" sz="2000" dirty="0"/>
          </a:p>
          <a:p>
            <a:pPr lvl="0"/>
            <a:r>
              <a:rPr lang="cs-CZ" sz="2000" dirty="0"/>
              <a:t>2) BUNĚČNÉ SYSTÉMY V PRŮBĚHU EMBRYONÁLNÍHO VÝVOJE I – základní principy vývoje embrya, hlavní morfogenetické signální dráhy (</a:t>
            </a:r>
            <a:r>
              <a:rPr lang="cs-CZ" sz="2000" dirty="0" err="1"/>
              <a:t>Wnt</a:t>
            </a:r>
            <a:r>
              <a:rPr lang="cs-CZ" sz="2000" dirty="0"/>
              <a:t>, </a:t>
            </a:r>
            <a:r>
              <a:rPr lang="cs-CZ" sz="2000" dirty="0" err="1"/>
              <a:t>Hedgehog</a:t>
            </a:r>
            <a:r>
              <a:rPr lang="cs-CZ" sz="2000" dirty="0"/>
              <a:t>, </a:t>
            </a:r>
            <a:r>
              <a:rPr lang="cs-CZ" sz="2000" dirty="0" err="1"/>
              <a:t>Notch</a:t>
            </a:r>
            <a:r>
              <a:rPr lang="cs-CZ" sz="2000" dirty="0"/>
              <a:t>, systémy receptorových </a:t>
            </a:r>
            <a:r>
              <a:rPr lang="cs-CZ" sz="2000" dirty="0" err="1"/>
              <a:t>tyrozinkináz</a:t>
            </a:r>
            <a:r>
              <a:rPr lang="cs-CZ" sz="2000" dirty="0"/>
              <a:t>, BMP/TGF signalizace</a:t>
            </a:r>
            <a:r>
              <a:rPr lang="cs-CZ" sz="2000" dirty="0" smtClean="0"/>
              <a:t>); V. </a:t>
            </a:r>
            <a:r>
              <a:rPr lang="cs-CZ" sz="2000" dirty="0" err="1" smtClean="0"/>
              <a:t>Bryja</a:t>
            </a:r>
            <a:endParaRPr lang="cs-CZ" sz="2000" dirty="0"/>
          </a:p>
          <a:p>
            <a:pPr lvl="0"/>
            <a:r>
              <a:rPr lang="cs-CZ" sz="2000" dirty="0"/>
              <a:t>3) BUNĚČNÉ SYSTÉMY V PRŮBĚHU EMBRYONÁLNÍHO VÝVOJE II - hlavní morfogenetické signální dráhy (</a:t>
            </a:r>
            <a:r>
              <a:rPr lang="cs-CZ" sz="2000" dirty="0" err="1"/>
              <a:t>Wnt</a:t>
            </a:r>
            <a:r>
              <a:rPr lang="cs-CZ" sz="2000" dirty="0"/>
              <a:t>, </a:t>
            </a:r>
            <a:r>
              <a:rPr lang="cs-CZ" sz="2000" dirty="0" err="1"/>
              <a:t>Hedgehog</a:t>
            </a:r>
            <a:r>
              <a:rPr lang="cs-CZ" sz="2000" dirty="0"/>
              <a:t>, </a:t>
            </a:r>
            <a:r>
              <a:rPr lang="cs-CZ" sz="2000" dirty="0" err="1"/>
              <a:t>Notch</a:t>
            </a:r>
            <a:r>
              <a:rPr lang="cs-CZ" sz="2000" dirty="0"/>
              <a:t>, systémy receptorových </a:t>
            </a:r>
            <a:r>
              <a:rPr lang="cs-CZ" sz="2000" dirty="0" err="1"/>
              <a:t>tyrozinkináz</a:t>
            </a:r>
            <a:r>
              <a:rPr lang="cs-CZ" sz="2000" dirty="0"/>
              <a:t>, BMP/TGF signalizace) – pokračování, vývoj končetiny jako modelový příklad</a:t>
            </a:r>
            <a:r>
              <a:rPr lang="cs-CZ" sz="2000" dirty="0" smtClean="0"/>
              <a:t>; V. </a:t>
            </a:r>
            <a:r>
              <a:rPr lang="cs-CZ" sz="2000" dirty="0" err="1" smtClean="0"/>
              <a:t>Bryja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117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</a:t>
            </a:r>
            <a:r>
              <a:rPr lang="cs-CZ" dirty="0" err="1" smtClean="0"/>
              <a:t>ntegriny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3960291" cy="4713387"/>
          </a:xfrm>
        </p:spPr>
        <p:txBody>
          <a:bodyPr/>
          <a:lstStyle/>
          <a:p>
            <a:r>
              <a:rPr lang="cs-CZ" sz="1600" dirty="0" smtClean="0"/>
              <a:t>tvořeny dvěma nekovalentně vázanými jednotkami - </a:t>
            </a:r>
            <a:r>
              <a:rPr lang="cs-CZ" sz="1600" dirty="0" smtClean="0">
                <a:sym typeface="Symbol"/>
              </a:rPr>
              <a:t>  a </a:t>
            </a:r>
          </a:p>
          <a:p>
            <a:r>
              <a:rPr lang="cs-CZ" sz="1600" dirty="0" smtClean="0">
                <a:sym typeface="Symbol"/>
              </a:rPr>
              <a:t>obě mají krátkou C-terminální intracelulární doménu a dlouhou extracelulární N-terminální doménu</a:t>
            </a:r>
          </a:p>
          <a:p>
            <a:r>
              <a:rPr lang="cs-CZ" sz="1600" dirty="0" smtClean="0">
                <a:sym typeface="Symbol"/>
              </a:rPr>
              <a:t>extracelulární část se váže na specifický motiv </a:t>
            </a:r>
            <a:r>
              <a:rPr lang="cs-CZ" sz="1600" dirty="0" err="1" smtClean="0">
                <a:sym typeface="Symbol"/>
              </a:rPr>
              <a:t>aa</a:t>
            </a:r>
            <a:r>
              <a:rPr lang="cs-CZ" sz="1600" dirty="0" smtClean="0">
                <a:sym typeface="Symbol"/>
              </a:rPr>
              <a:t> extracelulárních proteinů, nejznámější - RGD</a:t>
            </a:r>
          </a:p>
          <a:p>
            <a:r>
              <a:rPr lang="cs-CZ" sz="1600" dirty="0" smtClean="0">
                <a:sym typeface="Symbol"/>
              </a:rPr>
              <a:t>u člověka – 24 typů </a:t>
            </a:r>
            <a:r>
              <a:rPr lang="cs-CZ" sz="1600" dirty="0" err="1" smtClean="0">
                <a:sym typeface="Symbol"/>
              </a:rPr>
              <a:t>integrinů</a:t>
            </a:r>
            <a:r>
              <a:rPr lang="cs-CZ" sz="1600" dirty="0" smtClean="0">
                <a:sym typeface="Symbol"/>
              </a:rPr>
              <a:t>, každý má specifické vlastnosti</a:t>
            </a:r>
          </a:p>
          <a:p>
            <a:pPr lvl="1"/>
            <a:r>
              <a:rPr lang="cs-CZ" sz="1400" dirty="0" smtClean="0">
                <a:sym typeface="Symbol"/>
              </a:rPr>
              <a:t>8 genů pro  podjednotku</a:t>
            </a:r>
          </a:p>
          <a:p>
            <a:pPr lvl="1"/>
            <a:r>
              <a:rPr lang="cs-CZ" sz="1400" dirty="0" smtClean="0">
                <a:sym typeface="Symbol"/>
              </a:rPr>
              <a:t>18 genů pro  podjednotku</a:t>
            </a:r>
            <a:endParaRPr lang="cs-CZ" sz="1400" dirty="0">
              <a:sym typeface="Symbol"/>
            </a:endParaRPr>
          </a:p>
          <a:p>
            <a:pPr lvl="1"/>
            <a:r>
              <a:rPr lang="cs-CZ" sz="1400" dirty="0" smtClean="0">
                <a:sym typeface="Symbol"/>
              </a:rPr>
              <a:t>vazba je závislá na koncentraci Ca</a:t>
            </a:r>
            <a:r>
              <a:rPr lang="cs-CZ" sz="1400" baseline="30000" dirty="0" smtClean="0">
                <a:sym typeface="Symbol"/>
              </a:rPr>
              <a:t>2+ </a:t>
            </a:r>
            <a:r>
              <a:rPr lang="cs-CZ" sz="1400" dirty="0" smtClean="0">
                <a:sym typeface="Symbol"/>
              </a:rPr>
              <a:t>a Mg</a:t>
            </a:r>
            <a:r>
              <a:rPr lang="cs-CZ" sz="1400" baseline="30000" dirty="0">
                <a:sym typeface="Symbol"/>
              </a:rPr>
              <a:t>2+</a:t>
            </a:r>
          </a:p>
          <a:p>
            <a:pPr lvl="1"/>
            <a:r>
              <a:rPr lang="cs-CZ" sz="1400" dirty="0">
                <a:sym typeface="Symbol"/>
              </a:rPr>
              <a:t>v</a:t>
            </a:r>
            <a:r>
              <a:rPr lang="cs-CZ" sz="1400" dirty="0" smtClean="0">
                <a:sym typeface="Symbol"/>
              </a:rPr>
              <a:t>šechny varianty intracelulárně vážou aktinová </a:t>
            </a:r>
            <a:r>
              <a:rPr lang="cs-CZ" sz="1400" dirty="0" err="1" smtClean="0">
                <a:sym typeface="Symbol"/>
              </a:rPr>
              <a:t>filamenta</a:t>
            </a:r>
            <a:endParaRPr lang="cs-CZ" sz="1400" dirty="0" smtClean="0">
              <a:sym typeface="Symbol"/>
            </a:endParaRPr>
          </a:p>
          <a:p>
            <a:pPr lvl="2"/>
            <a:r>
              <a:rPr lang="cs-CZ" sz="1200" dirty="0" smtClean="0">
                <a:sym typeface="Symbol"/>
              </a:rPr>
              <a:t>adaptorový protein – </a:t>
            </a:r>
            <a:r>
              <a:rPr lang="cs-CZ" sz="1200" dirty="0" err="1" smtClean="0">
                <a:sym typeface="Symbol"/>
              </a:rPr>
              <a:t>talin</a:t>
            </a:r>
            <a:endParaRPr lang="cs-CZ" sz="1200" dirty="0" smtClean="0">
              <a:sym typeface="Symbol"/>
            </a:endParaRPr>
          </a:p>
          <a:p>
            <a:pPr lvl="2"/>
            <a:r>
              <a:rPr lang="cs-CZ" sz="1200" dirty="0" err="1" smtClean="0">
                <a:sym typeface="Symbol"/>
              </a:rPr>
              <a:t>kindlin</a:t>
            </a:r>
            <a:r>
              <a:rPr lang="cs-CZ" sz="1200" dirty="0" smtClean="0">
                <a:sym typeface="Symbol"/>
              </a:rPr>
              <a:t>, </a:t>
            </a:r>
            <a:r>
              <a:rPr lang="cs-CZ" sz="1200" dirty="0" err="1" smtClean="0">
                <a:sym typeface="Symbol"/>
              </a:rPr>
              <a:t>vinkulin</a:t>
            </a:r>
            <a:endParaRPr lang="cs-CZ" sz="1200" dirty="0" smtClean="0">
              <a:sym typeface="Symbol"/>
            </a:endParaRPr>
          </a:p>
          <a:p>
            <a:endParaRPr lang="en-US" sz="1600" dirty="0"/>
          </a:p>
        </p:txBody>
      </p:sp>
      <p:pic>
        <p:nvPicPr>
          <p:cNvPr id="4" name="Picture 1" descr="figure_19_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06" y="1432888"/>
            <a:ext cx="3693194" cy="36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920962" cy="558924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138987" cy="627063"/>
          </a:xfrm>
        </p:spPr>
        <p:txBody>
          <a:bodyPr/>
          <a:lstStyle/>
          <a:p>
            <a:r>
              <a:rPr lang="cs-CZ" dirty="0" smtClean="0"/>
              <a:t>Komunikace s okolním prostředím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87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 smtClean="0">
                <a:latin typeface="+mn-lt"/>
              </a:rPr>
              <a:t>Základní biochemické mechanismy </a:t>
            </a:r>
            <a:r>
              <a:rPr lang="cs-CZ" dirty="0" smtClean="0">
                <a:latin typeface="+mn-lt"/>
              </a:rPr>
              <a:t>buněčné signalizace</a:t>
            </a:r>
            <a:endParaRPr lang="cs-CZ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1. Fosforylace – kovalentní přidání anorganického fosfátu (z ATP)  na molekulu tyrosinu nebo serinu/threoninu enzymem, který se jmenuje kináza</a:t>
            </a:r>
          </a:p>
          <a:p>
            <a:endParaRPr lang="cs-CZ" smtClean="0"/>
          </a:p>
          <a:p>
            <a:r>
              <a:rPr lang="cs-CZ" smtClean="0"/>
              <a:t>2. Nekovalentní záměna GDP za GTP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954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5" y="1052736"/>
            <a:ext cx="5110902" cy="566509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5" name="Picture 4" descr="figure_15_0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5278839" cy="5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9927" y="836712"/>
            <a:ext cx="5324441" cy="585688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79" y="1558862"/>
            <a:ext cx="7419401" cy="484910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Amplifikace signálu a „druhý posel“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9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5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265" t="47072" r="37001" b="25894"/>
          <a:stretch/>
        </p:blipFill>
        <p:spPr bwMode="auto">
          <a:xfrm>
            <a:off x="1835697" y="1340768"/>
            <a:ext cx="7308304" cy="5056772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Počty nejdůležitějších biomolekul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3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Počty buněk v těle</a:t>
            </a:r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2555776" y="1628800"/>
            <a:ext cx="6296025" cy="4962525"/>
            <a:chOff x="1423988" y="947738"/>
            <a:chExt cx="6296025" cy="49625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8" y="947738"/>
              <a:ext cx="6296025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7524328" y="1268760"/>
              <a:ext cx="195685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45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Velikosti</a:t>
            </a:r>
            <a:endParaRPr lang="cs-CZ"/>
          </a:p>
        </p:txBody>
      </p:sp>
      <p:pic>
        <p:nvPicPr>
          <p:cNvPr id="4" name="Picture 2" descr="Y:\Dokumenty\2017\Prednaska\Cell Biology in numbers\07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11" t="72426" r="26810" b="9052"/>
          <a:stretch>
            <a:fillRect/>
          </a:stretch>
        </p:blipFill>
        <p:spPr bwMode="auto">
          <a:xfrm>
            <a:off x="1317928" y="2060848"/>
            <a:ext cx="7809691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62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 předmětu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4) KMENOVÉ BUŇKY A </a:t>
            </a:r>
            <a:r>
              <a:rPr lang="cs-CZ" sz="2000" cap="all" dirty="0"/>
              <a:t>Hierarchická organizace TKÁNÍ</a:t>
            </a:r>
            <a:r>
              <a:rPr lang="cs-CZ" sz="2000" dirty="0"/>
              <a:t> – definice kmenových buněk, nika kmenových buněk, hierarchická organizace tkání – střevní epitel jako modelový příklad, homeostáza střevní krypty</a:t>
            </a:r>
            <a:r>
              <a:rPr lang="cs-CZ" sz="2000" dirty="0" smtClean="0"/>
              <a:t>; V. </a:t>
            </a:r>
            <a:r>
              <a:rPr lang="cs-CZ" sz="2000" dirty="0" err="1" smtClean="0"/>
              <a:t>Bryja</a:t>
            </a:r>
            <a:endParaRPr lang="cs-CZ" sz="2000" dirty="0"/>
          </a:p>
          <a:p>
            <a:pPr lvl="0"/>
            <a:r>
              <a:rPr lang="cs-CZ" sz="2000" dirty="0"/>
              <a:t>5) MODELOVÉ BUNĚČNÉ SYSTÉMY I – vývoj, architektura a regenerace jater, játra jako modelový příklad tkáně regenerující z diferencovaných buněk; jaterní zonace a molekulární mechanismy regulace základních jaterních funkcí (produkce žluči, detoxifikace a produkce významných látek pro organismus</a:t>
            </a:r>
            <a:r>
              <a:rPr lang="cs-CZ" sz="2000" dirty="0" smtClean="0"/>
              <a:t>); J. Vondráček</a:t>
            </a:r>
            <a:endParaRPr lang="cs-CZ" sz="2000" dirty="0"/>
          </a:p>
          <a:p>
            <a:pPr lvl="0"/>
            <a:r>
              <a:rPr lang="cs-CZ" sz="2000" dirty="0"/>
              <a:t>6) MODELOVÉ BUNĚČNÉ SYSTÉMY  II – krvetvorba, systém krevních buněk a krvetvorné orgány; principy diferenciace</a:t>
            </a:r>
            <a:r>
              <a:rPr lang="cs-CZ" sz="2000" dirty="0" smtClean="0"/>
              <a:t>; K. Souček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074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Časy – buněčný cyklus</a:t>
            </a:r>
            <a:endParaRPr lang="cs-CZ"/>
          </a:p>
        </p:txBody>
      </p:sp>
      <p:pic>
        <p:nvPicPr>
          <p:cNvPr id="4" name="Picture 2" descr="Y:\Dokumenty\2017\Prednaska\Cell Biology in numbers\26.tiff"/>
          <p:cNvPicPr>
            <a:picLocks noChangeAspect="1" noChangeArrowheads="1"/>
          </p:cNvPicPr>
          <p:nvPr/>
        </p:nvPicPr>
        <p:blipFill>
          <a:blip r:embed="rId2" cstate="print"/>
          <a:srcRect l="3517" t="48291" r="42749" b="15788"/>
          <a:stretch>
            <a:fillRect/>
          </a:stretch>
        </p:blipFill>
        <p:spPr bwMode="auto">
          <a:xfrm rot="10740000">
            <a:off x="2239441" y="1604404"/>
            <a:ext cx="5500391" cy="5056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7.tiff"/>
          <p:cNvPicPr>
            <a:picLocks noChangeAspect="1" noChangeArrowheads="1"/>
          </p:cNvPicPr>
          <p:nvPr/>
        </p:nvPicPr>
        <p:blipFill rotWithShape="1">
          <a:blip r:embed="rId2" cstate="print"/>
          <a:srcRect l="10748" t="18597" r="34591" b="41507"/>
          <a:stretch/>
        </p:blipFill>
        <p:spPr bwMode="auto">
          <a:xfrm rot="120000">
            <a:off x="2760655" y="828362"/>
            <a:ext cx="5906369" cy="5928379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2005013" y="104853"/>
            <a:ext cx="7138987" cy="627063"/>
          </a:xfrm>
        </p:spPr>
        <p:txBody>
          <a:bodyPr/>
          <a:lstStyle/>
          <a:p>
            <a:r>
              <a:rPr lang="cs-CZ" smtClean="0"/>
              <a:t>Časy – délka „života“ buněk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2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Časy – délka života proteinů</a:t>
            </a:r>
            <a:endParaRPr lang="cs-CZ"/>
          </a:p>
        </p:txBody>
      </p:sp>
      <p:pic>
        <p:nvPicPr>
          <p:cNvPr id="4" name="Picture 2" descr="Y:\Dokumenty\2017\Prednaska\Cell Biology in numbers\19.tiff"/>
          <p:cNvPicPr>
            <a:picLocks noChangeAspect="1" noChangeArrowheads="1"/>
          </p:cNvPicPr>
          <p:nvPr/>
        </p:nvPicPr>
        <p:blipFill>
          <a:blip r:embed="rId2" cstate="print"/>
          <a:srcRect l="3882" t="50031" r="31266" b="20327"/>
          <a:stretch>
            <a:fillRect/>
          </a:stretch>
        </p:blipFill>
        <p:spPr bwMode="auto">
          <a:xfrm rot="10800000">
            <a:off x="2123728" y="2276872"/>
            <a:ext cx="5957025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5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 předmětu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3649" y="1412776"/>
            <a:ext cx="7488832" cy="4713387"/>
          </a:xfrm>
        </p:spPr>
        <p:txBody>
          <a:bodyPr/>
          <a:lstStyle/>
          <a:p>
            <a:pPr lvl="0"/>
            <a:r>
              <a:rPr lang="cs-CZ" sz="1800" dirty="0"/>
              <a:t>7) MODELOVÉ BUNĚČNÉ SYSTÉMY III – kůže, její obnova a regenerace; prostata, prsní epitel jako příklady endokrinně regulovaných tkání</a:t>
            </a:r>
            <a:r>
              <a:rPr lang="cs-CZ" sz="1800" dirty="0" smtClean="0"/>
              <a:t>; K. Souček</a:t>
            </a:r>
            <a:endParaRPr lang="cs-CZ" sz="1800" dirty="0"/>
          </a:p>
          <a:p>
            <a:pPr lvl="0"/>
            <a:r>
              <a:rPr lang="cs-CZ" sz="1800" dirty="0"/>
              <a:t>8) BUNĚČNÝ METABOLISMUS  A TRANSPORT I - </a:t>
            </a:r>
            <a:r>
              <a:rPr lang="cs-CZ" sz="1800" dirty="0" err="1"/>
              <a:t>hepatocyt</a:t>
            </a:r>
            <a:r>
              <a:rPr lang="cs-CZ" sz="1800" dirty="0"/>
              <a:t> - modelový systém pro metabolismus lipidů a mastných kyselin, tvorbu a ukládání cukrů a jejich metabolismus, metabolismus dusíkatých látek</a:t>
            </a:r>
            <a:r>
              <a:rPr lang="cs-CZ" sz="1800" dirty="0" smtClean="0"/>
              <a:t>; J. Vondráček</a:t>
            </a:r>
            <a:endParaRPr lang="cs-CZ" sz="1800" dirty="0"/>
          </a:p>
          <a:p>
            <a:pPr lvl="0"/>
            <a:r>
              <a:rPr lang="cs-CZ" sz="1800" dirty="0" smtClean="0"/>
              <a:t>9</a:t>
            </a:r>
            <a:r>
              <a:rPr lang="cs-CZ" sz="1800" dirty="0"/>
              <a:t>) MODELOVÉ BUNĚČNÉ SYSTÉMY IV – plíce a dýchací cesty – principy vývoje a organizace; transport plynů buňkami a orgány</a:t>
            </a:r>
            <a:r>
              <a:rPr lang="cs-CZ" sz="1800" dirty="0" smtClean="0"/>
              <a:t>; J. Vondráček</a:t>
            </a:r>
            <a:endParaRPr lang="cs-CZ" sz="1800" dirty="0"/>
          </a:p>
          <a:p>
            <a:pPr lvl="0"/>
            <a:r>
              <a:rPr lang="cs-CZ" sz="1800" dirty="0"/>
              <a:t>10) </a:t>
            </a:r>
            <a:r>
              <a:rPr lang="cs-CZ" sz="1800" cap="all" dirty="0"/>
              <a:t>SIGNALIZACE A ZPĚTNÉ VAZBY</a:t>
            </a:r>
            <a:r>
              <a:rPr lang="cs-CZ" sz="1800" dirty="0"/>
              <a:t> - obecné principy, jejich aplikace ve fyziologii; </a:t>
            </a:r>
            <a:r>
              <a:rPr lang="cs-CZ" sz="1800" dirty="0" smtClean="0"/>
              <a:t>A. </a:t>
            </a:r>
            <a:r>
              <a:rPr lang="cs-CZ" sz="1800" dirty="0" err="1" smtClean="0"/>
              <a:t>Kozubík</a:t>
            </a:r>
            <a:endParaRPr lang="cs-CZ" sz="1800" dirty="0"/>
          </a:p>
          <a:p>
            <a:pPr lvl="0"/>
            <a:r>
              <a:rPr lang="cs-CZ" sz="1800" dirty="0"/>
              <a:t>11) HOMEOSTÁZA, ZDRAVÍ, NEMOC – organismus jako hierarchický systém, spolupůsobení nervové a endokrinní soustavy – příklady ovlivnění buněčných populací, intermediární metabolismus a jeho jednotlivé složky – jejich úloha v regulaci buněčných populací; systémové reakce – stres; chování buněčných systémů ve stresu a nemoci – příklady možných terapeutických intervencí</a:t>
            </a:r>
            <a:r>
              <a:rPr lang="cs-CZ" sz="1800" dirty="0" smtClean="0"/>
              <a:t>; A. </a:t>
            </a:r>
            <a:r>
              <a:rPr lang="cs-CZ" sz="1800" dirty="0" err="1" smtClean="0"/>
              <a:t>Kozubík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622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50532" r="1560" b="2105"/>
          <a:stretch/>
        </p:blipFill>
        <p:spPr>
          <a:xfrm>
            <a:off x="1835696" y="1556792"/>
            <a:ext cx="6256713" cy="4392488"/>
          </a:xfrm>
          <a:prstGeom prst="rect">
            <a:avLst/>
          </a:prstGeom>
        </p:spPr>
      </p:pic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38987" cy="6270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Architektura živočišné buňky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4499992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i="1" dirty="0"/>
              <a:t>Alberts et al., Molecular Biology of the Cell, 5th ed., New York, Garland Science, 2008</a:t>
            </a:r>
            <a:endParaRPr lang="cs-CZ" sz="1200" b="1" i="1" dirty="0"/>
          </a:p>
        </p:txBody>
      </p:sp>
    </p:spTree>
    <p:extLst>
      <p:ext uri="{BB962C8B-B14F-4D97-AF65-F5344CB8AC3E}">
        <p14:creationId xmlns:p14="http://schemas.microsoft.com/office/powerpoint/2010/main" val="12718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Množství </a:t>
            </a:r>
            <a:r>
              <a:rPr lang="cs-CZ" altLang="cs-CZ" dirty="0" smtClean="0"/>
              <a:t>a variabilita buněk </a:t>
            </a:r>
            <a:r>
              <a:rPr lang="cs-CZ" altLang="cs-CZ" dirty="0" smtClean="0"/>
              <a:t>v těle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944216"/>
          </a:xfrm>
        </p:spPr>
        <p:txBody>
          <a:bodyPr/>
          <a:lstStyle/>
          <a:p>
            <a:r>
              <a:rPr lang="cs-CZ" altLang="cs-CZ" dirty="0" smtClean="0"/>
              <a:t>lidské tělo – cca </a:t>
            </a:r>
            <a:r>
              <a:rPr lang="en-US" altLang="cs-CZ" dirty="0" smtClean="0"/>
              <a:t>3</a:t>
            </a:r>
            <a:r>
              <a:rPr lang="cs-CZ" altLang="cs-CZ" dirty="0" smtClean="0"/>
              <a:t>,</a:t>
            </a:r>
            <a:r>
              <a:rPr lang="en-US" altLang="cs-CZ" dirty="0" smtClean="0"/>
              <a:t>7</a:t>
            </a:r>
            <a:r>
              <a:rPr lang="cs-CZ" altLang="cs-CZ" dirty="0" smtClean="0"/>
              <a:t> </a:t>
            </a:r>
            <a:r>
              <a:rPr lang="en-US" altLang="cs-CZ" dirty="0" smtClean="0"/>
              <a:t>±</a:t>
            </a:r>
            <a:r>
              <a:rPr lang="cs-CZ" altLang="cs-CZ" dirty="0" smtClean="0"/>
              <a:t> </a:t>
            </a:r>
            <a:r>
              <a:rPr lang="en-US" altLang="cs-CZ" dirty="0" smtClean="0"/>
              <a:t>0.8</a:t>
            </a:r>
            <a:r>
              <a:rPr lang="cs-CZ" altLang="cs-CZ" dirty="0" smtClean="0"/>
              <a:t> </a:t>
            </a:r>
            <a:r>
              <a:rPr lang="en-US" altLang="cs-CZ" dirty="0" smtClean="0"/>
              <a:t>×</a:t>
            </a:r>
            <a:r>
              <a:rPr lang="cs-CZ" altLang="cs-CZ" dirty="0" smtClean="0"/>
              <a:t> </a:t>
            </a:r>
            <a:r>
              <a:rPr lang="en-US" altLang="cs-CZ" dirty="0" smtClean="0"/>
              <a:t>10</a:t>
            </a:r>
            <a:r>
              <a:rPr lang="en-US" altLang="cs-CZ" baseline="30000" dirty="0" smtClean="0"/>
              <a:t>13</a:t>
            </a:r>
            <a:r>
              <a:rPr lang="en-US" altLang="cs-CZ" dirty="0" smtClean="0"/>
              <a:t> </a:t>
            </a:r>
            <a:r>
              <a:rPr lang="cs-CZ" altLang="cs-CZ" dirty="0" smtClean="0"/>
              <a:t>buněk</a:t>
            </a:r>
            <a:r>
              <a:rPr lang="en-US" altLang="cs-CZ" dirty="0" smtClean="0"/>
              <a:t> (plus </a:t>
            </a:r>
            <a:r>
              <a:rPr lang="cs-CZ" altLang="cs-CZ" dirty="0" smtClean="0"/>
              <a:t>podobné množství bakterií) – zahrnují cca 200 různých buněčných typů</a:t>
            </a:r>
            <a:r>
              <a:rPr lang="cs-CZ" altLang="cs-CZ" dirty="0" smtClean="0"/>
              <a:t>;</a:t>
            </a:r>
            <a:endParaRPr lang="cs-CZ" alt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56" y="2510091"/>
            <a:ext cx="3533995" cy="334003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547664" y="6113898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(A) </a:t>
            </a:r>
            <a:r>
              <a:rPr lang="cs-CZ" sz="1600" dirty="0" smtClean="0">
                <a:solidFill>
                  <a:schemeClr val="tx1"/>
                </a:solidFill>
              </a:rPr>
              <a:t>prvok </a:t>
            </a:r>
            <a:r>
              <a:rPr lang="en-US" sz="1600" dirty="0" smtClean="0">
                <a:solidFill>
                  <a:schemeClr val="tx1"/>
                </a:solidFill>
              </a:rPr>
              <a:t>Giardia </a:t>
            </a:r>
            <a:r>
              <a:rPr lang="en-US" sz="1600" dirty="0" err="1">
                <a:solidFill>
                  <a:schemeClr val="tx1"/>
                </a:solidFill>
              </a:rPr>
              <a:t>lamblia</a:t>
            </a:r>
            <a:r>
              <a:rPr lang="en-US" sz="1600" dirty="0">
                <a:solidFill>
                  <a:schemeClr val="tx1"/>
                </a:solidFill>
              </a:rPr>
              <a:t>, (B) </a:t>
            </a:r>
            <a:r>
              <a:rPr lang="cs-CZ" sz="1600" dirty="0" smtClean="0">
                <a:solidFill>
                  <a:schemeClr val="tx1"/>
                </a:solidFill>
              </a:rPr>
              <a:t>rostlinná buňka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(C) </a:t>
            </a:r>
            <a:r>
              <a:rPr lang="cs-CZ" sz="1600" dirty="0" smtClean="0">
                <a:solidFill>
                  <a:schemeClr val="tx1"/>
                </a:solidFill>
              </a:rPr>
              <a:t>pučící kvasinka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(D) </a:t>
            </a:r>
            <a:r>
              <a:rPr lang="cs-CZ" sz="1600" dirty="0" smtClean="0">
                <a:solidFill>
                  <a:schemeClr val="tx1"/>
                </a:solidFill>
              </a:rPr>
              <a:t>červená krvinka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(E) </a:t>
            </a:r>
            <a:r>
              <a:rPr lang="cs-CZ" sz="1600" dirty="0" smtClean="0">
                <a:solidFill>
                  <a:schemeClr val="tx1"/>
                </a:solidFill>
              </a:rPr>
              <a:t>f</a:t>
            </a:r>
            <a:r>
              <a:rPr lang="en-US" sz="1600" dirty="0" err="1" smtClean="0">
                <a:solidFill>
                  <a:schemeClr val="tx1"/>
                </a:solidFill>
              </a:rPr>
              <a:t>ibroblast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(F) </a:t>
            </a:r>
            <a:r>
              <a:rPr lang="cs-CZ" sz="1600" dirty="0" smtClean="0">
                <a:solidFill>
                  <a:schemeClr val="tx1"/>
                </a:solidFill>
              </a:rPr>
              <a:t>nervová buňka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(G)</a:t>
            </a:r>
            <a:r>
              <a:rPr lang="cs-CZ" sz="1600" dirty="0" smtClean="0">
                <a:solidFill>
                  <a:schemeClr val="tx1"/>
                </a:solidFill>
              </a:rPr>
              <a:t>,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tyčinka (sítnice)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142706" y="5633666"/>
            <a:ext cx="4001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i="1" dirty="0" err="1" smtClean="0"/>
              <a:t>Milo</a:t>
            </a:r>
            <a:r>
              <a:rPr lang="en-US" sz="1200" b="1" i="1" dirty="0" smtClean="0"/>
              <a:t> </a:t>
            </a:r>
            <a:r>
              <a:rPr lang="en-US" sz="1200" b="1" i="1" dirty="0"/>
              <a:t>et al., </a:t>
            </a:r>
            <a:r>
              <a:rPr lang="cs-CZ" sz="1200" b="1" i="1" dirty="0" smtClean="0"/>
              <a:t>Cell Biology by </a:t>
            </a:r>
            <a:r>
              <a:rPr lang="cs-CZ" sz="1200" b="1" i="1" dirty="0" err="1" smtClean="0"/>
              <a:t>the</a:t>
            </a:r>
            <a:r>
              <a:rPr lang="cs-CZ" sz="1200" b="1" i="1" dirty="0" smtClean="0"/>
              <a:t> </a:t>
            </a:r>
            <a:r>
              <a:rPr lang="cs-CZ" sz="1200" b="1" i="1" dirty="0" err="1" smtClean="0"/>
              <a:t>Numbers</a:t>
            </a:r>
            <a:r>
              <a:rPr lang="en-US" sz="1200" b="1" i="1" dirty="0" smtClean="0"/>
              <a:t>, New </a:t>
            </a:r>
            <a:r>
              <a:rPr lang="en-US" sz="1200" b="1" i="1" dirty="0"/>
              <a:t>York, Garland Science, </a:t>
            </a:r>
            <a:r>
              <a:rPr lang="cs-CZ" sz="1200" b="1" i="1" dirty="0" smtClean="0"/>
              <a:t>2016</a:t>
            </a:r>
            <a:endParaRPr lang="cs-CZ" sz="1200" b="1" i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08" y="2687353"/>
            <a:ext cx="3281944" cy="29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Membrána: zajišťuje </a:t>
            </a:r>
            <a:r>
              <a:rPr lang="cs-CZ" dirty="0" smtClean="0"/>
              <a:t>základní buněčné funkce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4176315" cy="4713387"/>
          </a:xfrm>
        </p:spPr>
        <p:txBody>
          <a:bodyPr/>
          <a:lstStyle/>
          <a:p>
            <a:r>
              <a:rPr lang="cs-CZ" sz="2000" dirty="0" smtClean="0"/>
              <a:t>Separace</a:t>
            </a:r>
          </a:p>
          <a:p>
            <a:pPr lvl="1"/>
            <a:r>
              <a:rPr lang="cs-CZ" sz="1800" dirty="0" smtClean="0"/>
              <a:t>Semipermeabilní bariéra, izolace</a:t>
            </a:r>
          </a:p>
          <a:p>
            <a:r>
              <a:rPr lang="cs-CZ" sz="2000" dirty="0" smtClean="0"/>
              <a:t>Výměna</a:t>
            </a:r>
          </a:p>
          <a:p>
            <a:pPr lvl="1"/>
            <a:r>
              <a:rPr lang="cs-CZ" sz="1800" dirty="0" smtClean="0"/>
              <a:t>Transport a translokace metabolitů a makromolekul dovnitř a ven, zajištění distribuce uvnitř buňky</a:t>
            </a:r>
          </a:p>
          <a:p>
            <a:r>
              <a:rPr lang="cs-CZ" sz="2000" dirty="0" smtClean="0"/>
              <a:t>Integrace</a:t>
            </a:r>
          </a:p>
          <a:p>
            <a:pPr lvl="1"/>
            <a:r>
              <a:rPr lang="cs-CZ" sz="1800" dirty="0" smtClean="0"/>
              <a:t>Zajištění mezibuněčné komunikace, adheze, signalizace prostřednictvím receptorů, regulace funkční a prostorové integrity</a:t>
            </a:r>
          </a:p>
          <a:p>
            <a:r>
              <a:rPr lang="cs-CZ" sz="2000" dirty="0" smtClean="0"/>
              <a:t>Metabolismus</a:t>
            </a:r>
          </a:p>
          <a:p>
            <a:pPr lvl="1"/>
            <a:r>
              <a:rPr lang="cs-CZ" sz="1800" dirty="0" smtClean="0"/>
              <a:t>Součást metabolických drah, obsahují enzymy pro syntézu, přestavbu a degradaci</a:t>
            </a:r>
            <a:endParaRPr lang="en-US" sz="1800" dirty="0"/>
          </a:p>
        </p:txBody>
      </p:sp>
      <p:pic>
        <p:nvPicPr>
          <p:cNvPr id="4" name="Picture 2" descr="figure_11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54" y="1412776"/>
            <a:ext cx="3039889" cy="13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 descr="figure_11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80" y="2949527"/>
            <a:ext cx="2689988" cy="158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" descr="figure_01_04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88" y="4365035"/>
            <a:ext cx="1231255" cy="241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figure_01_04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27" y="4660900"/>
            <a:ext cx="1574960" cy="21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121</TotalTime>
  <Words>1794</Words>
  <Application>Microsoft Office PowerPoint</Application>
  <PresentationFormat>Předvádění na obrazovce (4:3)</PresentationFormat>
  <Paragraphs>212</Paragraphs>
  <Slides>52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Sablona_prezentace_zelena</vt:lpstr>
      <vt:lpstr>doc. Mgr. Vítězslav Bryja , PhD. </vt:lpstr>
      <vt:lpstr>Fyziologie buněčných systémů – od roku 2017</vt:lpstr>
      <vt:lpstr>Buňka vs. buněčné systémy</vt:lpstr>
      <vt:lpstr>Sylabus předmětu</vt:lpstr>
      <vt:lpstr>Sylabus předmětu</vt:lpstr>
      <vt:lpstr>Sylabus předmětu</vt:lpstr>
      <vt:lpstr>Architektura živočišné buňky</vt:lpstr>
      <vt:lpstr>Množství a variabilita buněk v těle</vt:lpstr>
      <vt:lpstr>Membrána: zajišťuje základní buněčné funkce</vt:lpstr>
      <vt:lpstr>Membrány</vt:lpstr>
      <vt:lpstr>Asymetrie lipidové membrány</vt:lpstr>
      <vt:lpstr>Membránové proteiny – různé funkce</vt:lpstr>
      <vt:lpstr>Vnitrobuněčný membránový transport</vt:lpstr>
      <vt:lpstr>Endocytóza – clathrinový systém</vt:lpstr>
      <vt:lpstr>Sekrece a endocytóza</vt:lpstr>
      <vt:lpstr>Buněčné jádro: místo lokalizace DNA a transkripce</vt:lpstr>
      <vt:lpstr>Principy transportu mezi jádrem a cytosolem</vt:lpstr>
      <vt:lpstr>Translace „narození proteinu“probíhá na ribozomu</vt:lpstr>
      <vt:lpstr>Ubikvitinace a cílená degradace „smrt proteinu“ probíhá v proteazómu</vt:lpstr>
      <vt:lpstr>Cytoskelet</vt:lpstr>
      <vt:lpstr>Aktinová filamenta = mikrofilamenta</vt:lpstr>
      <vt:lpstr>Mikrotubuly</vt:lpstr>
      <vt:lpstr>Intermediární filamenta</vt:lpstr>
      <vt:lpstr>Proteiny asociované s aktinem</vt:lpstr>
      <vt:lpstr>Proteiny asociované s mikrotubuly</vt:lpstr>
      <vt:lpstr>Mitochondrie - ústřední organela energetického metabolismu</vt:lpstr>
      <vt:lpstr>Dynamika buňky</vt:lpstr>
      <vt:lpstr>Prezentace aplikace PowerPoint</vt:lpstr>
      <vt:lpstr>Prezentace aplikace PowerPoint</vt:lpstr>
      <vt:lpstr>Prezentace aplikace PowerPoint</vt:lpstr>
      <vt:lpstr>Centrosom</vt:lpstr>
      <vt:lpstr>Centrosom a jeho dynamika</vt:lpstr>
      <vt:lpstr>Cilium (řasinka) – pohyblivá nebo primární cilium </vt:lpstr>
      <vt:lpstr>Buněčná smrt</vt:lpstr>
      <vt:lpstr>Základní mechanismus apoptózy</vt:lpstr>
      <vt:lpstr>Komunikace buňky s prostředím</vt:lpstr>
      <vt:lpstr>Mesenchymová nebo pojivová tkáň vs. epitel</vt:lpstr>
      <vt:lpstr>Mezibuněčné spoje epitelu obratlovců</vt:lpstr>
      <vt:lpstr>Spojení buňka - matrix</vt:lpstr>
      <vt:lpstr>Integriny</vt:lpstr>
      <vt:lpstr>Komunikace s okolním prostředím</vt:lpstr>
      <vt:lpstr>Základní biochemické mechanismy buněčné signalizace</vt:lpstr>
      <vt:lpstr>Prezentace aplikace PowerPoint</vt:lpstr>
      <vt:lpstr>Prezentace aplikace PowerPoint</vt:lpstr>
      <vt:lpstr>Prezentace aplikace PowerPoint</vt:lpstr>
      <vt:lpstr>Amplifikace signálu a „druhý posel“</vt:lpstr>
      <vt:lpstr>Počty nejdůležitějších biomolekul</vt:lpstr>
      <vt:lpstr>Počty buněk v těle</vt:lpstr>
      <vt:lpstr>Velikosti</vt:lpstr>
      <vt:lpstr>Časy – buněčný cyklus</vt:lpstr>
      <vt:lpstr>Časy – délka „života“ buněk</vt:lpstr>
      <vt:lpstr>Časy – délka života proteinů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Honza</dc:creator>
  <cp:lastModifiedBy>Vita Bryja</cp:lastModifiedBy>
  <cp:revision>15</cp:revision>
  <dcterms:created xsi:type="dcterms:W3CDTF">2017-09-12T04:05:13Z</dcterms:created>
  <dcterms:modified xsi:type="dcterms:W3CDTF">2017-09-19T07:00:53Z</dcterms:modified>
</cp:coreProperties>
</file>