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53" r:id="rId2"/>
    <p:sldMasterId id="2147483777" r:id="rId3"/>
    <p:sldMasterId id="2147483789" r:id="rId4"/>
    <p:sldMasterId id="2147483802" r:id="rId5"/>
  </p:sldMasterIdLst>
  <p:notesMasterIdLst>
    <p:notesMasterId r:id="rId76"/>
  </p:notesMasterIdLst>
  <p:handoutMasterIdLst>
    <p:handoutMasterId r:id="rId77"/>
  </p:handoutMasterIdLst>
  <p:sldIdLst>
    <p:sldId id="493" r:id="rId6"/>
    <p:sldId id="545" r:id="rId7"/>
    <p:sldId id="478" r:id="rId8"/>
    <p:sldId id="495" r:id="rId9"/>
    <p:sldId id="533" r:id="rId10"/>
    <p:sldId id="548" r:id="rId11"/>
    <p:sldId id="605" r:id="rId12"/>
    <p:sldId id="604" r:id="rId13"/>
    <p:sldId id="497" r:id="rId14"/>
    <p:sldId id="551" r:id="rId15"/>
    <p:sldId id="534" r:id="rId16"/>
    <p:sldId id="536" r:id="rId17"/>
    <p:sldId id="500" r:id="rId18"/>
    <p:sldId id="537" r:id="rId19"/>
    <p:sldId id="538" r:id="rId20"/>
    <p:sldId id="540" r:id="rId21"/>
    <p:sldId id="542" r:id="rId22"/>
    <p:sldId id="546" r:id="rId23"/>
    <p:sldId id="506" r:id="rId24"/>
    <p:sldId id="603" r:id="rId25"/>
    <p:sldId id="606" r:id="rId26"/>
    <p:sldId id="543" r:id="rId27"/>
    <p:sldId id="549" r:id="rId28"/>
    <p:sldId id="547" r:id="rId29"/>
    <p:sldId id="552" r:id="rId30"/>
    <p:sldId id="554" r:id="rId31"/>
    <p:sldId id="555" r:id="rId32"/>
    <p:sldId id="553" r:id="rId33"/>
    <p:sldId id="589" r:id="rId34"/>
    <p:sldId id="598" r:id="rId35"/>
    <p:sldId id="599" r:id="rId36"/>
    <p:sldId id="556" r:id="rId37"/>
    <p:sldId id="563" r:id="rId38"/>
    <p:sldId id="564" r:id="rId39"/>
    <p:sldId id="576" r:id="rId40"/>
    <p:sldId id="569" r:id="rId41"/>
    <p:sldId id="557" r:id="rId42"/>
    <p:sldId id="558" r:id="rId43"/>
    <p:sldId id="560" r:id="rId44"/>
    <p:sldId id="562" r:id="rId45"/>
    <p:sldId id="565" r:id="rId46"/>
    <p:sldId id="566" r:id="rId47"/>
    <p:sldId id="568" r:id="rId48"/>
    <p:sldId id="571" r:id="rId49"/>
    <p:sldId id="573" r:id="rId50"/>
    <p:sldId id="574" r:id="rId51"/>
    <p:sldId id="572" r:id="rId52"/>
    <p:sldId id="588" r:id="rId53"/>
    <p:sldId id="600" r:id="rId54"/>
    <p:sldId id="570" r:id="rId55"/>
    <p:sldId id="577" r:id="rId56"/>
    <p:sldId id="578" r:id="rId57"/>
    <p:sldId id="579" r:id="rId58"/>
    <p:sldId id="587" r:id="rId59"/>
    <p:sldId id="586" r:id="rId60"/>
    <p:sldId id="580" r:id="rId61"/>
    <p:sldId id="581" r:id="rId62"/>
    <p:sldId id="584" r:id="rId63"/>
    <p:sldId id="582" r:id="rId64"/>
    <p:sldId id="597" r:id="rId65"/>
    <p:sldId id="585" r:id="rId66"/>
    <p:sldId id="590" r:id="rId67"/>
    <p:sldId id="593" r:id="rId68"/>
    <p:sldId id="591" r:id="rId69"/>
    <p:sldId id="527" r:id="rId70"/>
    <p:sldId id="592" r:id="rId71"/>
    <p:sldId id="607" r:id="rId72"/>
    <p:sldId id="596" r:id="rId73"/>
    <p:sldId id="594" r:id="rId74"/>
    <p:sldId id="608" r:id="rId75"/>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3373" autoAdjust="0"/>
  </p:normalViewPr>
  <p:slideViewPr>
    <p:cSldViewPr>
      <p:cViewPr>
        <p:scale>
          <a:sx n="100" d="100"/>
          <a:sy n="100" d="100"/>
        </p:scale>
        <p:origin x="-1254" y="-12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30.10.2017</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smtClean="0"/>
              <a:t>Klepnutím lze upravit styly předlohy textu.</a:t>
            </a:r>
          </a:p>
          <a:p>
            <a:pPr lvl="1"/>
            <a:r>
              <a:rPr lang="cs-CZ" altLang="cs-CZ" noProof="0" smtClean="0"/>
              <a:t>Druhá úroveň</a:t>
            </a:r>
          </a:p>
          <a:p>
            <a:pPr lvl="2"/>
            <a:r>
              <a:rPr lang="cs-CZ" altLang="cs-CZ" noProof="0" smtClean="0"/>
              <a:t>Třetí úroveň</a:t>
            </a:r>
          </a:p>
          <a:p>
            <a:pPr lvl="3"/>
            <a:r>
              <a:rPr lang="cs-CZ" altLang="cs-CZ" noProof="0" smtClean="0"/>
              <a:t>Čtvrtá úroveň</a:t>
            </a:r>
          </a:p>
          <a:p>
            <a:pPr lvl="4"/>
            <a:r>
              <a:rPr lang="cs-CZ" altLang="cs-CZ" noProof="0" smtClean="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tx1"/>
                </a:solidFill>
              </a:rPr>
              <a:t>Figure 1. Paracrine Interactions in Normal Mammary Gland Development. (A) R-</a:t>
            </a:r>
            <a:r>
              <a:rPr lang="en-US" sz="1200" dirty="0" err="1" smtClean="0">
                <a:solidFill>
                  <a:schemeClr val="tx1"/>
                </a:solidFill>
              </a:rPr>
              <a:t>spondin</a:t>
            </a:r>
            <a:r>
              <a:rPr lang="en-US" sz="1200" dirty="0" smtClean="0">
                <a:solidFill>
                  <a:schemeClr val="tx1"/>
                </a:solidFill>
              </a:rPr>
              <a:t> 1 (Rspo1) and Wingless-type MMTV integration site family, member 4 (Wnt4) secreted by the luminal epithelial cells upon estrogen and progesterone regulation are able to expand mammary stem cell (</a:t>
            </a:r>
            <a:r>
              <a:rPr lang="en-US" sz="1200" dirty="0" err="1" smtClean="0">
                <a:solidFill>
                  <a:schemeClr val="tx1"/>
                </a:solidFill>
              </a:rPr>
              <a:t>MaSC</a:t>
            </a:r>
            <a:r>
              <a:rPr lang="en-US" sz="1200" dirty="0" smtClean="0">
                <a:solidFill>
                  <a:schemeClr val="tx1"/>
                </a:solidFill>
              </a:rPr>
              <a:t>) and maintain their full developmental potential. Despite a lack of expression of estrogen receptor (ER) and progesterone receptor (PR), </a:t>
            </a:r>
            <a:r>
              <a:rPr lang="en-US" sz="1200" dirty="0" err="1" smtClean="0">
                <a:solidFill>
                  <a:schemeClr val="tx1"/>
                </a:solidFill>
              </a:rPr>
              <a:t>MaSCs</a:t>
            </a:r>
            <a:r>
              <a:rPr lang="en-US" sz="1200" dirty="0" smtClean="0">
                <a:solidFill>
                  <a:schemeClr val="tx1"/>
                </a:solidFill>
              </a:rPr>
              <a:t> respond to hormonal stimulation possibly through receptor activator of nuclear factor kB ligand (RANKL)-mediated cell signaling. Similarly, the tumor necrosis factor alpha (TNF/) family member, RANKL, has also been shown to amplify Wnt-responsive mammary progenitors and stem cells through Rspo1. (B) Erb-B2 receptor tyrosine kinase 3 (ErbB3) expression is necessary for luminal epithelial differ-</a:t>
            </a:r>
            <a:r>
              <a:rPr lang="en-US" sz="1200" dirty="0" err="1" smtClean="0">
                <a:solidFill>
                  <a:schemeClr val="tx1"/>
                </a:solidFill>
              </a:rPr>
              <a:t>entiation</a:t>
            </a:r>
            <a:r>
              <a:rPr lang="en-US" sz="1200" dirty="0" smtClean="0">
                <a:solidFill>
                  <a:schemeClr val="tx1"/>
                </a:solidFill>
              </a:rPr>
              <a:t> and for maintaining the balance between luminal and basal epithelium. </a:t>
            </a:r>
            <a:r>
              <a:rPr lang="en-US" sz="1200" dirty="0" err="1" smtClean="0">
                <a:solidFill>
                  <a:schemeClr val="tx1"/>
                </a:solidFill>
              </a:rPr>
              <a:t>Neuregulin</a:t>
            </a:r>
            <a:r>
              <a:rPr lang="en-US" sz="1200" dirty="0" smtClean="0">
                <a:solidFill>
                  <a:schemeClr val="tx1"/>
                </a:solidFill>
              </a:rPr>
              <a:t> 1 (NRG1), one of the </a:t>
            </a:r>
            <a:r>
              <a:rPr lang="en-US" sz="1200" dirty="0" err="1" smtClean="0">
                <a:solidFill>
                  <a:schemeClr val="tx1"/>
                </a:solidFill>
              </a:rPr>
              <a:t>ErbB</a:t>
            </a:r>
            <a:r>
              <a:rPr lang="en-US" sz="1200" dirty="0" smtClean="0">
                <a:solidFill>
                  <a:schemeClr val="tx1"/>
                </a:solidFill>
              </a:rPr>
              <a:t> family ligands, has been reported to signal from basal p63-positive cells to luminal ErbB3-positive cells. The expression of basal p63 is critical for the development and lactation potential of the luminal epithelial cells. (C) Fibroblast growth factor receptor 1 (FGFR1) has been shown to induce the expression of epidermal growth factor receptor (EGFR) ligand </a:t>
            </a:r>
            <a:r>
              <a:rPr lang="en-US" sz="1200" dirty="0" err="1" smtClean="0">
                <a:solidFill>
                  <a:schemeClr val="tx1"/>
                </a:solidFill>
              </a:rPr>
              <a:t>amphiregulin</a:t>
            </a:r>
            <a:r>
              <a:rPr lang="en-US" sz="1200" dirty="0" smtClean="0">
                <a:solidFill>
                  <a:schemeClr val="tx1"/>
                </a:solidFill>
              </a:rPr>
              <a:t> (AREG) in luminal epithelial cells. In addition, FGFR1/R2-null cells were rescued in chimeric outgrowths containing wild-type mammary epithelial cells (MECs), indicating the maintenance of basal epithelial stem cell pool was partially dependent on the paracrine feedback loop among factors of FGF, FGFR, EGFR, and AREG. Modified, with permission, from [34]. </a:t>
            </a:r>
          </a:p>
          <a:p>
            <a:endParaRPr lang="en-US" dirty="0"/>
          </a:p>
        </p:txBody>
      </p:sp>
      <p:sp>
        <p:nvSpPr>
          <p:cNvPr id="4" name="Zástupný symbol pro číslo snímku 3"/>
          <p:cNvSpPr>
            <a:spLocks noGrp="1"/>
          </p:cNvSpPr>
          <p:nvPr>
            <p:ph type="sldNum" sz="quarter" idx="10"/>
          </p:nvPr>
        </p:nvSpPr>
        <p:spPr/>
        <p:txBody>
          <a:bodyPr/>
          <a:lstStyle/>
          <a:p>
            <a:pPr>
              <a:defRPr/>
            </a:pPr>
            <a:fld id="{47076824-A2AC-4FAC-BCB6-4AE5AA68A71B}" type="slidenum">
              <a:rPr lang="cs-CZ" altLang="cs-CZ" smtClean="0"/>
              <a:pPr>
                <a:defRPr/>
              </a:pPr>
              <a:t>46</a:t>
            </a:fld>
            <a:endParaRPr lang="cs-CZ" altLang="cs-CZ"/>
          </a:p>
        </p:txBody>
      </p:sp>
    </p:spTree>
    <p:extLst>
      <p:ext uri="{BB962C8B-B14F-4D97-AF65-F5344CB8AC3E}">
        <p14:creationId xmlns:p14="http://schemas.microsoft.com/office/powerpoint/2010/main" val="122278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smtClean="0"/>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smtClean="0"/>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84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00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23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640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A62A93-284D-4A8D-AA77-1B419C4A7975}" type="datetimeFigureOut">
              <a:rPr lang="en-US" smtClean="0">
                <a:solidFill>
                  <a:prstClr val="black">
                    <a:tint val="75000"/>
                  </a:prstClr>
                </a:solidFill>
              </a:rPr>
              <a:pPr/>
              <a:t>10/30/2017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71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A62A93-284D-4A8D-AA77-1B419C4A7975}" type="datetimeFigureOut">
              <a:rPr lang="en-US" smtClean="0">
                <a:solidFill>
                  <a:prstClr val="black">
                    <a:tint val="75000"/>
                  </a:prstClr>
                </a:solidFill>
              </a:rPr>
              <a:pPr/>
              <a:t>10/30/2017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701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62A93-284D-4A8D-AA77-1B419C4A7975}" type="datetimeFigureOut">
              <a:rPr lang="en-US" smtClean="0">
                <a:solidFill>
                  <a:prstClr val="black">
                    <a:tint val="75000"/>
                  </a:prstClr>
                </a:solidFill>
              </a:rPr>
              <a:pPr/>
              <a:t>10/30/2017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710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28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smtClean="0"/>
              <a:t>Kliknutím lze upravit styl.</a:t>
            </a:r>
            <a:endParaRPr lang="cs-CZ"/>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205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676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83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889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27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80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73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EDC7F5-7261-4FAB-BD32-8EC44F5DCFA7}" type="datetimeFigureOut">
              <a:rPr lang="en-US" smtClean="0">
                <a:solidFill>
                  <a:prstClr val="black">
                    <a:tint val="75000"/>
                  </a:prstClr>
                </a:solidFill>
              </a:rPr>
              <a:pPr/>
              <a:t>10/30/2017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193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EDC7F5-7261-4FAB-BD32-8EC44F5DCFA7}" type="datetimeFigureOut">
              <a:rPr lang="en-US" smtClean="0">
                <a:solidFill>
                  <a:prstClr val="black">
                    <a:tint val="75000"/>
                  </a:prstClr>
                </a:solidFill>
              </a:rPr>
              <a:pPr/>
              <a:t>10/30/2017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11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DC7F5-7261-4FAB-BD32-8EC44F5DCFA7}" type="datetimeFigureOut">
              <a:rPr lang="en-US" smtClean="0">
                <a:solidFill>
                  <a:prstClr val="black">
                    <a:tint val="75000"/>
                  </a:prstClr>
                </a:solidFill>
              </a:rPr>
              <a:pPr/>
              <a:t>10/30/2017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62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smtClean="0"/>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847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39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204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765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9851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17264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44417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72261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01385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0380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83023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98062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32200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0789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65148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Zástupný symbol pro datum 2"/>
          <p:cNvSpPr>
            <a:spLocks noGrp="1"/>
          </p:cNvSpPr>
          <p:nvPr>
            <p:ph type="dt" sz="half" idx="10"/>
          </p:nvPr>
        </p:nvSpPr>
        <p:spPr>
          <a:xfrm>
            <a:off x="1173163" y="6265863"/>
            <a:ext cx="1905000" cy="457200"/>
          </a:xfrm>
        </p:spPr>
        <p:txBody>
          <a:bodyPr/>
          <a:lstStyle>
            <a:lvl1pPr>
              <a:defRPr/>
            </a:lvl1pPr>
          </a:lstStyle>
          <a:p>
            <a:pPr>
              <a:defRPr/>
            </a:pPr>
            <a:endParaRPr lang="en-US" altLang="cs-CZ">
              <a:solidFill>
                <a:prstClr val="black">
                  <a:tint val="75000"/>
                </a:prstClr>
              </a:solidFill>
            </a:endParaRPr>
          </a:p>
        </p:txBody>
      </p:sp>
      <p:sp>
        <p:nvSpPr>
          <p:cNvPr id="4" name="Zástupný symbol pro zápatí 3"/>
          <p:cNvSpPr>
            <a:spLocks noGrp="1"/>
          </p:cNvSpPr>
          <p:nvPr>
            <p:ph type="ftr" sz="quarter" idx="11"/>
          </p:nvPr>
        </p:nvSpPr>
        <p:spPr>
          <a:xfrm>
            <a:off x="3581400" y="6248400"/>
            <a:ext cx="2895600" cy="457200"/>
          </a:xfrm>
        </p:spPr>
        <p:txBody>
          <a:bodyPr/>
          <a:lstStyle>
            <a:lvl1pPr>
              <a:defRPr/>
            </a:lvl1pPr>
          </a:lstStyle>
          <a:p>
            <a:pPr>
              <a:defRPr/>
            </a:pPr>
            <a:endParaRPr lang="en-US" altLang="cs-CZ">
              <a:solidFill>
                <a:prstClr val="black">
                  <a:tint val="75000"/>
                </a:prstClr>
              </a:solidFill>
            </a:endParaRPr>
          </a:p>
        </p:txBody>
      </p:sp>
      <p:sp>
        <p:nvSpPr>
          <p:cNvPr id="5" name="Zástupný symbol pro číslo snímku 4"/>
          <p:cNvSpPr>
            <a:spLocks noGrp="1"/>
          </p:cNvSpPr>
          <p:nvPr>
            <p:ph type="sldNum" sz="quarter" idx="12"/>
          </p:nvPr>
        </p:nvSpPr>
        <p:spPr>
          <a:xfrm>
            <a:off x="7010400" y="6248400"/>
            <a:ext cx="1905000" cy="457200"/>
          </a:xfrm>
        </p:spPr>
        <p:txBody>
          <a:bodyPr/>
          <a:lstStyle>
            <a:lvl1pPr>
              <a:defRPr/>
            </a:lvl1pPr>
          </a:lstStyle>
          <a:p>
            <a:pPr>
              <a:defRPr/>
            </a:pPr>
            <a:fld id="{10B14292-B458-4797-BFE2-4DE916ED966D}" type="slidenum">
              <a:rPr lang="en-US" altLang="cs-CZ">
                <a:solidFill>
                  <a:prstClr val="black">
                    <a:tint val="75000"/>
                  </a:prstClr>
                </a:solidFill>
              </a:rPr>
              <a:pPr>
                <a:defRPr/>
              </a:pPr>
              <a:t>‹#›</a:t>
            </a:fld>
            <a:endParaRPr lang="en-US" altLang="cs-CZ">
              <a:solidFill>
                <a:prstClr val="black">
                  <a:tint val="75000"/>
                </a:prstClr>
              </a:solidFill>
            </a:endParaRPr>
          </a:p>
        </p:txBody>
      </p:sp>
    </p:spTree>
    <p:extLst>
      <p:ext uri="{BB962C8B-B14F-4D97-AF65-F5344CB8AC3E}">
        <p14:creationId xmlns:p14="http://schemas.microsoft.com/office/powerpoint/2010/main" val="147387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60601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86589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50652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626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53995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60020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00880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55332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6935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27931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30.10.2017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91430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Zástupný symbol pro datum 2"/>
          <p:cNvSpPr>
            <a:spLocks noGrp="1"/>
          </p:cNvSpPr>
          <p:nvPr>
            <p:ph type="dt" sz="half" idx="10"/>
          </p:nvPr>
        </p:nvSpPr>
        <p:spPr>
          <a:xfrm>
            <a:off x="1173163" y="6265863"/>
            <a:ext cx="1905000" cy="457200"/>
          </a:xfrm>
        </p:spPr>
        <p:txBody>
          <a:bodyPr/>
          <a:lstStyle>
            <a:lvl1pPr>
              <a:defRPr/>
            </a:lvl1pPr>
          </a:lstStyle>
          <a:p>
            <a:pPr>
              <a:defRPr/>
            </a:pPr>
            <a:endParaRPr lang="en-US" altLang="cs-CZ">
              <a:solidFill>
                <a:prstClr val="black">
                  <a:tint val="75000"/>
                </a:prstClr>
              </a:solidFill>
            </a:endParaRPr>
          </a:p>
        </p:txBody>
      </p:sp>
      <p:sp>
        <p:nvSpPr>
          <p:cNvPr id="4" name="Zástupný symbol pro zápatí 3"/>
          <p:cNvSpPr>
            <a:spLocks noGrp="1"/>
          </p:cNvSpPr>
          <p:nvPr>
            <p:ph type="ftr" sz="quarter" idx="11"/>
          </p:nvPr>
        </p:nvSpPr>
        <p:spPr>
          <a:xfrm>
            <a:off x="3581400" y="6248400"/>
            <a:ext cx="2895600" cy="457200"/>
          </a:xfrm>
        </p:spPr>
        <p:txBody>
          <a:bodyPr/>
          <a:lstStyle>
            <a:lvl1pPr>
              <a:defRPr/>
            </a:lvl1pPr>
          </a:lstStyle>
          <a:p>
            <a:pPr>
              <a:defRPr/>
            </a:pPr>
            <a:endParaRPr lang="en-US" altLang="cs-CZ">
              <a:solidFill>
                <a:prstClr val="black">
                  <a:tint val="75000"/>
                </a:prstClr>
              </a:solidFill>
            </a:endParaRPr>
          </a:p>
        </p:txBody>
      </p:sp>
      <p:sp>
        <p:nvSpPr>
          <p:cNvPr id="5" name="Zástupný symbol pro číslo snímku 4"/>
          <p:cNvSpPr>
            <a:spLocks noGrp="1"/>
          </p:cNvSpPr>
          <p:nvPr>
            <p:ph type="sldNum" sz="quarter" idx="12"/>
          </p:nvPr>
        </p:nvSpPr>
        <p:spPr>
          <a:xfrm>
            <a:off x="7010400" y="6248400"/>
            <a:ext cx="1905000" cy="457200"/>
          </a:xfrm>
        </p:spPr>
        <p:txBody>
          <a:bodyPr/>
          <a:lstStyle>
            <a:lvl1pPr>
              <a:defRPr/>
            </a:lvl1pPr>
          </a:lstStyle>
          <a:p>
            <a:pPr>
              <a:defRPr/>
            </a:pPr>
            <a:fld id="{10B14292-B458-4797-BFE2-4DE916ED966D}" type="slidenum">
              <a:rPr lang="en-US" altLang="cs-CZ">
                <a:solidFill>
                  <a:prstClr val="black">
                    <a:tint val="75000"/>
                  </a:prstClr>
                </a:solidFill>
              </a:rPr>
              <a:pPr>
                <a:defRPr/>
              </a:pPr>
              <a:t>‹#›</a:t>
            </a:fld>
            <a:endParaRPr lang="en-US" altLang="cs-CZ">
              <a:solidFill>
                <a:prstClr val="black">
                  <a:tint val="75000"/>
                </a:prstClr>
              </a:solidFill>
            </a:endParaRPr>
          </a:p>
        </p:txBody>
      </p:sp>
    </p:spTree>
    <p:extLst>
      <p:ext uri="{BB962C8B-B14F-4D97-AF65-F5344CB8AC3E}">
        <p14:creationId xmlns:p14="http://schemas.microsoft.com/office/powerpoint/2010/main" val="390812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smtClean="0"/>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a:p>
            <a:pPr lvl="2"/>
            <a:r>
              <a:rPr lang="cs-CZ" altLang="cs-CZ" dirty="0" smtClean="0"/>
              <a:t>Třetí úroveň</a:t>
            </a:r>
          </a:p>
          <a:p>
            <a:pPr lvl="3"/>
            <a:r>
              <a:rPr lang="cs-CZ" altLang="cs-CZ" dirty="0" smtClean="0"/>
              <a:t>Čtvrtá úroveň</a:t>
            </a:r>
          </a:p>
          <a:p>
            <a:pPr lvl="4"/>
            <a:r>
              <a:rPr lang="cs-CZ" altLang="cs-CZ" dirty="0" smtClean="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5" y="3080499"/>
            <a:ext cx="6604844" cy="677108"/>
          </a:xfrm>
          <a:prstGeom prst="rect">
            <a:avLst/>
          </a:prstGeom>
          <a:noFill/>
          <a:ln>
            <a:noFill/>
          </a:ln>
        </p:spPr>
        <p:txBody>
          <a:bodyPr wrap="square" anchor="ctr">
            <a:spAutoFit/>
          </a:bodyPr>
          <a:lstStyle/>
          <a:p>
            <a:pPr algn="l">
              <a:defRPr/>
            </a:pPr>
            <a:r>
              <a:rPr lang="cs-CZ" sz="3800" dirty="0" smtClean="0">
                <a:ln w="15240">
                  <a:solidFill>
                    <a:schemeClr val="bg1"/>
                  </a:solidFill>
                </a:ln>
                <a:solidFill>
                  <a:srgbClr val="D3F17F"/>
                </a:solidFill>
                <a:latin typeface="Arial Black" pitchFamily="34" charset="0"/>
              </a:rPr>
              <a:t>Fyziologie</a:t>
            </a:r>
            <a:r>
              <a:rPr lang="cs-CZ" sz="3800" baseline="0" dirty="0" smtClean="0">
                <a:ln w="15240">
                  <a:solidFill>
                    <a:schemeClr val="bg1"/>
                  </a:solidFill>
                </a:ln>
                <a:solidFill>
                  <a:srgbClr val="D3F17F"/>
                </a:solidFill>
                <a:latin typeface="Arial Black" pitchFamily="34" charset="0"/>
              </a:rPr>
              <a:t> </a:t>
            </a:r>
            <a:r>
              <a:rPr lang="cs-CZ" sz="3800" baseline="0" dirty="0" err="1" smtClean="0">
                <a:ln w="15240">
                  <a:solidFill>
                    <a:schemeClr val="bg1"/>
                  </a:solidFill>
                </a:ln>
                <a:solidFill>
                  <a:srgbClr val="D3F17F"/>
                </a:solidFill>
                <a:latin typeface="Arial Black" pitchFamily="34" charset="0"/>
              </a:rPr>
              <a:t>buň</a:t>
            </a:r>
            <a:r>
              <a:rPr lang="cs-CZ" sz="3800" baseline="0" dirty="0" smtClean="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AA62A93-284D-4A8D-AA77-1B419C4A7975}" type="datetimeFigureOut">
              <a:rPr lang="en-US" smtClean="0">
                <a:solidFill>
                  <a:prstClr val="black">
                    <a:tint val="75000"/>
                  </a:prstClr>
                </a:solidFill>
                <a:latin typeface="Calibri"/>
              </a:rPr>
              <a:pPr eaLnBrk="1" fontAlgn="auto" hangingPunct="1">
                <a:spcBef>
                  <a:spcPts val="0"/>
                </a:spcBef>
                <a:spcAft>
                  <a:spcPts val="0"/>
                </a:spcAft>
              </a:pPr>
              <a:t>10/30/2017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1158A6B-9630-40BC-AAF2-E79E8881EA36}"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26726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BEDC7F5-7261-4FAB-BD32-8EC44F5DCFA7}" type="datetimeFigureOut">
              <a:rPr lang="en-US" smtClean="0">
                <a:solidFill>
                  <a:prstClr val="black">
                    <a:tint val="75000"/>
                  </a:prstClr>
                </a:solidFill>
                <a:latin typeface="Calibri"/>
              </a:rPr>
              <a:pPr eaLnBrk="1" fontAlgn="auto" hangingPunct="1">
                <a:spcBef>
                  <a:spcPts val="0"/>
                </a:spcBef>
                <a:spcAft>
                  <a:spcPts val="0"/>
                </a:spcAft>
              </a:pPr>
              <a:t>10/30/2017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AD79E8E-89D2-45CD-A659-336556896B9F}"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26995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CCE6BF3-7ADF-40D3-9598-6401C3AD4EE6}" type="datetimeFigureOut">
              <a:rPr lang="cs-CZ" smtClean="0">
                <a:solidFill>
                  <a:prstClr val="black">
                    <a:tint val="75000"/>
                  </a:prstClr>
                </a:solidFill>
                <a:latin typeface="Calibri"/>
              </a:rPr>
              <a:pPr eaLnBrk="1" fontAlgn="auto" hangingPunct="1">
                <a:spcBef>
                  <a:spcPts val="0"/>
                </a:spcBef>
                <a:spcAft>
                  <a:spcPts val="0"/>
                </a:spcAft>
              </a:pPr>
              <a:t>30.10.2017</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CE15552-1135-45E7-A5AE-8AEFA184F328}"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190356065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CCE6BF3-7ADF-40D3-9598-6401C3AD4EE6}" type="datetimeFigureOut">
              <a:rPr lang="cs-CZ" smtClean="0">
                <a:solidFill>
                  <a:prstClr val="black">
                    <a:tint val="75000"/>
                  </a:prstClr>
                </a:solidFill>
                <a:latin typeface="Calibri"/>
              </a:rPr>
              <a:pPr eaLnBrk="1" fontAlgn="auto" hangingPunct="1">
                <a:spcBef>
                  <a:spcPts val="0"/>
                </a:spcBef>
                <a:spcAft>
                  <a:spcPts val="0"/>
                </a:spcAft>
              </a:pPr>
              <a:t>30.10.2017</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CE15552-1135-45E7-A5AE-8AEFA184F328}"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85934500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3.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dirty="0" smtClean="0"/>
              <a:t>Karel Souček</a:t>
            </a:r>
            <a:br>
              <a:rPr lang="cs-CZ" altLang="cs-CZ" dirty="0" smtClean="0"/>
            </a:br>
            <a:endParaRPr lang="cs-CZ" altLang="cs-CZ" dirty="0" smtClean="0"/>
          </a:p>
        </p:txBody>
      </p:sp>
      <p:sp>
        <p:nvSpPr>
          <p:cNvPr id="5" name="Podnadpis 4"/>
          <p:cNvSpPr>
            <a:spLocks noGrp="1"/>
          </p:cNvSpPr>
          <p:nvPr>
            <p:ph type="subTitle" idx="1"/>
          </p:nvPr>
        </p:nvSpPr>
        <p:spPr/>
        <p:txBody>
          <a:bodyPr/>
          <a:lstStyle/>
          <a:p>
            <a:r>
              <a:rPr lang="cs-CZ" dirty="0" smtClean="0"/>
              <a:t>Kůže</a:t>
            </a:r>
            <a:r>
              <a:rPr lang="cs-CZ" dirty="0"/>
              <a:t>, její obnova a regenerace; prostata, prsní epitel jako příklady endokrinně regulovaných tkání</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Model </a:t>
            </a:r>
            <a:r>
              <a:rPr lang="cs-CZ" dirty="0" err="1" smtClean="0"/>
              <a:t>sebeobnovy</a:t>
            </a:r>
            <a:r>
              <a:rPr lang="cs-CZ" dirty="0" smtClean="0"/>
              <a:t> kmenové buňky kůže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28800"/>
            <a:ext cx="6276975"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410" y="6453336"/>
            <a:ext cx="18383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0402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BUŇKY EPIDERMIS: </a:t>
            </a:r>
          </a:p>
        </p:txBody>
      </p:sp>
      <p:sp>
        <p:nvSpPr>
          <p:cNvPr id="3" name="Zástupný symbol pro obsah 2"/>
          <p:cNvSpPr>
            <a:spLocks noGrp="1"/>
          </p:cNvSpPr>
          <p:nvPr>
            <p:ph idx="1"/>
          </p:nvPr>
        </p:nvSpPr>
        <p:spPr/>
        <p:txBody>
          <a:bodyPr/>
          <a:lstStyle/>
          <a:p>
            <a:r>
              <a:rPr lang="en-US" b="1" dirty="0" err="1"/>
              <a:t>keratinocyty</a:t>
            </a:r>
            <a:r>
              <a:rPr lang="en-US" dirty="0"/>
              <a:t> – </a:t>
            </a:r>
            <a:r>
              <a:rPr lang="en-US" dirty="0" err="1"/>
              <a:t>tvorba</a:t>
            </a:r>
            <a:r>
              <a:rPr lang="en-US" dirty="0"/>
              <a:t> </a:t>
            </a:r>
            <a:r>
              <a:rPr lang="en-US" dirty="0" err="1"/>
              <a:t>keratohyalinu</a:t>
            </a:r>
            <a:r>
              <a:rPr lang="en-US" dirty="0"/>
              <a:t> </a:t>
            </a:r>
            <a:r>
              <a:rPr lang="en-US" dirty="0" err="1"/>
              <a:t>až</a:t>
            </a:r>
            <a:r>
              <a:rPr lang="en-US" dirty="0"/>
              <a:t> </a:t>
            </a:r>
            <a:r>
              <a:rPr lang="en-US" dirty="0" err="1"/>
              <a:t>keratinu</a:t>
            </a:r>
            <a:r>
              <a:rPr lang="en-US" dirty="0"/>
              <a:t>; </a:t>
            </a:r>
            <a:r>
              <a:rPr lang="en-US" dirty="0" err="1"/>
              <a:t>ve</a:t>
            </a:r>
            <a:r>
              <a:rPr lang="en-US" dirty="0"/>
              <a:t> </a:t>
            </a:r>
            <a:r>
              <a:rPr lang="en-US" dirty="0" err="1"/>
              <a:t>všech</a:t>
            </a:r>
            <a:r>
              <a:rPr lang="en-US" dirty="0"/>
              <a:t> </a:t>
            </a:r>
            <a:r>
              <a:rPr lang="en-US" dirty="0" err="1"/>
              <a:t>vrstvách</a:t>
            </a:r>
            <a:r>
              <a:rPr lang="en-US" dirty="0"/>
              <a:t> </a:t>
            </a:r>
            <a:r>
              <a:rPr lang="en-US" dirty="0" err="1"/>
              <a:t>pokožky</a:t>
            </a:r>
            <a:r>
              <a:rPr lang="en-US" dirty="0"/>
              <a:t>; </a:t>
            </a:r>
            <a:r>
              <a:rPr lang="en-US" dirty="0" err="1"/>
              <a:t>tvoří</a:t>
            </a:r>
            <a:r>
              <a:rPr lang="en-US" dirty="0"/>
              <a:t> </a:t>
            </a:r>
            <a:r>
              <a:rPr lang="en-US" dirty="0" err="1"/>
              <a:t>lamelární</a:t>
            </a:r>
            <a:r>
              <a:rPr lang="en-US" dirty="0"/>
              <a:t> </a:t>
            </a:r>
            <a:r>
              <a:rPr lang="en-US" dirty="0" err="1"/>
              <a:t>tělíska</a:t>
            </a:r>
            <a:r>
              <a:rPr lang="en-US" dirty="0"/>
              <a:t> – </a:t>
            </a:r>
            <a:r>
              <a:rPr lang="en-US" dirty="0" err="1"/>
              <a:t>kontrola</a:t>
            </a:r>
            <a:r>
              <a:rPr lang="en-US" dirty="0"/>
              <a:t> </a:t>
            </a:r>
            <a:r>
              <a:rPr lang="en-US" dirty="0" err="1"/>
              <a:t>odpařování</a:t>
            </a:r>
            <a:r>
              <a:rPr lang="en-US" dirty="0"/>
              <a:t> </a:t>
            </a:r>
            <a:r>
              <a:rPr lang="en-US" dirty="0" err="1"/>
              <a:t>vody</a:t>
            </a:r>
            <a:endParaRPr lang="en-US" dirty="0"/>
          </a:p>
          <a:p>
            <a:r>
              <a:rPr lang="en-US" b="1" dirty="0" err="1"/>
              <a:t>Langerhansovy</a:t>
            </a:r>
            <a:r>
              <a:rPr lang="en-US" b="1" dirty="0"/>
              <a:t> </a:t>
            </a:r>
            <a:r>
              <a:rPr lang="en-US" b="1" dirty="0" err="1"/>
              <a:t>buňky</a:t>
            </a:r>
            <a:r>
              <a:rPr lang="en-US" b="1" dirty="0"/>
              <a:t> </a:t>
            </a:r>
            <a:r>
              <a:rPr lang="en-US" dirty="0" smtClean="0"/>
              <a:t>–</a:t>
            </a:r>
            <a:r>
              <a:rPr lang="cs-CZ" dirty="0" smtClean="0"/>
              <a:t> dendritické buňky původem z kostní dřeně, </a:t>
            </a:r>
            <a:r>
              <a:rPr lang="en-US" dirty="0" err="1" smtClean="0"/>
              <a:t>hvězdicovit</a:t>
            </a:r>
            <a:r>
              <a:rPr lang="cs-CZ" dirty="0" smtClean="0"/>
              <a:t>ý</a:t>
            </a:r>
            <a:r>
              <a:rPr lang="en-US" dirty="0" smtClean="0"/>
              <a:t> </a:t>
            </a:r>
            <a:r>
              <a:rPr lang="cs-CZ" dirty="0" smtClean="0"/>
              <a:t>tvar</a:t>
            </a:r>
            <a:r>
              <a:rPr lang="en-US" dirty="0" smtClean="0"/>
              <a:t>, </a:t>
            </a:r>
            <a:r>
              <a:rPr lang="en-US" dirty="0"/>
              <a:t>APC; </a:t>
            </a:r>
            <a:r>
              <a:rPr lang="en-US" dirty="0" err="1"/>
              <a:t>ve</a:t>
            </a:r>
            <a:r>
              <a:rPr lang="en-US" dirty="0"/>
              <a:t> stratum spinosum</a:t>
            </a:r>
          </a:p>
          <a:p>
            <a:r>
              <a:rPr lang="en-US" b="1" dirty="0" err="1"/>
              <a:t>Merkelovy</a:t>
            </a:r>
            <a:r>
              <a:rPr lang="en-US" b="1" dirty="0"/>
              <a:t> </a:t>
            </a:r>
            <a:r>
              <a:rPr lang="en-US" b="1" dirty="0" err="1"/>
              <a:t>buňky</a:t>
            </a:r>
            <a:r>
              <a:rPr lang="en-US" b="1" dirty="0"/>
              <a:t> </a:t>
            </a:r>
            <a:r>
              <a:rPr lang="en-US" dirty="0"/>
              <a:t>– </a:t>
            </a:r>
            <a:r>
              <a:rPr lang="en-US" dirty="0" err="1"/>
              <a:t>mechanoreceptory</a:t>
            </a:r>
            <a:r>
              <a:rPr lang="en-US" dirty="0"/>
              <a:t> (</a:t>
            </a:r>
            <a:r>
              <a:rPr lang="en-US" dirty="0" err="1"/>
              <a:t>při</a:t>
            </a:r>
            <a:r>
              <a:rPr lang="en-US" dirty="0"/>
              <a:t> </a:t>
            </a:r>
            <a:r>
              <a:rPr lang="en-US" dirty="0" err="1"/>
              <a:t>jejich</a:t>
            </a:r>
            <a:r>
              <a:rPr lang="en-US" dirty="0"/>
              <a:t> </a:t>
            </a:r>
            <a:r>
              <a:rPr lang="en-US" dirty="0" err="1"/>
              <a:t>bazi</a:t>
            </a:r>
            <a:r>
              <a:rPr lang="en-US" dirty="0"/>
              <a:t> </a:t>
            </a:r>
            <a:r>
              <a:rPr lang="en-US" dirty="0" err="1"/>
              <a:t>jsou</a:t>
            </a:r>
            <a:r>
              <a:rPr lang="en-US" dirty="0"/>
              <a:t> </a:t>
            </a:r>
            <a:r>
              <a:rPr lang="en-US" dirty="0" err="1"/>
              <a:t>volná</a:t>
            </a:r>
            <a:r>
              <a:rPr lang="en-US" dirty="0"/>
              <a:t> </a:t>
            </a:r>
            <a:r>
              <a:rPr lang="en-US" dirty="0" err="1"/>
              <a:t>nervová</a:t>
            </a:r>
            <a:r>
              <a:rPr lang="en-US" dirty="0"/>
              <a:t> </a:t>
            </a:r>
            <a:r>
              <a:rPr lang="en-US" dirty="0" err="1"/>
              <a:t>zakončení</a:t>
            </a:r>
            <a:r>
              <a:rPr lang="en-US" dirty="0"/>
              <a:t> – </a:t>
            </a:r>
            <a:r>
              <a:rPr lang="en-US" dirty="0" err="1"/>
              <a:t>dendrit</a:t>
            </a:r>
            <a:r>
              <a:rPr lang="en-US" dirty="0"/>
              <a:t> </a:t>
            </a:r>
            <a:r>
              <a:rPr lang="en-US" dirty="0" err="1"/>
              <a:t>pseudounipolárního</a:t>
            </a:r>
            <a:r>
              <a:rPr lang="en-US" dirty="0"/>
              <a:t> </a:t>
            </a:r>
            <a:r>
              <a:rPr lang="en-US" dirty="0" err="1"/>
              <a:t>neuronu</a:t>
            </a:r>
            <a:r>
              <a:rPr lang="en-US" dirty="0"/>
              <a:t>); </a:t>
            </a:r>
            <a:r>
              <a:rPr lang="en-US" dirty="0" err="1"/>
              <a:t>ve</a:t>
            </a:r>
            <a:r>
              <a:rPr lang="en-US" dirty="0"/>
              <a:t> stratum </a:t>
            </a:r>
            <a:r>
              <a:rPr lang="en-US" dirty="0" err="1"/>
              <a:t>basale</a:t>
            </a:r>
            <a:endParaRPr lang="en-US" dirty="0"/>
          </a:p>
          <a:p>
            <a:r>
              <a:rPr lang="en-US" b="1" dirty="0" err="1"/>
              <a:t>melanocyty</a:t>
            </a:r>
            <a:r>
              <a:rPr lang="en-US" dirty="0"/>
              <a:t> </a:t>
            </a:r>
            <a:r>
              <a:rPr lang="en-US" dirty="0" smtClean="0"/>
              <a:t>–</a:t>
            </a:r>
            <a:r>
              <a:rPr lang="cs-CZ" dirty="0" smtClean="0"/>
              <a:t> pocházejí s neurální lišty a do epidermis vcestovaly,</a:t>
            </a:r>
            <a:r>
              <a:rPr lang="en-US" dirty="0" smtClean="0"/>
              <a:t> </a:t>
            </a:r>
            <a:r>
              <a:rPr lang="en-US" dirty="0" err="1"/>
              <a:t>produkce</a:t>
            </a:r>
            <a:r>
              <a:rPr lang="en-US" dirty="0"/>
              <a:t> </a:t>
            </a:r>
            <a:r>
              <a:rPr lang="en-US" dirty="0" err="1"/>
              <a:t>melaninu</a:t>
            </a:r>
            <a:r>
              <a:rPr lang="en-US" dirty="0"/>
              <a:t> (</a:t>
            </a:r>
            <a:r>
              <a:rPr lang="en-US" dirty="0" err="1"/>
              <a:t>eu</a:t>
            </a:r>
            <a:r>
              <a:rPr lang="en-US" dirty="0"/>
              <a:t>/</a:t>
            </a:r>
            <a:r>
              <a:rPr lang="en-US" dirty="0" err="1"/>
              <a:t>feomelanin</a:t>
            </a:r>
            <a:r>
              <a:rPr lang="en-US" dirty="0"/>
              <a:t>) → </a:t>
            </a:r>
            <a:r>
              <a:rPr lang="en-US" dirty="0" err="1"/>
              <a:t>uvolňování</a:t>
            </a:r>
            <a:r>
              <a:rPr lang="en-US" dirty="0"/>
              <a:t> do </a:t>
            </a:r>
            <a:r>
              <a:rPr lang="en-US" dirty="0" err="1"/>
              <a:t>mezib</a:t>
            </a:r>
            <a:r>
              <a:rPr lang="en-US" dirty="0"/>
              <a:t>. </a:t>
            </a:r>
            <a:r>
              <a:rPr lang="en-US" dirty="0" err="1"/>
              <a:t>prostor</a:t>
            </a:r>
            <a:r>
              <a:rPr lang="en-US" dirty="0"/>
              <a:t> → </a:t>
            </a:r>
            <a:r>
              <a:rPr lang="en-US" dirty="0" err="1"/>
              <a:t>vychytávání</a:t>
            </a:r>
            <a:r>
              <a:rPr lang="en-US" dirty="0"/>
              <a:t> </a:t>
            </a:r>
            <a:r>
              <a:rPr lang="en-US" dirty="0" err="1" smtClean="0"/>
              <a:t>keratinocyty</a:t>
            </a:r>
            <a:r>
              <a:rPr lang="cs-CZ" dirty="0" smtClean="0"/>
              <a:t> (1/36)</a:t>
            </a:r>
            <a:r>
              <a:rPr lang="en-US" dirty="0" smtClean="0"/>
              <a:t> </a:t>
            </a:r>
            <a:r>
              <a:rPr lang="en-US" dirty="0"/>
              <a:t>→ </a:t>
            </a:r>
            <a:r>
              <a:rPr lang="en-US" dirty="0" err="1"/>
              <a:t>rozložení</a:t>
            </a:r>
            <a:r>
              <a:rPr lang="en-US" dirty="0"/>
              <a:t> </a:t>
            </a:r>
            <a:r>
              <a:rPr lang="en-US" dirty="0" err="1"/>
              <a:t>pigmentu</a:t>
            </a:r>
            <a:r>
              <a:rPr lang="en-US" dirty="0"/>
              <a:t>; </a:t>
            </a:r>
            <a:r>
              <a:rPr lang="en-US" dirty="0" err="1"/>
              <a:t>ve</a:t>
            </a:r>
            <a:r>
              <a:rPr lang="en-US" dirty="0"/>
              <a:t> stratum </a:t>
            </a:r>
            <a:r>
              <a:rPr lang="en-US" dirty="0" err="1" smtClean="0"/>
              <a:t>germinativum</a:t>
            </a:r>
            <a:endParaRPr lang="en-US" dirty="0"/>
          </a:p>
        </p:txBody>
      </p:sp>
    </p:spTree>
    <p:extLst>
      <p:ext uri="{BB962C8B-B14F-4D97-AF65-F5344CB8AC3E}">
        <p14:creationId xmlns:p14="http://schemas.microsoft.com/office/powerpoint/2010/main" val="34660891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ŠKÁRA</a:t>
            </a:r>
            <a:endParaRPr lang="en-US" dirty="0"/>
          </a:p>
        </p:txBody>
      </p:sp>
      <p:sp>
        <p:nvSpPr>
          <p:cNvPr id="3" name="Zástupný symbol pro obsah 2"/>
          <p:cNvSpPr>
            <a:spLocks noGrp="1"/>
          </p:cNvSpPr>
          <p:nvPr>
            <p:ph idx="1"/>
          </p:nvPr>
        </p:nvSpPr>
        <p:spPr/>
        <p:txBody>
          <a:bodyPr/>
          <a:lstStyle/>
          <a:p>
            <a:r>
              <a:rPr lang="cs-CZ" dirty="0"/>
              <a:t>odděluje dermis od hypodermis</a:t>
            </a:r>
          </a:p>
          <a:p>
            <a:r>
              <a:rPr lang="cs-CZ" b="1" dirty="0" err="1"/>
              <a:t>stratum</a:t>
            </a:r>
            <a:r>
              <a:rPr lang="cs-CZ" b="1" dirty="0"/>
              <a:t> </a:t>
            </a:r>
            <a:r>
              <a:rPr lang="cs-CZ" b="1" dirty="0" err="1"/>
              <a:t>papillare</a:t>
            </a:r>
            <a:r>
              <a:rPr lang="cs-CZ" b="1" dirty="0"/>
              <a:t> </a:t>
            </a:r>
            <a:r>
              <a:rPr lang="cs-CZ" b="1" dirty="0" smtClean="0"/>
              <a:t>– </a:t>
            </a:r>
            <a:r>
              <a:rPr lang="cs-CZ" dirty="0" smtClean="0"/>
              <a:t>řídké vazivo vybíhající </a:t>
            </a:r>
            <a:r>
              <a:rPr lang="cs-CZ" dirty="0"/>
              <a:t>proti epidermis = </a:t>
            </a:r>
            <a:r>
              <a:rPr lang="cs-CZ" b="1" dirty="0"/>
              <a:t>papily</a:t>
            </a:r>
            <a:r>
              <a:rPr lang="cs-CZ" dirty="0"/>
              <a:t> – v nich cévní a nervové zásobení</a:t>
            </a:r>
          </a:p>
          <a:p>
            <a:pPr lvl="1"/>
            <a:r>
              <a:rPr lang="cs-CZ" dirty="0"/>
              <a:t>přítomnost sensitivní inervace (</a:t>
            </a:r>
            <a:r>
              <a:rPr lang="cs-CZ" dirty="0" err="1"/>
              <a:t>Merkelovy</a:t>
            </a:r>
            <a:r>
              <a:rPr lang="cs-CZ" dirty="0"/>
              <a:t> buňky a Meissnerova tělíska)</a:t>
            </a:r>
          </a:p>
          <a:p>
            <a:r>
              <a:rPr lang="cs-CZ" b="1" dirty="0" err="1"/>
              <a:t>stratum</a:t>
            </a:r>
            <a:r>
              <a:rPr lang="cs-CZ" b="1" dirty="0"/>
              <a:t> </a:t>
            </a:r>
            <a:r>
              <a:rPr lang="cs-CZ" b="1" dirty="0" err="1"/>
              <a:t>reticulare</a:t>
            </a:r>
            <a:r>
              <a:rPr lang="cs-CZ" b="1" dirty="0"/>
              <a:t> – </a:t>
            </a:r>
            <a:r>
              <a:rPr lang="cs-CZ" dirty="0" smtClean="0"/>
              <a:t>tuhé </a:t>
            </a:r>
            <a:r>
              <a:rPr lang="cs-CZ" dirty="0" err="1" smtClean="0"/>
              <a:t>psťovité</a:t>
            </a:r>
            <a:r>
              <a:rPr lang="cs-CZ" dirty="0" smtClean="0"/>
              <a:t> vazivo, </a:t>
            </a:r>
            <a:r>
              <a:rPr lang="cs-CZ" dirty="0"/>
              <a:t>cévní a nervové zásobení; kožní adnexa a smyslová </a:t>
            </a:r>
            <a:r>
              <a:rPr lang="cs-CZ" dirty="0" smtClean="0"/>
              <a:t>tělíska</a:t>
            </a:r>
            <a:endParaRPr lang="en-US" b="1" dirty="0"/>
          </a:p>
        </p:txBody>
      </p:sp>
    </p:spTree>
    <p:extLst>
      <p:ext uri="{BB962C8B-B14F-4D97-AF65-F5344CB8AC3E}">
        <p14:creationId xmlns:p14="http://schemas.microsoft.com/office/powerpoint/2010/main" val="3069524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81992"/>
            <a:ext cx="3024336" cy="3420380"/>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3016"/>
            <a:ext cx="4755950" cy="3168352"/>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4751" y="3556227"/>
            <a:ext cx="3515761" cy="3240360"/>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2700" y="188640"/>
            <a:ext cx="4219579" cy="3312369"/>
          </a:xfrm>
          <a:prstGeom prst="rect">
            <a:avLst/>
          </a:prstGeom>
        </p:spPr>
      </p:pic>
    </p:spTree>
    <p:extLst>
      <p:ext uri="{BB962C8B-B14F-4D97-AF65-F5344CB8AC3E}">
        <p14:creationId xmlns:p14="http://schemas.microsoft.com/office/powerpoint/2010/main" val="4218389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KOŽNÍ ŽLÁZY</a:t>
            </a:r>
          </a:p>
        </p:txBody>
      </p:sp>
      <p:sp>
        <p:nvSpPr>
          <p:cNvPr id="3" name="Zástupný symbol pro obsah 2"/>
          <p:cNvSpPr>
            <a:spLocks noGrp="1"/>
          </p:cNvSpPr>
          <p:nvPr>
            <p:ph idx="1"/>
          </p:nvPr>
        </p:nvSpPr>
        <p:spPr/>
        <p:txBody>
          <a:bodyPr/>
          <a:lstStyle/>
          <a:p>
            <a:pPr marL="0" indent="0">
              <a:buNone/>
            </a:pPr>
            <a:r>
              <a:rPr lang="cs-CZ" sz="2000" b="1" dirty="0"/>
              <a:t>MAZOVÉ KOŽNÍ ŽLÁZY</a:t>
            </a:r>
          </a:p>
          <a:p>
            <a:r>
              <a:rPr lang="cs-CZ" sz="2000" b="1" dirty="0"/>
              <a:t>exokrinní, </a:t>
            </a:r>
            <a:r>
              <a:rPr lang="cs-CZ" sz="2000" b="1" dirty="0" err="1"/>
              <a:t>exoepitelová</a:t>
            </a:r>
            <a:endParaRPr lang="cs-CZ" sz="2000" b="1" dirty="0"/>
          </a:p>
          <a:p>
            <a:r>
              <a:rPr lang="cs-CZ" sz="2000" b="1" dirty="0"/>
              <a:t>SEKREČNÍ ODDÍL:</a:t>
            </a:r>
          </a:p>
          <a:p>
            <a:pPr lvl="1"/>
            <a:r>
              <a:rPr lang="cs-CZ" sz="1800" b="1" dirty="0"/>
              <a:t>alveolární</a:t>
            </a:r>
            <a:r>
              <a:rPr lang="cs-CZ" sz="1800" dirty="0"/>
              <a:t> - sekreční oddíl má kulovitý tvar</a:t>
            </a:r>
          </a:p>
          <a:p>
            <a:pPr lvl="1"/>
            <a:r>
              <a:rPr lang="cs-CZ" sz="1800" b="1" dirty="0"/>
              <a:t>rozvětvená</a:t>
            </a:r>
            <a:r>
              <a:rPr lang="cs-CZ" sz="1800" dirty="0"/>
              <a:t> – více sekrečních oddílů, které navazují na jeden vývodní oddíl (volně ústí na povrch kůže nebo je vázán na vlasový folikul – m. </a:t>
            </a:r>
            <a:r>
              <a:rPr lang="cs-CZ" sz="1800" dirty="0" err="1"/>
              <a:t>arrector</a:t>
            </a:r>
            <a:r>
              <a:rPr lang="cs-CZ" sz="1800" dirty="0"/>
              <a:t> </a:t>
            </a:r>
            <a:r>
              <a:rPr lang="cs-CZ" sz="1800" dirty="0" err="1"/>
              <a:t>pilli</a:t>
            </a:r>
            <a:r>
              <a:rPr lang="cs-CZ" sz="1800" dirty="0"/>
              <a:t>)</a:t>
            </a:r>
          </a:p>
          <a:p>
            <a:pPr lvl="1"/>
            <a:r>
              <a:rPr lang="cs-CZ" sz="1800" b="1" dirty="0" err="1"/>
              <a:t>polyptychní</a:t>
            </a:r>
            <a:r>
              <a:rPr lang="cs-CZ" sz="1800" dirty="0"/>
              <a:t> – více vrstev </a:t>
            </a:r>
            <a:r>
              <a:rPr lang="cs-CZ" sz="1800" dirty="0" err="1"/>
              <a:t>keratinocytů</a:t>
            </a:r>
            <a:r>
              <a:rPr lang="cs-CZ" sz="1800" dirty="0"/>
              <a:t>, které vystýlají žlázu. Bazální buňky mají vysokou proliferační aktivitu (tmavá vrstva u BM) → jejich neustálá náhrada, které podléhají tukové degeneraci</a:t>
            </a:r>
          </a:p>
          <a:p>
            <a:r>
              <a:rPr lang="cs-CZ" sz="2000" dirty="0"/>
              <a:t>způsob sekrece je</a:t>
            </a:r>
            <a:r>
              <a:rPr lang="cs-CZ" sz="2000" b="1" dirty="0"/>
              <a:t> </a:t>
            </a:r>
            <a:r>
              <a:rPr lang="cs-CZ" sz="2000" b="1" dirty="0" err="1"/>
              <a:t>holokrinní</a:t>
            </a:r>
            <a:r>
              <a:rPr lang="cs-CZ" sz="2000" dirty="0"/>
              <a:t>; sekret je tukové povahy (maz)</a:t>
            </a:r>
          </a:p>
          <a:p>
            <a:r>
              <a:rPr lang="cs-CZ" sz="2000" dirty="0"/>
              <a:t>lokalizace: celý povrch těla mimo dlaň a bříška prstů ruky a </a:t>
            </a:r>
            <a:r>
              <a:rPr lang="cs-CZ" sz="2000" dirty="0" err="1"/>
              <a:t>plosky</a:t>
            </a:r>
            <a:r>
              <a:rPr lang="cs-CZ" sz="2000" dirty="0"/>
              <a:t> nohy a červeň rtu</a:t>
            </a:r>
          </a:p>
          <a:p>
            <a:endParaRPr lang="en-US" sz="2000" dirty="0"/>
          </a:p>
        </p:txBody>
      </p:sp>
    </p:spTree>
    <p:extLst>
      <p:ext uri="{BB962C8B-B14F-4D97-AF65-F5344CB8AC3E}">
        <p14:creationId xmlns:p14="http://schemas.microsoft.com/office/powerpoint/2010/main" val="3088620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KOŽNÍ ŽLÁZY</a:t>
            </a:r>
          </a:p>
        </p:txBody>
      </p:sp>
      <p:sp>
        <p:nvSpPr>
          <p:cNvPr id="3" name="Zástupný symbol pro obsah 2"/>
          <p:cNvSpPr>
            <a:spLocks noGrp="1"/>
          </p:cNvSpPr>
          <p:nvPr>
            <p:ph idx="1"/>
          </p:nvPr>
        </p:nvSpPr>
        <p:spPr/>
        <p:txBody>
          <a:bodyPr/>
          <a:lstStyle/>
          <a:p>
            <a:pPr marL="0" indent="0">
              <a:buNone/>
            </a:pPr>
            <a:r>
              <a:rPr lang="cs-CZ" b="1" dirty="0"/>
              <a:t>MAZOVÉ KOŽNÍ ŽLÁZY</a:t>
            </a:r>
          </a:p>
          <a:p>
            <a:pPr marL="0" indent="0">
              <a:buNone/>
            </a:pPr>
            <a:r>
              <a:rPr lang="cs-CZ" b="1" dirty="0"/>
              <a:t>VÝVODNÍ ODDÍL: </a:t>
            </a:r>
          </a:p>
          <a:p>
            <a:pPr lvl="1"/>
            <a:r>
              <a:rPr lang="cs-CZ" b="1" dirty="0"/>
              <a:t>vyústění do vlasového folikulu </a:t>
            </a:r>
            <a:r>
              <a:rPr lang="cs-CZ" dirty="0"/>
              <a:t>– většina mazových žláz, vývodní část má epitel vrstevnatý dlaždicový, jehož koncová část tohoto vývodu rohovatí</a:t>
            </a:r>
          </a:p>
          <a:p>
            <a:pPr lvl="1"/>
            <a:r>
              <a:rPr lang="cs-CZ" b="1" dirty="0"/>
              <a:t>volné mazové žlázy </a:t>
            </a:r>
            <a:r>
              <a:rPr lang="cs-CZ" dirty="0"/>
              <a:t>– na povrch pokožky, koncová část vývodu rohovatí (</a:t>
            </a:r>
            <a:r>
              <a:rPr lang="cs-CZ" dirty="0" err="1"/>
              <a:t>vrst</a:t>
            </a:r>
            <a:r>
              <a:rPr lang="cs-CZ" dirty="0"/>
              <a:t>. </a:t>
            </a:r>
            <a:r>
              <a:rPr lang="cs-CZ" dirty="0" err="1"/>
              <a:t>dlažd</a:t>
            </a:r>
            <a:r>
              <a:rPr lang="cs-CZ" dirty="0"/>
              <a:t>. tence rohovatějící epitel); </a:t>
            </a:r>
          </a:p>
          <a:p>
            <a:pPr lvl="2"/>
            <a:r>
              <a:rPr lang="cs-CZ" b="1" dirty="0"/>
              <a:t>lokalizace</a:t>
            </a:r>
            <a:r>
              <a:rPr lang="cs-CZ" b="1" dirty="0" smtClean="0"/>
              <a:t>:</a:t>
            </a:r>
            <a:r>
              <a:rPr lang="cs-CZ" dirty="0" smtClean="0"/>
              <a:t> </a:t>
            </a:r>
            <a:r>
              <a:rPr lang="cs-CZ" dirty="0"/>
              <a:t>zevní zvukovod (</a:t>
            </a:r>
            <a:r>
              <a:rPr lang="cs-CZ" dirty="0" err="1"/>
              <a:t>ceruminální</a:t>
            </a:r>
            <a:r>
              <a:rPr lang="cs-CZ" dirty="0"/>
              <a:t> žlázky), oční víčko (</a:t>
            </a:r>
            <a:r>
              <a:rPr lang="cs-CZ" dirty="0" err="1"/>
              <a:t>Meibomská</a:t>
            </a:r>
            <a:r>
              <a:rPr lang="cs-CZ" dirty="0"/>
              <a:t> žláza), rty, </a:t>
            </a:r>
            <a:r>
              <a:rPr lang="cs-CZ" dirty="0" err="1"/>
              <a:t>glans</a:t>
            </a:r>
            <a:r>
              <a:rPr lang="cs-CZ" dirty="0"/>
              <a:t> penis, labia </a:t>
            </a:r>
            <a:r>
              <a:rPr lang="cs-CZ" dirty="0" err="1"/>
              <a:t>minora</a:t>
            </a:r>
            <a:r>
              <a:rPr lang="cs-CZ" dirty="0"/>
              <a:t>, dvorec prsní bradavky</a:t>
            </a:r>
          </a:p>
          <a:p>
            <a:endParaRPr lang="en-US" sz="2000" dirty="0"/>
          </a:p>
        </p:txBody>
      </p:sp>
    </p:spTree>
    <p:extLst>
      <p:ext uri="{BB962C8B-B14F-4D97-AF65-F5344CB8AC3E}">
        <p14:creationId xmlns:p14="http://schemas.microsoft.com/office/powerpoint/2010/main" val="1627610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HYPODERMIS</a:t>
            </a:r>
            <a:endParaRPr lang="en-US" dirty="0"/>
          </a:p>
        </p:txBody>
      </p:sp>
      <p:sp>
        <p:nvSpPr>
          <p:cNvPr id="3" name="Zástupný symbol pro obsah 2"/>
          <p:cNvSpPr>
            <a:spLocks noGrp="1"/>
          </p:cNvSpPr>
          <p:nvPr>
            <p:ph idx="1"/>
          </p:nvPr>
        </p:nvSpPr>
        <p:spPr/>
        <p:txBody>
          <a:bodyPr/>
          <a:lstStyle/>
          <a:p>
            <a:r>
              <a:rPr lang="cs-CZ" dirty="0"/>
              <a:t>spojuje kůži s podkladem (svalová fascie, periost, perichondrium)</a:t>
            </a:r>
          </a:p>
          <a:p>
            <a:r>
              <a:rPr lang="cs-CZ" dirty="0"/>
              <a:t>tvořena lalůčky tukového vaziva (nebo </a:t>
            </a:r>
            <a:r>
              <a:rPr lang="cs-CZ" dirty="0" smtClean="0"/>
              <a:t>řídkým vazivem </a:t>
            </a:r>
            <a:r>
              <a:rPr lang="cs-CZ" dirty="0"/>
              <a:t>v místech, kde je kůže volně pohyblivá)</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100384"/>
            <a:ext cx="4896544" cy="3672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750" y="3503286"/>
            <a:ext cx="5069947" cy="3275186"/>
          </a:xfrm>
          <a:prstGeom prst="rect">
            <a:avLst/>
          </a:prstGeom>
        </p:spPr>
      </p:pic>
    </p:spTree>
    <p:extLst>
      <p:ext uri="{BB962C8B-B14F-4D97-AF65-F5344CB8AC3E}">
        <p14:creationId xmlns:p14="http://schemas.microsoft.com/office/powerpoint/2010/main" val="257780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VLASOVÝ </a:t>
            </a:r>
            <a:r>
              <a:rPr lang="cs-CZ" dirty="0" smtClean="0"/>
              <a:t>FOLIKUL</a:t>
            </a:r>
            <a:endParaRPr lang="en-US" dirty="0"/>
          </a:p>
        </p:txBody>
      </p:sp>
      <p:sp>
        <p:nvSpPr>
          <p:cNvPr id="3" name="Zástupný symbol pro obsah 2"/>
          <p:cNvSpPr>
            <a:spLocks noGrp="1"/>
          </p:cNvSpPr>
          <p:nvPr>
            <p:ph idx="1"/>
          </p:nvPr>
        </p:nvSpPr>
        <p:spPr/>
        <p:txBody>
          <a:bodyPr/>
          <a:lstStyle/>
          <a:p>
            <a:r>
              <a:rPr lang="cs-CZ" sz="2000" dirty="0"/>
              <a:t>útvary zrohovatělého epitelu </a:t>
            </a:r>
          </a:p>
          <a:p>
            <a:r>
              <a:rPr lang="cs-CZ" sz="2000" dirty="0"/>
              <a:t>2 části: </a:t>
            </a:r>
            <a:r>
              <a:rPr lang="cs-CZ" sz="2000" b="1" dirty="0" err="1"/>
              <a:t>scapus</a:t>
            </a:r>
            <a:r>
              <a:rPr lang="cs-CZ" sz="2000" b="1" dirty="0"/>
              <a:t> pili </a:t>
            </a:r>
            <a:r>
              <a:rPr lang="cs-CZ" sz="2000" dirty="0"/>
              <a:t>– ční nad pokožku</a:t>
            </a:r>
          </a:p>
          <a:p>
            <a:pPr marL="0" indent="0">
              <a:buNone/>
            </a:pPr>
            <a:r>
              <a:rPr lang="cs-CZ" sz="2000" dirty="0"/>
              <a:t>	       </a:t>
            </a:r>
            <a:r>
              <a:rPr lang="cs-CZ" sz="2000" b="1" dirty="0"/>
              <a:t>radix pili </a:t>
            </a:r>
            <a:r>
              <a:rPr lang="cs-CZ" sz="2000" dirty="0"/>
              <a:t>– část zanořená do kůže</a:t>
            </a:r>
          </a:p>
          <a:p>
            <a:r>
              <a:rPr lang="cs-CZ" sz="2000" dirty="0"/>
              <a:t>kořen vlasu + vlasová cibulka + vazivové pochvy vlasu = </a:t>
            </a:r>
            <a:r>
              <a:rPr lang="cs-CZ" sz="2000" b="1" dirty="0"/>
              <a:t>vlasový folikul </a:t>
            </a:r>
          </a:p>
          <a:p>
            <a:pPr lvl="1"/>
            <a:r>
              <a:rPr lang="cs-CZ" sz="1800" b="1" dirty="0"/>
              <a:t>vlasová cibulka </a:t>
            </a:r>
            <a:r>
              <a:rPr lang="cs-CZ" sz="1800" dirty="0"/>
              <a:t>– v podkožním vazivu, mitoticky aktivní buňky – postupně rohovatí; přítomnost melanocytů</a:t>
            </a:r>
          </a:p>
          <a:p>
            <a:pPr lvl="1"/>
            <a:r>
              <a:rPr lang="cs-CZ" sz="1800" b="1" dirty="0"/>
              <a:t>papila vlasu </a:t>
            </a:r>
            <a:r>
              <a:rPr lang="cs-CZ" sz="1800" dirty="0"/>
              <a:t>– </a:t>
            </a:r>
            <a:r>
              <a:rPr lang="cs-CZ" sz="1800" dirty="0" err="1"/>
              <a:t>řkv</a:t>
            </a:r>
            <a:r>
              <a:rPr lang="cs-CZ" sz="1800" dirty="0"/>
              <a:t> + melanocyty</a:t>
            </a:r>
          </a:p>
          <a:p>
            <a:pPr lvl="1"/>
            <a:r>
              <a:rPr lang="cs-CZ" sz="1800" b="1" dirty="0"/>
              <a:t>dřeň vlasu </a:t>
            </a:r>
            <a:r>
              <a:rPr lang="cs-CZ" sz="1800" dirty="0"/>
              <a:t>– jen u silnějších vlasů; </a:t>
            </a:r>
            <a:r>
              <a:rPr lang="cs-CZ" sz="1800" dirty="0" err="1"/>
              <a:t>trichohyalinová</a:t>
            </a:r>
            <a:r>
              <a:rPr lang="cs-CZ" sz="1800" dirty="0"/>
              <a:t> zrna</a:t>
            </a:r>
          </a:p>
          <a:p>
            <a:pPr lvl="1"/>
            <a:r>
              <a:rPr lang="cs-CZ" sz="1800" b="1" dirty="0"/>
              <a:t>kůra vlasu </a:t>
            </a:r>
            <a:r>
              <a:rPr lang="cs-CZ" sz="1800" dirty="0"/>
              <a:t>– </a:t>
            </a:r>
            <a:r>
              <a:rPr lang="cs-CZ" sz="1800" dirty="0" err="1"/>
              <a:t>keratinizované</a:t>
            </a:r>
            <a:r>
              <a:rPr lang="cs-CZ" sz="1800" dirty="0"/>
              <a:t> buňky, na povrchu mají kutikulu</a:t>
            </a:r>
          </a:p>
          <a:p>
            <a:pPr lvl="1"/>
            <a:r>
              <a:rPr lang="cs-CZ" sz="1800" b="1" dirty="0"/>
              <a:t>vnitřní epitelová pochva </a:t>
            </a:r>
            <a:r>
              <a:rPr lang="cs-CZ" sz="1800" dirty="0"/>
              <a:t>– kutikula + </a:t>
            </a:r>
            <a:r>
              <a:rPr lang="cs-CZ" sz="1800" dirty="0" err="1"/>
              <a:t>Huxleyova</a:t>
            </a:r>
            <a:r>
              <a:rPr lang="cs-CZ" sz="1800" dirty="0"/>
              <a:t> + </a:t>
            </a:r>
            <a:r>
              <a:rPr lang="cs-CZ" sz="1800" dirty="0" err="1"/>
              <a:t>Henleova</a:t>
            </a:r>
            <a:r>
              <a:rPr lang="cs-CZ" sz="1800" dirty="0"/>
              <a:t> pochva</a:t>
            </a:r>
          </a:p>
          <a:p>
            <a:pPr lvl="1"/>
            <a:r>
              <a:rPr lang="cs-CZ" sz="1800" b="1" dirty="0"/>
              <a:t>vnější epitelová pochva </a:t>
            </a:r>
            <a:r>
              <a:rPr lang="cs-CZ" sz="1800" dirty="0"/>
              <a:t>– vnořená zárodečná vrstva epidermis</a:t>
            </a:r>
          </a:p>
          <a:p>
            <a:pPr lvl="1"/>
            <a:r>
              <a:rPr lang="cs-CZ" sz="1800" b="1" dirty="0"/>
              <a:t>sklovitá blanka </a:t>
            </a:r>
            <a:r>
              <a:rPr lang="cs-CZ" sz="1800" dirty="0"/>
              <a:t>– BL epidermis</a:t>
            </a:r>
          </a:p>
          <a:p>
            <a:pPr lvl="1"/>
            <a:r>
              <a:rPr lang="cs-CZ" sz="1800" b="1" dirty="0"/>
              <a:t>vazivová pochva – </a:t>
            </a:r>
            <a:r>
              <a:rPr lang="cs-CZ" sz="1800" dirty="0" err="1"/>
              <a:t>kolag</a:t>
            </a:r>
            <a:r>
              <a:rPr lang="cs-CZ" sz="1800" dirty="0"/>
              <a:t>. vazivo dermis</a:t>
            </a:r>
            <a:endParaRPr lang="cs-CZ" sz="1800" b="1" dirty="0"/>
          </a:p>
          <a:p>
            <a:endParaRPr lang="en-US" sz="2000" dirty="0"/>
          </a:p>
        </p:txBody>
      </p:sp>
    </p:spTree>
    <p:extLst>
      <p:ext uri="{BB962C8B-B14F-4D97-AF65-F5344CB8AC3E}">
        <p14:creationId xmlns:p14="http://schemas.microsoft.com/office/powerpoint/2010/main" val="3897011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Vlasový folikul</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340768"/>
            <a:ext cx="5656445" cy="539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4055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102" y="1052736"/>
            <a:ext cx="8282990" cy="5011339"/>
          </a:xfrm>
        </p:spPr>
      </p:pic>
    </p:spTree>
    <p:extLst>
      <p:ext uri="{BB962C8B-B14F-4D97-AF65-F5344CB8AC3E}">
        <p14:creationId xmlns:p14="http://schemas.microsoft.com/office/powerpoint/2010/main" val="2119913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7" name="Obdélník 6"/>
          <p:cNvSpPr/>
          <p:nvPr/>
        </p:nvSpPr>
        <p:spPr>
          <a:xfrm>
            <a:off x="2267744" y="3645024"/>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81827" y="3863430"/>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81827" y="5229200"/>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80330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Cyklus vlasového folikulu</a:t>
            </a:r>
            <a:endParaRPr lang="en-US" dirty="0"/>
          </a:p>
        </p:txBody>
      </p:sp>
      <p:sp>
        <p:nvSpPr>
          <p:cNvPr id="5" name="Zástupný symbol pro obsah 2"/>
          <p:cNvSpPr>
            <a:spLocks noGrp="1"/>
          </p:cNvSpPr>
          <p:nvPr>
            <p:ph idx="1"/>
          </p:nvPr>
        </p:nvSpPr>
        <p:spPr>
          <a:xfrm>
            <a:off x="7247025" y="1412776"/>
            <a:ext cx="1896975" cy="5173614"/>
          </a:xfrm>
        </p:spPr>
        <p:txBody>
          <a:bodyPr/>
          <a:lstStyle/>
          <a:p>
            <a:r>
              <a:rPr lang="cs-CZ" sz="1600" dirty="0" err="1" smtClean="0"/>
              <a:t>Anagen</a:t>
            </a:r>
            <a:r>
              <a:rPr lang="cs-CZ" sz="1600" dirty="0" smtClean="0"/>
              <a:t> – aktivní </a:t>
            </a:r>
            <a:r>
              <a:rPr lang="cs-CZ" sz="1600" dirty="0" err="1" smtClean="0"/>
              <a:t>růtová</a:t>
            </a:r>
            <a:r>
              <a:rPr lang="cs-CZ" sz="1600" dirty="0" smtClean="0"/>
              <a:t> fáze, regenerace z </a:t>
            </a:r>
            <a:r>
              <a:rPr lang="cs-CZ" sz="1600" dirty="0" err="1" smtClean="0"/>
              <a:t>epiteliání</a:t>
            </a:r>
            <a:r>
              <a:rPr lang="cs-CZ" sz="1600" dirty="0" smtClean="0"/>
              <a:t> kmenové buňky </a:t>
            </a:r>
          </a:p>
          <a:p>
            <a:r>
              <a:rPr lang="cs-CZ" sz="1600" dirty="0" err="1" smtClean="0"/>
              <a:t>Catagen</a:t>
            </a:r>
            <a:r>
              <a:rPr lang="cs-CZ" sz="1600" dirty="0" smtClean="0"/>
              <a:t> – přechodová fáze, regrese</a:t>
            </a:r>
          </a:p>
          <a:p>
            <a:r>
              <a:rPr lang="cs-CZ" sz="1600" dirty="0" err="1" smtClean="0"/>
              <a:t>Telogen</a:t>
            </a:r>
            <a:r>
              <a:rPr lang="cs-CZ" sz="1600" dirty="0" smtClean="0"/>
              <a:t> - klidová fáze</a:t>
            </a:r>
          </a:p>
          <a:p>
            <a:r>
              <a:rPr lang="cs-CZ" sz="1600" dirty="0" err="1" smtClean="0"/>
              <a:t>Exogen</a:t>
            </a:r>
            <a:r>
              <a:rPr lang="cs-CZ" sz="1600" dirty="0" smtClean="0"/>
              <a:t> – ztráta </a:t>
            </a:r>
          </a:p>
        </p:txBody>
      </p:sp>
      <p:pic>
        <p:nvPicPr>
          <p:cNvPr id="27652" name="Picture 4" descr="https://dm5migu4zj3pb.cloudfront.net/manuscripts/27000/27490/large/JCI0627490.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00808"/>
            <a:ext cx="5699361" cy="466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600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Kmenová buňka vlasového folikulu</a:t>
            </a:r>
            <a:endParaRPr lang="en-US" dirty="0"/>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87710"/>
            <a:ext cx="6099405" cy="423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586372" y="1287710"/>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Obdélník 7"/>
          <p:cNvSpPr/>
          <p:nvPr/>
        </p:nvSpPr>
        <p:spPr>
          <a:xfrm>
            <a:off x="3275856" y="1153244"/>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Obdélník 8"/>
          <p:cNvSpPr/>
          <p:nvPr/>
        </p:nvSpPr>
        <p:spPr>
          <a:xfrm>
            <a:off x="4902696" y="116165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Obdélník 9"/>
          <p:cNvSpPr/>
          <p:nvPr/>
        </p:nvSpPr>
        <p:spPr>
          <a:xfrm>
            <a:off x="6228184" y="116165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97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509120"/>
            <a:ext cx="3382538" cy="2273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851" y="4059138"/>
            <a:ext cx="1733941" cy="262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élník 12"/>
          <p:cNvSpPr/>
          <p:nvPr/>
        </p:nvSpPr>
        <p:spPr>
          <a:xfrm>
            <a:off x="1527851" y="389721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97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053" y="2707914"/>
            <a:ext cx="1535237" cy="69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5606727" y="4252659"/>
            <a:ext cx="4572000" cy="276999"/>
          </a:xfrm>
          <a:prstGeom prst="rect">
            <a:avLst/>
          </a:prstGeom>
        </p:spPr>
        <p:txBody>
          <a:bodyPr>
            <a:spAutoFit/>
          </a:bodyPr>
          <a:lstStyle/>
          <a:p>
            <a:r>
              <a:rPr lang="da-DK" sz="1200" dirty="0" smtClean="0">
                <a:solidFill>
                  <a:schemeClr val="tx1"/>
                </a:solidFill>
              </a:rPr>
              <a:t>Jaks</a:t>
            </a:r>
            <a:r>
              <a:rPr lang="da-DK" sz="1200" dirty="0">
                <a:solidFill>
                  <a:schemeClr val="tx1"/>
                </a:solidFill>
              </a:rPr>
              <a:t>, V.</a:t>
            </a:r>
            <a:r>
              <a:rPr lang="da-DK" sz="1200" i="1" dirty="0">
                <a:solidFill>
                  <a:schemeClr val="tx1"/>
                </a:solidFill>
              </a:rPr>
              <a:t> et al. Nat. Genet. </a:t>
            </a:r>
            <a:r>
              <a:rPr lang="da-DK" sz="1200" b="1" i="1" dirty="0">
                <a:solidFill>
                  <a:schemeClr val="tx1"/>
                </a:solidFill>
              </a:rPr>
              <a:t>40, 1291-1299, (2008).</a:t>
            </a:r>
          </a:p>
        </p:txBody>
      </p:sp>
    </p:spTree>
    <p:extLst>
      <p:ext uri="{BB962C8B-B14F-4D97-AF65-F5344CB8AC3E}">
        <p14:creationId xmlns:p14="http://schemas.microsoft.com/office/powerpoint/2010/main" val="2602332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1" y="188639"/>
            <a:ext cx="5150959" cy="595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594401"/>
            <a:ext cx="31908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88639"/>
            <a:ext cx="2757488" cy="2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261" y="2492897"/>
            <a:ext cx="1842557" cy="216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1819" y="2492897"/>
            <a:ext cx="1699444"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0524" y="4877432"/>
            <a:ext cx="1641017" cy="184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26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33413"/>
            <a:ext cx="8915400" cy="559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53336"/>
            <a:ext cx="37052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788024" y="4941168"/>
            <a:ext cx="3744416" cy="21602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654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11078"/>
            <a:ext cx="7839422" cy="2285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284984"/>
            <a:ext cx="6313339" cy="2752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49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Hojení rány</a:t>
            </a:r>
            <a:endParaRPr lang="en-US" dirty="0"/>
          </a:p>
        </p:txBody>
      </p:sp>
      <p:sp>
        <p:nvSpPr>
          <p:cNvPr id="3" name="Zástupný symbol pro obsah 2"/>
          <p:cNvSpPr>
            <a:spLocks noGrp="1"/>
          </p:cNvSpPr>
          <p:nvPr>
            <p:ph idx="1"/>
          </p:nvPr>
        </p:nvSpPr>
        <p:spPr/>
        <p:txBody>
          <a:bodyPr/>
          <a:lstStyle/>
          <a:p>
            <a:r>
              <a:rPr lang="cs-CZ" sz="2000" dirty="0" smtClean="0"/>
              <a:t>Zajištění homeostázy (</a:t>
            </a:r>
            <a:r>
              <a:rPr lang="cs-CZ" sz="2000" dirty="0" smtClean="0"/>
              <a:t>sekundy </a:t>
            </a:r>
            <a:r>
              <a:rPr lang="cs-CZ" sz="2000" dirty="0"/>
              <a:t>– </a:t>
            </a:r>
            <a:r>
              <a:rPr lang="cs-CZ" sz="2000" dirty="0" smtClean="0"/>
              <a:t>minuty)</a:t>
            </a:r>
          </a:p>
          <a:p>
            <a:pPr lvl="1"/>
            <a:r>
              <a:rPr lang="cs-CZ" sz="1800" dirty="0" smtClean="0"/>
              <a:t>Koagulace</a:t>
            </a:r>
          </a:p>
          <a:p>
            <a:pPr lvl="1"/>
            <a:r>
              <a:rPr lang="cs-CZ" sz="1800" dirty="0" smtClean="0"/>
              <a:t>Provizorní ECM</a:t>
            </a:r>
          </a:p>
          <a:p>
            <a:r>
              <a:rPr lang="cs-CZ" sz="2000" dirty="0" smtClean="0"/>
              <a:t>Zánět (hodiny – dny)</a:t>
            </a:r>
          </a:p>
          <a:p>
            <a:pPr lvl="1"/>
            <a:r>
              <a:rPr lang="cs-CZ" sz="1800" dirty="0" smtClean="0"/>
              <a:t>Infiltrace leukocytů</a:t>
            </a:r>
          </a:p>
          <a:p>
            <a:pPr lvl="1"/>
            <a:r>
              <a:rPr lang="cs-CZ" sz="1800" dirty="0" smtClean="0"/>
              <a:t>Trofické faktory stimulují migraci a proliferaci dalších buněk</a:t>
            </a:r>
          </a:p>
          <a:p>
            <a:r>
              <a:rPr lang="cs-CZ" sz="2000" dirty="0" smtClean="0"/>
              <a:t>Proliferace (dny – týdny)</a:t>
            </a:r>
          </a:p>
          <a:p>
            <a:pPr lvl="1"/>
            <a:r>
              <a:rPr lang="cs-CZ" sz="1800" dirty="0" smtClean="0"/>
              <a:t>Vstup fibroblastů a </a:t>
            </a:r>
            <a:r>
              <a:rPr lang="cs-CZ" sz="1800" dirty="0" err="1" smtClean="0"/>
              <a:t>endoteliáních</a:t>
            </a:r>
            <a:r>
              <a:rPr lang="cs-CZ" sz="1800" dirty="0" smtClean="0"/>
              <a:t> buněk </a:t>
            </a:r>
            <a:r>
              <a:rPr lang="cs-CZ" sz="1800" dirty="0" smtClean="0"/>
              <a:t>do rány</a:t>
            </a:r>
          </a:p>
          <a:p>
            <a:pPr lvl="1"/>
            <a:r>
              <a:rPr lang="cs-CZ" sz="1800" dirty="0" smtClean="0"/>
              <a:t>Reorganizace ECM</a:t>
            </a:r>
          </a:p>
          <a:p>
            <a:r>
              <a:rPr lang="cs-CZ" sz="2000" dirty="0" err="1" smtClean="0"/>
              <a:t>Remodelace</a:t>
            </a:r>
            <a:r>
              <a:rPr lang="cs-CZ" sz="2000" dirty="0" smtClean="0"/>
              <a:t> a maturace (týdny – měsíce –roky)</a:t>
            </a:r>
          </a:p>
          <a:p>
            <a:pPr lvl="1"/>
            <a:r>
              <a:rPr lang="cs-CZ" sz="1800" dirty="0" smtClean="0"/>
              <a:t>Reorganizace </a:t>
            </a:r>
            <a:r>
              <a:rPr lang="cs-CZ" sz="1800" dirty="0" err="1" smtClean="0"/>
              <a:t>kolegenové</a:t>
            </a:r>
            <a:r>
              <a:rPr lang="cs-CZ" sz="1800" dirty="0" smtClean="0"/>
              <a:t> ECM</a:t>
            </a:r>
          </a:p>
          <a:p>
            <a:pPr lvl="1"/>
            <a:r>
              <a:rPr lang="cs-CZ" sz="1800" dirty="0" smtClean="0"/>
              <a:t>Zakrytí rány epitelem</a:t>
            </a:r>
          </a:p>
          <a:p>
            <a:pPr lvl="1"/>
            <a:r>
              <a:rPr lang="cs-CZ" sz="1800" dirty="0" smtClean="0"/>
              <a:t>Migrace </a:t>
            </a:r>
            <a:r>
              <a:rPr lang="cs-CZ" sz="1800" dirty="0" err="1" smtClean="0"/>
              <a:t>keratinocytů</a:t>
            </a:r>
            <a:r>
              <a:rPr lang="cs-CZ" sz="1800" dirty="0" smtClean="0"/>
              <a:t>, ustanovení nové bazální membrány</a:t>
            </a:r>
          </a:p>
          <a:p>
            <a:pPr marL="0" indent="0">
              <a:buNone/>
            </a:pPr>
            <a:endParaRPr lang="en-US" sz="2000" dirty="0"/>
          </a:p>
        </p:txBody>
      </p:sp>
    </p:spTree>
    <p:extLst>
      <p:ext uri="{BB962C8B-B14F-4D97-AF65-F5344CB8AC3E}">
        <p14:creationId xmlns:p14="http://schemas.microsoft.com/office/powerpoint/2010/main" val="3829354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Hojení rány</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412776"/>
            <a:ext cx="4247969" cy="495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247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Hojení rány</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79" y="1576561"/>
            <a:ext cx="7310917" cy="372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3" y="5229200"/>
            <a:ext cx="7344817" cy="112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299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268760"/>
            <a:ext cx="5400600" cy="554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517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1360983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r>
              <a:rPr lang="cs-CZ" altLang="cs-CZ" dirty="0"/>
              <a:t>KOŽNÍ SYSTÉM</a:t>
            </a:r>
          </a:p>
        </p:txBody>
      </p:sp>
      <p:sp>
        <p:nvSpPr>
          <p:cNvPr id="8195" name="Zástupný symbol pro obsah 2"/>
          <p:cNvSpPr>
            <a:spLocks noGrp="1"/>
          </p:cNvSpPr>
          <p:nvPr>
            <p:ph idx="1"/>
          </p:nvPr>
        </p:nvSpPr>
        <p:spPr/>
        <p:txBody>
          <a:bodyPr/>
          <a:lstStyle/>
          <a:p>
            <a:r>
              <a:rPr lang="cs-CZ" altLang="cs-CZ" dirty="0" smtClean="0"/>
              <a:t>zevní </a:t>
            </a:r>
            <a:r>
              <a:rPr lang="cs-CZ" altLang="cs-CZ" dirty="0"/>
              <a:t>obal těla, chrání tělo </a:t>
            </a:r>
            <a:r>
              <a:rPr lang="cs-CZ" altLang="cs-CZ" dirty="0" smtClean="0"/>
              <a:t>před ztrátou tekutin, </a:t>
            </a:r>
            <a:r>
              <a:rPr lang="cs-CZ" altLang="cs-CZ" dirty="0"/>
              <a:t>škodlivými vlivy vnějšího prostředí, je zapojena do metabolických a imunitních procesů, má význam v termoregulaci, </a:t>
            </a:r>
            <a:r>
              <a:rPr lang="cs-CZ" altLang="cs-CZ" dirty="0" smtClean="0"/>
              <a:t>obsahuje smyslové receptory </a:t>
            </a:r>
            <a:r>
              <a:rPr lang="cs-CZ" altLang="cs-CZ" dirty="0"/>
              <a:t>(hmat, bolest, teplota</a:t>
            </a:r>
            <a:r>
              <a:rPr lang="cs-CZ" altLang="cs-CZ" dirty="0" smtClean="0"/>
              <a:t>)</a:t>
            </a:r>
          </a:p>
          <a:p>
            <a:r>
              <a:rPr lang="cs-CZ" altLang="cs-CZ" dirty="0" smtClean="0"/>
              <a:t>Pokožka</a:t>
            </a:r>
          </a:p>
          <a:p>
            <a:pPr lvl="1"/>
            <a:r>
              <a:rPr lang="cs-CZ" altLang="cs-CZ" dirty="0" smtClean="0"/>
              <a:t>Epidermis (rohovějící epitel)</a:t>
            </a:r>
          </a:p>
          <a:p>
            <a:pPr lvl="1"/>
            <a:r>
              <a:rPr lang="cs-CZ" altLang="cs-CZ" dirty="0" smtClean="0"/>
              <a:t>Dermis, škára (vazivová složka)</a:t>
            </a:r>
            <a:endParaRPr lang="cs-CZ" altLang="cs-CZ" dirty="0"/>
          </a:p>
          <a:p>
            <a:r>
              <a:rPr lang="cs-CZ" altLang="cs-CZ" dirty="0" smtClean="0"/>
              <a:t>Kožní orgány, adnexa</a:t>
            </a:r>
          </a:p>
          <a:p>
            <a:pPr lvl="1"/>
            <a:r>
              <a:rPr lang="cs-CZ" altLang="cs-CZ" dirty="0" smtClean="0"/>
              <a:t>Deriváty epidermis</a:t>
            </a:r>
          </a:p>
          <a:p>
            <a:pPr lvl="2"/>
            <a:r>
              <a:rPr lang="cs-CZ" altLang="cs-CZ" dirty="0" smtClean="0"/>
              <a:t>Vlasy, nehty</a:t>
            </a:r>
          </a:p>
          <a:p>
            <a:pPr lvl="2"/>
            <a:r>
              <a:rPr lang="cs-CZ" altLang="cs-CZ" dirty="0" smtClean="0"/>
              <a:t>Kožní žlázy</a:t>
            </a:r>
          </a:p>
          <a:p>
            <a:pPr lvl="2"/>
            <a:r>
              <a:rPr lang="cs-CZ" altLang="cs-CZ" dirty="0" smtClean="0"/>
              <a:t>Mléčná žláza</a:t>
            </a:r>
            <a:endParaRPr lang="cs-CZ" altLang="cs-CZ" dirty="0"/>
          </a:p>
          <a:p>
            <a:endParaRPr lang="cs-CZ" altLang="cs-CZ"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213" y="2880594"/>
            <a:ext cx="3096344" cy="387043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h4fb1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339752" y="3911429"/>
            <a:ext cx="6403287" cy="2638596"/>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2"/>
          <p:cNvSpPr txBox="1">
            <a:spLocks noChangeArrowheads="1"/>
          </p:cNvSpPr>
          <p:nvPr/>
        </p:nvSpPr>
        <p:spPr bwMode="auto">
          <a:xfrm>
            <a:off x="755650" y="125413"/>
            <a:ext cx="7416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ts val="0"/>
              </a:spcBef>
              <a:spcAft>
                <a:spcPts val="0"/>
              </a:spcAft>
              <a:defRPr/>
            </a:pPr>
            <a:r>
              <a:rPr lang="cs-CZ" altLang="cs-CZ" sz="2400" b="1" dirty="0" smtClean="0">
                <a:solidFill>
                  <a:srgbClr val="0000CC"/>
                </a:solidFill>
                <a:latin typeface="Calibri"/>
              </a:rPr>
              <a:t>Struktura a biosyntéza </a:t>
            </a:r>
            <a:r>
              <a:rPr lang="cs-CZ" altLang="cs-CZ" sz="2400" b="1" dirty="0">
                <a:solidFill>
                  <a:srgbClr val="0000CC"/>
                </a:solidFill>
                <a:latin typeface="Calibri"/>
              </a:rPr>
              <a:t>pohlavních steroidních hormonů:</a:t>
            </a:r>
          </a:p>
        </p:txBody>
      </p:sp>
      <p:sp>
        <p:nvSpPr>
          <p:cNvPr id="25604" name="Obdélník 4"/>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a:solidFill>
                  <a:prstClr val="black"/>
                </a:solidFill>
              </a:rPr>
              <a:t>Endocrinology: An Integrated Approach</a:t>
            </a:r>
            <a:r>
              <a:rPr lang="cs-CZ" altLang="cs-CZ" sz="1400" i="1">
                <a:solidFill>
                  <a:prstClr val="black"/>
                </a:solidFill>
              </a:rPr>
              <a:t>, N</a:t>
            </a:r>
            <a:r>
              <a:rPr lang="en-US" altLang="cs-CZ" sz="1400" i="1">
                <a:solidFill>
                  <a:prstClr val="black"/>
                </a:solidFill>
              </a:rPr>
              <a:t>ussey S</a:t>
            </a:r>
            <a:r>
              <a:rPr lang="cs-CZ" altLang="cs-CZ" sz="1400" i="1">
                <a:solidFill>
                  <a:prstClr val="black"/>
                </a:solidFill>
              </a:rPr>
              <a:t> and</a:t>
            </a:r>
            <a:r>
              <a:rPr lang="en-US" altLang="cs-CZ" sz="1400" i="1">
                <a:solidFill>
                  <a:prstClr val="black"/>
                </a:solidFill>
              </a:rPr>
              <a:t> Whitehead S.</a:t>
            </a:r>
            <a:r>
              <a:rPr lang="cs-CZ" altLang="cs-CZ" sz="1400" i="1">
                <a:solidFill>
                  <a:prstClr val="black"/>
                </a:solidFill>
              </a:rPr>
              <a:t>, 2001.</a:t>
            </a:r>
            <a:endParaRPr lang="en-US" altLang="cs-CZ" sz="1400" i="1">
              <a:solidFill>
                <a:prstClr val="black"/>
              </a:solidFill>
            </a:endParaRPr>
          </a:p>
        </p:txBody>
      </p:sp>
      <p:pic>
        <p:nvPicPr>
          <p:cNvPr id="5" name="Picture 3" descr="ch4f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64705"/>
            <a:ext cx="4320480" cy="289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652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250825" y="186680"/>
            <a:ext cx="8569325"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fontAlgn="auto" hangingPunct="1">
              <a:spcBef>
                <a:spcPts val="0"/>
              </a:spcBef>
              <a:spcAft>
                <a:spcPts val="0"/>
              </a:spcAft>
              <a:defRPr/>
            </a:pPr>
            <a:r>
              <a:rPr lang="cs-CZ" altLang="cs-CZ" sz="2400" b="1" dirty="0" smtClean="0">
                <a:solidFill>
                  <a:srgbClr val="0000CC"/>
                </a:solidFill>
                <a:latin typeface="Calibri"/>
              </a:rPr>
              <a:t>Modelová </a:t>
            </a:r>
            <a:r>
              <a:rPr lang="cs-CZ" altLang="cs-CZ" sz="2400" b="1" dirty="0">
                <a:solidFill>
                  <a:srgbClr val="0000CC"/>
                </a:solidFill>
                <a:latin typeface="Calibri"/>
              </a:rPr>
              <a:t>aktivace jaderného </a:t>
            </a:r>
            <a:r>
              <a:rPr lang="cs-CZ" altLang="cs-CZ" sz="2400" b="1" dirty="0" smtClean="0">
                <a:solidFill>
                  <a:srgbClr val="0000CC"/>
                </a:solidFill>
                <a:latin typeface="Calibri"/>
              </a:rPr>
              <a:t>receptoru – příklad GR</a:t>
            </a:r>
            <a:endParaRPr lang="cs-CZ" altLang="cs-CZ" sz="2400" b="1" dirty="0">
              <a:solidFill>
                <a:srgbClr val="0000CC"/>
              </a:solidFill>
              <a:latin typeface="Calibri"/>
            </a:endParaRPr>
          </a:p>
        </p:txBody>
      </p:sp>
      <p:pic>
        <p:nvPicPr>
          <p:cNvPr id="9219" name="Picture 3" descr="ch4f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42164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4572000" y="1052513"/>
            <a:ext cx="43561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AutoNum type="arabicPeriod"/>
            </a:pPr>
            <a:r>
              <a:rPr lang="cs-CZ" altLang="cs-CZ" sz="1600" b="1">
                <a:solidFill>
                  <a:prstClr val="black"/>
                </a:solidFill>
              </a:rPr>
              <a:t>Volný lipofilní kortizol snadno prochází buněčnou membránou a váže se na GR;</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Podobně jako další steroidní receptory je GR v neaktivním stavu vázán v cytoplazmě na tzv. heat shock proteiny (hsp-90, hsp-70 a hsp-56);</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Po navázání ligandu na receptor dochází k uvolnění Hsp a translokaci GR do jádra;</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Vznikající homodimer se váže na specifické sekvence DNA – glukokortikoidní responzívní elementy (GRE);</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Ve spolupráci s dalšími koaktivátory a faktory remodelujícími chromatin iniciuje transkripci cílových genů;</a:t>
            </a:r>
          </a:p>
          <a:p>
            <a:pPr eaLnBrk="1" fontAlgn="auto" hangingPunct="1">
              <a:spcBef>
                <a:spcPct val="0"/>
              </a:spcBef>
              <a:spcAft>
                <a:spcPts val="0"/>
              </a:spcAft>
              <a:buFontTx/>
              <a:buNone/>
            </a:pPr>
            <a:endParaRPr lang="cs-CZ" altLang="cs-CZ" sz="1600" b="1">
              <a:solidFill>
                <a:prstClr val="black"/>
              </a:solidFill>
            </a:endParaRPr>
          </a:p>
        </p:txBody>
      </p:sp>
      <p:sp>
        <p:nvSpPr>
          <p:cNvPr id="9221" name="Obdélník 1"/>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a:solidFill>
                  <a:prstClr val="black"/>
                </a:solidFill>
              </a:rPr>
              <a:t>Endocrinology: An Integrated Approach</a:t>
            </a:r>
            <a:r>
              <a:rPr lang="cs-CZ" altLang="cs-CZ" sz="1400" i="1">
                <a:solidFill>
                  <a:prstClr val="black"/>
                </a:solidFill>
              </a:rPr>
              <a:t>, N</a:t>
            </a:r>
            <a:r>
              <a:rPr lang="en-US" altLang="cs-CZ" sz="1400" i="1">
                <a:solidFill>
                  <a:prstClr val="black"/>
                </a:solidFill>
              </a:rPr>
              <a:t>ussey S</a:t>
            </a:r>
            <a:r>
              <a:rPr lang="cs-CZ" altLang="cs-CZ" sz="1400" i="1">
                <a:solidFill>
                  <a:prstClr val="black"/>
                </a:solidFill>
              </a:rPr>
              <a:t> and</a:t>
            </a:r>
            <a:r>
              <a:rPr lang="en-US" altLang="cs-CZ" sz="1400" i="1">
                <a:solidFill>
                  <a:prstClr val="black"/>
                </a:solidFill>
              </a:rPr>
              <a:t> Whitehead S.</a:t>
            </a:r>
            <a:r>
              <a:rPr lang="cs-CZ" altLang="cs-CZ" sz="1400" i="1">
                <a:solidFill>
                  <a:prstClr val="black"/>
                </a:solidFill>
              </a:rPr>
              <a:t>, 2001.</a:t>
            </a:r>
            <a:endParaRPr lang="en-US" altLang="cs-CZ" sz="1400" i="1">
              <a:solidFill>
                <a:prstClr val="black"/>
              </a:solidFill>
            </a:endParaRPr>
          </a:p>
        </p:txBody>
      </p:sp>
    </p:spTree>
    <p:extLst>
      <p:ext uri="{BB962C8B-B14F-4D97-AF65-F5344CB8AC3E}">
        <p14:creationId xmlns:p14="http://schemas.microsoft.com/office/powerpoint/2010/main" val="6486109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MLÉČNÁ </a:t>
            </a:r>
            <a:r>
              <a:rPr lang="cs-CZ" sz="2800" dirty="0" smtClean="0"/>
              <a:t>ŽLÁZA</a:t>
            </a:r>
            <a:endParaRPr lang="en-US" dirty="0"/>
          </a:p>
        </p:txBody>
      </p:sp>
      <p:sp>
        <p:nvSpPr>
          <p:cNvPr id="3" name="Zástupný symbol pro obsah 2"/>
          <p:cNvSpPr>
            <a:spLocks noGrp="1"/>
          </p:cNvSpPr>
          <p:nvPr>
            <p:ph idx="1"/>
          </p:nvPr>
        </p:nvSpPr>
        <p:spPr>
          <a:xfrm>
            <a:off x="1547813" y="1412777"/>
            <a:ext cx="7056635" cy="2376263"/>
          </a:xfrm>
        </p:spPr>
        <p:txBody>
          <a:bodyPr/>
          <a:lstStyle/>
          <a:p>
            <a:r>
              <a:rPr lang="cs-CZ" sz="2000" dirty="0" smtClean="0"/>
              <a:t>Soubor 15 – 20 </a:t>
            </a:r>
            <a:r>
              <a:rPr lang="cs-CZ" sz="2000" dirty="0" err="1" smtClean="0"/>
              <a:t>tuboaveolárních</a:t>
            </a:r>
            <a:r>
              <a:rPr lang="cs-CZ" sz="2000" dirty="0" smtClean="0"/>
              <a:t> žláz tvořící laloky - </a:t>
            </a:r>
            <a:r>
              <a:rPr lang="cs-CZ" sz="2000" b="1" dirty="0" err="1" smtClean="0"/>
              <a:t>lobi</a:t>
            </a:r>
            <a:endParaRPr lang="cs-CZ" sz="2000" b="1" dirty="0" smtClean="0"/>
          </a:p>
          <a:p>
            <a:r>
              <a:rPr lang="cs-CZ" sz="2000" dirty="0" smtClean="0"/>
              <a:t>Každý vývod se rozvětvuje, sekreční oddíly - </a:t>
            </a:r>
            <a:r>
              <a:rPr lang="cs-CZ" sz="2000" b="1" dirty="0" err="1" smtClean="0"/>
              <a:t>lobuly</a:t>
            </a:r>
            <a:endParaRPr lang="cs-CZ" sz="2000" b="1" dirty="0" smtClean="0"/>
          </a:p>
          <a:p>
            <a:r>
              <a:rPr lang="cs-CZ" sz="2000" dirty="0" smtClean="0"/>
              <a:t>Spolu s tukovou tkání a vazivovým </a:t>
            </a:r>
            <a:r>
              <a:rPr lang="cs-CZ" sz="2000" dirty="0" err="1" smtClean="0"/>
              <a:t>stromatem</a:t>
            </a:r>
            <a:r>
              <a:rPr lang="cs-CZ" sz="2000" dirty="0" smtClean="0"/>
              <a:t> je podkladem prsu</a:t>
            </a:r>
          </a:p>
          <a:p>
            <a:r>
              <a:rPr lang="cs-CZ" sz="2000" dirty="0" smtClean="0"/>
              <a:t>K plnému rozvoji dochází v průběhu těhotenství – laktace</a:t>
            </a:r>
          </a:p>
          <a:p>
            <a:pPr lvl="1"/>
            <a:r>
              <a:rPr lang="cs-CZ" sz="1800" dirty="0" smtClean="0"/>
              <a:t>Intenzivní proliferace </a:t>
            </a:r>
            <a:r>
              <a:rPr lang="cs-CZ" sz="1800" b="1" dirty="0" smtClean="0"/>
              <a:t>alveolů</a:t>
            </a:r>
            <a:r>
              <a:rPr lang="cs-CZ" sz="1800" dirty="0" smtClean="0"/>
              <a:t> na konci </a:t>
            </a:r>
            <a:r>
              <a:rPr lang="cs-CZ" sz="1800" dirty="0" err="1" smtClean="0"/>
              <a:t>interlobulárních</a:t>
            </a:r>
            <a:r>
              <a:rPr lang="cs-CZ" sz="1800" dirty="0" smtClean="0"/>
              <a:t> vývodů</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613" y="4149080"/>
            <a:ext cx="5932904" cy="258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33" y="4560595"/>
            <a:ext cx="2246585" cy="1647496"/>
          </a:xfrm>
          <a:prstGeom prst="rect">
            <a:avLst/>
          </a:prstGeom>
        </p:spPr>
      </p:pic>
    </p:spTree>
    <p:extLst>
      <p:ext uri="{BB962C8B-B14F-4D97-AF65-F5344CB8AC3E}">
        <p14:creationId xmlns:p14="http://schemas.microsoft.com/office/powerpoint/2010/main" val="3488295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2050" name="Picture 2" descr="http://www.pathophys.org/wp-content/uploads/2012/12/breastnormal-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13037"/>
            <a:ext cx="7384535" cy="4631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73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Změny mléčné žlázy spojené s věkem</a:t>
            </a:r>
            <a:endParaRPr lang="en-US" dirty="0"/>
          </a:p>
        </p:txBody>
      </p:sp>
      <p:sp>
        <p:nvSpPr>
          <p:cNvPr id="3" name="Zástupný symbol pro obsah 2"/>
          <p:cNvSpPr>
            <a:spLocks noGrp="1"/>
          </p:cNvSpPr>
          <p:nvPr>
            <p:ph idx="1"/>
          </p:nvPr>
        </p:nvSpPr>
        <p:spPr/>
        <p:txBody>
          <a:bodyPr/>
          <a:lstStyle/>
          <a:p>
            <a:r>
              <a:rPr lang="cs-CZ" sz="2000" dirty="0" smtClean="0"/>
              <a:t>Prepuberta</a:t>
            </a:r>
          </a:p>
          <a:p>
            <a:pPr lvl="1"/>
            <a:r>
              <a:rPr lang="cs-CZ" sz="1800" dirty="0" smtClean="0"/>
              <a:t>Základ duktů vytvořen, </a:t>
            </a:r>
            <a:r>
              <a:rPr lang="cs-CZ" sz="1800" dirty="0" err="1" smtClean="0"/>
              <a:t>lobuly</a:t>
            </a:r>
            <a:r>
              <a:rPr lang="cs-CZ" sz="1800" dirty="0" smtClean="0"/>
              <a:t> zůstávají nevyvinuty</a:t>
            </a:r>
          </a:p>
          <a:p>
            <a:r>
              <a:rPr lang="cs-CZ" sz="2000" dirty="0" smtClean="0"/>
              <a:t>Puberta</a:t>
            </a:r>
          </a:p>
          <a:p>
            <a:pPr lvl="1"/>
            <a:r>
              <a:rPr lang="cs-CZ" sz="1800" dirty="0" smtClean="0"/>
              <a:t>Estrogen a progesteron produkovaný </a:t>
            </a:r>
            <a:r>
              <a:rPr lang="cs-CZ" sz="1800" dirty="0" err="1" smtClean="0"/>
              <a:t>ovárii</a:t>
            </a:r>
            <a:r>
              <a:rPr lang="cs-CZ" sz="1800" dirty="0" smtClean="0"/>
              <a:t> indukují větvení duktů a vývoj </a:t>
            </a:r>
            <a:r>
              <a:rPr lang="cs-CZ" sz="1800" dirty="0" err="1" smtClean="0"/>
              <a:t>lobulů</a:t>
            </a:r>
            <a:endParaRPr lang="cs-CZ" sz="1800" dirty="0" smtClean="0"/>
          </a:p>
          <a:p>
            <a:r>
              <a:rPr lang="cs-CZ" sz="2000" dirty="0" smtClean="0"/>
              <a:t>Těhotenství</a:t>
            </a:r>
          </a:p>
          <a:p>
            <a:pPr lvl="1"/>
            <a:r>
              <a:rPr lang="cs-CZ" sz="1800" dirty="0" smtClean="0"/>
              <a:t>Progesteron a prolaktin indukují kompletní maturaci prsní žlázy</a:t>
            </a:r>
          </a:p>
          <a:p>
            <a:pPr lvl="1"/>
            <a:r>
              <a:rPr lang="cs-CZ" sz="1800" dirty="0" smtClean="0"/>
              <a:t>Zvýšení počtu a velikosti </a:t>
            </a:r>
            <a:r>
              <a:rPr lang="cs-CZ" sz="1800" dirty="0" err="1" smtClean="0"/>
              <a:t>lobulů</a:t>
            </a:r>
            <a:endParaRPr lang="cs-CZ" sz="1800" dirty="0" smtClean="0"/>
          </a:p>
          <a:p>
            <a:pPr lvl="1"/>
            <a:r>
              <a:rPr lang="cs-CZ" sz="1800" dirty="0" smtClean="0"/>
              <a:t>Oxytocin indukuje proliferaci a diferenciaci </a:t>
            </a:r>
            <a:r>
              <a:rPr lang="cs-CZ" sz="1800" dirty="0" err="1" smtClean="0"/>
              <a:t>myoepitelialních</a:t>
            </a:r>
            <a:r>
              <a:rPr lang="cs-CZ" sz="1800" dirty="0" smtClean="0"/>
              <a:t> buněk</a:t>
            </a:r>
          </a:p>
          <a:p>
            <a:pPr lvl="1"/>
            <a:r>
              <a:rPr lang="cs-CZ" sz="1800" dirty="0" smtClean="0"/>
              <a:t>Po ukončení laktace dochází k </a:t>
            </a:r>
            <a:r>
              <a:rPr lang="cs-CZ" sz="1800" dirty="0" err="1" smtClean="0"/>
              <a:t>apoptóze</a:t>
            </a:r>
            <a:r>
              <a:rPr lang="cs-CZ" sz="1800" dirty="0" smtClean="0"/>
              <a:t> epitelu a atrofii </a:t>
            </a:r>
            <a:r>
              <a:rPr lang="cs-CZ" sz="1800" dirty="0" err="1" smtClean="0"/>
              <a:t>lobulů</a:t>
            </a:r>
            <a:endParaRPr lang="cs-CZ" sz="1800" dirty="0" smtClean="0"/>
          </a:p>
          <a:p>
            <a:r>
              <a:rPr lang="cs-CZ" sz="2000" dirty="0" err="1" smtClean="0"/>
              <a:t>Menopausa</a:t>
            </a:r>
            <a:endParaRPr lang="cs-CZ" sz="2000" dirty="0" smtClean="0"/>
          </a:p>
          <a:p>
            <a:pPr lvl="1"/>
            <a:r>
              <a:rPr lang="cs-CZ" sz="1800" dirty="0" smtClean="0"/>
              <a:t>Lobulární a </a:t>
            </a:r>
            <a:r>
              <a:rPr lang="cs-CZ" sz="1800" dirty="0" err="1" smtClean="0"/>
              <a:t>duktální</a:t>
            </a:r>
            <a:r>
              <a:rPr lang="cs-CZ" sz="1800" dirty="0" smtClean="0"/>
              <a:t> atrofie</a:t>
            </a:r>
          </a:p>
          <a:p>
            <a:pPr lvl="1"/>
            <a:r>
              <a:rPr lang="cs-CZ" sz="1800" dirty="0" smtClean="0"/>
              <a:t>Zvýšení množství </a:t>
            </a:r>
            <a:r>
              <a:rPr lang="cs-CZ" sz="1800" dirty="0" err="1" smtClean="0"/>
              <a:t>interlobulárního</a:t>
            </a:r>
            <a:r>
              <a:rPr lang="cs-CZ" sz="1800" dirty="0" smtClean="0"/>
              <a:t> </a:t>
            </a:r>
            <a:r>
              <a:rPr lang="cs-CZ" sz="1800" dirty="0" err="1" smtClean="0"/>
              <a:t>stromatu</a:t>
            </a:r>
            <a:r>
              <a:rPr lang="cs-CZ" sz="1800" dirty="0" smtClean="0"/>
              <a:t>, fibrózní a tukové tkáně</a:t>
            </a:r>
            <a:endParaRPr lang="en-US" sz="1800" dirty="0"/>
          </a:p>
        </p:txBody>
      </p:sp>
    </p:spTree>
    <p:extLst>
      <p:ext uri="{BB962C8B-B14F-4D97-AF65-F5344CB8AC3E}">
        <p14:creationId xmlns:p14="http://schemas.microsoft.com/office/powerpoint/2010/main" val="1144342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Postnatální vývoj mléčné žlázy (myš)</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208087"/>
            <a:ext cx="4522788" cy="539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1547664" y="6602413"/>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Jamie L. Inman et al. Development 2015;142:1028-1042</a:t>
            </a:r>
          </a:p>
        </p:txBody>
      </p:sp>
    </p:spTree>
    <p:extLst>
      <p:ext uri="{BB962C8B-B14F-4D97-AF65-F5344CB8AC3E}">
        <p14:creationId xmlns:p14="http://schemas.microsoft.com/office/powerpoint/2010/main" val="2656457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t>HORMONÁLNÍ OVLIVNĚNÍ MLÉČNÉ ŽLÁZY</a:t>
            </a:r>
            <a:endParaRPr lang="en-US" sz="2400" dirty="0"/>
          </a:p>
        </p:txBody>
      </p:sp>
      <p:sp>
        <p:nvSpPr>
          <p:cNvPr id="3" name="Zástupný symbol pro obsah 2"/>
          <p:cNvSpPr>
            <a:spLocks noGrp="1"/>
          </p:cNvSpPr>
          <p:nvPr>
            <p:ph idx="1"/>
          </p:nvPr>
        </p:nvSpPr>
        <p:spPr/>
        <p:txBody>
          <a:bodyPr/>
          <a:lstStyle/>
          <a:p>
            <a:r>
              <a:rPr lang="cs-CZ" b="1" dirty="0"/>
              <a:t>prolaktin</a:t>
            </a:r>
            <a:r>
              <a:rPr lang="cs-CZ" dirty="0"/>
              <a:t> – produkován </a:t>
            </a:r>
            <a:r>
              <a:rPr lang="cs-CZ" dirty="0" err="1"/>
              <a:t>mamotropními</a:t>
            </a:r>
            <a:r>
              <a:rPr lang="cs-CZ" dirty="0"/>
              <a:t> buňkami adenohypofýzy; podpora sekrece mléka; jeho produkce se zvyšuje po porodu → pokles progesteronu </a:t>
            </a:r>
          </a:p>
          <a:p>
            <a:r>
              <a:rPr lang="cs-CZ" b="1" dirty="0"/>
              <a:t>oxytocin</a:t>
            </a:r>
            <a:r>
              <a:rPr lang="cs-CZ" dirty="0"/>
              <a:t> – produkce </a:t>
            </a:r>
            <a:r>
              <a:rPr lang="cs-CZ" dirty="0" err="1"/>
              <a:t>nucl</a:t>
            </a:r>
            <a:r>
              <a:rPr lang="cs-CZ" dirty="0"/>
              <a:t>. </a:t>
            </a:r>
            <a:r>
              <a:rPr lang="cs-CZ" dirty="0" err="1"/>
              <a:t>paraventricularis</a:t>
            </a:r>
            <a:r>
              <a:rPr lang="cs-CZ" dirty="0"/>
              <a:t> hypotalamu; podpora ejekce mléka (</a:t>
            </a:r>
            <a:r>
              <a:rPr lang="cs-CZ" dirty="0" err="1"/>
              <a:t>myoepitelové</a:t>
            </a:r>
            <a:r>
              <a:rPr lang="cs-CZ" dirty="0"/>
              <a:t> buňky); jeho produkce se zvyšuje po porodu → pokles progesteronu </a:t>
            </a:r>
          </a:p>
          <a:p>
            <a:r>
              <a:rPr lang="cs-CZ" b="1" dirty="0"/>
              <a:t>estrogeny</a:t>
            </a:r>
            <a:r>
              <a:rPr lang="cs-CZ" dirty="0"/>
              <a:t> – produkce žlutým tělísek + </a:t>
            </a:r>
            <a:r>
              <a:rPr lang="cs-CZ" dirty="0" err="1"/>
              <a:t>bb</a:t>
            </a:r>
            <a:r>
              <a:rPr lang="cs-CZ" dirty="0"/>
              <a:t> </a:t>
            </a:r>
            <a:r>
              <a:rPr lang="cs-CZ" dirty="0" err="1"/>
              <a:t>membrana</a:t>
            </a:r>
            <a:r>
              <a:rPr lang="cs-CZ" dirty="0"/>
              <a:t> </a:t>
            </a:r>
            <a:r>
              <a:rPr lang="cs-CZ" dirty="0" err="1"/>
              <a:t>granulosa</a:t>
            </a:r>
            <a:r>
              <a:rPr lang="cs-CZ" dirty="0"/>
              <a:t> folikulů; podpora růstu vývodů</a:t>
            </a:r>
          </a:p>
          <a:p>
            <a:r>
              <a:rPr lang="cs-CZ" b="1" dirty="0"/>
              <a:t>progesteron</a:t>
            </a:r>
            <a:r>
              <a:rPr lang="cs-CZ" dirty="0"/>
              <a:t> – produkován žlutým tělískem/</a:t>
            </a:r>
            <a:r>
              <a:rPr lang="cs-CZ" dirty="0" err="1"/>
              <a:t>syncytitotrofoblastem</a:t>
            </a:r>
            <a:r>
              <a:rPr lang="cs-CZ" dirty="0"/>
              <a:t>; podpora růstu acinů</a:t>
            </a:r>
          </a:p>
          <a:p>
            <a:r>
              <a:rPr lang="cs-CZ" b="1" dirty="0"/>
              <a:t>placentární </a:t>
            </a:r>
            <a:r>
              <a:rPr lang="cs-CZ" b="1" dirty="0" err="1"/>
              <a:t>laktogen</a:t>
            </a:r>
            <a:r>
              <a:rPr lang="cs-CZ" b="1" dirty="0"/>
              <a:t> </a:t>
            </a:r>
            <a:r>
              <a:rPr lang="cs-CZ" dirty="0"/>
              <a:t>– produkován placentou; podporuje rozvoj žlázek </a:t>
            </a:r>
          </a:p>
          <a:p>
            <a:endParaRPr lang="en-US" dirty="0"/>
          </a:p>
        </p:txBody>
      </p:sp>
    </p:spTree>
    <p:extLst>
      <p:ext uri="{BB962C8B-B14F-4D97-AF65-F5344CB8AC3E}">
        <p14:creationId xmlns:p14="http://schemas.microsoft.com/office/powerpoint/2010/main" val="611156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PARENCHYM MLÉČNÉ </a:t>
            </a:r>
            <a:r>
              <a:rPr lang="cs-CZ" sz="2800" dirty="0" smtClean="0"/>
              <a:t>ŽLÁZY</a:t>
            </a:r>
            <a:endParaRPr lang="en-US" dirty="0"/>
          </a:p>
        </p:txBody>
      </p:sp>
      <p:sp>
        <p:nvSpPr>
          <p:cNvPr id="3" name="Zástupný symbol pro obsah 2"/>
          <p:cNvSpPr>
            <a:spLocks noGrp="1"/>
          </p:cNvSpPr>
          <p:nvPr>
            <p:ph idx="1"/>
          </p:nvPr>
        </p:nvSpPr>
        <p:spPr/>
        <p:txBody>
          <a:bodyPr/>
          <a:lstStyle/>
          <a:p>
            <a:r>
              <a:rPr lang="cs-CZ" dirty="0"/>
              <a:t>laloky mléčné žlázy jednotlivě </a:t>
            </a:r>
            <a:r>
              <a:rPr lang="cs-CZ" dirty="0" err="1"/>
              <a:t>drenované</a:t>
            </a:r>
            <a:r>
              <a:rPr lang="cs-CZ" dirty="0"/>
              <a:t> lobárním vývodem (</a:t>
            </a:r>
            <a:r>
              <a:rPr lang="cs-CZ" dirty="0" err="1"/>
              <a:t>ductus</a:t>
            </a:r>
            <a:r>
              <a:rPr lang="cs-CZ" dirty="0"/>
              <a:t> </a:t>
            </a:r>
            <a:r>
              <a:rPr lang="cs-CZ" dirty="0" err="1"/>
              <a:t>lactiferi</a:t>
            </a:r>
            <a:r>
              <a:rPr lang="cs-CZ" dirty="0"/>
              <a:t>)</a:t>
            </a:r>
          </a:p>
          <a:p>
            <a:r>
              <a:rPr lang="cs-CZ" dirty="0"/>
              <a:t>laloky jsou </a:t>
            </a:r>
            <a:r>
              <a:rPr lang="cs-CZ" b="1" dirty="0" err="1"/>
              <a:t>interlobulárními</a:t>
            </a:r>
            <a:r>
              <a:rPr lang="cs-CZ" b="1" dirty="0"/>
              <a:t> septy </a:t>
            </a:r>
            <a:r>
              <a:rPr lang="cs-CZ" dirty="0" smtClean="0"/>
              <a:t>členěny </a:t>
            </a:r>
            <a:r>
              <a:rPr lang="cs-CZ" dirty="0"/>
              <a:t>na lalůčky → </a:t>
            </a:r>
            <a:r>
              <a:rPr lang="cs-CZ" b="1" dirty="0" err="1"/>
              <a:t>intralobulární</a:t>
            </a:r>
            <a:r>
              <a:rPr lang="cs-CZ" b="1" dirty="0"/>
              <a:t> vývody </a:t>
            </a:r>
            <a:r>
              <a:rPr lang="cs-CZ" dirty="0"/>
              <a:t>(</a:t>
            </a:r>
            <a:r>
              <a:rPr lang="cs-CZ" u="sng" dirty="0"/>
              <a:t>jednovrstevný kubický – cylindrický </a:t>
            </a:r>
            <a:r>
              <a:rPr lang="cs-CZ" u="sng" dirty="0" err="1"/>
              <a:t>ep</a:t>
            </a:r>
            <a:r>
              <a:rPr lang="cs-CZ" u="sng" dirty="0"/>
              <a:t>.</a:t>
            </a:r>
            <a:r>
              <a:rPr lang="cs-CZ" dirty="0"/>
              <a:t>) + </a:t>
            </a:r>
            <a:r>
              <a:rPr lang="cs-CZ" b="1" dirty="0"/>
              <a:t>aciny/alveoly</a:t>
            </a:r>
            <a:r>
              <a:rPr lang="cs-CZ" dirty="0"/>
              <a:t> (pouze u </a:t>
            </a:r>
            <a:r>
              <a:rPr lang="cs-CZ" dirty="0" err="1"/>
              <a:t>laktující</a:t>
            </a:r>
            <a:r>
              <a:rPr lang="cs-CZ" dirty="0"/>
              <a:t> mléčné žlázy) → </a:t>
            </a:r>
            <a:r>
              <a:rPr lang="cs-CZ" u="sng" dirty="0"/>
              <a:t>jednovrstevný kubický – cylindrický epitel </a:t>
            </a:r>
            <a:r>
              <a:rPr lang="cs-CZ" dirty="0"/>
              <a:t>(apokrinní extruze)</a:t>
            </a:r>
          </a:p>
          <a:p>
            <a:r>
              <a:rPr lang="cs-CZ" dirty="0"/>
              <a:t>okolo sekrečních acinů a </a:t>
            </a:r>
            <a:r>
              <a:rPr lang="cs-CZ" dirty="0" err="1"/>
              <a:t>intralobulárních</a:t>
            </a:r>
            <a:r>
              <a:rPr lang="cs-CZ" dirty="0"/>
              <a:t> vývodů </a:t>
            </a:r>
            <a:r>
              <a:rPr lang="cs-CZ" b="1" dirty="0" err="1"/>
              <a:t>myoepitelové</a:t>
            </a:r>
            <a:r>
              <a:rPr lang="cs-CZ" b="1" dirty="0"/>
              <a:t> buňky</a:t>
            </a:r>
            <a:endParaRPr lang="en-US" b="1" dirty="0"/>
          </a:p>
          <a:p>
            <a:endParaRPr lang="en-US" dirty="0"/>
          </a:p>
        </p:txBody>
      </p:sp>
    </p:spTree>
    <p:extLst>
      <p:ext uri="{BB962C8B-B14F-4D97-AF65-F5344CB8AC3E}">
        <p14:creationId xmlns:p14="http://schemas.microsoft.com/office/powerpoint/2010/main" val="1052127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844824"/>
            <a:ext cx="7452320" cy="3938283"/>
          </a:xfrm>
        </p:spPr>
      </p:pic>
    </p:spTree>
    <p:extLst>
      <p:ext uri="{BB962C8B-B14F-4D97-AF65-F5344CB8AC3E}">
        <p14:creationId xmlns:p14="http://schemas.microsoft.com/office/powerpoint/2010/main" val="1024135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STROMA MLÉČNÉ </a:t>
            </a:r>
            <a:r>
              <a:rPr lang="cs-CZ" dirty="0" smtClean="0"/>
              <a:t>ŽLÁZY</a:t>
            </a:r>
            <a:endParaRPr lang="en-US" dirty="0"/>
          </a:p>
        </p:txBody>
      </p:sp>
      <p:sp>
        <p:nvSpPr>
          <p:cNvPr id="3" name="Zástupný symbol pro obsah 2"/>
          <p:cNvSpPr>
            <a:spLocks noGrp="1"/>
          </p:cNvSpPr>
          <p:nvPr>
            <p:ph idx="1"/>
          </p:nvPr>
        </p:nvSpPr>
        <p:spPr/>
        <p:txBody>
          <a:bodyPr/>
          <a:lstStyle/>
          <a:p>
            <a:r>
              <a:rPr lang="cs-CZ" dirty="0"/>
              <a:t>tvořeno hustým kolagenním vazivem (</a:t>
            </a:r>
            <a:r>
              <a:rPr lang="cs-CZ" b="1" dirty="0" err="1"/>
              <a:t>interlobulární</a:t>
            </a:r>
            <a:r>
              <a:rPr lang="cs-CZ" b="1" dirty="0"/>
              <a:t> septa</a:t>
            </a:r>
            <a:r>
              <a:rPr lang="cs-CZ" dirty="0"/>
              <a:t>) a tukovou tkání + cévní a nervové zásobení</a:t>
            </a:r>
          </a:p>
          <a:p>
            <a:r>
              <a:rPr lang="cs-CZ" dirty="0"/>
              <a:t>podklad </a:t>
            </a:r>
            <a:r>
              <a:rPr lang="cs-CZ" u="sng" dirty="0"/>
              <a:t>lalůčku</a:t>
            </a:r>
            <a:r>
              <a:rPr lang="cs-CZ" dirty="0"/>
              <a:t> je tvořen řídkým kolagenním vazivem + cévní a nervové zásobení (</a:t>
            </a:r>
            <a:r>
              <a:rPr lang="cs-CZ" i="1" dirty="0"/>
              <a:t>v období laktace se zde objevují plazmatické buňky → produkce </a:t>
            </a:r>
            <a:r>
              <a:rPr lang="cs-CZ" i="1" dirty="0" err="1"/>
              <a:t>IgA</a:t>
            </a:r>
            <a:r>
              <a:rPr lang="cs-CZ" i="1" dirty="0"/>
              <a:t>) </a:t>
            </a:r>
          </a:p>
          <a:p>
            <a:endParaRPr lang="en-US"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3573016"/>
            <a:ext cx="5796706" cy="2766470"/>
          </a:xfrm>
          <a:prstGeom prst="rect">
            <a:avLst/>
          </a:prstGeom>
        </p:spPr>
      </p:pic>
    </p:spTree>
    <p:extLst>
      <p:ext uri="{BB962C8B-B14F-4D97-AF65-F5344CB8AC3E}">
        <p14:creationId xmlns:p14="http://schemas.microsoft.com/office/powerpoint/2010/main" val="3396488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88640"/>
            <a:ext cx="4311252" cy="6408712"/>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706" y="341872"/>
            <a:ext cx="3744416" cy="3735341"/>
          </a:xfrm>
          <a:prstGeom prst="rect">
            <a:avLst/>
          </a:prstGeom>
        </p:spPr>
      </p:pic>
      <p:pic>
        <p:nvPicPr>
          <p:cNvPr id="6" name="Zástupný symbol pro obsa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4149080"/>
            <a:ext cx="4462511" cy="2376264"/>
          </a:xfrm>
          <a:prstGeom prst="rect">
            <a:avLst/>
          </a:prstGeom>
        </p:spPr>
      </p:pic>
    </p:spTree>
    <p:extLst>
      <p:ext uri="{BB962C8B-B14F-4D97-AF65-F5344CB8AC3E}">
        <p14:creationId xmlns:p14="http://schemas.microsoft.com/office/powerpoint/2010/main" val="13546329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marL="0" indent="0"/>
            <a:r>
              <a:rPr lang="cs-CZ" dirty="0"/>
              <a:t>LAKTUJÍCÍ MLÉČNÁ ŽLÁZA</a:t>
            </a:r>
          </a:p>
        </p:txBody>
      </p:sp>
      <p:sp>
        <p:nvSpPr>
          <p:cNvPr id="3" name="Zástupný symbol pro obsah 2"/>
          <p:cNvSpPr>
            <a:spLocks noGrp="1"/>
          </p:cNvSpPr>
          <p:nvPr>
            <p:ph idx="1"/>
          </p:nvPr>
        </p:nvSpPr>
        <p:spPr/>
        <p:txBody>
          <a:bodyPr/>
          <a:lstStyle/>
          <a:p>
            <a:r>
              <a:rPr lang="cs-CZ" dirty="0"/>
              <a:t>základní </a:t>
            </a:r>
            <a:r>
              <a:rPr lang="cs-CZ" b="1" dirty="0"/>
              <a:t>stavební</a:t>
            </a:r>
            <a:r>
              <a:rPr lang="cs-CZ" dirty="0"/>
              <a:t> jednotka = </a:t>
            </a:r>
            <a:r>
              <a:rPr lang="cs-CZ" b="1" dirty="0"/>
              <a:t>lalůček</a:t>
            </a:r>
            <a:r>
              <a:rPr lang="cs-CZ" dirty="0"/>
              <a:t> </a:t>
            </a:r>
            <a:r>
              <a:rPr lang="cs-CZ" dirty="0" smtClean="0"/>
              <a:t>(řídké vazivo </a:t>
            </a:r>
            <a:r>
              <a:rPr lang="cs-CZ" dirty="0"/>
              <a:t>+ </a:t>
            </a:r>
            <a:r>
              <a:rPr lang="cs-CZ" dirty="0" err="1"/>
              <a:t>intralobulární</a:t>
            </a:r>
            <a:r>
              <a:rPr lang="cs-CZ" dirty="0"/>
              <a:t> vývody) → velké lalůčky</a:t>
            </a:r>
          </a:p>
          <a:p>
            <a:r>
              <a:rPr lang="cs-CZ" dirty="0"/>
              <a:t>základní </a:t>
            </a:r>
            <a:r>
              <a:rPr lang="cs-CZ" b="1" dirty="0"/>
              <a:t>funkční</a:t>
            </a:r>
            <a:r>
              <a:rPr lang="cs-CZ" dirty="0"/>
              <a:t> jednotka = </a:t>
            </a:r>
            <a:r>
              <a:rPr lang="cs-CZ" b="1" dirty="0"/>
              <a:t>mléčné aciny</a:t>
            </a:r>
          </a:p>
          <a:p>
            <a:r>
              <a:rPr lang="cs-CZ" dirty="0"/>
              <a:t>úzké </a:t>
            </a:r>
            <a:r>
              <a:rPr lang="cs-CZ" dirty="0" err="1"/>
              <a:t>interlobulární</a:t>
            </a:r>
            <a:r>
              <a:rPr lang="cs-CZ" dirty="0"/>
              <a:t> septa </a:t>
            </a:r>
            <a:r>
              <a:rPr lang="cs-CZ" dirty="0" smtClean="0"/>
              <a:t>(husté vazivo </a:t>
            </a:r>
            <a:r>
              <a:rPr lang="cs-CZ" dirty="0"/>
              <a:t>+ cévní a nervové zásobení + </a:t>
            </a:r>
            <a:r>
              <a:rPr lang="cs-CZ" dirty="0" err="1"/>
              <a:t>interlobulární</a:t>
            </a:r>
            <a:r>
              <a:rPr lang="cs-CZ" dirty="0"/>
              <a:t> vývody)</a:t>
            </a:r>
          </a:p>
          <a:p>
            <a:r>
              <a:rPr lang="cs-CZ" dirty="0"/>
              <a:t>produkce </a:t>
            </a:r>
            <a:r>
              <a:rPr lang="cs-CZ" b="1" dirty="0"/>
              <a:t>mléka:</a:t>
            </a:r>
            <a:r>
              <a:rPr lang="cs-CZ" dirty="0"/>
              <a:t> voda, mléčné bílkoviny (kaseiny, </a:t>
            </a:r>
            <a:r>
              <a:rPr lang="cs-CZ" dirty="0" smtClean="0"/>
              <a:t>laktalbumin…), </a:t>
            </a:r>
            <a:r>
              <a:rPr lang="cs-CZ" dirty="0"/>
              <a:t>tuk, laktóza, minerály, vitamíny, protilátky</a:t>
            </a:r>
          </a:p>
          <a:p>
            <a:pPr lvl="1"/>
            <a:r>
              <a:rPr lang="cs-CZ" b="1" dirty="0"/>
              <a:t>kolostrum:</a:t>
            </a:r>
            <a:r>
              <a:rPr lang="cs-CZ" dirty="0"/>
              <a:t> přechodný typ mateřského mléka, má vyšší podíl bílkovin, vitamínu A, sodíku a chlóru, protilátek</a:t>
            </a:r>
          </a:p>
          <a:p>
            <a:endParaRPr lang="en-US" dirty="0"/>
          </a:p>
        </p:txBody>
      </p:sp>
    </p:spTree>
    <p:extLst>
      <p:ext uri="{BB962C8B-B14F-4D97-AF65-F5344CB8AC3E}">
        <p14:creationId xmlns:p14="http://schemas.microsoft.com/office/powerpoint/2010/main" val="4081500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Laktující</a:t>
            </a:r>
            <a:r>
              <a:rPr lang="cs-CZ" dirty="0" smtClean="0"/>
              <a:t> </a:t>
            </a:r>
            <a:r>
              <a:rPr lang="cs-CZ" dirty="0" err="1" smtClean="0"/>
              <a:t>mamma</a:t>
            </a:r>
            <a:r>
              <a:rPr lang="cs-CZ" dirty="0" smtClean="0"/>
              <a:t> (</a:t>
            </a:r>
            <a:r>
              <a:rPr lang="cs-CZ" dirty="0" err="1" smtClean="0"/>
              <a:t>Macacus</a:t>
            </a:r>
            <a:r>
              <a:rPr lang="cs-CZ" dirty="0" smtClean="0"/>
              <a:t>, potkan)</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16832"/>
            <a:ext cx="7505422" cy="314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261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NELAKTUJÍCÍ MLÉČNÁ </a:t>
            </a:r>
            <a:r>
              <a:rPr lang="cs-CZ" sz="2800" dirty="0" smtClean="0"/>
              <a:t>ŽLÁZA</a:t>
            </a:r>
            <a:endParaRPr lang="en-US" dirty="0"/>
          </a:p>
        </p:txBody>
      </p:sp>
      <p:sp>
        <p:nvSpPr>
          <p:cNvPr id="3" name="Zástupný symbol pro obsah 2"/>
          <p:cNvSpPr>
            <a:spLocks noGrp="1"/>
          </p:cNvSpPr>
          <p:nvPr>
            <p:ph idx="1"/>
          </p:nvPr>
        </p:nvSpPr>
        <p:spPr/>
        <p:txBody>
          <a:bodyPr/>
          <a:lstStyle/>
          <a:p>
            <a:r>
              <a:rPr lang="cs-CZ" dirty="0"/>
              <a:t>základní </a:t>
            </a:r>
            <a:r>
              <a:rPr lang="cs-CZ" b="1" dirty="0"/>
              <a:t>stavební</a:t>
            </a:r>
            <a:r>
              <a:rPr lang="cs-CZ" dirty="0"/>
              <a:t> jednotka = </a:t>
            </a:r>
            <a:r>
              <a:rPr lang="cs-CZ" b="1" dirty="0"/>
              <a:t>lalůček </a:t>
            </a:r>
            <a:r>
              <a:rPr lang="cs-CZ" dirty="0"/>
              <a:t>(podkladem je </a:t>
            </a:r>
            <a:r>
              <a:rPr lang="cs-CZ" dirty="0" smtClean="0"/>
              <a:t>řídké vazivo) </a:t>
            </a:r>
            <a:r>
              <a:rPr lang="cs-CZ" dirty="0"/>
              <a:t>se slepě zakončenými </a:t>
            </a:r>
            <a:r>
              <a:rPr lang="cs-CZ" u="sng" dirty="0" err="1"/>
              <a:t>intralobulárními</a:t>
            </a:r>
            <a:r>
              <a:rPr lang="cs-CZ" dirty="0"/>
              <a:t> vývody/výchlipkami (epitelové čepy – jsou zdrojem pro vývoj mléčných acinů); v okolí se nachází vrstva </a:t>
            </a:r>
            <a:r>
              <a:rPr lang="cs-CZ" dirty="0" err="1"/>
              <a:t>myoepitelových</a:t>
            </a:r>
            <a:r>
              <a:rPr lang="cs-CZ" dirty="0"/>
              <a:t> buněk</a:t>
            </a:r>
          </a:p>
          <a:p>
            <a:r>
              <a:rPr lang="cs-CZ" dirty="0"/>
              <a:t>široká </a:t>
            </a:r>
            <a:r>
              <a:rPr lang="cs-CZ" b="1" dirty="0" err="1"/>
              <a:t>interlobulární</a:t>
            </a:r>
            <a:r>
              <a:rPr lang="cs-CZ" b="1" dirty="0"/>
              <a:t> septa </a:t>
            </a:r>
            <a:r>
              <a:rPr lang="cs-CZ" dirty="0" smtClean="0"/>
              <a:t>(oddělená vazivem) </a:t>
            </a:r>
            <a:r>
              <a:rPr lang="cs-CZ" dirty="0"/>
              <a:t>s cévním a nervovým zásobením + </a:t>
            </a:r>
            <a:r>
              <a:rPr lang="cs-CZ" u="sng" dirty="0" err="1"/>
              <a:t>interlobulární</a:t>
            </a:r>
            <a:r>
              <a:rPr lang="cs-CZ" u="sng" dirty="0"/>
              <a:t> vývody </a:t>
            </a:r>
            <a:r>
              <a:rPr lang="cs-CZ" dirty="0"/>
              <a:t>+ občasný výskyt </a:t>
            </a:r>
            <a:r>
              <a:rPr lang="cs-CZ" dirty="0" smtClean="0"/>
              <a:t>adipocytů</a:t>
            </a:r>
            <a:endParaRPr lang="cs-CZ" u="sng" dirty="0"/>
          </a:p>
        </p:txBody>
      </p:sp>
    </p:spTree>
    <p:extLst>
      <p:ext uri="{BB962C8B-B14F-4D97-AF65-F5344CB8AC3E}">
        <p14:creationId xmlns:p14="http://schemas.microsoft.com/office/powerpoint/2010/main" val="3070807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t>NELAKTUJÍCÍ MLÉČNÁ </a:t>
            </a:r>
            <a:r>
              <a:rPr lang="cs-CZ" sz="2400" dirty="0" smtClean="0"/>
              <a:t>ŽLÁZA - člověk</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12776"/>
            <a:ext cx="6868250" cy="526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791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Model liniové hierarchie prsní žlázy</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340422"/>
            <a:ext cx="3672408" cy="5517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6595204"/>
            <a:ext cx="2856418" cy="23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2"/>
          <p:cNvSpPr>
            <a:spLocks noGrp="1"/>
          </p:cNvSpPr>
          <p:nvPr>
            <p:ph idx="1"/>
          </p:nvPr>
        </p:nvSpPr>
        <p:spPr>
          <a:xfrm>
            <a:off x="5292080" y="1628800"/>
            <a:ext cx="3672408" cy="4497363"/>
          </a:xfrm>
        </p:spPr>
        <p:txBody>
          <a:bodyPr/>
          <a:lstStyle/>
          <a:p>
            <a:r>
              <a:rPr lang="cs-CZ" sz="2000" dirty="0" smtClean="0">
                <a:solidFill>
                  <a:schemeClr val="accent6"/>
                </a:solidFill>
              </a:rPr>
              <a:t>Nejprimitivnější fetální </a:t>
            </a:r>
            <a:r>
              <a:rPr lang="cs-CZ" sz="2000" dirty="0" smtClean="0"/>
              <a:t>buňky jsou negativní na K14 a K19</a:t>
            </a:r>
          </a:p>
          <a:p>
            <a:r>
              <a:rPr lang="cs-CZ" sz="2000" dirty="0" err="1" smtClean="0"/>
              <a:t>Multipotentní</a:t>
            </a:r>
            <a:r>
              <a:rPr lang="cs-CZ" sz="2000" dirty="0" smtClean="0"/>
              <a:t> </a:t>
            </a:r>
            <a:r>
              <a:rPr lang="cs-CZ" sz="2000" dirty="0" err="1" smtClean="0"/>
              <a:t>progenitorové</a:t>
            </a:r>
            <a:r>
              <a:rPr lang="cs-CZ" sz="2000" dirty="0" smtClean="0"/>
              <a:t> buňky jsou pozitivní na </a:t>
            </a:r>
            <a:r>
              <a:rPr lang="cs-CZ" sz="2000" dirty="0" smtClean="0">
                <a:solidFill>
                  <a:srgbClr val="FFFF00"/>
                </a:solidFill>
                <a:effectLst>
                  <a:outerShdw blurRad="38100" dist="38100" dir="2700000" algn="tl">
                    <a:srgbClr val="000000">
                      <a:alpha val="43137"/>
                    </a:srgbClr>
                  </a:outerShdw>
                </a:effectLst>
              </a:rPr>
              <a:t>K4/K19</a:t>
            </a:r>
          </a:p>
          <a:p>
            <a:r>
              <a:rPr lang="cs-CZ" sz="2000" dirty="0" smtClean="0"/>
              <a:t>Diferencované bazální buňky/</a:t>
            </a:r>
            <a:r>
              <a:rPr lang="cs-CZ" sz="2000" dirty="0" err="1" smtClean="0"/>
              <a:t>myoepiteliální</a:t>
            </a:r>
            <a:r>
              <a:rPr lang="cs-CZ" sz="2000" dirty="0" smtClean="0"/>
              <a:t> a epiteliální buňky jsou pozitivní na </a:t>
            </a:r>
            <a:r>
              <a:rPr lang="cs-CZ" sz="2000" dirty="0" smtClean="0">
                <a:solidFill>
                  <a:schemeClr val="accent1">
                    <a:lumMod val="60000"/>
                    <a:lumOff val="40000"/>
                  </a:schemeClr>
                </a:solidFill>
              </a:rPr>
              <a:t>K14</a:t>
            </a:r>
            <a:r>
              <a:rPr lang="cs-CZ" sz="2000" dirty="0" smtClean="0"/>
              <a:t>, </a:t>
            </a:r>
            <a:r>
              <a:rPr lang="cs-CZ" sz="2000" dirty="0" smtClean="0">
                <a:solidFill>
                  <a:srgbClr val="FF0000"/>
                </a:solidFill>
              </a:rPr>
              <a:t>K19</a:t>
            </a:r>
            <a:r>
              <a:rPr lang="cs-CZ" sz="2000" dirty="0" smtClean="0"/>
              <a:t>, </a:t>
            </a:r>
            <a:r>
              <a:rPr lang="cs-CZ" sz="2000" dirty="0" smtClean="0">
                <a:solidFill>
                  <a:srgbClr val="FFFF00"/>
                </a:solidFill>
                <a:effectLst>
                  <a:outerShdw blurRad="38100" dist="38100" dir="2700000" algn="tl">
                    <a:srgbClr val="000000">
                      <a:alpha val="43137"/>
                    </a:srgbClr>
                  </a:outerShdw>
                </a:effectLst>
              </a:rPr>
              <a:t>double pozitivní </a:t>
            </a:r>
            <a:r>
              <a:rPr lang="cs-CZ" sz="2000" dirty="0" smtClean="0"/>
              <a:t>nebo </a:t>
            </a:r>
            <a:r>
              <a:rPr lang="cs-CZ" sz="2000" dirty="0" smtClean="0">
                <a:solidFill>
                  <a:schemeClr val="accent6"/>
                </a:solidFill>
              </a:rPr>
              <a:t>double negativní</a:t>
            </a:r>
            <a:endParaRPr lang="en-US" sz="2000" dirty="0">
              <a:solidFill>
                <a:schemeClr val="accent6"/>
              </a:solidFill>
            </a:endParaRPr>
          </a:p>
        </p:txBody>
      </p:sp>
    </p:spTree>
    <p:extLst>
      <p:ext uri="{BB962C8B-B14F-4D97-AF65-F5344CB8AC3E}">
        <p14:creationId xmlns:p14="http://schemas.microsoft.com/office/powerpoint/2010/main" val="33670273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117"/>
            <a:ext cx="6810375"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63681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229" y="1052736"/>
            <a:ext cx="6750290" cy="3971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a:spLocks noGrp="1"/>
          </p:cNvSpPr>
          <p:nvPr>
            <p:ph type="title"/>
          </p:nvPr>
        </p:nvSpPr>
        <p:spPr>
          <a:xfrm>
            <a:off x="1547812" y="396280"/>
            <a:ext cx="7138987" cy="627063"/>
          </a:xfrm>
        </p:spPr>
        <p:txBody>
          <a:bodyPr/>
          <a:lstStyle/>
          <a:p>
            <a:r>
              <a:rPr lang="cs-CZ" dirty="0" err="1" smtClean="0"/>
              <a:t>Parakrinní</a:t>
            </a:r>
            <a:r>
              <a:rPr lang="cs-CZ" dirty="0" smtClean="0"/>
              <a:t> interakce v mléčné žláze</a:t>
            </a:r>
            <a:endParaRPr lang="en-US" dirty="0"/>
          </a:p>
        </p:txBody>
      </p:sp>
      <p:sp>
        <p:nvSpPr>
          <p:cNvPr id="8" name="Zástupný symbol pro obsah 2"/>
          <p:cNvSpPr>
            <a:spLocks noGrp="1"/>
          </p:cNvSpPr>
          <p:nvPr>
            <p:ph idx="1"/>
          </p:nvPr>
        </p:nvSpPr>
        <p:spPr>
          <a:xfrm>
            <a:off x="1331640" y="5023917"/>
            <a:ext cx="7812360" cy="1440160"/>
          </a:xfrm>
        </p:spPr>
        <p:txBody>
          <a:bodyPr/>
          <a:lstStyle/>
          <a:p>
            <a:r>
              <a:rPr lang="cs-CZ" sz="1600" dirty="0" smtClean="0"/>
              <a:t>A) Rspo-1 a Wnt4 jsou </a:t>
            </a:r>
            <a:r>
              <a:rPr lang="cs-CZ" sz="1600" dirty="0" err="1" smtClean="0"/>
              <a:t>sekretovány</a:t>
            </a:r>
            <a:r>
              <a:rPr lang="cs-CZ" sz="1600" dirty="0" smtClean="0"/>
              <a:t> </a:t>
            </a:r>
            <a:r>
              <a:rPr lang="cs-CZ" sz="1600" dirty="0" err="1" smtClean="0"/>
              <a:t>lumininálními</a:t>
            </a:r>
            <a:r>
              <a:rPr lang="cs-CZ" sz="1600" dirty="0" smtClean="0"/>
              <a:t> buňkami (pod </a:t>
            </a:r>
            <a:r>
              <a:rPr lang="cs-CZ" sz="1600" dirty="0" err="1" smtClean="0"/>
              <a:t>kontrolovou</a:t>
            </a:r>
            <a:r>
              <a:rPr lang="cs-CZ" sz="1600" dirty="0" smtClean="0"/>
              <a:t> ER a PG) a indukují expanzi </a:t>
            </a:r>
            <a:r>
              <a:rPr lang="cs-CZ" sz="1600" dirty="0" err="1" smtClean="0"/>
              <a:t>MaSC</a:t>
            </a:r>
            <a:r>
              <a:rPr lang="cs-CZ" sz="1600" dirty="0" smtClean="0"/>
              <a:t>. </a:t>
            </a:r>
            <a:r>
              <a:rPr lang="en-US" sz="1600" dirty="0" smtClean="0"/>
              <a:t>RANKL</a:t>
            </a:r>
            <a:r>
              <a:rPr lang="cs-CZ" sz="1600" dirty="0" smtClean="0"/>
              <a:t> spolupůsobí prostřednictvím Rspo1</a:t>
            </a:r>
          </a:p>
          <a:p>
            <a:r>
              <a:rPr lang="cs-CZ" sz="1600" dirty="0" smtClean="0"/>
              <a:t>B) </a:t>
            </a:r>
            <a:r>
              <a:rPr lang="en-US" sz="1600" dirty="0" smtClean="0"/>
              <a:t>ErbB3</a:t>
            </a:r>
            <a:r>
              <a:rPr lang="cs-CZ" sz="1600" dirty="0" smtClean="0"/>
              <a:t> exprese je nezbytná pro diferenciaci </a:t>
            </a:r>
            <a:r>
              <a:rPr lang="cs-CZ" sz="1600" dirty="0" err="1" smtClean="0"/>
              <a:t>luminálních</a:t>
            </a:r>
            <a:r>
              <a:rPr lang="cs-CZ" sz="1600" dirty="0" smtClean="0"/>
              <a:t> buněk a pro udržování rovnováhy mezi </a:t>
            </a:r>
            <a:r>
              <a:rPr lang="cs-CZ" sz="1600" dirty="0" err="1" smtClean="0"/>
              <a:t>luminálním</a:t>
            </a:r>
            <a:r>
              <a:rPr lang="cs-CZ" sz="1600" dirty="0" smtClean="0"/>
              <a:t> a bazálním epitelem. Exprese p63 je klíčová pro laktační potenciál </a:t>
            </a:r>
            <a:r>
              <a:rPr lang="cs-CZ" sz="1600" dirty="0" err="1" smtClean="0"/>
              <a:t>luminálních</a:t>
            </a:r>
            <a:r>
              <a:rPr lang="cs-CZ" sz="1600" dirty="0" smtClean="0"/>
              <a:t> buněk</a:t>
            </a:r>
          </a:p>
          <a:p>
            <a:r>
              <a:rPr lang="cs-CZ" sz="1600" dirty="0" smtClean="0"/>
              <a:t>C)</a:t>
            </a:r>
            <a:r>
              <a:rPr lang="en-US" sz="1600" dirty="0"/>
              <a:t> </a:t>
            </a:r>
            <a:r>
              <a:rPr lang="en-US" sz="1600" dirty="0" smtClean="0"/>
              <a:t>FGFR1</a:t>
            </a:r>
            <a:r>
              <a:rPr lang="cs-CZ" sz="1600" dirty="0" smtClean="0"/>
              <a:t> indukuje </a:t>
            </a:r>
            <a:r>
              <a:rPr lang="en-US" sz="1600" dirty="0" smtClean="0"/>
              <a:t>ligand</a:t>
            </a:r>
            <a:r>
              <a:rPr lang="cs-CZ" sz="1600" dirty="0" smtClean="0"/>
              <a:t> </a:t>
            </a:r>
            <a:r>
              <a:rPr lang="en-US" sz="1600" dirty="0"/>
              <a:t>EGFR</a:t>
            </a:r>
            <a:r>
              <a:rPr lang="en-US" sz="1600" dirty="0" smtClean="0"/>
              <a:t> </a:t>
            </a:r>
            <a:r>
              <a:rPr lang="en-US" sz="1600" dirty="0" err="1"/>
              <a:t>amphiregulin</a:t>
            </a:r>
            <a:r>
              <a:rPr lang="en-US" sz="1600" dirty="0"/>
              <a:t> (AREG) </a:t>
            </a:r>
            <a:r>
              <a:rPr lang="cs-CZ" sz="1600" dirty="0" smtClean="0"/>
              <a:t>u </a:t>
            </a:r>
            <a:r>
              <a:rPr lang="cs-CZ" sz="1600" dirty="0" err="1" smtClean="0"/>
              <a:t>luminálních</a:t>
            </a:r>
            <a:r>
              <a:rPr lang="cs-CZ" sz="1600" dirty="0" smtClean="0"/>
              <a:t> buněk</a:t>
            </a:r>
            <a:endParaRPr lang="en-US" sz="1600" dirty="0"/>
          </a:p>
        </p:txBody>
      </p:sp>
    </p:spTree>
    <p:extLst>
      <p:ext uri="{BB962C8B-B14F-4D97-AF65-F5344CB8AC3E}">
        <p14:creationId xmlns:p14="http://schemas.microsoft.com/office/powerpoint/2010/main" val="33618665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pathophys.org/wp-content/uploads/2012/12/breastcancer-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7097"/>
            <a:ext cx="8435871" cy="652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901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20427633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78" name="Group 62"/>
          <p:cNvGraphicFramePr>
            <a:graphicFrameLocks noGrp="1"/>
          </p:cNvGraphicFramePr>
          <p:nvPr>
            <p:extLst>
              <p:ext uri="{D42A27DB-BD31-4B8C-83A1-F6EECF244321}">
                <p14:modId xmlns:p14="http://schemas.microsoft.com/office/powerpoint/2010/main" val="3580219858"/>
              </p:ext>
            </p:extLst>
          </p:nvPr>
        </p:nvGraphicFramePr>
        <p:xfrm>
          <a:off x="323850" y="712788"/>
          <a:ext cx="8642350" cy="2011584"/>
        </p:xfrm>
        <a:graphic>
          <a:graphicData uri="http://schemas.openxmlformats.org/drawingml/2006/table">
            <a:tbl>
              <a:tblPr/>
              <a:tblGrid>
                <a:gridCol w="2159000"/>
                <a:gridCol w="2163763"/>
                <a:gridCol w="2160587"/>
                <a:gridCol w="2159000"/>
              </a:tblGrid>
              <a:tr h="292174">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smtClean="0">
                          <a:ln>
                            <a:noFill/>
                          </a:ln>
                          <a:solidFill>
                            <a:srgbClr val="0000CC"/>
                          </a:solidFill>
                          <a:effectLst/>
                          <a:latin typeface="+mj-lt"/>
                        </a:rPr>
                        <a:t>Muž (%)</a:t>
                      </a:r>
                    </a:p>
                  </a:txBody>
                  <a:tcPr marT="45712" marB="45712" horzOverflow="overflow">
                    <a:lnL cap="flat">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smtClean="0">
                          <a:ln>
                            <a:noFill/>
                          </a:ln>
                          <a:solidFill>
                            <a:srgbClr val="0000CC"/>
                          </a:solidFill>
                          <a:effectLst/>
                          <a:latin typeface="+mj-lt"/>
                        </a:rPr>
                        <a:t>Varlata</a:t>
                      </a:r>
                    </a:p>
                  </a:txBody>
                  <a:tcPr marT="45712" marB="45712" horzOverflow="overflow">
                    <a:lnL>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smtClean="0">
                          <a:ln>
                            <a:noFill/>
                          </a:ln>
                          <a:solidFill>
                            <a:srgbClr val="0000CC"/>
                          </a:solidFill>
                          <a:effectLst/>
                          <a:latin typeface="+mj-lt"/>
                        </a:rPr>
                        <a:t>Nadledvinky</a:t>
                      </a:r>
                    </a:p>
                  </a:txBody>
                  <a:tcPr marT="45712" marB="45712" horzOverflow="overflow">
                    <a:lnL>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smtClean="0">
                          <a:ln>
                            <a:noFill/>
                          </a:ln>
                          <a:solidFill>
                            <a:srgbClr val="0000CC"/>
                          </a:solidFill>
                          <a:effectLst/>
                          <a:latin typeface="+mj-lt"/>
                        </a:rPr>
                        <a:t>Konverze ve tkáních</a:t>
                      </a:r>
                    </a:p>
                  </a:txBody>
                  <a:tcPr marT="45712" marB="45712" horzOverflow="overflow">
                    <a:lnL>
                      <a:noFill/>
                    </a:lnL>
                    <a:lnR cap="flat">
                      <a:noFill/>
                    </a:lnR>
                    <a:lnT cap="flat">
                      <a:noFill/>
                    </a:lnT>
                    <a:lnB>
                      <a:noFill/>
                    </a:lnB>
                    <a:lnTlToBr>
                      <a:noFill/>
                    </a:lnTlToBr>
                    <a:lnBlToTr>
                      <a:noFill/>
                    </a:lnBlToTr>
                    <a:solidFill>
                      <a:schemeClr val="bg1"/>
                    </a:solidFill>
                  </a:tcPr>
                </a:tc>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Testosterone</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95</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&lt;5</a:t>
                      </a:r>
                    </a:p>
                  </a:txBody>
                  <a:tcPr marT="45712" marB="45712" horzOverflow="overflow">
                    <a:lnL>
                      <a:noFill/>
                    </a:lnL>
                    <a:lnR cap="flat">
                      <a:noFill/>
                    </a:lnR>
                    <a:lnT>
                      <a:noFill/>
                    </a:lnT>
                    <a:lnB>
                      <a:noFill/>
                    </a:lnB>
                    <a:lnTlToBr>
                      <a:noFill/>
                    </a:lnTlToBr>
                    <a:lnBlToTr>
                      <a:noFill/>
                    </a:lnBlToTr>
                    <a:solidFill>
                      <a:schemeClr val="bg1"/>
                    </a:solidFill>
                  </a:tcPr>
                </a:tc>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5α-DHT</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20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80</a:t>
                      </a:r>
                    </a:p>
                  </a:txBody>
                  <a:tcPr marT="45712" marB="45712" horzOverflow="overflow">
                    <a:lnL>
                      <a:noFill/>
                    </a:lnL>
                    <a:lnR cap="flat">
                      <a:noFill/>
                    </a:lnR>
                    <a:lnT>
                      <a:noFill/>
                    </a:lnT>
                    <a:lnB>
                      <a:noFill/>
                    </a:lnB>
                    <a:lnTlToBr>
                      <a:noFill/>
                    </a:lnTlToBr>
                    <a:lnBlToTr>
                      <a:noFill/>
                    </a:lnBlToTr>
                    <a:solidFill>
                      <a:schemeClr val="bg1"/>
                    </a:solidFill>
                  </a:tcPr>
                </a:tc>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Androstenedione</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20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90</a:t>
                      </a:r>
                    </a:p>
                  </a:txBody>
                  <a:tcPr marT="45712" marB="45712" horzOverflow="overflow">
                    <a:lnL>
                      <a:noFill/>
                    </a:lnL>
                    <a:lnR cap="flat">
                      <a:noFill/>
                    </a:lnR>
                    <a:lnT>
                      <a:noFill/>
                    </a:lnT>
                    <a:lnB>
                      <a:noFill/>
                    </a:lnB>
                    <a:lnTlToBr>
                      <a:noFill/>
                    </a:lnTlToBr>
                    <a:lnBlToTr>
                      <a:noFill/>
                    </a:lnBlToTr>
                    <a:solidFill>
                      <a:schemeClr val="bg1"/>
                    </a:solidFill>
                  </a:tcPr>
                </a:tc>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DHEA</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2</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98</a:t>
                      </a:r>
                    </a:p>
                  </a:txBody>
                  <a:tcPr marT="45712" marB="45712" horzOverflow="overflow">
                    <a:lnL>
                      <a:noFill/>
                    </a:lnL>
                    <a:lnR cap="flat">
                      <a:noFill/>
                    </a:lnR>
                    <a:lnT>
                      <a:noFill/>
                    </a:lnT>
                    <a:lnB>
                      <a:noFill/>
                    </a:lnB>
                    <a:lnTlToBr>
                      <a:noFill/>
                    </a:lnTlToBr>
                    <a:lnBlToTr>
                      <a:noFill/>
                    </a:lnBlToTr>
                    <a:solidFill>
                      <a:schemeClr val="bg1"/>
                    </a:solidFill>
                  </a:tcPr>
                </a:tc>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DHEA-S</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&lt;10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90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chemeClr val="tx1"/>
                          </a:solidFill>
                          <a:effectLst/>
                          <a:latin typeface="+mj-lt"/>
                        </a:rPr>
                        <a:t>-</a:t>
                      </a:r>
                    </a:p>
                  </a:txBody>
                  <a:tcPr marT="45712" marB="45712" horzOverflow="overflow">
                    <a:lnL>
                      <a:noFill/>
                    </a:lnL>
                    <a:lnR cap="flat">
                      <a:noFill/>
                    </a:lnR>
                    <a:lnT>
                      <a:noFill/>
                    </a:lnT>
                    <a:lnB>
                      <a:noFill/>
                    </a:lnB>
                    <a:lnTlToBr>
                      <a:noFill/>
                    </a:lnTlToBr>
                    <a:lnBlToTr>
                      <a:noFill/>
                    </a:lnBlToTr>
                    <a:solidFill>
                      <a:schemeClr val="bg1"/>
                    </a:solidFill>
                  </a:tcPr>
                </a:tc>
              </a:tr>
            </a:tbl>
          </a:graphicData>
        </a:graphic>
      </p:graphicFrame>
      <p:sp>
        <p:nvSpPr>
          <p:cNvPr id="24633" name="Obdélník 6"/>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dirty="0">
                <a:solidFill>
                  <a:prstClr val="black"/>
                </a:solidFill>
              </a:rPr>
              <a:t>Endocrinology: An Integrated Approach</a:t>
            </a:r>
            <a:r>
              <a:rPr lang="cs-CZ" altLang="cs-CZ" sz="1400" i="1" dirty="0">
                <a:solidFill>
                  <a:prstClr val="black"/>
                </a:solidFill>
              </a:rPr>
              <a:t>, N</a:t>
            </a:r>
            <a:r>
              <a:rPr lang="en-US" altLang="cs-CZ" sz="1400" i="1" dirty="0" err="1">
                <a:solidFill>
                  <a:prstClr val="black"/>
                </a:solidFill>
              </a:rPr>
              <a:t>ussey</a:t>
            </a:r>
            <a:r>
              <a:rPr lang="en-US" altLang="cs-CZ" sz="1400" i="1" dirty="0">
                <a:solidFill>
                  <a:prstClr val="black"/>
                </a:solidFill>
              </a:rPr>
              <a:t> S</a:t>
            </a:r>
            <a:r>
              <a:rPr lang="cs-CZ" altLang="cs-CZ" sz="1400" i="1" dirty="0">
                <a:solidFill>
                  <a:prstClr val="black"/>
                </a:solidFill>
              </a:rPr>
              <a:t> and</a:t>
            </a:r>
            <a:r>
              <a:rPr lang="en-US" altLang="cs-CZ" sz="1400" i="1" dirty="0">
                <a:solidFill>
                  <a:prstClr val="black"/>
                </a:solidFill>
              </a:rPr>
              <a:t> Whitehead S.</a:t>
            </a:r>
            <a:r>
              <a:rPr lang="cs-CZ" altLang="cs-CZ" sz="1400" i="1" dirty="0">
                <a:solidFill>
                  <a:prstClr val="black"/>
                </a:solidFill>
              </a:rPr>
              <a:t>, 2001.</a:t>
            </a:r>
            <a:endParaRPr lang="en-US" altLang="cs-CZ" sz="1400" i="1" dirty="0">
              <a:solidFill>
                <a:prstClr val="black"/>
              </a:solidFill>
            </a:endParaRPr>
          </a:p>
        </p:txBody>
      </p:sp>
      <p:sp>
        <p:nvSpPr>
          <p:cNvPr id="8" name="Text Box 2"/>
          <p:cNvSpPr txBox="1">
            <a:spLocks noChangeArrowheads="1"/>
          </p:cNvSpPr>
          <p:nvPr/>
        </p:nvSpPr>
        <p:spPr bwMode="auto">
          <a:xfrm>
            <a:off x="755650" y="125413"/>
            <a:ext cx="741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ts val="0"/>
              </a:spcBef>
              <a:spcAft>
                <a:spcPts val="0"/>
              </a:spcAft>
              <a:defRPr/>
            </a:pPr>
            <a:r>
              <a:rPr lang="cs-CZ" altLang="cs-CZ" sz="2400" b="1" dirty="0" smtClean="0">
                <a:solidFill>
                  <a:srgbClr val="0000CC"/>
                </a:solidFill>
                <a:latin typeface="Calibri"/>
              </a:rPr>
              <a:t>Hlavní místa syntézy mužských pohlavních hormonů</a:t>
            </a:r>
            <a:r>
              <a:rPr lang="cs-CZ" altLang="cs-CZ" sz="2400" b="1" dirty="0">
                <a:solidFill>
                  <a:srgbClr val="0000CC"/>
                </a:solidFill>
                <a:latin typeface="Calibri"/>
              </a:rPr>
              <a:t>:</a:t>
            </a:r>
          </a:p>
        </p:txBody>
      </p:sp>
      <p:pic>
        <p:nvPicPr>
          <p:cNvPr id="1026" name="Picture 2" descr="Image ch6fb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996952"/>
            <a:ext cx="4667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711826" y="4149080"/>
            <a:ext cx="3108646" cy="923330"/>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cs-CZ" b="1" dirty="0" smtClean="0">
                <a:solidFill>
                  <a:prstClr val="black"/>
                </a:solidFill>
                <a:latin typeface="Calibri"/>
              </a:rPr>
              <a:t>úloha </a:t>
            </a:r>
            <a:r>
              <a:rPr lang="en-US" b="1" dirty="0" err="1" smtClean="0">
                <a:solidFill>
                  <a:prstClr val="black"/>
                </a:solidFill>
                <a:latin typeface="Calibri"/>
              </a:rPr>
              <a:t>testosteron</a:t>
            </a:r>
            <a:r>
              <a:rPr lang="cs-CZ" b="1" dirty="0" smtClean="0">
                <a:solidFill>
                  <a:prstClr val="black"/>
                </a:solidFill>
                <a:latin typeface="Calibri"/>
              </a:rPr>
              <a:t>u a DHT ve vývoji vnitřních a vnějších pohlavních orgánů</a:t>
            </a:r>
            <a:endParaRPr lang="en-US" b="1" dirty="0">
              <a:solidFill>
                <a:prstClr val="black"/>
              </a:solidFill>
              <a:latin typeface="Calibri"/>
            </a:endParaRPr>
          </a:p>
        </p:txBody>
      </p:sp>
    </p:spTree>
    <p:extLst>
      <p:ext uri="{BB962C8B-B14F-4D97-AF65-F5344CB8AC3E}">
        <p14:creationId xmlns:p14="http://schemas.microsoft.com/office/powerpoint/2010/main" val="2189382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EPIDERMIS</a:t>
            </a:r>
            <a:endParaRPr lang="en-US" dirty="0"/>
          </a:p>
        </p:txBody>
      </p:sp>
      <p:sp>
        <p:nvSpPr>
          <p:cNvPr id="3" name="Zástupný symbol pro obsah 2"/>
          <p:cNvSpPr>
            <a:spLocks noGrp="1"/>
          </p:cNvSpPr>
          <p:nvPr>
            <p:ph idx="1"/>
          </p:nvPr>
        </p:nvSpPr>
        <p:spPr/>
        <p:txBody>
          <a:bodyPr/>
          <a:lstStyle/>
          <a:p>
            <a:r>
              <a:rPr lang="cs-CZ" dirty="0"/>
              <a:t>nepropustná pro mnohé látky, chrání organismus před UV zářením, termický a chemický izolátor</a:t>
            </a:r>
          </a:p>
          <a:p>
            <a:r>
              <a:rPr lang="cs-CZ" b="1" dirty="0" smtClean="0"/>
              <a:t>vrstvy: </a:t>
            </a:r>
            <a:endParaRPr lang="cs-CZ" b="1" dirty="0"/>
          </a:p>
          <a:p>
            <a:pPr lvl="1"/>
            <a:r>
              <a:rPr lang="cs-CZ" b="1" dirty="0" err="1" smtClean="0"/>
              <a:t>stratum</a:t>
            </a:r>
            <a:r>
              <a:rPr lang="cs-CZ" b="1" dirty="0" smtClean="0"/>
              <a:t> </a:t>
            </a:r>
            <a:r>
              <a:rPr lang="cs-CZ" b="1" dirty="0" err="1"/>
              <a:t>basale</a:t>
            </a:r>
            <a:r>
              <a:rPr lang="cs-CZ" b="1" dirty="0"/>
              <a:t>: </a:t>
            </a:r>
            <a:r>
              <a:rPr lang="cs-CZ" dirty="0"/>
              <a:t>vrstva kubických až cylindrických </a:t>
            </a:r>
            <a:r>
              <a:rPr lang="cs-CZ" dirty="0" err="1"/>
              <a:t>keratinocytů</a:t>
            </a:r>
            <a:r>
              <a:rPr lang="cs-CZ" dirty="0"/>
              <a:t> vzájemně pospojovaných </a:t>
            </a:r>
            <a:r>
              <a:rPr lang="cs-CZ" dirty="0" err="1"/>
              <a:t>desmosomy</a:t>
            </a:r>
            <a:r>
              <a:rPr lang="cs-CZ" dirty="0"/>
              <a:t>, silně bazofilní, </a:t>
            </a:r>
            <a:r>
              <a:rPr lang="cs-CZ" dirty="0" err="1"/>
              <a:t>intezivní</a:t>
            </a:r>
            <a:r>
              <a:rPr lang="cs-CZ" dirty="0"/>
              <a:t> mitotické </a:t>
            </a:r>
            <a:r>
              <a:rPr lang="cs-CZ" dirty="0" smtClean="0"/>
              <a:t>množení – zdroj nových </a:t>
            </a:r>
            <a:r>
              <a:rPr lang="cs-CZ" dirty="0" err="1" smtClean="0"/>
              <a:t>keratynocytů</a:t>
            </a:r>
            <a:r>
              <a:rPr lang="cs-CZ" dirty="0" smtClean="0"/>
              <a:t>, </a:t>
            </a:r>
            <a:r>
              <a:rPr lang="cs-CZ" b="1" dirty="0" smtClean="0"/>
              <a:t>kmenové a </a:t>
            </a:r>
            <a:r>
              <a:rPr lang="cs-CZ" b="1" dirty="0" err="1" smtClean="0"/>
              <a:t>progenitorové</a:t>
            </a:r>
            <a:r>
              <a:rPr lang="cs-CZ" b="1" dirty="0" smtClean="0"/>
              <a:t> buňky</a:t>
            </a:r>
            <a:endParaRPr lang="cs-CZ" b="1" dirty="0"/>
          </a:p>
          <a:p>
            <a:pPr lvl="1"/>
            <a:r>
              <a:rPr lang="cs-CZ" b="1" dirty="0" err="1" smtClean="0"/>
              <a:t>stratum</a:t>
            </a:r>
            <a:r>
              <a:rPr lang="cs-CZ" b="1" dirty="0" smtClean="0"/>
              <a:t> </a:t>
            </a:r>
            <a:r>
              <a:rPr lang="cs-CZ" b="1" dirty="0" err="1"/>
              <a:t>spinosum</a:t>
            </a:r>
            <a:r>
              <a:rPr lang="cs-CZ" b="1" dirty="0"/>
              <a:t>: </a:t>
            </a:r>
            <a:r>
              <a:rPr lang="cs-CZ" dirty="0" smtClean="0"/>
              <a:t>několik (2-5) </a:t>
            </a:r>
            <a:r>
              <a:rPr lang="cs-CZ" dirty="0"/>
              <a:t>vrstev polyedrických </a:t>
            </a:r>
            <a:r>
              <a:rPr lang="cs-CZ" dirty="0" err="1"/>
              <a:t>keratinocytů</a:t>
            </a:r>
            <a:r>
              <a:rPr lang="cs-CZ" dirty="0"/>
              <a:t>, které vysílají množství výběžků (v místě jejich kontaktu jsou </a:t>
            </a:r>
            <a:r>
              <a:rPr lang="cs-CZ" dirty="0" err="1"/>
              <a:t>desmosomy</a:t>
            </a:r>
            <a:r>
              <a:rPr lang="cs-CZ" dirty="0"/>
              <a:t> a </a:t>
            </a:r>
            <a:r>
              <a:rPr lang="cs-CZ" dirty="0" err="1"/>
              <a:t>tonofilamenta</a:t>
            </a:r>
            <a:r>
              <a:rPr lang="cs-CZ" dirty="0"/>
              <a:t> → soudržnost mezi buňkami), rozšířené </a:t>
            </a:r>
            <a:r>
              <a:rPr lang="cs-CZ" dirty="0" err="1"/>
              <a:t>mezib</a:t>
            </a:r>
            <a:r>
              <a:rPr lang="cs-CZ" dirty="0"/>
              <a:t>. štěrbiny vyplněné tekutinou (difúze </a:t>
            </a:r>
            <a:r>
              <a:rPr lang="cs-CZ" dirty="0" smtClean="0"/>
              <a:t>látek)</a:t>
            </a:r>
          </a:p>
          <a:p>
            <a:pPr lvl="2"/>
            <a:r>
              <a:rPr lang="cs-CZ" dirty="0"/>
              <a:t>obě tyto vrstvy jsou mitoticky aktivní → </a:t>
            </a:r>
            <a:r>
              <a:rPr lang="cs-CZ" b="1" dirty="0" err="1"/>
              <a:t>Malpigiho</a:t>
            </a:r>
            <a:r>
              <a:rPr lang="cs-CZ" b="1" dirty="0"/>
              <a:t> </a:t>
            </a:r>
            <a:r>
              <a:rPr lang="cs-CZ" b="1" dirty="0" smtClean="0"/>
              <a:t>vrstva</a:t>
            </a:r>
            <a:endParaRPr lang="cs-CZ" dirty="0" smtClean="0"/>
          </a:p>
          <a:p>
            <a:pPr lvl="1"/>
            <a:r>
              <a:rPr lang="cs-CZ" b="1" dirty="0" err="1"/>
              <a:t>stratum</a:t>
            </a:r>
            <a:r>
              <a:rPr lang="cs-CZ" b="1" dirty="0"/>
              <a:t> </a:t>
            </a:r>
            <a:r>
              <a:rPr lang="cs-CZ" b="1" dirty="0" err="1" smtClean="0"/>
              <a:t>granulosum</a:t>
            </a:r>
            <a:r>
              <a:rPr lang="cs-CZ" b="1" dirty="0" smtClean="0"/>
              <a:t>: </a:t>
            </a:r>
            <a:r>
              <a:rPr lang="cs-CZ" dirty="0" smtClean="0"/>
              <a:t>obsahuje cca 3 vrstvy, granula </a:t>
            </a:r>
            <a:r>
              <a:rPr lang="cs-CZ" dirty="0" err="1" smtClean="0"/>
              <a:t>keratohyalinu</a:t>
            </a:r>
            <a:r>
              <a:rPr lang="cs-CZ" dirty="0" smtClean="0"/>
              <a:t>, cytoplasmatické agregáty filament </a:t>
            </a:r>
            <a:r>
              <a:rPr lang="cs-CZ" dirty="0" err="1" smtClean="0"/>
              <a:t>cytokeratinu</a:t>
            </a:r>
            <a:r>
              <a:rPr lang="cs-CZ" dirty="0" smtClean="0"/>
              <a:t> a dalších proteinů, proces rohovění</a:t>
            </a:r>
            <a:endParaRPr lang="cs-CZ" b="1" dirty="0" smtClean="0"/>
          </a:p>
          <a:p>
            <a:pPr marL="457200" lvl="1" indent="0">
              <a:buNone/>
            </a:pPr>
            <a:endParaRPr lang="en-US" b="1" dirty="0"/>
          </a:p>
        </p:txBody>
      </p:sp>
    </p:spTree>
    <p:extLst>
      <p:ext uri="{BB962C8B-B14F-4D97-AF65-F5344CB8AC3E}">
        <p14:creationId xmlns:p14="http://schemas.microsoft.com/office/powerpoint/2010/main" val="33446312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smtClean="0"/>
              <a:t>PROSTATA</a:t>
            </a:r>
            <a:endParaRPr lang="en-US" dirty="0"/>
          </a:p>
        </p:txBody>
      </p:sp>
      <p:sp>
        <p:nvSpPr>
          <p:cNvPr id="3" name="Zástupný symbol pro obsah 2"/>
          <p:cNvSpPr>
            <a:spLocks noGrp="1"/>
          </p:cNvSpPr>
          <p:nvPr>
            <p:ph idx="1"/>
          </p:nvPr>
        </p:nvSpPr>
        <p:spPr/>
        <p:txBody>
          <a:bodyPr/>
          <a:lstStyle/>
          <a:p>
            <a:r>
              <a:rPr lang="cs-CZ" sz="1800" dirty="0" err="1"/>
              <a:t>parenchymatozní</a:t>
            </a:r>
            <a:r>
              <a:rPr lang="cs-CZ" sz="1800" dirty="0"/>
              <a:t> orgán, lumen žlázek je složeno v slizniční řasy (vystlány 1vrst.-dvouřadým kubickým až </a:t>
            </a:r>
            <a:r>
              <a:rPr lang="cs-CZ" sz="1800" dirty="0" err="1"/>
              <a:t>cyl</a:t>
            </a:r>
            <a:r>
              <a:rPr lang="cs-CZ" sz="1800" dirty="0"/>
              <a:t>. epitelem)</a:t>
            </a:r>
          </a:p>
          <a:p>
            <a:r>
              <a:rPr lang="cs-CZ" sz="1800" u="sng" dirty="0"/>
              <a:t>30-50 rozvětvených </a:t>
            </a:r>
            <a:r>
              <a:rPr lang="cs-CZ" sz="1800" u="sng" dirty="0" err="1"/>
              <a:t>tuboalveolární</a:t>
            </a:r>
            <a:r>
              <a:rPr lang="cs-CZ" sz="1800" u="sng" dirty="0"/>
              <a:t> žlázek </a:t>
            </a:r>
            <a:r>
              <a:rPr lang="cs-CZ" sz="1800" dirty="0"/>
              <a:t>uložených ve vazivově-svalovém </a:t>
            </a:r>
            <a:r>
              <a:rPr lang="cs-CZ" sz="1800" dirty="0" err="1"/>
              <a:t>stromatu</a:t>
            </a:r>
            <a:r>
              <a:rPr lang="cs-CZ" sz="1800" dirty="0"/>
              <a:t>; vývody ústí  na </a:t>
            </a:r>
            <a:r>
              <a:rPr lang="cs-CZ" sz="1800" dirty="0" err="1"/>
              <a:t>colliculus</a:t>
            </a:r>
            <a:r>
              <a:rPr lang="cs-CZ" sz="1800" dirty="0"/>
              <a:t> </a:t>
            </a:r>
            <a:r>
              <a:rPr lang="cs-CZ" sz="1800" dirty="0" err="1"/>
              <a:t>seminalis</a:t>
            </a:r>
            <a:r>
              <a:rPr lang="cs-CZ" sz="1800" dirty="0"/>
              <a:t> </a:t>
            </a:r>
            <a:r>
              <a:rPr lang="cs-CZ" sz="1800" dirty="0" err="1"/>
              <a:t>uretry</a:t>
            </a:r>
            <a:endParaRPr lang="cs-CZ" sz="1800" dirty="0"/>
          </a:p>
          <a:p>
            <a:r>
              <a:rPr lang="cs-CZ" sz="1800" dirty="0"/>
              <a:t>žlázky mají jako podklad </a:t>
            </a:r>
            <a:r>
              <a:rPr lang="cs-CZ" sz="1800" b="1" dirty="0" err="1"/>
              <a:t>fibromuskulární</a:t>
            </a:r>
            <a:r>
              <a:rPr lang="cs-CZ" sz="1800" b="1" dirty="0"/>
              <a:t> stroma</a:t>
            </a:r>
          </a:p>
          <a:p>
            <a:pPr lvl="1"/>
            <a:r>
              <a:rPr lang="cs-CZ" sz="1400" b="1" dirty="0"/>
              <a:t>trojí lokalizace: slizniční </a:t>
            </a:r>
            <a:r>
              <a:rPr lang="cs-CZ" sz="1400" b="1" dirty="0" smtClean="0"/>
              <a:t>, podslizniční, hlavní</a:t>
            </a:r>
            <a:endParaRPr lang="cs-CZ" sz="1400" b="1" dirty="0"/>
          </a:p>
          <a:p>
            <a:r>
              <a:rPr lang="cs-CZ" sz="1800" b="1" dirty="0"/>
              <a:t>sekret:</a:t>
            </a:r>
            <a:r>
              <a:rPr lang="cs-CZ" sz="1800" dirty="0"/>
              <a:t> hojně bílkovin, kapénky lipidů, kyselá fosfatáza (</a:t>
            </a:r>
            <a:r>
              <a:rPr lang="cs-CZ" sz="1800" dirty="0" err="1"/>
              <a:t>klin.významná</a:t>
            </a:r>
            <a:r>
              <a:rPr lang="cs-CZ" sz="1800" dirty="0"/>
              <a:t>), pH lehce kyselé, kyselina citronová, fibrinolyzin, prostaglandiny;  ve vyšším věku konkrementy prostaty (</a:t>
            </a:r>
            <a:r>
              <a:rPr lang="cs-CZ" sz="1800" dirty="0" err="1"/>
              <a:t>corpora</a:t>
            </a:r>
            <a:r>
              <a:rPr lang="cs-CZ" sz="1800" dirty="0"/>
              <a:t> </a:t>
            </a:r>
            <a:r>
              <a:rPr lang="cs-CZ" sz="1800" dirty="0" err="1"/>
              <a:t>amylacea</a:t>
            </a:r>
            <a:r>
              <a:rPr lang="cs-CZ" sz="1800" dirty="0"/>
              <a:t>)</a:t>
            </a:r>
            <a:endParaRPr lang="cs-CZ" sz="1800" b="1" dirty="0"/>
          </a:p>
          <a:p>
            <a:endParaRPr lang="en-US" sz="1600" dirty="0"/>
          </a:p>
        </p:txBody>
      </p:sp>
      <p:pic>
        <p:nvPicPr>
          <p:cNvPr id="11266"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797152"/>
            <a:ext cx="2654474" cy="194270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925205"/>
            <a:ext cx="2548140" cy="178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0357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Prostata člověk vs. myš</a:t>
            </a:r>
            <a:endParaRPr lang="en-US" dirty="0"/>
          </a:p>
        </p:txBody>
      </p:sp>
      <p:sp>
        <p:nvSpPr>
          <p:cNvPr id="3" name="Zástupný symbol pro obsah 2"/>
          <p:cNvSpPr>
            <a:spLocks noGrp="1"/>
          </p:cNvSpPr>
          <p:nvPr>
            <p:ph idx="1"/>
          </p:nvPr>
        </p:nvSpPr>
        <p:spPr/>
        <p:txBody>
          <a:bodyPr/>
          <a:lstStyle/>
          <a:p>
            <a:endParaRPr lang="en-US"/>
          </a:p>
        </p:txBody>
      </p:sp>
      <p:pic>
        <p:nvPicPr>
          <p:cNvPr id="13314" name="Picture 2" descr="Výsledek obrázku pro murine human prostate 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157691"/>
            <a:ext cx="7218029" cy="415017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chematic illustration of the anatomy of the human prostate (a) and mouse prostate (b) (adapted from McNeal [42] and Cunha et al. [43], resp.). Used with permission: Abate-Shen and Sh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649" y="849219"/>
            <a:ext cx="2783691" cy="545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0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Prostata - člověk</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68760"/>
            <a:ext cx="6408712" cy="495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911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Členění prostaty člověka</a:t>
            </a:r>
            <a:endParaRPr lang="en-US" dirty="0"/>
          </a:p>
        </p:txBody>
      </p:sp>
      <p:sp>
        <p:nvSpPr>
          <p:cNvPr id="3" name="Zástupný symbol pro obsah 2"/>
          <p:cNvSpPr>
            <a:spLocks noGrp="1"/>
          </p:cNvSpPr>
          <p:nvPr>
            <p:ph idx="1"/>
          </p:nvPr>
        </p:nvSpPr>
        <p:spPr>
          <a:xfrm>
            <a:off x="1547813" y="5301208"/>
            <a:ext cx="7138987" cy="824955"/>
          </a:xfrm>
        </p:spPr>
        <p:txBody>
          <a:bodyPr/>
          <a:lstStyle/>
          <a:p>
            <a:r>
              <a:rPr lang="cs-CZ" dirty="0" smtClean="0"/>
              <a:t>Zóna centrální (C), periferní (P), přechodová (T), </a:t>
            </a:r>
            <a:r>
              <a:rPr lang="cs-CZ" dirty="0" err="1" smtClean="0"/>
              <a:t>periutherální</a:t>
            </a:r>
            <a:r>
              <a:rPr lang="cs-CZ" dirty="0" smtClean="0"/>
              <a:t> (PU), přední, </a:t>
            </a:r>
            <a:r>
              <a:rPr lang="cs-CZ" dirty="0" err="1" smtClean="0"/>
              <a:t>nežlaznatá</a:t>
            </a:r>
            <a:r>
              <a:rPr lang="cs-CZ" dirty="0" smtClean="0"/>
              <a:t> (A)</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7973445" cy="314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4012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Zonální predispozice k onemocnění prostaty</a:t>
            </a:r>
            <a:endParaRPr lang="en-US" dirty="0"/>
          </a:p>
        </p:txBody>
      </p:sp>
      <p:pic>
        <p:nvPicPr>
          <p:cNvPr id="22530" name="Picture 2" descr="https://www.researchgate.net/profile/Siobhan_Sutcliffe/publication/6422150/figure/fig3/AS:281151857020951@1444043234692/Figure-1-Zonal-predisposition-to-prostate-diseaseMost-cancer-lesions-occur-in-th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172770"/>
            <a:ext cx="4394560" cy="567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840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Benigní hyperplazie prostaty</a:t>
            </a:r>
            <a:endParaRPr lang="en-US" dirty="0"/>
          </a:p>
        </p:txBody>
      </p:sp>
      <p:pic>
        <p:nvPicPr>
          <p:cNvPr id="21506" name="Picture 2" descr="Schematic of prostate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12776"/>
            <a:ext cx="4248472" cy="295976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chematic of EMT and proliferation in development of B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77072"/>
            <a:ext cx="3390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761861" y="5818417"/>
            <a:ext cx="4572000" cy="584775"/>
          </a:xfrm>
          <a:prstGeom prst="rect">
            <a:avLst/>
          </a:prstGeom>
        </p:spPr>
        <p:txBody>
          <a:bodyPr>
            <a:spAutoFit/>
          </a:bodyPr>
          <a:lstStyle/>
          <a:p>
            <a:r>
              <a:rPr lang="en-US" sz="1600" dirty="0" smtClean="0">
                <a:solidFill>
                  <a:schemeClr val="tx1"/>
                </a:solidFill>
              </a:rPr>
              <a:t>Izumi</a:t>
            </a:r>
            <a:r>
              <a:rPr lang="en-US" sz="1600" dirty="0">
                <a:solidFill>
                  <a:schemeClr val="tx1"/>
                </a:solidFill>
              </a:rPr>
              <a:t>, K.</a:t>
            </a:r>
            <a:r>
              <a:rPr lang="en-US" sz="1600" i="1" dirty="0">
                <a:solidFill>
                  <a:schemeClr val="tx1"/>
                </a:solidFill>
              </a:rPr>
              <a:t> et al. The American Journal of Pathology </a:t>
            </a:r>
            <a:r>
              <a:rPr lang="en-US" sz="1600" b="1" i="1" dirty="0">
                <a:solidFill>
                  <a:schemeClr val="tx1"/>
                </a:solidFill>
              </a:rPr>
              <a:t>182, 1942-1949, (2013).</a:t>
            </a:r>
          </a:p>
        </p:txBody>
      </p:sp>
    </p:spTree>
    <p:extLst>
      <p:ext uri="{BB962C8B-B14F-4D97-AF65-F5344CB8AC3E}">
        <p14:creationId xmlns:p14="http://schemas.microsoft.com/office/powerpoint/2010/main" val="1868273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Kmenová buňka prostaty</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394" y="1844824"/>
            <a:ext cx="7283008"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654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liniové hierarchie </a:t>
            </a:r>
            <a:r>
              <a:rPr lang="cs-CZ" dirty="0" smtClean="0"/>
              <a:t>prostaty</a:t>
            </a:r>
            <a:endParaRPr lang="en-US" dirty="0"/>
          </a:p>
        </p:txBody>
      </p:sp>
      <p:sp>
        <p:nvSpPr>
          <p:cNvPr id="3" name="Zástupný symbol pro obsah 2"/>
          <p:cNvSpPr>
            <a:spLocks noGrp="1"/>
          </p:cNvSpPr>
          <p:nvPr>
            <p:ph idx="1"/>
          </p:nvPr>
        </p:nvSpPr>
        <p:spPr>
          <a:xfrm>
            <a:off x="6804248" y="1412776"/>
            <a:ext cx="1882552" cy="4713387"/>
          </a:xfrm>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340768"/>
            <a:ext cx="3999097" cy="544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942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183" y="1556792"/>
            <a:ext cx="755491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526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18434" name="Picture 2" descr="Výsledek obrázku pro prostate hormonal fun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276872"/>
            <a:ext cx="7153138" cy="367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418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Epidermální diferenciace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56792"/>
            <a:ext cx="6316709" cy="439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2714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2592341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Slinivka břišní, pankreas</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412776"/>
            <a:ext cx="5400600" cy="495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933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Slinivka</a:t>
            </a:r>
            <a:r>
              <a:rPr lang="en-US" dirty="0" smtClean="0"/>
              <a:t> b</a:t>
            </a:r>
            <a:r>
              <a:rPr lang="cs-CZ" dirty="0" err="1" smtClean="0"/>
              <a:t>řišní</a:t>
            </a:r>
            <a:r>
              <a:rPr lang="cs-CZ" dirty="0" smtClean="0"/>
              <a:t>, pankreas</a:t>
            </a:r>
            <a:endParaRPr lang="en-US" dirty="0"/>
          </a:p>
        </p:txBody>
      </p:sp>
      <p:sp>
        <p:nvSpPr>
          <p:cNvPr id="3" name="Zástupný symbol pro obsah 2"/>
          <p:cNvSpPr>
            <a:spLocks noGrp="1"/>
          </p:cNvSpPr>
          <p:nvPr>
            <p:ph idx="1"/>
          </p:nvPr>
        </p:nvSpPr>
        <p:spPr/>
        <p:txBody>
          <a:bodyPr/>
          <a:lstStyle/>
          <a:p>
            <a:r>
              <a:rPr lang="cs-CZ" sz="2000" dirty="0"/>
              <a:t>smíšená </a:t>
            </a:r>
            <a:r>
              <a:rPr lang="cs-CZ" sz="2000" dirty="0" err="1"/>
              <a:t>exo</a:t>
            </a:r>
            <a:r>
              <a:rPr lang="cs-CZ" sz="2000" dirty="0"/>
              <a:t>/endokrinní žláza, produkující trávicí enzymy a </a:t>
            </a:r>
            <a:r>
              <a:rPr lang="cs-CZ" sz="2000" dirty="0" smtClean="0"/>
              <a:t>hormony (váha </a:t>
            </a:r>
            <a:r>
              <a:rPr lang="en-US" sz="2000" dirty="0" smtClean="0"/>
              <a:t>~</a:t>
            </a:r>
            <a:r>
              <a:rPr lang="cs-CZ" sz="2000" dirty="0" smtClean="0"/>
              <a:t> 80g, velikost </a:t>
            </a:r>
            <a:r>
              <a:rPr lang="en-US" sz="2000" dirty="0" smtClean="0"/>
              <a:t>~ </a:t>
            </a:r>
            <a:r>
              <a:rPr lang="cs-CZ" sz="2000" dirty="0" smtClean="0"/>
              <a:t>15 cm)</a:t>
            </a:r>
            <a:endParaRPr lang="cs-CZ" sz="2000" dirty="0"/>
          </a:p>
          <a:p>
            <a:r>
              <a:rPr lang="cs-CZ" sz="2000" b="1" dirty="0"/>
              <a:t>stroma: </a:t>
            </a:r>
            <a:r>
              <a:rPr lang="cs-CZ" sz="2000" dirty="0"/>
              <a:t>na povrchu </a:t>
            </a:r>
            <a:r>
              <a:rPr lang="cs-CZ" sz="2000" u="sng" dirty="0"/>
              <a:t>pouzdro</a:t>
            </a:r>
            <a:r>
              <a:rPr lang="cs-CZ" sz="2000" dirty="0"/>
              <a:t> </a:t>
            </a:r>
            <a:r>
              <a:rPr lang="cs-CZ" sz="2000" dirty="0" smtClean="0"/>
              <a:t>(husté vazivo) </a:t>
            </a:r>
            <a:r>
              <a:rPr lang="cs-CZ" sz="2000" dirty="0"/>
              <a:t>– z něj vybíhají </a:t>
            </a:r>
            <a:r>
              <a:rPr lang="cs-CZ" sz="2000" u="sng" dirty="0"/>
              <a:t>septa → laloky → lalůčky</a:t>
            </a:r>
            <a:r>
              <a:rPr lang="cs-CZ" sz="2000" dirty="0"/>
              <a:t> (cévní + nervové zásobení + větvení vývodů); podkladovou tkání je </a:t>
            </a:r>
            <a:r>
              <a:rPr lang="cs-CZ" sz="2000" dirty="0" smtClean="0"/>
              <a:t>řídké vazivo</a:t>
            </a:r>
            <a:endParaRPr lang="cs-CZ" sz="2000" dirty="0"/>
          </a:p>
          <a:p>
            <a:r>
              <a:rPr lang="cs-CZ" sz="2000" b="1" dirty="0"/>
              <a:t>parenchym: </a:t>
            </a:r>
            <a:r>
              <a:rPr lang="cs-CZ" sz="2000" dirty="0"/>
              <a:t>pankreatické aciny +  </a:t>
            </a:r>
            <a:r>
              <a:rPr lang="cs-CZ" sz="2000" dirty="0" err="1"/>
              <a:t>trámčité</a:t>
            </a:r>
            <a:r>
              <a:rPr lang="cs-CZ" sz="2000" dirty="0"/>
              <a:t> uspořádání buněk (Langerhansovy ostrůvky)</a:t>
            </a:r>
            <a:endParaRPr lang="cs-CZ" sz="2000" b="1" dirty="0"/>
          </a:p>
          <a:p>
            <a:endParaRPr lang="en-US" sz="2000"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4293096"/>
            <a:ext cx="4480498" cy="2160240"/>
          </a:xfrm>
          <a:prstGeom prst="rect">
            <a:avLst/>
          </a:prstGeom>
        </p:spPr>
      </p:pic>
    </p:spTree>
    <p:extLst>
      <p:ext uri="{BB962C8B-B14F-4D97-AF65-F5344CB8AC3E}">
        <p14:creationId xmlns:p14="http://schemas.microsoft.com/office/powerpoint/2010/main" val="2868592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Pankreas</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196752"/>
            <a:ext cx="702440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542874"/>
            <a:ext cx="2450976" cy="3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443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EXOKRINNÍ ČÁST </a:t>
            </a:r>
            <a:r>
              <a:rPr lang="cs-CZ" dirty="0" smtClean="0"/>
              <a:t>PANKREATU</a:t>
            </a:r>
            <a:endParaRPr lang="en-US" dirty="0"/>
          </a:p>
        </p:txBody>
      </p:sp>
      <p:sp>
        <p:nvSpPr>
          <p:cNvPr id="3" name="Zástupný symbol pro obsah 2"/>
          <p:cNvSpPr>
            <a:spLocks noGrp="1"/>
          </p:cNvSpPr>
          <p:nvPr>
            <p:ph idx="1"/>
          </p:nvPr>
        </p:nvSpPr>
        <p:spPr>
          <a:xfrm>
            <a:off x="1547813" y="1412776"/>
            <a:ext cx="7138987" cy="5256584"/>
          </a:xfrm>
        </p:spPr>
        <p:txBody>
          <a:bodyPr/>
          <a:lstStyle/>
          <a:p>
            <a:r>
              <a:rPr lang="cs-CZ" dirty="0"/>
              <a:t>složená alveolární žláza</a:t>
            </a:r>
          </a:p>
          <a:p>
            <a:r>
              <a:rPr lang="cs-CZ" dirty="0"/>
              <a:t>syntetizuje a produkuje </a:t>
            </a:r>
            <a:r>
              <a:rPr lang="cs-CZ" b="1" u="sng" dirty="0"/>
              <a:t>trávicí </a:t>
            </a:r>
            <a:r>
              <a:rPr lang="cs-CZ" b="1" u="sng" dirty="0" err="1" smtClean="0"/>
              <a:t>štávu</a:t>
            </a:r>
            <a:r>
              <a:rPr lang="cs-CZ" b="1" u="sng" dirty="0" smtClean="0"/>
              <a:t> </a:t>
            </a:r>
            <a:r>
              <a:rPr lang="cs-CZ" u="sng" dirty="0" smtClean="0"/>
              <a:t>(cca 2 L/den)</a:t>
            </a:r>
            <a:r>
              <a:rPr lang="cs-CZ" dirty="0" smtClean="0"/>
              <a:t>: </a:t>
            </a:r>
            <a:r>
              <a:rPr lang="cs-CZ" dirty="0"/>
              <a:t>proteolytické endopeptidázy (trypsinogen, </a:t>
            </a:r>
            <a:r>
              <a:rPr lang="cs-CZ" dirty="0" err="1"/>
              <a:t>chymotrypsinogen</a:t>
            </a:r>
            <a:r>
              <a:rPr lang="cs-CZ" dirty="0"/>
              <a:t>), amylázy, lipázy a deoxyribonukleázy → mají za úkol štěpit </a:t>
            </a:r>
            <a:r>
              <a:rPr lang="cs-CZ" dirty="0" smtClean="0"/>
              <a:t>tráveninu (chymus), </a:t>
            </a:r>
            <a:r>
              <a:rPr lang="cs-CZ" dirty="0"/>
              <a:t>přicházející z žaludku</a:t>
            </a:r>
          </a:p>
          <a:p>
            <a:r>
              <a:rPr lang="cs-CZ" dirty="0"/>
              <a:t>také zde probíhá produkce látek, podílejících se na alkalizaci sekretu (snížení pH = ↑ funkčnost trávicích enzymů)</a:t>
            </a:r>
          </a:p>
          <a:p>
            <a:r>
              <a:rPr lang="cs-CZ" b="1" dirty="0"/>
              <a:t>pankreatické aciny – </a:t>
            </a:r>
            <a:r>
              <a:rPr lang="cs-CZ" dirty="0"/>
              <a:t>bazofilní cytoplazma, množství sekrečních granulí, produkce trávicích enzymů</a:t>
            </a:r>
          </a:p>
          <a:p>
            <a:r>
              <a:rPr lang="cs-CZ" b="1" dirty="0" err="1"/>
              <a:t>centroacinózní</a:t>
            </a:r>
            <a:r>
              <a:rPr lang="cs-CZ" b="1" dirty="0"/>
              <a:t> buňky – </a:t>
            </a:r>
            <a:r>
              <a:rPr lang="cs-CZ" dirty="0"/>
              <a:t>světlá cytoplazma, přímo navazují na vsunuté vývody, alkalizace sekretu</a:t>
            </a:r>
          </a:p>
          <a:p>
            <a:r>
              <a:rPr lang="cs-CZ" b="1" dirty="0"/>
              <a:t>absence </a:t>
            </a:r>
            <a:r>
              <a:rPr lang="cs-CZ" b="1" dirty="0" err="1"/>
              <a:t>myoepitelových</a:t>
            </a:r>
            <a:r>
              <a:rPr lang="cs-CZ" b="1" dirty="0"/>
              <a:t> buněk</a:t>
            </a:r>
          </a:p>
          <a:p>
            <a:endParaRPr lang="en-US" dirty="0"/>
          </a:p>
        </p:txBody>
      </p:sp>
    </p:spTree>
    <p:extLst>
      <p:ext uri="{BB962C8B-B14F-4D97-AF65-F5344CB8AC3E}">
        <p14:creationId xmlns:p14="http://schemas.microsoft.com/office/powerpoint/2010/main" val="40195202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3" y="3284984"/>
            <a:ext cx="7693896" cy="344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993" y="278266"/>
            <a:ext cx="6984776" cy="303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8798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ENDOKRINNÍ ČÁST </a:t>
            </a:r>
            <a:r>
              <a:rPr lang="cs-CZ" dirty="0" smtClean="0"/>
              <a:t>PANKREATU</a:t>
            </a:r>
            <a:endParaRPr lang="en-US" dirty="0"/>
          </a:p>
        </p:txBody>
      </p:sp>
      <p:sp>
        <p:nvSpPr>
          <p:cNvPr id="3" name="Zástupný symbol pro obsah 2"/>
          <p:cNvSpPr>
            <a:spLocks noGrp="1"/>
          </p:cNvSpPr>
          <p:nvPr>
            <p:ph idx="1"/>
          </p:nvPr>
        </p:nvSpPr>
        <p:spPr>
          <a:xfrm>
            <a:off x="1475656" y="1412776"/>
            <a:ext cx="7776864" cy="4713387"/>
          </a:xfrm>
        </p:spPr>
        <p:txBody>
          <a:bodyPr/>
          <a:lstStyle/>
          <a:p>
            <a:pPr marL="0" indent="0">
              <a:buNone/>
            </a:pPr>
            <a:r>
              <a:rPr lang="cs-CZ" sz="2000" b="1" dirty="0" smtClean="0"/>
              <a:t>Langerhansovy ostrůvky </a:t>
            </a:r>
          </a:p>
          <a:p>
            <a:pPr>
              <a:buFont typeface="Arial" panose="020B0604020202020204" pitchFamily="34" charset="0"/>
              <a:buChar char="•"/>
            </a:pPr>
            <a:r>
              <a:rPr lang="cs-CZ" sz="2000" dirty="0" smtClean="0"/>
              <a:t>velikost  100-200 um, počet ~ 1 mil., 1-2% objemu slinivky</a:t>
            </a:r>
          </a:p>
          <a:p>
            <a:pPr>
              <a:buFont typeface="Arial" panose="020B0604020202020204" pitchFamily="34" charset="0"/>
              <a:buChar char="•"/>
            </a:pPr>
            <a:r>
              <a:rPr lang="cs-CZ" sz="2000" b="1" dirty="0" err="1" smtClean="0"/>
              <a:t>trámčitý</a:t>
            </a:r>
            <a:r>
              <a:rPr lang="cs-CZ" sz="2000" b="1" dirty="0" smtClean="0"/>
              <a:t> </a:t>
            </a:r>
            <a:r>
              <a:rPr lang="cs-CZ" sz="2000" dirty="0" smtClean="0"/>
              <a:t>stavební typ s bohatým kapilárním zásobením (</a:t>
            </a:r>
            <a:r>
              <a:rPr lang="cs-CZ" sz="2000" dirty="0" err="1" smtClean="0"/>
              <a:t>fenestrované</a:t>
            </a:r>
            <a:r>
              <a:rPr lang="cs-CZ" sz="2000" dirty="0" smtClean="0"/>
              <a:t> kapiláry)</a:t>
            </a:r>
          </a:p>
          <a:p>
            <a:r>
              <a:rPr lang="cs-CZ" sz="2000" dirty="0" smtClean="0"/>
              <a:t>ostrůvky jsou obklopeny tenkou vrstvou řídkého vaziva</a:t>
            </a:r>
          </a:p>
          <a:p>
            <a:r>
              <a:rPr lang="cs-CZ" sz="2000" dirty="0" smtClean="0"/>
              <a:t>součástí „</a:t>
            </a:r>
            <a:r>
              <a:rPr lang="cs-CZ" sz="2000" dirty="0" err="1" smtClean="0"/>
              <a:t>Diffuse</a:t>
            </a:r>
            <a:r>
              <a:rPr lang="cs-CZ" sz="2000" dirty="0" smtClean="0"/>
              <a:t> </a:t>
            </a:r>
            <a:r>
              <a:rPr lang="cs-CZ" sz="2000" dirty="0" err="1" smtClean="0"/>
              <a:t>Neuroendocrine</a:t>
            </a:r>
            <a:r>
              <a:rPr lang="cs-CZ" sz="2000" dirty="0" smtClean="0"/>
              <a:t> Systém“ (DNES) systému</a:t>
            </a:r>
          </a:p>
          <a:p>
            <a:r>
              <a:rPr lang="cs-CZ" sz="2000" dirty="0" smtClean="0"/>
              <a:t>světlá cytoplazma s přítomností sekrečních granulí → 4 typy buněk: </a:t>
            </a:r>
          </a:p>
          <a:p>
            <a:pPr lvl="1"/>
            <a:r>
              <a:rPr lang="cs-CZ" sz="1800" b="1" dirty="0" smtClean="0"/>
              <a:t>A buňky – </a:t>
            </a:r>
            <a:r>
              <a:rPr lang="cs-CZ" sz="1800" b="1" dirty="0" err="1" smtClean="0"/>
              <a:t>glukagon</a:t>
            </a:r>
            <a:r>
              <a:rPr lang="cs-CZ" sz="1800" b="1" dirty="0" smtClean="0"/>
              <a:t> (cca 20%)</a:t>
            </a:r>
            <a:endParaRPr lang="cs-CZ" sz="1800" dirty="0" smtClean="0"/>
          </a:p>
          <a:p>
            <a:pPr lvl="1"/>
            <a:r>
              <a:rPr lang="cs-CZ" sz="1800" b="1" dirty="0" smtClean="0"/>
              <a:t>B buňky – inzulín (cca 70%)</a:t>
            </a:r>
          </a:p>
          <a:p>
            <a:pPr lvl="1"/>
            <a:r>
              <a:rPr lang="cs-CZ" sz="1800" b="1" dirty="0" smtClean="0"/>
              <a:t>D buňky – </a:t>
            </a:r>
            <a:r>
              <a:rPr lang="cs-CZ" sz="1800" b="1" dirty="0" err="1" smtClean="0"/>
              <a:t>somatostatin</a:t>
            </a:r>
            <a:r>
              <a:rPr lang="cs-CZ" sz="1800" b="1" dirty="0" smtClean="0"/>
              <a:t> (cca 5%)</a:t>
            </a:r>
          </a:p>
          <a:p>
            <a:pPr lvl="1"/>
            <a:r>
              <a:rPr lang="cs-CZ" sz="1800" b="1" dirty="0" smtClean="0"/>
              <a:t>PP buňky – pankreatický polypeptid</a:t>
            </a:r>
          </a:p>
          <a:p>
            <a:pPr marL="266700" lvl="1" indent="0">
              <a:buNone/>
            </a:pPr>
            <a:r>
              <a:rPr lang="cs-CZ" sz="1800" b="1" dirty="0" smtClean="0"/>
              <a:t>	(&lt; 5%)</a:t>
            </a:r>
          </a:p>
          <a:p>
            <a:endParaRPr lang="cs-CZ"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4221088"/>
            <a:ext cx="2516683" cy="1718887"/>
          </a:xfrm>
          <a:prstGeom prst="rect">
            <a:avLst/>
          </a:prstGeom>
        </p:spPr>
      </p:pic>
    </p:spTree>
    <p:extLst>
      <p:ext uri="{BB962C8B-B14F-4D97-AF65-F5344CB8AC3E}">
        <p14:creationId xmlns:p14="http://schemas.microsoft.com/office/powerpoint/2010/main" val="2842605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smtClean="0"/>
              <a:t>Langerhansův ostrůvek</a:t>
            </a:r>
            <a:endParaRPr lang="en-US" dirty="0"/>
          </a:p>
        </p:txBody>
      </p:sp>
      <p:pic>
        <p:nvPicPr>
          <p:cNvPr id="30722" name="Picture 2" descr="Výsledek obrázku pro pancreatic is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72816"/>
            <a:ext cx="6516216" cy="421332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388643" y="6547519"/>
            <a:ext cx="5760640" cy="307777"/>
          </a:xfrm>
          <a:prstGeom prst="rect">
            <a:avLst/>
          </a:prstGeom>
        </p:spPr>
        <p:txBody>
          <a:bodyPr wrap="square">
            <a:spAutoFit/>
          </a:bodyPr>
          <a:lstStyle/>
          <a:p>
            <a:r>
              <a:rPr lang="en-US" sz="1400" dirty="0">
                <a:solidFill>
                  <a:schemeClr val="tx1"/>
                </a:solidFill>
              </a:rPr>
              <a:t>http://quasargroupconsulting.com/Encyclopedia/anatomy/pancreas.php</a:t>
            </a:r>
          </a:p>
        </p:txBody>
      </p:sp>
    </p:spTree>
    <p:extLst>
      <p:ext uri="{BB962C8B-B14F-4D97-AF65-F5344CB8AC3E}">
        <p14:creationId xmlns:p14="http://schemas.microsoft.com/office/powerpoint/2010/main" val="2867057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Regenerace</a:t>
            </a:r>
            <a:r>
              <a:rPr lang="en-US" dirty="0"/>
              <a:t> </a:t>
            </a:r>
            <a:r>
              <a:rPr lang="en-US" dirty="0" err="1"/>
              <a:t>pankreatu</a:t>
            </a:r>
            <a:endParaRPr lang="en-US" dirty="0"/>
          </a:p>
        </p:txBody>
      </p:sp>
      <p:sp>
        <p:nvSpPr>
          <p:cNvPr id="3" name="Zástupný symbol pro obsah 2"/>
          <p:cNvSpPr>
            <a:spLocks noGrp="1"/>
          </p:cNvSpPr>
          <p:nvPr>
            <p:ph idx="1"/>
          </p:nvPr>
        </p:nvSpPr>
        <p:spPr>
          <a:xfrm>
            <a:off x="1547664" y="1268760"/>
            <a:ext cx="7138987" cy="4713387"/>
          </a:xfrm>
        </p:spPr>
        <p:txBody>
          <a:bodyPr/>
          <a:lstStyle/>
          <a:p>
            <a:r>
              <a:rPr lang="en-US" dirty="0" smtClean="0"/>
              <a:t>N</a:t>
            </a:r>
            <a:r>
              <a:rPr lang="cs-CZ" dirty="0" err="1" smtClean="0"/>
              <a:t>ízká</a:t>
            </a:r>
            <a:r>
              <a:rPr lang="cs-CZ" dirty="0" smtClean="0"/>
              <a:t> intenzita proliferace</a:t>
            </a:r>
            <a:endParaRPr lang="en-US" dirty="0" smtClean="0"/>
          </a:p>
          <a:p>
            <a:r>
              <a:rPr lang="en-US" dirty="0" smtClean="0"/>
              <a:t>N</a:t>
            </a:r>
            <a:r>
              <a:rPr lang="cs-CZ" dirty="0" err="1" smtClean="0"/>
              <a:t>ízká</a:t>
            </a:r>
            <a:r>
              <a:rPr lang="cs-CZ" dirty="0" smtClean="0"/>
              <a:t> klonogenní kapacita</a:t>
            </a:r>
          </a:p>
          <a:p>
            <a:r>
              <a:rPr lang="cs-CZ" dirty="0" smtClean="0"/>
              <a:t>Délka života u myších buněk </a:t>
            </a:r>
            <a:r>
              <a:rPr lang="en-US" dirty="0" smtClean="0"/>
              <a:t>~ 1 </a:t>
            </a:r>
            <a:r>
              <a:rPr lang="en-US" dirty="0" err="1" smtClean="0"/>
              <a:t>rok</a:t>
            </a:r>
            <a:r>
              <a:rPr lang="en-US" dirty="0" smtClean="0"/>
              <a:t> (</a:t>
            </a:r>
            <a:r>
              <a:rPr lang="en-US" dirty="0" err="1" smtClean="0"/>
              <a:t>podobn</a:t>
            </a:r>
            <a:r>
              <a:rPr lang="cs-CZ" dirty="0" smtClean="0"/>
              <a:t>ě jako u jater)</a:t>
            </a:r>
            <a:endParaRPr lang="en-US" dirty="0" smtClean="0"/>
          </a:p>
          <a:p>
            <a:r>
              <a:rPr lang="en-US" dirty="0" err="1" smtClean="0"/>
              <a:t>Regenera</a:t>
            </a:r>
            <a:r>
              <a:rPr lang="cs-CZ" dirty="0" smtClean="0"/>
              <a:t>ční kapacita odlišná od jaterní</a:t>
            </a:r>
          </a:p>
          <a:p>
            <a:pPr lvl="1"/>
            <a:r>
              <a:rPr lang="cs-CZ" dirty="0" smtClean="0"/>
              <a:t>Buňky zvýší svoji proliferační kapacitu, ale k úplné obnově poškozené tkáně nedojde</a:t>
            </a:r>
          </a:p>
          <a:p>
            <a:pPr lvl="1"/>
            <a:r>
              <a:rPr lang="cs-CZ" dirty="0" smtClean="0"/>
              <a:t>Lgr5+ buňky nejsou přítomny, jsou indukovány při poškození v buňkách duktu nebo v podmínkách in vitro – vliv </a:t>
            </a:r>
            <a:r>
              <a:rPr lang="cs-CZ" dirty="0" err="1" smtClean="0"/>
              <a:t>mikroporstředí</a:t>
            </a:r>
            <a:r>
              <a:rPr lang="en-US" dirty="0"/>
              <a:t>?</a:t>
            </a:r>
            <a:endParaRPr lang="cs-CZ" dirty="0" smtClean="0"/>
          </a:p>
          <a:p>
            <a:r>
              <a:rPr lang="cs-CZ" dirty="0" smtClean="0"/>
              <a:t>Buňky pankreatu jsou plastické</a:t>
            </a:r>
          </a:p>
          <a:p>
            <a:pPr lvl="1"/>
            <a:r>
              <a:rPr lang="cs-CZ" dirty="0" smtClean="0"/>
              <a:t>Během zánětu lze nalézt buňky s </a:t>
            </a:r>
            <a:r>
              <a:rPr lang="cs-CZ" dirty="0" err="1" smtClean="0"/>
              <a:t>duktální</a:t>
            </a:r>
            <a:r>
              <a:rPr lang="cs-CZ" dirty="0" smtClean="0"/>
              <a:t> i </a:t>
            </a:r>
            <a:r>
              <a:rPr lang="cs-CZ" dirty="0" err="1" smtClean="0"/>
              <a:t>acinární</a:t>
            </a:r>
            <a:r>
              <a:rPr lang="cs-CZ" dirty="0" smtClean="0"/>
              <a:t> charakteristikou</a:t>
            </a:r>
          </a:p>
          <a:p>
            <a:pPr lvl="1"/>
            <a:r>
              <a:rPr lang="cs-CZ" dirty="0" err="1" smtClean="0"/>
              <a:t>Transdiferenciace</a:t>
            </a:r>
            <a:endParaRPr lang="cs-CZ" dirty="0" smtClean="0"/>
          </a:p>
          <a:p>
            <a:pPr lvl="1"/>
            <a:r>
              <a:rPr lang="cs-CZ" dirty="0" smtClean="0"/>
              <a:t>Risk pro vnik onemocnění (</a:t>
            </a:r>
            <a:r>
              <a:rPr lang="cs-CZ" dirty="0" err="1" smtClean="0"/>
              <a:t>acinar</a:t>
            </a:r>
            <a:r>
              <a:rPr lang="cs-CZ" dirty="0" smtClean="0"/>
              <a:t>-to-</a:t>
            </a:r>
            <a:r>
              <a:rPr lang="cs-CZ" dirty="0" err="1" smtClean="0"/>
              <a:t>ductal</a:t>
            </a:r>
            <a:r>
              <a:rPr lang="cs-CZ" dirty="0" smtClean="0"/>
              <a:t> </a:t>
            </a:r>
            <a:r>
              <a:rPr lang="cs-CZ" dirty="0" err="1" smtClean="0"/>
              <a:t>metaplasia</a:t>
            </a:r>
            <a:r>
              <a:rPr lang="cs-CZ" dirty="0" smtClean="0"/>
              <a:t>)</a:t>
            </a:r>
          </a:p>
          <a:p>
            <a:endParaRPr lang="en-US" dirty="0"/>
          </a:p>
        </p:txBody>
      </p:sp>
    </p:spTree>
    <p:extLst>
      <p:ext uri="{BB962C8B-B14F-4D97-AF65-F5344CB8AC3E}">
        <p14:creationId xmlns:p14="http://schemas.microsoft.com/office/powerpoint/2010/main" val="1457672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Regenerace</a:t>
            </a:r>
            <a:r>
              <a:rPr lang="en-US" dirty="0" smtClean="0"/>
              <a:t> </a:t>
            </a:r>
            <a:r>
              <a:rPr lang="en-US" dirty="0" err="1" smtClean="0"/>
              <a:t>pankreatu</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8387"/>
            <a:ext cx="7128792" cy="490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6516824"/>
            <a:ext cx="3478932" cy="14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660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Epidermální diferenciace</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268760"/>
            <a:ext cx="4992954" cy="540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259632" y="1988840"/>
            <a:ext cx="2304256" cy="430887"/>
          </a:xfrm>
          <a:prstGeom prst="rect">
            <a:avLst/>
          </a:prstGeom>
          <a:noFill/>
        </p:spPr>
        <p:txBody>
          <a:bodyPr wrap="square" rtlCol="0">
            <a:spAutoFit/>
          </a:bodyPr>
          <a:lstStyle/>
          <a:p>
            <a:pPr algn="r"/>
            <a:r>
              <a:rPr lang="cs-CZ" sz="1100" dirty="0" err="1" smtClean="0">
                <a:solidFill>
                  <a:schemeClr val="tx1"/>
                </a:solidFill>
              </a:rPr>
              <a:t>Kallikrein-related</a:t>
            </a:r>
            <a:r>
              <a:rPr lang="cs-CZ" sz="1100" dirty="0" smtClean="0">
                <a:solidFill>
                  <a:schemeClr val="tx1"/>
                </a:solidFill>
              </a:rPr>
              <a:t> serine </a:t>
            </a:r>
            <a:r>
              <a:rPr lang="cs-CZ" sz="1100" dirty="0" err="1" smtClean="0">
                <a:solidFill>
                  <a:schemeClr val="tx1"/>
                </a:solidFill>
              </a:rPr>
              <a:t>peptidases</a:t>
            </a:r>
            <a:endParaRPr lang="en-US" sz="1100" dirty="0">
              <a:solidFill>
                <a:schemeClr val="tx1"/>
              </a:solidFill>
            </a:endParaRPr>
          </a:p>
        </p:txBody>
      </p:sp>
      <p:sp>
        <p:nvSpPr>
          <p:cNvPr id="6" name="TextovéPole 5"/>
          <p:cNvSpPr txBox="1"/>
          <p:nvPr/>
        </p:nvSpPr>
        <p:spPr>
          <a:xfrm>
            <a:off x="1835696" y="1484784"/>
            <a:ext cx="2304256" cy="430887"/>
          </a:xfrm>
          <a:prstGeom prst="rect">
            <a:avLst/>
          </a:prstGeom>
          <a:noFill/>
        </p:spPr>
        <p:txBody>
          <a:bodyPr wrap="square" rtlCol="0">
            <a:spAutoFit/>
          </a:bodyPr>
          <a:lstStyle/>
          <a:p>
            <a:pPr algn="r"/>
            <a:r>
              <a:rPr lang="cs-CZ" sz="1100" dirty="0" err="1" smtClean="0">
                <a:solidFill>
                  <a:schemeClr val="tx1"/>
                </a:solidFill>
              </a:rPr>
              <a:t>Lymphoepithelial</a:t>
            </a:r>
            <a:r>
              <a:rPr lang="cs-CZ" sz="1100" dirty="0" smtClean="0">
                <a:solidFill>
                  <a:schemeClr val="tx1"/>
                </a:solidFill>
              </a:rPr>
              <a:t> </a:t>
            </a:r>
            <a:r>
              <a:rPr lang="cs-CZ" sz="1100" dirty="0" err="1" smtClean="0">
                <a:solidFill>
                  <a:schemeClr val="tx1"/>
                </a:solidFill>
              </a:rPr>
              <a:t>Kazal</a:t>
            </a:r>
            <a:r>
              <a:rPr lang="cs-CZ" sz="1100" dirty="0" smtClean="0">
                <a:solidFill>
                  <a:schemeClr val="tx1"/>
                </a:solidFill>
              </a:rPr>
              <a:t>-type inhibitor</a:t>
            </a:r>
            <a:endParaRPr lang="en-US" sz="1100" dirty="0">
              <a:solidFill>
                <a:schemeClr val="tx1"/>
              </a:solidFill>
            </a:endParaRPr>
          </a:p>
        </p:txBody>
      </p:sp>
    </p:spTree>
    <p:extLst>
      <p:ext uri="{BB962C8B-B14F-4D97-AF65-F5344CB8AC3E}">
        <p14:creationId xmlns:p14="http://schemas.microsoft.com/office/powerpoint/2010/main" val="36112864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Literatura</a:t>
            </a:r>
            <a:endParaRPr lang="en-US" dirty="0"/>
          </a:p>
        </p:txBody>
      </p:sp>
      <p:sp>
        <p:nvSpPr>
          <p:cNvPr id="3" name="Zástupný symbol pro obsah 2"/>
          <p:cNvSpPr>
            <a:spLocks noGrp="1"/>
          </p:cNvSpPr>
          <p:nvPr>
            <p:ph idx="1"/>
          </p:nvPr>
        </p:nvSpPr>
        <p:spPr/>
        <p:txBody>
          <a:bodyPr/>
          <a:lstStyle/>
          <a:p>
            <a:r>
              <a:rPr lang="cs-CZ" dirty="0" smtClean="0"/>
              <a:t>Histologie, </a:t>
            </a:r>
            <a:r>
              <a:rPr lang="cs-CZ" dirty="0" err="1" smtClean="0"/>
              <a:t>Renate</a:t>
            </a:r>
            <a:r>
              <a:rPr lang="cs-CZ" dirty="0" smtClean="0"/>
              <a:t> </a:t>
            </a:r>
            <a:r>
              <a:rPr lang="cs-CZ" dirty="0" err="1" smtClean="0"/>
              <a:t>Lullmann-Rauch</a:t>
            </a:r>
            <a:r>
              <a:rPr lang="cs-CZ" dirty="0" smtClean="0"/>
              <a:t>, GRADA, 2012</a:t>
            </a:r>
          </a:p>
          <a:p>
            <a:r>
              <a:rPr lang="cs-CZ" dirty="0" smtClean="0"/>
              <a:t>Histology – A Text and Atlas, M. H. </a:t>
            </a:r>
            <a:r>
              <a:rPr lang="cs-CZ" dirty="0" err="1" smtClean="0"/>
              <a:t>Ross</a:t>
            </a:r>
            <a:r>
              <a:rPr lang="cs-CZ" dirty="0" smtClean="0"/>
              <a:t>. W. </a:t>
            </a:r>
            <a:r>
              <a:rPr lang="cs-CZ" dirty="0" err="1" smtClean="0"/>
              <a:t>Pawlina</a:t>
            </a:r>
            <a:r>
              <a:rPr lang="cs-CZ" dirty="0" smtClean="0"/>
              <a:t>, </a:t>
            </a:r>
            <a:r>
              <a:rPr lang="cs-CZ" dirty="0" err="1" smtClean="0"/>
              <a:t>Wolters</a:t>
            </a:r>
            <a:r>
              <a:rPr lang="cs-CZ" dirty="0" smtClean="0"/>
              <a:t> </a:t>
            </a:r>
            <a:r>
              <a:rPr lang="cs-CZ" dirty="0" err="1" smtClean="0"/>
              <a:t>Kluwer</a:t>
            </a:r>
            <a:r>
              <a:rPr lang="cs-CZ" dirty="0" smtClean="0"/>
              <a:t>, 2011</a:t>
            </a:r>
          </a:p>
          <a:p>
            <a:r>
              <a:rPr lang="en-US" dirty="0" smtClean="0"/>
              <a:t>GUIDE </a:t>
            </a:r>
            <a:r>
              <a:rPr lang="en-US" dirty="0"/>
              <a:t>to GENERAL HISTOLOGY and MICROSCOPIC </a:t>
            </a:r>
            <a:r>
              <a:rPr lang="en-US" dirty="0" smtClean="0"/>
              <a:t>ANATOMY</a:t>
            </a:r>
            <a:r>
              <a:rPr lang="cs-CZ" dirty="0" smtClean="0"/>
              <a:t>, </a:t>
            </a:r>
            <a:r>
              <a:rPr lang="en-US" dirty="0" smtClean="0"/>
              <a:t>Petr </a:t>
            </a:r>
            <a:r>
              <a:rPr lang="en-US" dirty="0"/>
              <a:t>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a:t>
            </a:r>
            <a:r>
              <a:rPr lang="en-US" dirty="0" smtClean="0"/>
              <a:t>Hampl</a:t>
            </a:r>
            <a:r>
              <a:rPr lang="cs-CZ" dirty="0" smtClean="0"/>
              <a:t>, </a:t>
            </a:r>
            <a:r>
              <a:rPr lang="en-US" dirty="0" smtClean="0"/>
              <a:t>Published </a:t>
            </a:r>
            <a:r>
              <a:rPr lang="en-US" dirty="0"/>
              <a:t>by Masaryk </a:t>
            </a:r>
            <a:r>
              <a:rPr lang="en-US" dirty="0" smtClean="0"/>
              <a:t>University</a:t>
            </a:r>
            <a:r>
              <a:rPr lang="cs-CZ" dirty="0" smtClean="0"/>
              <a:t>, </a:t>
            </a:r>
            <a:r>
              <a:rPr lang="en-US" dirty="0" smtClean="0"/>
              <a:t>ISBN 978-80-210-8453-7</a:t>
            </a:r>
            <a:endParaRPr lang="cs-CZ" dirty="0" smtClean="0"/>
          </a:p>
          <a:p>
            <a:r>
              <a:rPr lang="en-US" dirty="0"/>
              <a:t>Atlas </a:t>
            </a:r>
            <a:r>
              <a:rPr lang="en-US" dirty="0" err="1"/>
              <a:t>fyziologie</a:t>
            </a:r>
            <a:r>
              <a:rPr lang="en-US" dirty="0"/>
              <a:t> </a:t>
            </a:r>
            <a:r>
              <a:rPr lang="en-US" dirty="0" err="1" smtClean="0"/>
              <a:t>člověka</a:t>
            </a:r>
            <a:r>
              <a:rPr lang="cs-CZ" dirty="0" smtClean="0"/>
              <a:t>, </a:t>
            </a:r>
            <a:r>
              <a:rPr lang="en-US" dirty="0" smtClean="0"/>
              <a:t>S</a:t>
            </a:r>
            <a:r>
              <a:rPr lang="cs-CZ" dirty="0" smtClean="0"/>
              <a:t>.</a:t>
            </a:r>
            <a:r>
              <a:rPr lang="en-US" dirty="0" smtClean="0"/>
              <a:t> </a:t>
            </a:r>
            <a:r>
              <a:rPr lang="en-US" dirty="0"/>
              <a:t>Stefan, </a:t>
            </a:r>
            <a:r>
              <a:rPr lang="en-US" dirty="0" smtClean="0"/>
              <a:t>D</a:t>
            </a:r>
            <a:r>
              <a:rPr lang="cs-CZ" dirty="0" smtClean="0"/>
              <a:t>.</a:t>
            </a:r>
            <a:r>
              <a:rPr lang="en-US" dirty="0" smtClean="0"/>
              <a:t> Agamemnon</a:t>
            </a:r>
            <a:r>
              <a:rPr lang="cs-CZ" dirty="0" smtClean="0"/>
              <a:t>, </a:t>
            </a:r>
            <a:r>
              <a:rPr lang="cs-CZ" dirty="0" err="1" smtClean="0"/>
              <a:t>Grada</a:t>
            </a:r>
            <a:r>
              <a:rPr lang="cs-CZ" dirty="0" smtClean="0"/>
              <a:t>, 2016</a:t>
            </a:r>
            <a:endParaRPr lang="en-US" dirty="0"/>
          </a:p>
        </p:txBody>
      </p:sp>
    </p:spTree>
    <p:extLst>
      <p:ext uri="{BB962C8B-B14F-4D97-AF65-F5344CB8AC3E}">
        <p14:creationId xmlns:p14="http://schemas.microsoft.com/office/powerpoint/2010/main" val="1328896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Epidermální </a:t>
            </a:r>
            <a:r>
              <a:rPr lang="cs-CZ" dirty="0" smtClean="0"/>
              <a:t>vodní bariéra</a:t>
            </a:r>
            <a:endParaRPr lang="en-US"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12776"/>
            <a:ext cx="3978440" cy="499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2"/>
          <p:cNvSpPr>
            <a:spLocks noGrp="1"/>
          </p:cNvSpPr>
          <p:nvPr>
            <p:ph idx="1"/>
          </p:nvPr>
        </p:nvSpPr>
        <p:spPr>
          <a:xfrm>
            <a:off x="5940152" y="1412776"/>
            <a:ext cx="3096344" cy="4713387"/>
          </a:xfrm>
        </p:spPr>
        <p:txBody>
          <a:bodyPr/>
          <a:lstStyle/>
          <a:p>
            <a:r>
              <a:rPr lang="cs-CZ" sz="1600" dirty="0" smtClean="0"/>
              <a:t>Buněčný obal – 15 um </a:t>
            </a:r>
            <a:r>
              <a:rPr lang="cs-CZ" sz="1600" dirty="0" err="1" smtClean="0"/>
              <a:t>nerospustná</a:t>
            </a:r>
            <a:r>
              <a:rPr lang="cs-CZ" sz="1600" dirty="0" smtClean="0"/>
              <a:t> vrstva proteinů</a:t>
            </a:r>
          </a:p>
          <a:p>
            <a:pPr lvl="1"/>
            <a:r>
              <a:rPr lang="cs-CZ" sz="1400" dirty="0" smtClean="0"/>
              <a:t>Mechanická pevnost a opora </a:t>
            </a:r>
          </a:p>
          <a:p>
            <a:r>
              <a:rPr lang="cs-CZ" sz="1600" dirty="0" smtClean="0"/>
              <a:t>Lipidový obal – 5 um vrstva lipidů</a:t>
            </a:r>
          </a:p>
          <a:p>
            <a:pPr lvl="1"/>
            <a:r>
              <a:rPr lang="cs-CZ" sz="1400" dirty="0" smtClean="0"/>
              <a:t>„teflonová“ vrstva</a:t>
            </a:r>
            <a:endParaRPr lang="cs-CZ" sz="1600" dirty="0"/>
          </a:p>
          <a:p>
            <a:r>
              <a:rPr lang="cs-CZ" sz="1600" dirty="0" err="1" smtClean="0"/>
              <a:t>Lamelarní</a:t>
            </a:r>
            <a:r>
              <a:rPr lang="cs-CZ" sz="1600" dirty="0" smtClean="0"/>
              <a:t> tělíska jsou </a:t>
            </a:r>
            <a:r>
              <a:rPr lang="cs-CZ" sz="1600" dirty="0" err="1" smtClean="0"/>
              <a:t>sektetována</a:t>
            </a:r>
            <a:r>
              <a:rPr lang="cs-CZ" sz="1600" dirty="0" smtClean="0"/>
              <a:t> </a:t>
            </a:r>
            <a:r>
              <a:rPr lang="cs-CZ" sz="1600" dirty="0" err="1" smtClean="0"/>
              <a:t>exocytózou</a:t>
            </a:r>
            <a:r>
              <a:rPr lang="cs-CZ" sz="1600" dirty="0" smtClean="0"/>
              <a:t> do mezibuněčného </a:t>
            </a:r>
            <a:r>
              <a:rPr lang="cs-CZ" sz="1600" dirty="0"/>
              <a:t>prostoru </a:t>
            </a:r>
            <a:r>
              <a:rPr lang="cs-CZ" sz="1600" dirty="0" err="1"/>
              <a:t>stratum</a:t>
            </a:r>
            <a:r>
              <a:rPr lang="cs-CZ" sz="1600" dirty="0"/>
              <a:t> </a:t>
            </a:r>
            <a:r>
              <a:rPr lang="cs-CZ" sz="1600" dirty="0" err="1"/>
              <a:t>granulosum</a:t>
            </a:r>
            <a:r>
              <a:rPr lang="cs-CZ" sz="1600" dirty="0"/>
              <a:t> </a:t>
            </a:r>
            <a:r>
              <a:rPr lang="cs-CZ" sz="1600" dirty="0" smtClean="0"/>
              <a:t>a </a:t>
            </a:r>
            <a:r>
              <a:rPr lang="cs-CZ" sz="1600" dirty="0" err="1"/>
              <a:t>stratum</a:t>
            </a:r>
            <a:r>
              <a:rPr lang="cs-CZ" sz="1600" dirty="0"/>
              <a:t> </a:t>
            </a:r>
            <a:r>
              <a:rPr lang="cs-CZ" sz="1600" dirty="0" err="1" smtClean="0"/>
              <a:t>corneum</a:t>
            </a:r>
            <a:endParaRPr lang="cs-CZ" sz="1600" dirty="0" smtClean="0"/>
          </a:p>
          <a:p>
            <a:r>
              <a:rPr lang="cs-CZ" sz="1600" dirty="0" smtClean="0"/>
              <a:t>Tvoří je heterogenní směs fosfolipidů, </a:t>
            </a:r>
            <a:r>
              <a:rPr lang="cs-CZ" sz="1600" dirty="0" err="1" smtClean="0"/>
              <a:t>glykosfingolipidů</a:t>
            </a:r>
            <a:r>
              <a:rPr lang="cs-CZ" sz="1600" dirty="0" smtClean="0"/>
              <a:t> a </a:t>
            </a:r>
            <a:r>
              <a:rPr lang="cs-CZ" sz="1600" dirty="0" err="1" smtClean="0"/>
              <a:t>ceramidů</a:t>
            </a:r>
            <a:endParaRPr lang="en-US" sz="1600" dirty="0"/>
          </a:p>
        </p:txBody>
      </p:sp>
    </p:spTree>
    <p:extLst>
      <p:ext uri="{BB962C8B-B14F-4D97-AF65-F5344CB8AC3E}">
        <p14:creationId xmlns:p14="http://schemas.microsoft.com/office/powerpoint/2010/main" val="1740310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pro obsah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8640"/>
            <a:ext cx="8784976" cy="6482058"/>
          </a:xfrm>
        </p:spPr>
      </p:pic>
    </p:spTree>
    <p:extLst>
      <p:ext uri="{BB962C8B-B14F-4D97-AF65-F5344CB8AC3E}">
        <p14:creationId xmlns:p14="http://schemas.microsoft.com/office/powerpoint/2010/main" val="1223936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6502</TotalTime>
  <Words>2402</Words>
  <Application>Microsoft Office PowerPoint</Application>
  <PresentationFormat>Předvádění na obrazovce (4:3)</PresentationFormat>
  <Paragraphs>253</Paragraphs>
  <Slides>70</Slides>
  <Notes>1</Notes>
  <HiddenSlides>0</HiddenSlides>
  <MMClips>0</MMClips>
  <ScaleCrop>false</ScaleCrop>
  <HeadingPairs>
    <vt:vector size="4" baseType="variant">
      <vt:variant>
        <vt:lpstr>Motiv</vt:lpstr>
      </vt:variant>
      <vt:variant>
        <vt:i4>5</vt:i4>
      </vt:variant>
      <vt:variant>
        <vt:lpstr>Nadpisy snímků</vt:lpstr>
      </vt:variant>
      <vt:variant>
        <vt:i4>70</vt:i4>
      </vt:variant>
    </vt:vector>
  </HeadingPairs>
  <TitlesOfParts>
    <vt:vector size="75" baseType="lpstr">
      <vt:lpstr>Sablona_prezentace_zelena</vt:lpstr>
      <vt:lpstr>Office Theme</vt:lpstr>
      <vt:lpstr>2_Office Theme</vt:lpstr>
      <vt:lpstr>Motiv systému Office</vt:lpstr>
      <vt:lpstr>1_Motiv systému Office</vt:lpstr>
      <vt:lpstr>Karel Souček </vt:lpstr>
      <vt:lpstr>Rychlost obnovy buněk</vt:lpstr>
      <vt:lpstr>KOŽNÍ SYSTÉM</vt:lpstr>
      <vt:lpstr>Prezentace aplikace PowerPoint</vt:lpstr>
      <vt:lpstr>EPIDERMIS</vt:lpstr>
      <vt:lpstr>Epidermální diferenciace</vt:lpstr>
      <vt:lpstr>Epidermální diferenciace</vt:lpstr>
      <vt:lpstr>Epidermální vodní bariéra</vt:lpstr>
      <vt:lpstr>Prezentace aplikace PowerPoint</vt:lpstr>
      <vt:lpstr>Model sebeobnovy kmenové buňky kůže</vt:lpstr>
      <vt:lpstr>BUŇKY EPIDERMIS: </vt:lpstr>
      <vt:lpstr>ŠKÁRA</vt:lpstr>
      <vt:lpstr>Prezentace aplikace PowerPoint</vt:lpstr>
      <vt:lpstr>KOŽNÍ ŽLÁZY</vt:lpstr>
      <vt:lpstr>KOŽNÍ ŽLÁZY</vt:lpstr>
      <vt:lpstr>HYPODERMIS</vt:lpstr>
      <vt:lpstr>VLASOVÝ FOLIKUL</vt:lpstr>
      <vt:lpstr>Vlasový folikul</vt:lpstr>
      <vt:lpstr>Prezentace aplikace PowerPoint</vt:lpstr>
      <vt:lpstr>Cyklus vlasového folikulu</vt:lpstr>
      <vt:lpstr>Kmenová buňka vlasového folikulu</vt:lpstr>
      <vt:lpstr>Prezentace aplikace PowerPoint</vt:lpstr>
      <vt:lpstr>Prezentace aplikace PowerPoint</vt:lpstr>
      <vt:lpstr>Prezentace aplikace PowerPoint</vt:lpstr>
      <vt:lpstr>Hojení rány</vt:lpstr>
      <vt:lpstr>Hojení rány</vt:lpstr>
      <vt:lpstr>Hojení rány</vt:lpstr>
      <vt:lpstr>Hojení rány</vt:lpstr>
      <vt:lpstr>Prezentace aplikace PowerPoint</vt:lpstr>
      <vt:lpstr>Prezentace aplikace PowerPoint</vt:lpstr>
      <vt:lpstr>Prezentace aplikace PowerPoint</vt:lpstr>
      <vt:lpstr>MLÉČNÁ ŽLÁZA</vt:lpstr>
      <vt:lpstr>Prezentace aplikace PowerPoint</vt:lpstr>
      <vt:lpstr>Změny mléčné žlázy spojené s věkem</vt:lpstr>
      <vt:lpstr>Postnatální vývoj mléčné žlázy (myš)</vt:lpstr>
      <vt:lpstr>HORMONÁLNÍ OVLIVNĚNÍ MLÉČNÉ ŽLÁZY</vt:lpstr>
      <vt:lpstr>PARENCHYM MLÉČNÉ ŽLÁZY</vt:lpstr>
      <vt:lpstr>Prezentace aplikace PowerPoint</vt:lpstr>
      <vt:lpstr>STROMA MLÉČNÉ ŽLÁZY</vt:lpstr>
      <vt:lpstr>LAKTUJÍCÍ MLÉČNÁ ŽLÁZA</vt:lpstr>
      <vt:lpstr>Laktující mamma (Macacus, potkan)</vt:lpstr>
      <vt:lpstr>NELAKTUJÍCÍ MLÉČNÁ ŽLÁZA</vt:lpstr>
      <vt:lpstr>NELAKTUJÍCÍ MLÉČNÁ ŽLÁZA - člověk</vt:lpstr>
      <vt:lpstr>Model liniové hierarchie prsní žlázy</vt:lpstr>
      <vt:lpstr>Prezentace aplikace PowerPoint</vt:lpstr>
      <vt:lpstr>Parakrinní interakce v mléčné žláze</vt:lpstr>
      <vt:lpstr>Prezentace aplikace PowerPoint</vt:lpstr>
      <vt:lpstr>Prezentace aplikace PowerPoint</vt:lpstr>
      <vt:lpstr>Prezentace aplikace PowerPoint</vt:lpstr>
      <vt:lpstr>PROSTATA</vt:lpstr>
      <vt:lpstr>Prostata člověk vs. myš</vt:lpstr>
      <vt:lpstr>Prostata - člověk</vt:lpstr>
      <vt:lpstr>Členění prostaty člověka</vt:lpstr>
      <vt:lpstr>Zonální predispozice k onemocnění prostaty</vt:lpstr>
      <vt:lpstr>Benigní hyperplazie prostaty</vt:lpstr>
      <vt:lpstr>Kmenová buňka prostaty</vt:lpstr>
      <vt:lpstr>Model liniové hierarchie prostaty</vt:lpstr>
      <vt:lpstr>Prezentace aplikace PowerPoint</vt:lpstr>
      <vt:lpstr>Prezentace aplikace PowerPoint</vt:lpstr>
      <vt:lpstr>Prezentace aplikace PowerPoint</vt:lpstr>
      <vt:lpstr>Slinivka břišní, pankreas</vt:lpstr>
      <vt:lpstr>Slinivka břišní, pankreas</vt:lpstr>
      <vt:lpstr>Pankreas</vt:lpstr>
      <vt:lpstr>EXOKRINNÍ ČÁST PANKREATU</vt:lpstr>
      <vt:lpstr>Prezentace aplikace PowerPoint</vt:lpstr>
      <vt:lpstr>ENDOKRINNÍ ČÁST PANKREATU</vt:lpstr>
      <vt:lpstr>Langerhansův ostrůvek</vt:lpstr>
      <vt:lpstr>Regenerace pankreatu</vt:lpstr>
      <vt:lpstr>Regenerace pankreatu</vt:lpstr>
      <vt:lpstr>Literatura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ksoucek</cp:lastModifiedBy>
  <cp:revision>82</cp:revision>
  <dcterms:created xsi:type="dcterms:W3CDTF">2017-09-12T04:05:13Z</dcterms:created>
  <dcterms:modified xsi:type="dcterms:W3CDTF">2017-10-31T10:41:54Z</dcterms:modified>
</cp:coreProperties>
</file>